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68" r:id="rId15"/>
    <p:sldId id="269" r:id="rId16"/>
    <p:sldId id="270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537" autoAdjust="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67C1B-31C8-416D-8633-0C1E51234C7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C44F8-0E61-4185-AFC3-607C8871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8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C44F8-0E61-4185-AFC3-607C88719B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57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C44F8-0E61-4185-AFC3-607C88719B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14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C44F8-0E61-4185-AFC3-607C88719B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51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C44F8-0E61-4185-AFC3-607C88719B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48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C44F8-0E61-4185-AFC3-607C88719B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18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C44F8-0E61-4185-AFC3-607C88719B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09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C44F8-0E61-4185-AFC3-607C88719B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4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C44F8-0E61-4185-AFC3-607C88719B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4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C44F8-0E61-4185-AFC3-607C88719B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8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C44F8-0E61-4185-AFC3-607C88719B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67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C44F8-0E61-4185-AFC3-607C88719B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0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C44F8-0E61-4185-AFC3-607C88719B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7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C44F8-0E61-4185-AFC3-607C88719B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9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C44F8-0E61-4185-AFC3-607C88719B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1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C44F8-0E61-4185-AFC3-607C88719B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D96E-1822-4A05-8498-71A1958237E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6D27-1F4A-4D33-97D3-83D3AA9B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0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D96E-1822-4A05-8498-71A1958237E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6D27-1F4A-4D33-97D3-83D3AA9B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8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D96E-1822-4A05-8498-71A1958237E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6D27-1F4A-4D33-97D3-83D3AA9B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0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D96E-1822-4A05-8498-71A1958237E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6D27-1F4A-4D33-97D3-83D3AA9B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2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D96E-1822-4A05-8498-71A1958237E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6D27-1F4A-4D33-97D3-83D3AA9B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2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D96E-1822-4A05-8498-71A1958237E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6D27-1F4A-4D33-97D3-83D3AA9B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3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D96E-1822-4A05-8498-71A1958237E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6D27-1F4A-4D33-97D3-83D3AA9B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8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D96E-1822-4A05-8498-71A1958237E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6D27-1F4A-4D33-97D3-83D3AA9B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2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D96E-1822-4A05-8498-71A1958237E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6D27-1F4A-4D33-97D3-83D3AA9B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8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D96E-1822-4A05-8498-71A1958237E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6D27-1F4A-4D33-97D3-83D3AA9B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4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D96E-1822-4A05-8498-71A1958237E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6D27-1F4A-4D33-97D3-83D3AA9B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4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CD96E-1822-4A05-8498-71A1958237E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D6D27-1F4A-4D33-97D3-83D3AA9B2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4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5176" y="329873"/>
            <a:ext cx="6902824" cy="1272988"/>
          </a:xfrm>
        </p:spPr>
        <p:txBody>
          <a:bodyPr>
            <a:normAutofit fontScale="90000"/>
          </a:bodyPr>
          <a:lstStyle/>
          <a:p>
            <a:r>
              <a:rPr lang="vi-VN" sz="2700" dirty="0" smtClean="0"/>
              <a:t>TRƯỜNG ĐẠI HỌ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THÔNG VẬN TẢI</a:t>
            </a:r>
            <a:b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HIỆU TẠI THÀNH PHỐ HỒ CHÍ MINH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75012"/>
            <a:ext cx="9144000" cy="4343399"/>
          </a:xfrm>
        </p:spPr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 ĐỒ ĂN NHANH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Cổng thông tin điện tử - Trường Đại học Quản lý và Công nghệ Hải Phò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188" y="329873"/>
            <a:ext cx="1272988" cy="127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27837"/>
            <a:ext cx="10515600" cy="8202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3: THIẾT KẾ HỆ THỐNG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091751"/>
            <a:ext cx="10873154" cy="824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Mô hình tiến trình nghiệp vụ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838200" y="1720840"/>
            <a:ext cx="6999514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●"/>
              <a:tabLst>
                <a:tab pos="450215" algn="l"/>
                <a:tab pos="6858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Phía quản trị viên (administrator)</a:t>
            </a:r>
            <a:r>
              <a:rPr lang="en-US" dirty="0" smtClean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: </a:t>
            </a:r>
          </a:p>
          <a:p>
            <a:pPr marL="342900" lvl="0" indent="-342900" fontAlgn="base" hangingPunct="0">
              <a:buFont typeface="Wingdings" panose="05000000000000000000" pitchFamily="2" charset="2"/>
              <a:buChar char="ü"/>
            </a:pPr>
            <a:r>
              <a:rPr lang="en-US" sz="3200" dirty="0"/>
              <a:t>Cập nhật các danh mục món ăn.</a:t>
            </a:r>
          </a:p>
          <a:p>
            <a:pPr marL="342900" lvl="0" indent="-342900" fontAlgn="base" hangingPunct="0">
              <a:buFont typeface="Wingdings" panose="05000000000000000000" pitchFamily="2" charset="2"/>
              <a:buChar char="ü"/>
            </a:pPr>
            <a:r>
              <a:rPr lang="en-US" sz="3200" dirty="0"/>
              <a:t>Quản lý đơn đặt từ phía khách hàng.</a:t>
            </a:r>
          </a:p>
          <a:p>
            <a:pPr marL="342900" lvl="0" indent="-342900" fontAlgn="base" hangingPunct="0">
              <a:buFont typeface="Wingdings" panose="05000000000000000000" pitchFamily="2" charset="2"/>
              <a:buChar char="ü"/>
            </a:pPr>
            <a:r>
              <a:rPr lang="en-US" sz="3200" dirty="0"/>
              <a:t>Quản lý khách hàng.</a:t>
            </a:r>
          </a:p>
          <a:p>
            <a:pPr marL="342900" lvl="0" indent="-342900" fontAlgn="base" hangingPunct="0">
              <a:buFont typeface="Wingdings" panose="05000000000000000000" pitchFamily="2" charset="2"/>
              <a:buChar char="ü"/>
            </a:pPr>
            <a:r>
              <a:rPr lang="en-US" sz="3200" dirty="0"/>
              <a:t>Quản lý món ăn và món ăn đi kèm (topping).</a:t>
            </a:r>
          </a:p>
          <a:p>
            <a:pPr marL="342900" lvl="0" indent="-342900" fontAlgn="base" hangingPunct="0">
              <a:buFont typeface="Wingdings" panose="05000000000000000000" pitchFamily="2" charset="2"/>
              <a:buChar char="ü"/>
            </a:pPr>
            <a:r>
              <a:rPr lang="en-US" sz="3200" dirty="0"/>
              <a:t>Thay đổi mật khẩu Admin.</a:t>
            </a:r>
          </a:p>
          <a:p>
            <a:pPr marL="342900" lvl="0" indent="-342900" fontAlgn="base" hangingPunct="0">
              <a:buFont typeface="Wingdings" panose="05000000000000000000" pitchFamily="2" charset="2"/>
              <a:buChar char="ü"/>
            </a:pPr>
            <a:r>
              <a:rPr lang="en-US" sz="3200" dirty="0"/>
              <a:t>Thống kê báo cáo theo định kỳ.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452" y="831994"/>
            <a:ext cx="4419862" cy="585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2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27837"/>
            <a:ext cx="10515600" cy="8202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3: THIẾT KẾ HỆ THỐNG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091751"/>
            <a:ext cx="10873154" cy="824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Mô hình tiến trình nghiệp vụ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838200" y="1720840"/>
            <a:ext cx="6096000" cy="13587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Biểu đồ luồng dữ liệu </a:t>
            </a:r>
          </a:p>
          <a:p>
            <a:r>
              <a:rPr lang="en-US" b="1" dirty="0"/>
              <a:t> </a:t>
            </a:r>
            <a:r>
              <a:rPr lang="en-US" dirty="0"/>
              <a:t>Diễn tả chi tiết các chức năng (con) phải thực hiện để </a:t>
            </a:r>
            <a:endParaRPr lang="en-US" dirty="0" smtClean="0"/>
          </a:p>
          <a:p>
            <a:r>
              <a:rPr lang="en-US" dirty="0" smtClean="0"/>
              <a:t>hoàn </a:t>
            </a:r>
            <a:r>
              <a:rPr lang="en-US" dirty="0"/>
              <a:t>tất quá trình xử lý cần mô tả ở mức logic</a:t>
            </a:r>
            <a:r>
              <a:rPr lang="en-US" sz="2000" dirty="0" smtClean="0"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450215" algn="l"/>
                <a:tab pos="685800" algn="l"/>
              </a:tabLst>
            </a:pPr>
            <a:endParaRPr lang="en-US" sz="2000" dirty="0">
              <a:effectLst/>
              <a:latin typeface="Calibri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456" y="948108"/>
            <a:ext cx="5279497" cy="55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9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02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3: THIẾT KẾ HỆ THỐNG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652319"/>
            <a:ext cx="10873154" cy="824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2. Cơ sở dữ liệu</a:t>
            </a:r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400311" y="1088571"/>
            <a:ext cx="8919347" cy="58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6172"/>
            <a:ext cx="10515600" cy="23720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DEMO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86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939"/>
            <a:ext cx="10515600" cy="8202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5: KẾT LUẬN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7050"/>
            <a:ext cx="10873154" cy="5436821"/>
          </a:xfrm>
        </p:spPr>
        <p:txBody>
          <a:bodyPr>
            <a:normAutofit/>
          </a:bodyPr>
          <a:lstStyle/>
          <a:p>
            <a:pPr marL="0" lvl="0" indent="0" fontAlgn="base">
              <a:buNone/>
            </a:pPr>
            <a:r>
              <a:rPr lang="en-US" b="1" dirty="0" smtClean="0"/>
              <a:t>1. </a:t>
            </a:r>
            <a:r>
              <a:rPr lang="en-US" b="1" i="1" dirty="0"/>
              <a:t>Kết quả đạt được</a:t>
            </a:r>
            <a:endParaRPr lang="en-US" dirty="0"/>
          </a:p>
          <a:p>
            <a:pPr marL="342900" lvl="0" indent="-342900" algn="just" fontAlgn="base" hangingPunct="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40385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Phân tích thiết kế hệ thống.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 hangingPunct="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40385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Giao diện khá bắt mắt, đáp ứng yêu cầu về thầm mỹ.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 hangingPunct="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40385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Xây dựng các chức năng giới thiệu quảng bá về cửa hàng.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 hangingPunct="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40385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Xây dựng chức năng quản lý cập nhật thông tin cho admin.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 hangingPunct="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40385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 chức năng tìm kiếm món ăn.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 hangingPunct="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40385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Theo dõi món ăn mới,  lưu những món ăn người dùng yêu thích.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3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298939"/>
            <a:ext cx="10515600" cy="8202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5: KẾT LUẬN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119210"/>
            <a:ext cx="10873154" cy="5436821"/>
          </a:xfrm>
        </p:spPr>
        <p:txBody>
          <a:bodyPr>
            <a:normAutofit/>
          </a:bodyPr>
          <a:lstStyle/>
          <a:p>
            <a:pPr marL="0" lvl="0" indent="0" fontAlgn="base">
              <a:buNone/>
            </a:pPr>
            <a:r>
              <a:rPr lang="en-US" b="1" dirty="0" smtClean="0"/>
              <a:t>2. </a:t>
            </a:r>
            <a:r>
              <a:rPr lang="en-US" b="1" i="1" dirty="0" smtClean="0"/>
              <a:t>Ưu, nhược điểm</a:t>
            </a:r>
          </a:p>
          <a:p>
            <a:pPr marL="0" lvl="0" indent="0" fontAlgn="base">
              <a:buNone/>
            </a:pPr>
            <a:r>
              <a:rPr lang="en-US" b="1" i="1" dirty="0" smtClean="0"/>
              <a:t>*Ưu </a:t>
            </a:r>
            <a:r>
              <a:rPr lang="en-US" b="1" i="1" dirty="0"/>
              <a:t>điểm </a:t>
            </a:r>
            <a:endParaRPr lang="en-US" dirty="0"/>
          </a:p>
          <a:p>
            <a:pPr lvl="0" fontAlgn="base"/>
            <a:r>
              <a:rPr lang="en-US" dirty="0"/>
              <a:t>Hoàn thành đúng thời hạn, tiến độ được giao.</a:t>
            </a:r>
          </a:p>
          <a:p>
            <a:pPr lvl="0" fontAlgn="base"/>
            <a:r>
              <a:rPr lang="en-US" dirty="0"/>
              <a:t>Đã cố gắng bám sát nhiều tiêu chí đưa ra.</a:t>
            </a:r>
          </a:p>
          <a:p>
            <a:pPr marL="0" lvl="0" indent="0" fontAlgn="base">
              <a:buNone/>
            </a:pPr>
            <a:r>
              <a:rPr lang="en-US" b="1" i="1" dirty="0" smtClean="0"/>
              <a:t>*Nhược </a:t>
            </a:r>
            <a:r>
              <a:rPr lang="en-US" b="1" i="1" dirty="0"/>
              <a:t>điểm</a:t>
            </a:r>
            <a:endParaRPr lang="en-US" dirty="0"/>
          </a:p>
          <a:p>
            <a:pPr lvl="0" fontAlgn="base" hangingPunct="0"/>
            <a:r>
              <a:rPr lang="en-US" dirty="0"/>
              <a:t>Website chỉ hoạt động được trong phạm vi vừa và nhỏ. Chưa số hóa được quá trình vận chuyển đơn hàng.</a:t>
            </a:r>
          </a:p>
          <a:p>
            <a:pPr lvl="0" fontAlgn="base" hangingPunct="0"/>
            <a:r>
              <a:rPr lang="en-US" dirty="0"/>
              <a:t>Chỉ đáp ứng hoạt động cho 1 hoặc một chuỗi cửa hàng</a:t>
            </a:r>
          </a:p>
          <a:p>
            <a:pPr lvl="0" fontAlgn="base" hangingPunct="0"/>
            <a:r>
              <a:rPr lang="en-US" dirty="0"/>
              <a:t>Website chỉ mới giải quyết được những vấn đề cơ bản nhất. </a:t>
            </a:r>
          </a:p>
          <a:p>
            <a:pPr marL="0" lv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8939"/>
            <a:ext cx="10515600" cy="8202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5: KẾT LUẬN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27050"/>
            <a:ext cx="10873154" cy="5436821"/>
          </a:xfrm>
        </p:spPr>
        <p:txBody>
          <a:bodyPr>
            <a:normAutofit/>
          </a:bodyPr>
          <a:lstStyle/>
          <a:p>
            <a:pPr marL="0" lvl="0" indent="0" fontAlgn="base">
              <a:buNone/>
            </a:pPr>
            <a:r>
              <a:rPr lang="en-US" b="1" dirty="0" smtClean="0"/>
              <a:t>3. </a:t>
            </a:r>
            <a:r>
              <a:rPr lang="en-US" b="1" i="1" dirty="0" smtClean="0"/>
              <a:t>Hướng phát triển</a:t>
            </a:r>
          </a:p>
          <a:p>
            <a:pPr lvl="0" fontAlgn="base" hangingPunct="0"/>
            <a:r>
              <a:rPr lang="en-US" dirty="0"/>
              <a:t>Xây dựng hệ thống bán hàng thời trang thanh toán trực tuyến bằng ví điện tử hoặc Internet Banking.</a:t>
            </a:r>
          </a:p>
          <a:p>
            <a:pPr lvl="0" fontAlgn="base" hangingPunct="0"/>
            <a:r>
              <a:rPr lang="en-US" dirty="0"/>
              <a:t>Ứng dụng Google map trong xác định vị trí và gợi ý cho khách hàng cửa hàng gần nhất.</a:t>
            </a:r>
          </a:p>
          <a:p>
            <a:pPr lvl="0" fontAlgn="base" hangingPunct="0"/>
            <a:r>
              <a:rPr lang="en-US" dirty="0"/>
              <a:t>Xây dựng nền tảng cho nhiều cửa hàng đăng bán món ăn của mình trên website.</a:t>
            </a:r>
          </a:p>
          <a:p>
            <a:pPr lvl="0" fontAlgn="base" hangingPunct="0"/>
            <a:r>
              <a:rPr lang="en-US" dirty="0"/>
              <a:t>Ứng dụng chatbot nhằm chăm sóc khách hàng tốt nhất cũng như nhanh chóng tiếp nhận phản hổi kịp thời.</a:t>
            </a:r>
          </a:p>
          <a:p>
            <a:pPr lvl="0" fontAlgn="base" hangingPunct="0"/>
            <a:r>
              <a:rPr lang="en-US" dirty="0"/>
              <a:t>Từng bước hoàn thiện Website cho rõ ràng từng phần thân thiện, dễ dàng cho khách hàng vào xem và đặt hàng.</a:t>
            </a:r>
          </a:p>
          <a:p>
            <a:pPr marL="0" lv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2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457" y="1596572"/>
            <a:ext cx="10515600" cy="23720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 CÁM ƠN THẦY CÔ ĐÃ LẮNG NGHE.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849257" y="5216881"/>
            <a:ext cx="6241144" cy="1256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</a:t>
            </a:r>
            <a:r>
              <a:rPr lang="en-US" sz="6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sz="6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255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NỘI DUNG 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1: TỔNG QUAN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 KHẢO SÁT VÀ PHÂN TÍCH HỆ THỐNG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3: THIẾT KẾ HỆ THỐNG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4: CHƯƠNG TRÌNH DEMO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5: KẾT LUẬN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4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330"/>
            <a:ext cx="10515600" cy="91461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1: TỔNG QUAN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44"/>
            <a:ext cx="10515600" cy="460420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Mô tả bài toán</a:t>
            </a:r>
          </a:p>
          <a:p>
            <a:pPr marL="0" indent="0">
              <a:buNone/>
            </a:pPr>
            <a:r>
              <a:rPr lang="en-US" i="1" dirty="0" smtClean="0"/>
              <a:t>*Nhược điểm của </a:t>
            </a:r>
            <a:r>
              <a:rPr lang="en-US" i="1" dirty="0" smtClean="0"/>
              <a:t>bán hàng </a:t>
            </a:r>
            <a:r>
              <a:rPr lang="en-US" i="1" dirty="0" smtClean="0"/>
              <a:t>truyền </a:t>
            </a:r>
            <a:r>
              <a:rPr lang="en-US" i="1" dirty="0" smtClean="0"/>
              <a:t>thống:</a:t>
            </a:r>
          </a:p>
          <a:p>
            <a:pPr>
              <a:buFontTx/>
              <a:buChar char="-"/>
            </a:pPr>
            <a:r>
              <a:rPr lang="en-US" dirty="0" smtClean="0"/>
              <a:t>Tốn </a:t>
            </a:r>
            <a:r>
              <a:rPr lang="en-US" dirty="0"/>
              <a:t>rất nhiều </a:t>
            </a:r>
            <a:r>
              <a:rPr lang="en-US" dirty="0" smtClean="0"/>
              <a:t>thời gian và công sức</a:t>
            </a:r>
            <a:r>
              <a:rPr lang="en-US" i="1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Kiểm kê, báo cáo khó khăn.</a:t>
            </a:r>
          </a:p>
          <a:p>
            <a:pPr>
              <a:buFontTx/>
              <a:buChar char="-"/>
            </a:pPr>
            <a:r>
              <a:rPr lang="en-US" dirty="0" smtClean="0"/>
              <a:t>Khó tiếp cận được nhiều khách hàng mới</a:t>
            </a:r>
            <a:r>
              <a:rPr lang="en-US" i="1" dirty="0" smtClean="0"/>
              <a:t>.</a:t>
            </a:r>
            <a:endParaRPr lang="en-US" i="1" dirty="0" smtClean="0"/>
          </a:p>
          <a:p>
            <a:pPr>
              <a:buFontTx/>
              <a:buChar char="-"/>
            </a:pPr>
            <a:r>
              <a:rPr lang="en-US" i="1" dirty="0" smtClean="0"/>
              <a:t>Doanh thu không ổn định trong thời điểm dịch bệnh hiện nay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*Cách giải quyết</a:t>
            </a:r>
            <a:endParaRPr lang="en-US" i="1" dirty="0"/>
          </a:p>
          <a:p>
            <a:pPr>
              <a:buFontTx/>
              <a:buChar char="-"/>
            </a:pPr>
            <a:r>
              <a:rPr lang="en-US" dirty="0" smtClean="0"/>
              <a:t>Số hóa quy trình </a:t>
            </a:r>
            <a:r>
              <a:rPr lang="en-US" dirty="0" smtClean="0"/>
              <a:t>bán hàng</a:t>
            </a:r>
            <a:r>
              <a:rPr lang="en-US" i="1" dirty="0" smtClean="0"/>
              <a:t>.</a:t>
            </a:r>
            <a:endParaRPr lang="en-US" i="1" dirty="0"/>
          </a:p>
          <a:p>
            <a:pPr>
              <a:buFontTx/>
              <a:buChar char="-"/>
            </a:pPr>
            <a:r>
              <a:rPr lang="en-US" dirty="0" smtClean="0"/>
              <a:t>Xây dựng website </a:t>
            </a:r>
            <a:r>
              <a:rPr lang="en-US" dirty="0" smtClean="0"/>
              <a:t>quảng bá hình ảnh, giảm bớt quy trình phức tạp,..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1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4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2. Mục đích của website cần thiết kế</a:t>
            </a:r>
          </a:p>
          <a:p>
            <a:pPr marL="0" indent="0">
              <a:buNone/>
            </a:pPr>
            <a:r>
              <a:rPr lang="en-US" i="1" dirty="0" smtClean="0"/>
              <a:t>*Đối tượng sử dụng:</a:t>
            </a:r>
            <a:r>
              <a:rPr lang="en-US" i="1" dirty="0"/>
              <a:t> </a:t>
            </a:r>
            <a:r>
              <a:rPr lang="en-US" dirty="0" smtClean="0"/>
              <a:t>khách hàng trẻ tuổi, </a:t>
            </a:r>
            <a:r>
              <a:rPr lang="en-US" i="1" dirty="0" smtClean="0"/>
              <a:t>nhân </a:t>
            </a:r>
            <a:r>
              <a:rPr lang="en-US" i="1" dirty="0" smtClean="0"/>
              <a:t>viên văn phòng,...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*Mục tiêu xây dựng website:</a:t>
            </a:r>
            <a:endParaRPr lang="en-US" i="1" dirty="0"/>
          </a:p>
          <a:p>
            <a:pPr>
              <a:buFontTx/>
              <a:buChar char="-"/>
            </a:pPr>
            <a:r>
              <a:rPr lang="en-US" dirty="0" smtClean="0"/>
              <a:t>Dễ dàng quản lý, tối đa hóa doanh thu</a:t>
            </a:r>
            <a:r>
              <a:rPr lang="en-US" i="1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Đặt hàng nhanh chóng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Giao diện thân thiện, bắt mắt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Tiếp cận tối đa khách hàng trong phạm vi hoạt động.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551330"/>
            <a:ext cx="10515600" cy="91461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1: TỔNG QUAN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629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329"/>
            <a:ext cx="10515600" cy="11393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 KHẢO SÁT VÀ PHÂN TÍCH HỆ THỐNG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Khảo sát thực tế</a:t>
            </a:r>
          </a:p>
          <a:p>
            <a:pPr marL="0" indent="0">
              <a:buNone/>
            </a:pPr>
            <a:r>
              <a:rPr lang="en-US" b="1" i="1" dirty="0" smtClean="0"/>
              <a:t>*Chức năng cơ bản</a:t>
            </a:r>
          </a:p>
          <a:p>
            <a:pPr>
              <a:buFontTx/>
              <a:buChar char="-"/>
            </a:pPr>
            <a:r>
              <a:rPr lang="en-US" dirty="0" smtClean="0"/>
              <a:t>Xem tin tức chăn nuôi, kỹ thuật chăm sóc, tin tức thị trường</a:t>
            </a:r>
          </a:p>
          <a:p>
            <a:pPr>
              <a:buFontTx/>
              <a:buChar char="-"/>
            </a:pPr>
            <a:r>
              <a:rPr lang="en-US" dirty="0" smtClean="0"/>
              <a:t>Xem, đặt món ăn và món ăn đi kèm (Topping)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Quản lý </a:t>
            </a:r>
            <a:r>
              <a:rPr lang="en-US" dirty="0" smtClean="0"/>
              <a:t>món ăn, đơn hàng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Quản lý </a:t>
            </a:r>
            <a:r>
              <a:rPr lang="en-US" dirty="0" smtClean="0"/>
              <a:t>khách hàng, quản lý truy cập</a:t>
            </a:r>
          </a:p>
          <a:p>
            <a:pPr>
              <a:buFontTx/>
              <a:buChar char="-"/>
            </a:pPr>
            <a:r>
              <a:rPr lang="en-US" dirty="0" smtClean="0"/>
              <a:t>Thống kê doanh thu, báo cáo món ăn bán chạy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9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1329"/>
            <a:ext cx="10515600" cy="11393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 KHẢO SÁT VÀ PHÂN TÍCH HỆ THỐNG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2. Yêu cầu bài toán</a:t>
            </a:r>
          </a:p>
          <a:p>
            <a:pPr marL="0" indent="0">
              <a:buNone/>
            </a:pPr>
            <a:r>
              <a:rPr lang="en-US" b="1" i="1" dirty="0" smtClean="0"/>
              <a:t>*Các mục tiêu cụ thể cần đạt</a:t>
            </a:r>
          </a:p>
          <a:p>
            <a:pPr>
              <a:buFontTx/>
              <a:buChar char="-"/>
            </a:pPr>
            <a:r>
              <a:rPr lang="en-US" dirty="0" smtClean="0"/>
              <a:t>Hiển thị món ăn cho người dùng chọn và thêm vào menu(giỏ hàng). Có thể chọn topping đi kèm món ăn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Hiển thị </a:t>
            </a:r>
            <a:r>
              <a:rPr lang="en-US" dirty="0" smtClean="0"/>
              <a:t>đơn hàng đã đặt, món ăn yêu thích, đã tìm kiếm</a:t>
            </a:r>
            <a:endParaRPr lang="en-US" dirty="0" smtClean="0"/>
          </a:p>
          <a:p>
            <a:pPr lvl="0">
              <a:buFontTx/>
              <a:buChar char="-"/>
            </a:pPr>
            <a:r>
              <a:rPr lang="en-US" dirty="0" smtClean="0"/>
              <a:t>Quản </a:t>
            </a:r>
            <a:r>
              <a:rPr lang="en-US" dirty="0"/>
              <a:t>lý </a:t>
            </a:r>
            <a:r>
              <a:rPr lang="en-US" dirty="0" smtClean="0"/>
              <a:t>người dùng</a:t>
            </a:r>
            <a:r>
              <a:rPr lang="en-US" dirty="0" smtClean="0"/>
              <a:t> </a:t>
            </a:r>
            <a:r>
              <a:rPr lang="en-US" dirty="0" smtClean="0"/>
              <a:t>và </a:t>
            </a:r>
            <a:r>
              <a:rPr lang="en-US" dirty="0" smtClean="0"/>
              <a:t>quản lý </a:t>
            </a:r>
            <a:r>
              <a:rPr lang="en-US" dirty="0" smtClean="0"/>
              <a:t>truy cập.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Thống </a:t>
            </a:r>
            <a:r>
              <a:rPr lang="en-US" dirty="0"/>
              <a:t>kê doanh thu, </a:t>
            </a:r>
            <a:r>
              <a:rPr lang="en-US" dirty="0" smtClean="0"/>
              <a:t>danh sách món ăn bán chạy. </a:t>
            </a:r>
            <a:r>
              <a:rPr lang="en-US" dirty="0"/>
              <a:t>Cho phép hệ thống quản trị từ xa 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Quản lý món ăn và topping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3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1329"/>
            <a:ext cx="10515600" cy="11393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 KHẢO SÁT VÀ PHÂN TÍCH HỆ THỐNG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3. Yêu cầu đặt ra cho hệ thống</a:t>
            </a:r>
          </a:p>
          <a:p>
            <a:pPr marL="0" indent="0">
              <a:buNone/>
            </a:pPr>
            <a:r>
              <a:rPr lang="en-US" b="1" i="1" dirty="0" smtClean="0"/>
              <a:t>*Về mặt thiết bị và phần mềm : </a:t>
            </a:r>
            <a:r>
              <a:rPr lang="en-US" i="1" dirty="0" smtClean="0"/>
              <a:t>Hệ csdl </a:t>
            </a:r>
            <a:r>
              <a:rPr lang="en-US" i="1" dirty="0" smtClean="0"/>
              <a:t>SQL Server, Visual Studio 2019</a:t>
            </a:r>
            <a:endParaRPr lang="en-US" i="1" dirty="0" smtClean="0"/>
          </a:p>
          <a:p>
            <a:pPr marL="0" indent="0">
              <a:buNone/>
            </a:pPr>
            <a:r>
              <a:rPr lang="en-US" b="1" i="1" dirty="0" smtClean="0"/>
              <a:t>*Yêu cầu trang web</a:t>
            </a:r>
          </a:p>
          <a:p>
            <a:pPr lvl="0">
              <a:buFontTx/>
              <a:buChar char="-"/>
            </a:pPr>
            <a:r>
              <a:rPr lang="en-US" b="1" i="1" dirty="0" smtClean="0"/>
              <a:t>Người dùng: </a:t>
            </a:r>
            <a:r>
              <a:rPr lang="en-US" b="1" i="1" dirty="0" smtClean="0"/>
              <a:t>Quản trị viên </a:t>
            </a:r>
            <a:r>
              <a:rPr lang="en-US" dirty="0" smtClean="0"/>
              <a:t>Là </a:t>
            </a:r>
            <a:r>
              <a:rPr lang="en-US" dirty="0"/>
              <a:t>người làm chủ ứng dụng, có quyền kiểm soát một hoặc nhiều hoạt động của hệ </a:t>
            </a:r>
            <a:r>
              <a:rPr lang="en-US" dirty="0" smtClean="0"/>
              <a:t>thống. Vì thế trang web phải thỏa mãn các chức năng sau:</a:t>
            </a:r>
          </a:p>
          <a:p>
            <a:pPr lvl="0" fontAlgn="base"/>
            <a:r>
              <a:rPr lang="en-US" dirty="0" smtClean="0"/>
              <a:t>Quản lý </a:t>
            </a:r>
            <a:r>
              <a:rPr lang="en-US" dirty="0" smtClean="0"/>
              <a:t>món ăn (thêm mới, cập nhật, xóa món ăn và topping – nếu có)</a:t>
            </a:r>
            <a:endParaRPr lang="en-US" dirty="0"/>
          </a:p>
          <a:p>
            <a:pPr lvl="0" fontAlgn="base"/>
            <a:r>
              <a:rPr lang="en-US" dirty="0" smtClean="0"/>
              <a:t>Quản lý đơn hàng.</a:t>
            </a:r>
            <a:endParaRPr lang="en-US" dirty="0"/>
          </a:p>
          <a:p>
            <a:pPr lvl="0" fontAlgn="base"/>
            <a:r>
              <a:rPr lang="en-US" dirty="0"/>
              <a:t>Thống kê </a:t>
            </a:r>
            <a:r>
              <a:rPr lang="en-US" dirty="0" smtClean="0"/>
              <a:t>doanh thu hàng ngày, hàng tháng.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8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1329"/>
            <a:ext cx="10515600" cy="11393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 KHẢO SÁT VÀ PHÂN TÍCH HỆ THỐNG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3. Yêu cầu đặt ra cho hệ thống</a:t>
            </a:r>
          </a:p>
          <a:p>
            <a:pPr marL="0" indent="0">
              <a:buNone/>
            </a:pPr>
            <a:r>
              <a:rPr lang="en-US" b="1" i="1" dirty="0" smtClean="0"/>
              <a:t>*Yêu cầu trang web</a:t>
            </a:r>
          </a:p>
          <a:p>
            <a:pPr marL="0" lvl="0" indent="0" fontAlgn="base">
              <a:buNone/>
            </a:pPr>
            <a:r>
              <a:rPr lang="en-US" b="1" dirty="0" smtClean="0"/>
              <a:t>- Người dùng</a:t>
            </a:r>
            <a:r>
              <a:rPr lang="en-US" dirty="0" smtClean="0"/>
              <a:t>: </a:t>
            </a:r>
            <a:r>
              <a:rPr lang="en-US" dirty="0"/>
              <a:t>Là những người dùng </a:t>
            </a:r>
            <a:r>
              <a:rPr lang="en-US" dirty="0" smtClean="0"/>
              <a:t>có thể truy cập Internet bằng máy tính, điện thoại. </a:t>
            </a:r>
            <a:r>
              <a:rPr lang="en-US" dirty="0"/>
              <a:t>Họ sẽ truy </a:t>
            </a:r>
            <a:r>
              <a:rPr lang="en-US" dirty="0" smtClean="0"/>
              <a:t>cập, xem, đánh giá và đặt món ăn. </a:t>
            </a:r>
            <a:r>
              <a:rPr lang="en-US" dirty="0"/>
              <a:t>Vì thế trang web phải thỏa mãn các chức năng </a:t>
            </a:r>
            <a:r>
              <a:rPr lang="en-US" dirty="0" smtClean="0"/>
              <a:t>sau:</a:t>
            </a:r>
            <a:endParaRPr lang="en-US" dirty="0"/>
          </a:p>
          <a:p>
            <a:pPr lvl="0" fontAlgn="base"/>
            <a:r>
              <a:rPr lang="en-US" dirty="0"/>
              <a:t>Hiển thị danh sách </a:t>
            </a:r>
            <a:r>
              <a:rPr lang="en-US" dirty="0" smtClean="0"/>
              <a:t>món ăn và </a:t>
            </a:r>
            <a:r>
              <a:rPr lang="en-US" dirty="0"/>
              <a:t>danh mục </a:t>
            </a:r>
            <a:r>
              <a:rPr lang="en-US" dirty="0" smtClean="0"/>
              <a:t>món ăn để </a:t>
            </a:r>
            <a:r>
              <a:rPr lang="en-US" dirty="0"/>
              <a:t>người dùng có thể xem và lựa chọn.</a:t>
            </a:r>
          </a:p>
          <a:p>
            <a:r>
              <a:rPr lang="en-US" dirty="0"/>
              <a:t>Hiển thị </a:t>
            </a:r>
            <a:r>
              <a:rPr lang="en-US" dirty="0" smtClean="0"/>
              <a:t>các món ăn đã chọn và đặt hàng.</a:t>
            </a:r>
          </a:p>
          <a:p>
            <a:r>
              <a:rPr lang="en-US" dirty="0" smtClean="0"/>
              <a:t>Tìm kiếm món ăn, sắp xếp theo tên, giá.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837"/>
            <a:ext cx="10515600" cy="8202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3: THIẾT KẾ HỆ THỐNG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751"/>
            <a:ext cx="10873154" cy="824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Mô hình tiến trình nghiệp vụ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199" y="1720840"/>
            <a:ext cx="6839857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●"/>
              <a:tabLst>
                <a:tab pos="450215" algn="l"/>
                <a:tab pos="685800" algn="l"/>
              </a:tabLst>
            </a:pPr>
            <a:r>
              <a:rPr lang="en-US" b="1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Phía người </a:t>
            </a:r>
            <a:r>
              <a:rPr lang="en-US" b="1" dirty="0" smtClean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dùng</a:t>
            </a:r>
            <a:r>
              <a:rPr lang="en-US" dirty="0" smtClean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</a:rPr>
              <a:t>: </a:t>
            </a:r>
            <a:endParaRPr lang="en-US" dirty="0">
              <a:latin typeface="Noto Sans Symbols"/>
              <a:ea typeface="Noto Sans Symbols"/>
              <a:cs typeface="Noto Sans Symbols"/>
            </a:endParaRPr>
          </a:p>
          <a:p>
            <a:pPr marL="457200" lvl="0" indent="-457200" fontAlgn="base" hangingPunct="0">
              <a:buFont typeface="Wingdings" panose="05000000000000000000" pitchFamily="2" charset="2"/>
              <a:buChar char="ü"/>
            </a:pPr>
            <a:r>
              <a:rPr lang="en-US" sz="2800" dirty="0"/>
              <a:t>Khách hàng có thể đăng ký tạo tài khoản mới, đổi mật khẩu, đăng xuất, quản lý hủy đơn hàng đã đặt.</a:t>
            </a:r>
          </a:p>
          <a:p>
            <a:pPr marL="457200" lvl="0" indent="-457200" fontAlgn="base" hangingPunct="0">
              <a:buFont typeface="Wingdings" panose="05000000000000000000" pitchFamily="2" charset="2"/>
              <a:buChar char="ü"/>
            </a:pPr>
            <a:r>
              <a:rPr lang="en-US" sz="2800" dirty="0"/>
              <a:t>Khách hàng có thể chọn, tìm kiếm và xem thông tin về loại món ăn mình thích cùng với thông tin về món ăn.</a:t>
            </a:r>
          </a:p>
          <a:p>
            <a:pPr marL="457200" lvl="0" indent="-457200" fontAlgn="base" hangingPunct="0">
              <a:buFont typeface="Wingdings" panose="05000000000000000000" pitchFamily="2" charset="2"/>
              <a:buChar char="ü"/>
            </a:pPr>
            <a:r>
              <a:rPr lang="en-US" sz="2800" dirty="0"/>
              <a:t>Khách hàng có thể đánh giá món ăn sau khi đăng nhập vào website và dễ dàng tìm được món ăn ưng ý nhờ phân loại món ăn theo danh mục và giá.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138" y="773937"/>
            <a:ext cx="4419862" cy="585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1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1070</Words>
  <Application>Microsoft Office PowerPoint</Application>
  <PresentationFormat>Widescreen</PresentationFormat>
  <Paragraphs>128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MS Mincho</vt:lpstr>
      <vt:lpstr>Arial</vt:lpstr>
      <vt:lpstr>Calibri</vt:lpstr>
      <vt:lpstr>Calibri (Body)</vt:lpstr>
      <vt:lpstr>Calibri Light</vt:lpstr>
      <vt:lpstr>Noto Sans Symbols</vt:lpstr>
      <vt:lpstr>Symbol</vt:lpstr>
      <vt:lpstr>Times New Roman</vt:lpstr>
      <vt:lpstr>Wingdings</vt:lpstr>
      <vt:lpstr>Office Theme</vt:lpstr>
      <vt:lpstr>TRƯỜNG ĐẠI HỌC GIAO THÔNG VẬN TẢI PHÂN HIỆU TẠI THÀNH PHỐ HỒ CHÍ MINH KHOA CÔNG NGHỆ THÔNG TIN</vt:lpstr>
      <vt:lpstr>CÁC NỘI DUNG CHÍNH</vt:lpstr>
      <vt:lpstr>CHƯƠNG 1: TỔNG QUAN</vt:lpstr>
      <vt:lpstr>CHƯƠNG 1: TỔNG QUAN</vt:lpstr>
      <vt:lpstr> CHƯƠNG 2: KHẢO SÁT VÀ PHÂN TÍCH HỆ THỐNG </vt:lpstr>
      <vt:lpstr> CHƯƠNG 2: KHẢO SÁT VÀ PHÂN TÍCH HỆ THỐNG </vt:lpstr>
      <vt:lpstr> CHƯƠNG 2: KHẢO SÁT VÀ PHÂN TÍCH HỆ THỐNG </vt:lpstr>
      <vt:lpstr> CHƯƠNG 2: KHẢO SÁT VÀ PHÂN TÍCH HỆ THỐNG </vt:lpstr>
      <vt:lpstr>  CHƯƠNG 3: THIẾT KẾ HỆ THỐNG  </vt:lpstr>
      <vt:lpstr>  CHƯƠNG 3: THIẾT KẾ HỆ THỐNG  </vt:lpstr>
      <vt:lpstr>  CHƯƠNG 3: THIẾT KẾ HỆ THỐNG  </vt:lpstr>
      <vt:lpstr>  CHƯƠNG 3: THIẾT KẾ HỆ THỐNG  </vt:lpstr>
      <vt:lpstr>  CHƯƠNG TRÌNH DEMO   </vt:lpstr>
      <vt:lpstr> CHƯƠNG 5: KẾT LUẬN </vt:lpstr>
      <vt:lpstr> CHƯƠNG 5: KẾT LUẬN </vt:lpstr>
      <vt:lpstr> CHƯƠNG 5: KẾT LUẬN </vt:lpstr>
      <vt:lpstr>  EM CÁM ƠN THẦY CÔ ĐÃ LẮNG NGHE.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QUẢN LÝ  VÀ CÔNG NGHỆ HẢI PHÒNG KHOA CÔNG NGHỆ THÔNG TIN</dc:title>
  <dc:creator>Hưng Đỗ Công</dc:creator>
  <cp:lastModifiedBy>Hưng Đỗ Công</cp:lastModifiedBy>
  <cp:revision>36</cp:revision>
  <dcterms:created xsi:type="dcterms:W3CDTF">2021-12-26T01:21:39Z</dcterms:created>
  <dcterms:modified xsi:type="dcterms:W3CDTF">2022-04-29T07:04:38Z</dcterms:modified>
</cp:coreProperties>
</file>