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64" r:id="rId2"/>
    <p:sldId id="267" r:id="rId3"/>
    <p:sldId id="256" r:id="rId4"/>
    <p:sldId id="257" r:id="rId5"/>
    <p:sldId id="268" r:id="rId6"/>
    <p:sldId id="258" r:id="rId7"/>
    <p:sldId id="260" r:id="rId8"/>
    <p:sldId id="266" r:id="rId9"/>
    <p:sldId id="261" r:id="rId10"/>
    <p:sldId id="259" r:id="rId11"/>
    <p:sldId id="262" r:id="rId12"/>
    <p:sldId id="26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0118" autoAdjust="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Jadhav" userId="64bc41f51dc97b94" providerId="LiveId" clId="{DCD4B129-0BB7-4B27-9298-1373E9994E6F}"/>
    <pc:docChg chg="custSel addSld delSld modSld sldOrd">
      <pc:chgData name="Yash Jadhav" userId="64bc41f51dc97b94" providerId="LiveId" clId="{DCD4B129-0BB7-4B27-9298-1373E9994E6F}" dt="2021-12-16T05:03:09.783" v="211" actId="47"/>
      <pc:docMkLst>
        <pc:docMk/>
      </pc:docMkLst>
      <pc:sldChg chg="modSp mod">
        <pc:chgData name="Yash Jadhav" userId="64bc41f51dc97b94" providerId="LiveId" clId="{DCD4B129-0BB7-4B27-9298-1373E9994E6F}" dt="2021-12-01T02:24:47.664" v="0" actId="20577"/>
        <pc:sldMkLst>
          <pc:docMk/>
          <pc:sldMk cId="4046368686" sldId="260"/>
        </pc:sldMkLst>
        <pc:spChg chg="mod">
          <ac:chgData name="Yash Jadhav" userId="64bc41f51dc97b94" providerId="LiveId" clId="{DCD4B129-0BB7-4B27-9298-1373E9994E6F}" dt="2021-12-01T02:24:47.664" v="0" actId="20577"/>
          <ac:spMkLst>
            <pc:docMk/>
            <pc:sldMk cId="4046368686" sldId="260"/>
            <ac:spMk id="4" creationId="{B527B7E6-15C2-4356-B251-3EEB986CA697}"/>
          </ac:spMkLst>
        </pc:spChg>
      </pc:sldChg>
      <pc:sldChg chg="addSp modSp mod">
        <pc:chgData name="Yash Jadhav" userId="64bc41f51dc97b94" providerId="LiveId" clId="{DCD4B129-0BB7-4B27-9298-1373E9994E6F}" dt="2021-12-01T05:15:38.396" v="56" actId="1076"/>
        <pc:sldMkLst>
          <pc:docMk/>
          <pc:sldMk cId="4181940391" sldId="264"/>
        </pc:sldMkLst>
        <pc:spChg chg="add mod">
          <ac:chgData name="Yash Jadhav" userId="64bc41f51dc97b94" providerId="LiveId" clId="{DCD4B129-0BB7-4B27-9298-1373E9994E6F}" dt="2021-12-01T05:15:38.396" v="56" actId="1076"/>
          <ac:spMkLst>
            <pc:docMk/>
            <pc:sldMk cId="4181940391" sldId="264"/>
            <ac:spMk id="3" creationId="{B1DE7B7F-9124-479C-B753-80ECE3FE3E7B}"/>
          </ac:spMkLst>
        </pc:spChg>
        <pc:picChg chg="mod">
          <ac:chgData name="Yash Jadhav" userId="64bc41f51dc97b94" providerId="LiveId" clId="{DCD4B129-0BB7-4B27-9298-1373E9994E6F}" dt="2021-12-01T05:13:29.416" v="1" actId="1076"/>
          <ac:picMkLst>
            <pc:docMk/>
            <pc:sldMk cId="4181940391" sldId="264"/>
            <ac:picMk id="7" creationId="{0792C971-4606-4239-B53D-F478EF25D17D}"/>
          </ac:picMkLst>
        </pc:picChg>
      </pc:sldChg>
      <pc:sldChg chg="modSp mod">
        <pc:chgData name="Yash Jadhav" userId="64bc41f51dc97b94" providerId="LiveId" clId="{DCD4B129-0BB7-4B27-9298-1373E9994E6F}" dt="2021-12-16T04:28:59.313" v="87" actId="20577"/>
        <pc:sldMkLst>
          <pc:docMk/>
          <pc:sldMk cId="4288744610" sldId="267"/>
        </pc:sldMkLst>
        <pc:spChg chg="mod">
          <ac:chgData name="Yash Jadhav" userId="64bc41f51dc97b94" providerId="LiveId" clId="{DCD4B129-0BB7-4B27-9298-1373E9994E6F}" dt="2021-12-16T04:28:59.313" v="87" actId="20577"/>
          <ac:spMkLst>
            <pc:docMk/>
            <pc:sldMk cId="4288744610" sldId="267"/>
            <ac:spMk id="3" creationId="{B01B1269-48E5-47EB-88F9-C655232F88CE}"/>
          </ac:spMkLst>
        </pc:spChg>
      </pc:sldChg>
      <pc:sldChg chg="modSp new mod ord">
        <pc:chgData name="Yash Jadhav" userId="64bc41f51dc97b94" providerId="LiveId" clId="{DCD4B129-0BB7-4B27-9298-1373E9994E6F}" dt="2021-12-16T04:30:58.239" v="89" actId="1076"/>
        <pc:sldMkLst>
          <pc:docMk/>
          <pc:sldMk cId="2291600577" sldId="268"/>
        </pc:sldMkLst>
        <pc:spChg chg="mod">
          <ac:chgData name="Yash Jadhav" userId="64bc41f51dc97b94" providerId="LiveId" clId="{DCD4B129-0BB7-4B27-9298-1373E9994E6F}" dt="2021-12-16T04:30:56.203" v="88" actId="1076"/>
          <ac:spMkLst>
            <pc:docMk/>
            <pc:sldMk cId="2291600577" sldId="268"/>
            <ac:spMk id="2" creationId="{6B937297-A4F1-4474-A770-4FBE2583C635}"/>
          </ac:spMkLst>
        </pc:spChg>
        <pc:spChg chg="mod">
          <ac:chgData name="Yash Jadhav" userId="64bc41f51dc97b94" providerId="LiveId" clId="{DCD4B129-0BB7-4B27-9298-1373E9994E6F}" dt="2021-12-16T04:30:58.239" v="89" actId="1076"/>
          <ac:spMkLst>
            <pc:docMk/>
            <pc:sldMk cId="2291600577" sldId="268"/>
            <ac:spMk id="3" creationId="{8F663148-33AF-4A6C-AD43-4DE67B451906}"/>
          </ac:spMkLst>
        </pc:spChg>
      </pc:sldChg>
      <pc:sldChg chg="addSp delSp modSp new mod">
        <pc:chgData name="Yash Jadhav" userId="64bc41f51dc97b94" providerId="LiveId" clId="{DCD4B129-0BB7-4B27-9298-1373E9994E6F}" dt="2021-12-16T04:56:21.005" v="197" actId="20577"/>
        <pc:sldMkLst>
          <pc:docMk/>
          <pc:sldMk cId="152924491" sldId="269"/>
        </pc:sldMkLst>
        <pc:spChg chg="mod">
          <ac:chgData name="Yash Jadhav" userId="64bc41f51dc97b94" providerId="LiveId" clId="{DCD4B129-0BB7-4B27-9298-1373E9994E6F}" dt="2021-12-16T04:34:50.234" v="150" actId="313"/>
          <ac:spMkLst>
            <pc:docMk/>
            <pc:sldMk cId="152924491" sldId="269"/>
            <ac:spMk id="2" creationId="{C1E3CD87-BC6C-4094-AE10-B5F5C14B0581}"/>
          </ac:spMkLst>
        </pc:spChg>
        <pc:spChg chg="mod">
          <ac:chgData name="Yash Jadhav" userId="64bc41f51dc97b94" providerId="LiveId" clId="{DCD4B129-0BB7-4B27-9298-1373E9994E6F}" dt="2021-12-16T04:56:21.005" v="197" actId="20577"/>
          <ac:spMkLst>
            <pc:docMk/>
            <pc:sldMk cId="152924491" sldId="269"/>
            <ac:spMk id="3" creationId="{2C0E41D3-5D0F-44FF-A902-80DEF12095A7}"/>
          </ac:spMkLst>
        </pc:spChg>
        <pc:picChg chg="add del mod">
          <ac:chgData name="Yash Jadhav" userId="64bc41f51dc97b94" providerId="LiveId" clId="{DCD4B129-0BB7-4B27-9298-1373E9994E6F}" dt="2021-12-16T04:36:09.006" v="155" actId="478"/>
          <ac:picMkLst>
            <pc:docMk/>
            <pc:sldMk cId="152924491" sldId="269"/>
            <ac:picMk id="4" creationId="{64C8222D-6E14-4945-9AE5-A4450BC9990E}"/>
          </ac:picMkLst>
        </pc:picChg>
        <pc:picChg chg="add del mod">
          <ac:chgData name="Yash Jadhav" userId="64bc41f51dc97b94" providerId="LiveId" clId="{DCD4B129-0BB7-4B27-9298-1373E9994E6F}" dt="2021-12-16T04:38:14.526" v="171" actId="478"/>
          <ac:picMkLst>
            <pc:docMk/>
            <pc:sldMk cId="152924491" sldId="269"/>
            <ac:picMk id="5" creationId="{A509CC11-8FE3-47C9-9C3A-3DF3BAC2DD96}"/>
          </ac:picMkLst>
        </pc:picChg>
      </pc:sldChg>
      <pc:sldChg chg="addSp delSp modSp new del mod">
        <pc:chgData name="Yash Jadhav" userId="64bc41f51dc97b94" providerId="LiveId" clId="{DCD4B129-0BB7-4B27-9298-1373E9994E6F}" dt="2021-12-16T05:03:09.783" v="211" actId="47"/>
        <pc:sldMkLst>
          <pc:docMk/>
          <pc:sldMk cId="3943132540" sldId="270"/>
        </pc:sldMkLst>
        <pc:spChg chg="del">
          <ac:chgData name="Yash Jadhav" userId="64bc41f51dc97b94" providerId="LiveId" clId="{DCD4B129-0BB7-4B27-9298-1373E9994E6F}" dt="2021-12-16T05:01:01.400" v="199" actId="478"/>
          <ac:spMkLst>
            <pc:docMk/>
            <pc:sldMk cId="3943132540" sldId="270"/>
            <ac:spMk id="2" creationId="{E3090192-828B-4A4C-BED2-B23544CB751F}"/>
          </ac:spMkLst>
        </pc:spChg>
        <pc:spChg chg="del">
          <ac:chgData name="Yash Jadhav" userId="64bc41f51dc97b94" providerId="LiveId" clId="{DCD4B129-0BB7-4B27-9298-1373E9994E6F}" dt="2021-12-16T05:01:03.830" v="200"/>
          <ac:spMkLst>
            <pc:docMk/>
            <pc:sldMk cId="3943132540" sldId="270"/>
            <ac:spMk id="3" creationId="{D95AC542-9EB2-4BD1-95C0-3D6A9FA2DEB4}"/>
          </ac:spMkLst>
        </pc:spChg>
        <pc:spChg chg="add del mod">
          <ac:chgData name="Yash Jadhav" userId="64bc41f51dc97b94" providerId="LiveId" clId="{DCD4B129-0BB7-4B27-9298-1373E9994E6F}" dt="2021-12-16T05:01:56.240" v="208"/>
          <ac:spMkLst>
            <pc:docMk/>
            <pc:sldMk cId="3943132540" sldId="270"/>
            <ac:spMk id="4" creationId="{941C06C6-FA24-4C90-8F19-F7747C359ED7}"/>
          </ac:spMkLst>
        </pc:spChg>
        <pc:spChg chg="add del mod">
          <ac:chgData name="Yash Jadhav" userId="64bc41f51dc97b94" providerId="LiveId" clId="{DCD4B129-0BB7-4B27-9298-1373E9994E6F}" dt="2021-12-16T05:02:09.766" v="210" actId="478"/>
          <ac:spMkLst>
            <pc:docMk/>
            <pc:sldMk cId="3943132540" sldId="270"/>
            <ac:spMk id="5" creationId="{74E7E76E-4345-4554-885A-5A373CFE9C92}"/>
          </ac:spMkLst>
        </pc:spChg>
        <pc:picChg chg="add del mod">
          <ac:chgData name="Yash Jadhav" userId="64bc41f51dc97b94" providerId="LiveId" clId="{DCD4B129-0BB7-4B27-9298-1373E9994E6F}" dt="2021-12-16T05:02:07.674" v="209" actId="478"/>
          <ac:picMkLst>
            <pc:docMk/>
            <pc:sldMk cId="3943132540" sldId="270"/>
            <ac:picMk id="1026" creationId="{22AB157A-942D-43A4-B8CB-A4A20AABB7E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F7425C-577D-4E30-BFEA-817380A09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8AB8E95-AF04-48C2-8783-DED7A6C9DA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2B4DFD-D521-49C4-B9EF-0DB8D7DBFB70}" type="datetimeFigureOut">
              <a:rPr lang="en-IN" smtClean="0"/>
              <a:t>16-12-2021</a:t>
            </a:fld>
            <a:endParaRPr lang="en-IN"/>
          </a:p>
        </p:txBody>
      </p:sp>
      <p:sp>
        <p:nvSpPr>
          <p:cNvPr id="4" name="Footer Placeholder 3">
            <a:extLst>
              <a:ext uri="{FF2B5EF4-FFF2-40B4-BE49-F238E27FC236}">
                <a16:creationId xmlns:a16="http://schemas.microsoft.com/office/drawing/2014/main" id="{F3B526C9-F0A3-4B13-B7A4-EC784FF352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FD263FC-DFC0-4ACC-B6B1-C9B93EC1D3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7D4D87-2F7B-492A-A3C7-420C5CFD900A}" type="slidenum">
              <a:rPr lang="en-IN" smtClean="0"/>
              <a:t>‹#›</a:t>
            </a:fld>
            <a:endParaRPr lang="en-IN"/>
          </a:p>
        </p:txBody>
      </p:sp>
    </p:spTree>
    <p:extLst>
      <p:ext uri="{BB962C8B-B14F-4D97-AF65-F5344CB8AC3E}">
        <p14:creationId xmlns:p14="http://schemas.microsoft.com/office/powerpoint/2010/main" val="1348786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6C636-8817-47CE-99B1-7E7A63D0F927}" type="datetimeFigureOut">
              <a:rPr lang="en-IN" smtClean="0"/>
              <a:t>16-12-2021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08837-E1C4-40B0-B253-9152CC26DC81}" type="slidenum">
              <a:rPr lang="en-IN" smtClean="0"/>
              <a:t>‹#›</a:t>
            </a:fld>
            <a:endParaRPr lang="en-IN"/>
          </a:p>
        </p:txBody>
      </p:sp>
    </p:spTree>
    <p:extLst>
      <p:ext uri="{BB962C8B-B14F-4D97-AF65-F5344CB8AC3E}">
        <p14:creationId xmlns:p14="http://schemas.microsoft.com/office/powerpoint/2010/main" val="75120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Chatbots can be considered as an enhanced channel of customer interaction which would move from Interactive Voice response to Intelligent Assistant Response. </a:t>
            </a:r>
            <a:endParaRPr lang="en-IN" dirty="0"/>
          </a:p>
        </p:txBody>
      </p:sp>
      <p:sp>
        <p:nvSpPr>
          <p:cNvPr id="4" name="Slide Number Placeholder 3"/>
          <p:cNvSpPr>
            <a:spLocks noGrp="1"/>
          </p:cNvSpPr>
          <p:nvPr>
            <p:ph type="sldNum" sz="quarter" idx="5"/>
          </p:nvPr>
        </p:nvSpPr>
        <p:spPr/>
        <p:txBody>
          <a:bodyPr/>
          <a:lstStyle/>
          <a:p>
            <a:fld id="{7E908837-E1C4-40B0-B253-9152CC26DC81}" type="slidenum">
              <a:rPr lang="en-IN" smtClean="0"/>
              <a:t>6</a:t>
            </a:fld>
            <a:endParaRPr lang="en-IN"/>
          </a:p>
        </p:txBody>
      </p:sp>
    </p:spTree>
    <p:extLst>
      <p:ext uri="{BB962C8B-B14F-4D97-AF65-F5344CB8AC3E}">
        <p14:creationId xmlns:p14="http://schemas.microsoft.com/office/powerpoint/2010/main" val="3042887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7E908837-E1C4-40B0-B253-9152CC26DC81}" type="slidenum">
              <a:rPr lang="en-IN" smtClean="0"/>
              <a:t>11</a:t>
            </a:fld>
            <a:endParaRPr lang="en-IN"/>
          </a:p>
        </p:txBody>
      </p:sp>
    </p:spTree>
    <p:extLst>
      <p:ext uri="{BB962C8B-B14F-4D97-AF65-F5344CB8AC3E}">
        <p14:creationId xmlns:p14="http://schemas.microsoft.com/office/powerpoint/2010/main" val="3389124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897B-3607-4304-A8AE-154C7CC49807}"/>
              </a:ext>
            </a:extLst>
          </p:cNvPr>
          <p:cNvSpPr>
            <a:spLocks noGrp="1"/>
          </p:cNvSpPr>
          <p:nvPr>
            <p:ph type="ctrTitle"/>
          </p:nvPr>
        </p:nvSpPr>
        <p:spPr>
          <a:xfrm>
            <a:off x="1222083" y="2120653"/>
            <a:ext cx="8791575" cy="2451347"/>
          </a:xfrm>
        </p:spPr>
        <p:txBody>
          <a:bodyPr>
            <a:normAutofit fontScale="90000"/>
          </a:bodyPr>
          <a:lstStyle/>
          <a:p>
            <a:r>
              <a:rPr lang="en-US" dirty="0">
                <a:latin typeface="BankGothic Lt BT" panose="020B0607020203060204" pitchFamily="34" charset="0"/>
              </a:rPr>
              <a:t>GROUP </a:t>
            </a:r>
            <a:r>
              <a:rPr lang="en-US" sz="6000" dirty="0">
                <a:latin typeface="BankGothic Lt BT" panose="020B0607020203060204" pitchFamily="34" charset="0"/>
              </a:rPr>
              <a:t>10 </a:t>
            </a:r>
            <a:r>
              <a:rPr lang="en-US" dirty="0">
                <a:latin typeface="BankGothic Lt BT" panose="020B0607020203060204" pitchFamily="34" charset="0"/>
              </a:rPr>
              <a:t> </a:t>
            </a:r>
            <a:br>
              <a:rPr lang="en-US" dirty="0">
                <a:latin typeface="BankGothic Lt BT" panose="020B0607020203060204" pitchFamily="34" charset="0"/>
              </a:rPr>
            </a:br>
            <a:r>
              <a:rPr lang="en-US" dirty="0">
                <a:latin typeface="BankGothic Lt BT" panose="020B0607020203060204" pitchFamily="34" charset="0"/>
              </a:rPr>
              <a:t>TOPIC:- INTELLIGENT CHATBOT </a:t>
            </a:r>
            <a:br>
              <a:rPr lang="en-US" dirty="0">
                <a:latin typeface="BankGothic Lt BT" panose="020B0607020203060204" pitchFamily="34" charset="0"/>
              </a:rPr>
            </a:br>
            <a:r>
              <a:rPr lang="en-US" dirty="0">
                <a:latin typeface="BankGothic Lt BT" panose="020B0607020203060204" pitchFamily="34" charset="0"/>
              </a:rPr>
              <a:t>USING Python (A.I &amp; M.L)</a:t>
            </a:r>
            <a:endParaRPr lang="en-IN" dirty="0">
              <a:latin typeface="BankGothic Lt BT" panose="020B0607020203060204" pitchFamily="34" charset="0"/>
            </a:endParaRPr>
          </a:p>
        </p:txBody>
      </p:sp>
      <p:pic>
        <p:nvPicPr>
          <p:cNvPr id="7" name="Picture 6">
            <a:extLst>
              <a:ext uri="{FF2B5EF4-FFF2-40B4-BE49-F238E27FC236}">
                <a16:creationId xmlns:a16="http://schemas.microsoft.com/office/drawing/2014/main" id="{0792C971-4606-4239-B53D-F478EF25D17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10" b="90000" l="10000" r="90000">
                        <a14:foregroundMark x1="44537" y1="8718" x2="58981" y2="6410"/>
                        <a14:foregroundMark x1="58981" y1="6410" x2="58148" y2="9359"/>
                      </a14:backgroundRemoval>
                    </a14:imgEffect>
                  </a14:imgLayer>
                </a14:imgProps>
              </a:ext>
            </a:extLst>
          </a:blip>
          <a:stretch>
            <a:fillRect/>
          </a:stretch>
        </p:blipFill>
        <p:spPr>
          <a:xfrm>
            <a:off x="8271229" y="1119457"/>
            <a:ext cx="5185978" cy="4619085"/>
          </a:xfrm>
          <a:prstGeom prst="rect">
            <a:avLst/>
          </a:prstGeom>
        </p:spPr>
      </p:pic>
      <p:sp>
        <p:nvSpPr>
          <p:cNvPr id="3" name="TextBox 2">
            <a:extLst>
              <a:ext uri="{FF2B5EF4-FFF2-40B4-BE49-F238E27FC236}">
                <a16:creationId xmlns:a16="http://schemas.microsoft.com/office/drawing/2014/main" id="{B1DE7B7F-9124-479C-B753-80ECE3FE3E7B}"/>
              </a:ext>
            </a:extLst>
          </p:cNvPr>
          <p:cNvSpPr txBox="1"/>
          <p:nvPr/>
        </p:nvSpPr>
        <p:spPr>
          <a:xfrm>
            <a:off x="1639019" y="5311586"/>
            <a:ext cx="7306573" cy="523220"/>
          </a:xfrm>
          <a:prstGeom prst="rect">
            <a:avLst/>
          </a:prstGeom>
          <a:noFill/>
        </p:spPr>
        <p:txBody>
          <a:bodyPr wrap="square" rtlCol="0">
            <a:spAutoFit/>
          </a:bodyPr>
          <a:lstStyle/>
          <a:p>
            <a:r>
              <a:rPr lang="en-IN" sz="2800" dirty="0"/>
              <a:t>GUIDED BY:- Prof. Shashikant Patil</a:t>
            </a:r>
            <a:endParaRPr lang="en-IN" dirty="0"/>
          </a:p>
        </p:txBody>
      </p:sp>
    </p:spTree>
    <p:extLst>
      <p:ext uri="{BB962C8B-B14F-4D97-AF65-F5344CB8AC3E}">
        <p14:creationId xmlns:p14="http://schemas.microsoft.com/office/powerpoint/2010/main" val="4181940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31B585-6041-4B67-AF26-E1F9D13E142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3940" b="99728" l="868" r="99675">
                        <a14:foregroundMark x1="20065" y1="8288" x2="5857" y2="4348"/>
                        <a14:foregroundMark x1="5857" y1="4348" x2="19089" y2="2989"/>
                        <a14:foregroundMark x1="19089" y1="2989" x2="36768" y2="4484"/>
                        <a14:foregroundMark x1="36768" y1="4484" x2="59436" y2="2582"/>
                        <a14:foregroundMark x1="59436" y1="2582" x2="95987" y2="3804"/>
                        <a14:foregroundMark x1="95987" y1="3804" x2="99566" y2="35326"/>
                        <a14:foregroundMark x1="99566" y1="35326" x2="87093" y2="40353"/>
                        <a14:foregroundMark x1="87093" y1="40353" x2="12473" y2="37228"/>
                        <a14:foregroundMark x1="12473" y1="37228" x2="2061" y2="43207"/>
                        <a14:foregroundMark x1="2061" y1="43207" x2="2495" y2="9918"/>
                        <a14:foregroundMark x1="2495" y1="9918" x2="9111" y2="23505"/>
                        <a14:foregroundMark x1="9111" y1="23505" x2="20390" y2="24592"/>
                        <a14:foregroundMark x1="20390" y1="24592" x2="30477" y2="18342"/>
                        <a14:foregroundMark x1="30477" y1="18342" x2="42516" y2="23098"/>
                        <a14:foregroundMark x1="42516" y1="23098" x2="52495" y2="31929"/>
                        <a14:foregroundMark x1="52495" y1="31929" x2="65944" y2="22147"/>
                        <a14:foregroundMark x1="65944" y1="22147" x2="88937" y2="24457"/>
                        <a14:foregroundMark x1="88937" y1="24457" x2="93384" y2="38179"/>
                        <a14:foregroundMark x1="93384" y1="38179" x2="93601" y2="36821"/>
                        <a14:foregroundMark x1="20282" y1="27853" x2="86226" y2="32473"/>
                        <a14:foregroundMark x1="86226" y1="32473" x2="96529" y2="32337"/>
                        <a14:foregroundMark x1="91974" y1="16712" x2="868" y2="13179"/>
                        <a14:foregroundMark x1="3579" y1="10462" x2="6941" y2="90217"/>
                        <a14:foregroundMark x1="4989" y1="93071" x2="50325" y2="95924"/>
                        <a14:foregroundMark x1="5206" y1="92391" x2="4013" y2="45924"/>
                        <a14:foregroundMark x1="4013" y1="45924" x2="3796" y2="45516"/>
                        <a14:foregroundMark x1="2603" y1="50136" x2="2169" y2="99592"/>
                        <a14:foregroundMark x1="2386" y1="99864" x2="99675" y2="92935"/>
                        <a14:foregroundMark x1="87636" y1="91576" x2="92842" y2="42391"/>
                        <a14:foregroundMark x1="92842" y1="42391" x2="88395" y2="17935"/>
                        <a14:foregroundMark x1="88395" y1="17935" x2="70607" y2="10054"/>
                        <a14:foregroundMark x1="70607" y1="10054" x2="6399" y2="11413"/>
                        <a14:foregroundMark x1="2820" y1="6929" x2="78959" y2="3940"/>
                        <a14:foregroundMark x1="78959" y1="3940" x2="95770" y2="4076"/>
                        <a14:foregroundMark x1="83080" y1="14946" x2="97505" y2="14946"/>
                        <a14:foregroundMark x1="86226" y1="25815" x2="84273" y2="29348"/>
                        <a14:foregroundMark x1="84273" y1="36277" x2="88069" y2="38315"/>
                        <a14:foregroundMark x1="94902" y1="51359" x2="97505" y2="91576"/>
                        <a14:foregroundMark x1="97505" y1="91576" x2="98698" y2="60870"/>
                        <a14:foregroundMark x1="40239" y1="93071" x2="7918" y2="88859"/>
                      </a14:backgroundRemoval>
                    </a14:imgEffect>
                  </a14:imgLayer>
                </a14:imgProps>
              </a:ext>
            </a:extLst>
          </a:blip>
          <a:stretch>
            <a:fillRect/>
          </a:stretch>
        </p:blipFill>
        <p:spPr>
          <a:xfrm>
            <a:off x="2450900" y="447736"/>
            <a:ext cx="7290200" cy="5962527"/>
          </a:xfrm>
          <a:prstGeom prst="round2DiagRect">
            <a:avLst>
              <a:gd name="adj1" fmla="val 18142"/>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216355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1B54-B09F-43BE-A402-14818F4911A4}"/>
              </a:ext>
            </a:extLst>
          </p:cNvPr>
          <p:cNvSpPr>
            <a:spLocks noGrp="1"/>
          </p:cNvSpPr>
          <p:nvPr>
            <p:ph type="title"/>
          </p:nvPr>
        </p:nvSpPr>
        <p:spPr>
          <a:xfrm>
            <a:off x="1013481" y="420741"/>
            <a:ext cx="9905998" cy="1371600"/>
          </a:xfrm>
        </p:spPr>
        <p:txBody>
          <a:bodyPr>
            <a:normAutofit fontScale="90000"/>
          </a:bodyPr>
          <a:lstStyle/>
          <a:p>
            <a:r>
              <a:rPr lang="en-IN" b="0" i="0" u="sng" strike="noStrike" baseline="0" dirty="0">
                <a:effectLst>
                  <a:outerShdw blurRad="38100" dist="38100" dir="2700000" algn="tl">
                    <a:srgbClr val="000000">
                      <a:alpha val="43137"/>
                    </a:srgbClr>
                  </a:outerShdw>
                </a:effectLst>
                <a:latin typeface="OpenSans-Light"/>
              </a:rPr>
              <a:t>Enterprises are finding multiple areas to deploy</a:t>
            </a:r>
            <a:br>
              <a:rPr lang="en-IN" b="0" i="0" u="sng" strike="noStrike" baseline="0" dirty="0">
                <a:effectLst>
                  <a:outerShdw blurRad="38100" dist="38100" dir="2700000" algn="tl">
                    <a:srgbClr val="000000">
                      <a:alpha val="43137"/>
                    </a:srgbClr>
                  </a:outerShdw>
                </a:effectLst>
                <a:latin typeface="OpenSans-Light"/>
              </a:rPr>
            </a:br>
            <a:r>
              <a:rPr lang="en-IN" b="0" i="0" u="sng" strike="noStrike" baseline="0" dirty="0">
                <a:effectLst>
                  <a:outerShdw blurRad="38100" dist="38100" dir="2700000" algn="tl">
                    <a:srgbClr val="000000">
                      <a:alpha val="43137"/>
                    </a:srgbClr>
                  </a:outerShdw>
                </a:effectLst>
                <a:latin typeface="OpenSans-Light"/>
              </a:rPr>
              <a:t>chatbots</a:t>
            </a:r>
            <a:endParaRPr lang="en-IN" sz="60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C95395A-4495-4F5C-9C94-74036CE10314}"/>
              </a:ext>
            </a:extLst>
          </p:cNvPr>
          <p:cNvSpPr>
            <a:spLocks noGrp="1"/>
          </p:cNvSpPr>
          <p:nvPr>
            <p:ph idx="1"/>
          </p:nvPr>
        </p:nvSpPr>
        <p:spPr>
          <a:xfrm>
            <a:off x="1013480" y="1960121"/>
            <a:ext cx="9905999" cy="3541714"/>
          </a:xfrm>
        </p:spPr>
        <p:txBody>
          <a:bodyPr>
            <a:normAutofit/>
          </a:bodyPr>
          <a:lstStyle/>
          <a:p>
            <a:pPr marL="0" indent="0">
              <a:buNone/>
            </a:pPr>
            <a:r>
              <a:rPr lang="en-IN" dirty="0"/>
              <a:t> *</a:t>
            </a:r>
            <a:r>
              <a:rPr lang="en-IN" sz="2000" b="1" i="0" u="none" strike="noStrike" baseline="0" dirty="0">
                <a:latin typeface="Nirmala UI Semilight" panose="020B0402040204020203" pitchFamily="34" charset="0"/>
                <a:ea typeface="Nirmala UI Semilight" panose="020B0402040204020203" pitchFamily="34" charset="0"/>
                <a:cs typeface="Nirmala UI Semilight" panose="020B0402040204020203" pitchFamily="34" charset="0"/>
              </a:rPr>
              <a:t>Chatbots are increasingly being </a:t>
            </a:r>
            <a:r>
              <a:rPr lang="en-US" sz="2000" b="1" i="0" u="none" strike="noStrike" baseline="0" dirty="0">
                <a:latin typeface="Nirmala UI Semilight" panose="020B0402040204020203" pitchFamily="34" charset="0"/>
                <a:ea typeface="Nirmala UI Semilight" panose="020B0402040204020203" pitchFamily="34" charset="0"/>
                <a:cs typeface="Nirmala UI Semilight" panose="020B0402040204020203" pitchFamily="34" charset="0"/>
              </a:rPr>
              <a:t>implemented in two domains: business to</a:t>
            </a:r>
            <a:r>
              <a:rPr lang="en-US" sz="2000" b="1" dirty="0">
                <a:latin typeface="Nirmala UI Semilight" panose="020B0402040204020203" pitchFamily="34" charset="0"/>
                <a:ea typeface="Nirmala UI Semilight" panose="020B0402040204020203" pitchFamily="34" charset="0"/>
                <a:cs typeface="Nirmala UI Semilight" panose="020B0402040204020203" pitchFamily="34" charset="0"/>
              </a:rPr>
              <a:t> b</a:t>
            </a:r>
            <a:r>
              <a:rPr lang="en-US" sz="2000" b="1" i="0" u="none" strike="noStrike" baseline="0" dirty="0">
                <a:latin typeface="Nirmala UI Semilight" panose="020B0402040204020203" pitchFamily="34" charset="0"/>
                <a:ea typeface="Nirmala UI Semilight" panose="020B0402040204020203" pitchFamily="34" charset="0"/>
                <a:cs typeface="Nirmala UI Semilight" panose="020B0402040204020203" pitchFamily="34" charset="0"/>
              </a:rPr>
              <a:t>usiness and internal. The bot phenomenon will cause broad disruption in many areas of the economy.*</a:t>
            </a:r>
            <a:endParaRPr lang="en-US" sz="2000" b="1"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0" indent="0">
              <a:buNone/>
            </a:pPr>
            <a:r>
              <a:rPr lang="en-US" sz="2000" b="0" i="0" u="none" strike="noStrike" baseline="0" dirty="0">
                <a:latin typeface="OpenSans-Light"/>
              </a:rPr>
              <a:t>Global organizations are taking bots developed by them to the next level.</a:t>
            </a:r>
          </a:p>
          <a:p>
            <a:pPr marL="0" indent="0">
              <a:buNone/>
            </a:pPr>
            <a:r>
              <a:rPr lang="en-US" sz="2000" b="0" i="0" u="none" strike="noStrike" baseline="0" dirty="0">
                <a:latin typeface="OpenSans-Light"/>
              </a:rPr>
              <a:t>A user in the US can simply ask Alexa to order an Uber, and she will request a ride right to your door. This bot developed by Amazon is a personal assistant that listens to you through a number of physical devices that use her (Alexa) as their brain.</a:t>
            </a:r>
          </a:p>
          <a:p>
            <a:pPr marL="0" indent="0">
              <a:buNone/>
            </a:pPr>
            <a:r>
              <a:rPr lang="en-US" sz="2000" b="0" i="0" u="none" strike="noStrike" baseline="0" dirty="0">
                <a:latin typeface="OpenSans-Light"/>
              </a:rPr>
              <a:t>This was made possible as a result of integrating Uber API with the bot.</a:t>
            </a:r>
            <a:endParaRPr lang="en-IN" b="1"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Tree>
    <p:extLst>
      <p:ext uri="{BB962C8B-B14F-4D97-AF65-F5344CB8AC3E}">
        <p14:creationId xmlns:p14="http://schemas.microsoft.com/office/powerpoint/2010/main" val="420133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CD87-BC6C-4094-AE10-B5F5C14B058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0E41D3-5D0F-44FF-A902-80DEF12095A7}"/>
              </a:ext>
            </a:extLst>
          </p:cNvPr>
          <p:cNvSpPr>
            <a:spLocks noGrp="1"/>
          </p:cNvSpPr>
          <p:nvPr>
            <p:ph idx="1"/>
          </p:nvPr>
        </p:nvSpPr>
        <p:spPr/>
        <p:txBody>
          <a:bodyPr>
            <a:normAutofit/>
          </a:bodyPr>
          <a:lstStyle/>
          <a:p>
            <a:r>
              <a:rPr lang="en-US" sz="2800" dirty="0"/>
              <a:t>Cioandleader.com</a:t>
            </a:r>
          </a:p>
          <a:p>
            <a:r>
              <a:rPr lang="en-US" sz="2800" dirty="0"/>
              <a:t>Deloitte Analysis</a:t>
            </a:r>
          </a:p>
          <a:p>
            <a:r>
              <a:rPr lang="en-US" sz="2800" dirty="0"/>
              <a:t>GitHub</a:t>
            </a:r>
          </a:p>
          <a:p>
            <a:r>
              <a:rPr lang="en-US" sz="2800" dirty="0"/>
              <a:t>Stack Overflow</a:t>
            </a:r>
          </a:p>
          <a:p>
            <a:r>
              <a:rPr lang="en-US" sz="2800" dirty="0"/>
              <a:t>Data Camp</a:t>
            </a:r>
            <a:endParaRPr lang="en-IN" sz="2800" dirty="0"/>
          </a:p>
        </p:txBody>
      </p:sp>
    </p:spTree>
    <p:extLst>
      <p:ext uri="{BB962C8B-B14F-4D97-AF65-F5344CB8AC3E}">
        <p14:creationId xmlns:p14="http://schemas.microsoft.com/office/powerpoint/2010/main" val="15292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33CD-6B72-4EE7-8061-688505E85198}"/>
              </a:ext>
            </a:extLst>
          </p:cNvPr>
          <p:cNvSpPr>
            <a:spLocks noGrp="1"/>
          </p:cNvSpPr>
          <p:nvPr>
            <p:ph type="title"/>
          </p:nvPr>
        </p:nvSpPr>
        <p:spPr>
          <a:xfrm>
            <a:off x="1015580" y="2321483"/>
            <a:ext cx="9905998" cy="1478570"/>
          </a:xfrm>
        </p:spPr>
        <p:txBody>
          <a:bodyPr>
            <a:normAutofit/>
          </a:bodyPr>
          <a:lstStyle/>
          <a:p>
            <a:r>
              <a:rPr lang="en-US" sz="4000" b="1" dirty="0">
                <a:latin typeface="BankGothic Lt BT" panose="020B0607020203060204" pitchFamily="34" charset="0"/>
              </a:rPr>
              <a:t>GROUP MEMBERS</a:t>
            </a:r>
            <a:endParaRPr lang="en-IN" sz="4000" b="1" dirty="0">
              <a:latin typeface="BankGothic Lt BT" panose="020B0607020203060204" pitchFamily="34" charset="0"/>
            </a:endParaRPr>
          </a:p>
        </p:txBody>
      </p:sp>
      <p:sp>
        <p:nvSpPr>
          <p:cNvPr id="3" name="Content Placeholder 2">
            <a:extLst>
              <a:ext uri="{FF2B5EF4-FFF2-40B4-BE49-F238E27FC236}">
                <a16:creationId xmlns:a16="http://schemas.microsoft.com/office/drawing/2014/main" id="{68E342B4-E9A1-409B-8A7A-4BAE05619D1C}"/>
              </a:ext>
            </a:extLst>
          </p:cNvPr>
          <p:cNvSpPr>
            <a:spLocks noGrp="1"/>
          </p:cNvSpPr>
          <p:nvPr>
            <p:ph idx="1"/>
          </p:nvPr>
        </p:nvSpPr>
        <p:spPr>
          <a:xfrm>
            <a:off x="1015579" y="3527731"/>
            <a:ext cx="9905999" cy="3541714"/>
          </a:xfrm>
        </p:spPr>
        <p:txBody>
          <a:bodyPr/>
          <a:lstStyle/>
          <a:p>
            <a:r>
              <a:rPr lang="en-US" dirty="0">
                <a:latin typeface="BankGothic Lt BT" panose="020B0607020203060204" pitchFamily="34" charset="0"/>
              </a:rPr>
              <a:t>HARSH DESHPANDE</a:t>
            </a:r>
          </a:p>
          <a:p>
            <a:r>
              <a:rPr lang="en-US" dirty="0">
                <a:latin typeface="BankGothic Lt BT" panose="020B0607020203060204" pitchFamily="34" charset="0"/>
              </a:rPr>
              <a:t>YASH JADHAV </a:t>
            </a:r>
          </a:p>
          <a:p>
            <a:r>
              <a:rPr lang="en-IN" dirty="0">
                <a:latin typeface="BankGothic Lt BT" panose="020B0607020203060204" pitchFamily="34" charset="0"/>
              </a:rPr>
              <a:t>Komal Sawant</a:t>
            </a:r>
          </a:p>
          <a:p>
            <a:endParaRPr lang="en-IN" dirty="0">
              <a:latin typeface="BankGothic Lt BT" panose="020B0607020203060204" pitchFamily="34" charset="0"/>
            </a:endParaRPr>
          </a:p>
        </p:txBody>
      </p:sp>
      <p:pic>
        <p:nvPicPr>
          <p:cNvPr id="7" name="Picture 6">
            <a:extLst>
              <a:ext uri="{FF2B5EF4-FFF2-40B4-BE49-F238E27FC236}">
                <a16:creationId xmlns:a16="http://schemas.microsoft.com/office/drawing/2014/main" id="{29BEDA8B-4746-421A-94E7-586D1CE88C27}"/>
              </a:ext>
            </a:extLst>
          </p:cNvPr>
          <p:cNvPicPr>
            <a:picLocks noChangeAspect="1"/>
          </p:cNvPicPr>
          <p:nvPr/>
        </p:nvPicPr>
        <p:blipFill>
          <a:blip r:embed="rId2"/>
          <a:stretch>
            <a:fillRect/>
          </a:stretch>
        </p:blipFill>
        <p:spPr>
          <a:xfrm>
            <a:off x="6302691" y="324391"/>
            <a:ext cx="4744720" cy="6209217"/>
          </a:xfrm>
          <a:prstGeom prst="roundRect">
            <a:avLst>
              <a:gd name="adj" fmla="val 2444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TextBox 8">
            <a:extLst>
              <a:ext uri="{FF2B5EF4-FFF2-40B4-BE49-F238E27FC236}">
                <a16:creationId xmlns:a16="http://schemas.microsoft.com/office/drawing/2014/main" id="{6CA64462-DA80-4338-9858-36E23F02B7D5}"/>
              </a:ext>
            </a:extLst>
          </p:cNvPr>
          <p:cNvSpPr txBox="1"/>
          <p:nvPr/>
        </p:nvSpPr>
        <p:spPr>
          <a:xfrm>
            <a:off x="1144589" y="730909"/>
            <a:ext cx="6102990" cy="923330"/>
          </a:xfrm>
          <a:prstGeom prst="rect">
            <a:avLst/>
          </a:prstGeom>
          <a:noFill/>
        </p:spPr>
        <p:txBody>
          <a:bodyPr wrap="square">
            <a:spAutoFit/>
          </a:bodyPr>
          <a:lstStyle/>
          <a:p>
            <a:r>
              <a:rPr lang="en-US" sz="5400" dirty="0">
                <a:latin typeface="Bookman Old Style" panose="02050604050505020204" pitchFamily="18" charset="0"/>
              </a:rPr>
              <a:t>THANK YOU </a:t>
            </a:r>
            <a:endParaRPr lang="en-IN" sz="5400" dirty="0"/>
          </a:p>
        </p:txBody>
      </p:sp>
    </p:spTree>
    <p:extLst>
      <p:ext uri="{BB962C8B-B14F-4D97-AF65-F5344CB8AC3E}">
        <p14:creationId xmlns:p14="http://schemas.microsoft.com/office/powerpoint/2010/main" val="2059850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1632-3FEC-4459-ACBC-0FC294F82AAD}"/>
              </a:ext>
            </a:extLst>
          </p:cNvPr>
          <p:cNvSpPr>
            <a:spLocks noGrp="1"/>
          </p:cNvSpPr>
          <p:nvPr>
            <p:ph type="title"/>
          </p:nvPr>
        </p:nvSpPr>
        <p:spPr>
          <a:xfrm>
            <a:off x="1141413" y="618518"/>
            <a:ext cx="9905998" cy="787588"/>
          </a:xfrm>
        </p:spPr>
        <p:txBody>
          <a:bodyPr/>
          <a:lstStyle/>
          <a:p>
            <a:r>
              <a:rPr lang="en-US" dirty="0">
                <a:latin typeface="Rockwell" panose="02060603020205020403" pitchFamily="18" charset="0"/>
              </a:rPr>
              <a:t>AGENDA</a:t>
            </a:r>
            <a:endParaRPr lang="en-IN" dirty="0">
              <a:latin typeface="Rockwell" panose="02060603020205020403" pitchFamily="18" charset="0"/>
            </a:endParaRPr>
          </a:p>
        </p:txBody>
      </p:sp>
      <p:sp>
        <p:nvSpPr>
          <p:cNvPr id="3" name="Content Placeholder 2">
            <a:extLst>
              <a:ext uri="{FF2B5EF4-FFF2-40B4-BE49-F238E27FC236}">
                <a16:creationId xmlns:a16="http://schemas.microsoft.com/office/drawing/2014/main" id="{B01B1269-48E5-47EB-88F9-C655232F88CE}"/>
              </a:ext>
            </a:extLst>
          </p:cNvPr>
          <p:cNvSpPr>
            <a:spLocks noGrp="1"/>
          </p:cNvSpPr>
          <p:nvPr>
            <p:ph idx="1"/>
          </p:nvPr>
        </p:nvSpPr>
        <p:spPr>
          <a:xfrm>
            <a:off x="1141413" y="1658143"/>
            <a:ext cx="9905999" cy="4105094"/>
          </a:xfrm>
        </p:spPr>
        <p:txBody>
          <a:bodyPr>
            <a:normAutofit fontScale="92500" lnSpcReduction="10000"/>
          </a:bodyPr>
          <a:lstStyle/>
          <a:p>
            <a:r>
              <a:rPr lang="en-US" sz="2800" dirty="0"/>
              <a:t>Sentinel                                                                                   </a:t>
            </a:r>
          </a:p>
          <a:p>
            <a:r>
              <a:rPr lang="en-US" sz="2800" dirty="0"/>
              <a:t>Introduction</a:t>
            </a:r>
          </a:p>
          <a:p>
            <a:r>
              <a:rPr lang="en-US" sz="2800" dirty="0"/>
              <a:t>Abstract</a:t>
            </a:r>
          </a:p>
          <a:p>
            <a:r>
              <a:rPr lang="en-US" sz="2800" dirty="0"/>
              <a:t>Building blocks of chatbots</a:t>
            </a:r>
          </a:p>
          <a:p>
            <a:r>
              <a:rPr lang="en-IN" sz="2800" i="0" u="none" strike="noStrike" baseline="0" dirty="0"/>
              <a:t>Do Chatbots have inherent advantages over humans.</a:t>
            </a:r>
          </a:p>
          <a:p>
            <a:r>
              <a:rPr lang="en-IN" sz="2800" i="0" u="none" strike="noStrike" baseline="0" dirty="0"/>
              <a:t>Why are chatbots steadily gaining attention</a:t>
            </a:r>
            <a:r>
              <a:rPr lang="en-IN" sz="2800" dirty="0"/>
              <a:t>?</a:t>
            </a:r>
          </a:p>
          <a:p>
            <a:r>
              <a:rPr lang="en-IN" sz="2800" b="0" i="0" strike="noStrike" baseline="0" dirty="0"/>
              <a:t>Enterprises are finding multiple areas to deploy chatbots</a:t>
            </a:r>
            <a:endParaRPr lang="en-IN" sz="2800" i="0" strike="noStrike" baseline="0" dirty="0"/>
          </a:p>
          <a:p>
            <a:endParaRPr lang="en-IN" sz="2800" i="0" u="none" strike="noStrike" baseline="0" dirty="0"/>
          </a:p>
        </p:txBody>
      </p:sp>
    </p:spTree>
    <p:extLst>
      <p:ext uri="{BB962C8B-B14F-4D97-AF65-F5344CB8AC3E}">
        <p14:creationId xmlns:p14="http://schemas.microsoft.com/office/powerpoint/2010/main" val="42887446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1E39-EA6F-42D1-A8C3-612B0B592EDC}"/>
              </a:ext>
            </a:extLst>
          </p:cNvPr>
          <p:cNvSpPr>
            <a:spLocks noGrp="1"/>
          </p:cNvSpPr>
          <p:nvPr>
            <p:ph type="ctrTitle"/>
          </p:nvPr>
        </p:nvSpPr>
        <p:spPr>
          <a:xfrm>
            <a:off x="8841967" y="901854"/>
            <a:ext cx="2528844" cy="5054292"/>
          </a:xfrm>
        </p:spPr>
        <p:txBody>
          <a:bodyPr>
            <a:normAutofit fontScale="90000"/>
          </a:bodyPr>
          <a:lstStyle/>
          <a:p>
            <a:pPr algn="ctr"/>
            <a:r>
              <a:rPr lang="en-IN" b="1" dirty="0">
                <a:latin typeface="Goudy Old Style" panose="02020502050305020303" pitchFamily="18" charset="0"/>
              </a:rPr>
              <a:t>S</a:t>
            </a:r>
            <a:br>
              <a:rPr lang="en-IN" b="1" dirty="0">
                <a:latin typeface="Goudy Old Style" panose="02020502050305020303" pitchFamily="18" charset="0"/>
              </a:rPr>
            </a:br>
            <a:r>
              <a:rPr lang="en-IN" b="1" dirty="0">
                <a:latin typeface="Goudy Old Style" panose="02020502050305020303" pitchFamily="18" charset="0"/>
              </a:rPr>
              <a:t>e</a:t>
            </a:r>
            <a:br>
              <a:rPr lang="en-IN" b="1" dirty="0">
                <a:latin typeface="Goudy Old Style" panose="02020502050305020303" pitchFamily="18" charset="0"/>
              </a:rPr>
            </a:br>
            <a:r>
              <a:rPr lang="en-IN" b="1" dirty="0">
                <a:latin typeface="Goudy Old Style" panose="02020502050305020303" pitchFamily="18" charset="0"/>
              </a:rPr>
              <a:t>n</a:t>
            </a:r>
            <a:br>
              <a:rPr lang="en-IN" b="1" dirty="0">
                <a:latin typeface="Goudy Old Style" panose="02020502050305020303" pitchFamily="18" charset="0"/>
              </a:rPr>
            </a:br>
            <a:r>
              <a:rPr lang="en-IN" b="1" dirty="0">
                <a:latin typeface="Goudy Old Style" panose="02020502050305020303" pitchFamily="18" charset="0"/>
              </a:rPr>
              <a:t>t</a:t>
            </a:r>
            <a:br>
              <a:rPr lang="en-IN" b="1" dirty="0">
                <a:latin typeface="Goudy Old Style" panose="02020502050305020303" pitchFamily="18" charset="0"/>
              </a:rPr>
            </a:br>
            <a:r>
              <a:rPr lang="en-IN" b="1" dirty="0">
                <a:latin typeface="Goudy Old Style" panose="02020502050305020303" pitchFamily="18" charset="0"/>
              </a:rPr>
              <a:t>I</a:t>
            </a:r>
            <a:br>
              <a:rPr lang="en-IN" b="1" dirty="0">
                <a:latin typeface="Goudy Old Style" panose="02020502050305020303" pitchFamily="18" charset="0"/>
              </a:rPr>
            </a:br>
            <a:r>
              <a:rPr lang="en-IN" b="1" dirty="0">
                <a:latin typeface="Goudy Old Style" panose="02020502050305020303" pitchFamily="18" charset="0"/>
              </a:rPr>
              <a:t>n</a:t>
            </a:r>
            <a:br>
              <a:rPr lang="en-IN" b="1" dirty="0">
                <a:latin typeface="Goudy Old Style" panose="02020502050305020303" pitchFamily="18" charset="0"/>
              </a:rPr>
            </a:br>
            <a:r>
              <a:rPr lang="en-IN" b="1" dirty="0">
                <a:latin typeface="Goudy Old Style" panose="02020502050305020303" pitchFamily="18" charset="0"/>
              </a:rPr>
              <a:t>e</a:t>
            </a:r>
            <a:br>
              <a:rPr lang="en-IN" b="1" dirty="0">
                <a:latin typeface="Goudy Old Style" panose="02020502050305020303" pitchFamily="18" charset="0"/>
              </a:rPr>
            </a:br>
            <a:r>
              <a:rPr lang="en-IN" b="1" dirty="0">
                <a:latin typeface="Goudy Old Style" panose="02020502050305020303" pitchFamily="18" charset="0"/>
              </a:rPr>
              <a:t>l</a:t>
            </a:r>
            <a:r>
              <a:rPr lang="en-IN" b="1" dirty="0"/>
              <a:t> </a:t>
            </a:r>
          </a:p>
        </p:txBody>
      </p:sp>
      <p:pic>
        <p:nvPicPr>
          <p:cNvPr id="9" name="Picture 8">
            <a:extLst>
              <a:ext uri="{FF2B5EF4-FFF2-40B4-BE49-F238E27FC236}">
                <a16:creationId xmlns:a16="http://schemas.microsoft.com/office/drawing/2014/main" id="{873171AA-58A2-4527-B7D0-B692D3CA8AE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77" b="95112" l="1600" r="97143">
                        <a14:foregroundMark x1="10286" y1="14246" x2="3429" y2="21229"/>
                        <a14:foregroundMark x1="3429" y1="21229" x2="3429" y2="33520"/>
                        <a14:foregroundMark x1="3429" y1="33520" x2="10514" y2="42737"/>
                        <a14:foregroundMark x1="10514" y1="42737" x2="23314" y2="46648"/>
                        <a14:foregroundMark x1="23314" y1="46648" x2="25371" y2="39106"/>
                        <a14:foregroundMark x1="25371" y1="39106" x2="19886" y2="18715"/>
                        <a14:foregroundMark x1="19886" y1="18715" x2="14057" y2="15084"/>
                        <a14:foregroundMark x1="14057" y1="15084" x2="27886" y2="20251"/>
                        <a14:foregroundMark x1="27886" y1="20251" x2="46057" y2="12709"/>
                        <a14:foregroundMark x1="46057" y1="12709" x2="58171" y2="10894"/>
                        <a14:foregroundMark x1="58171" y1="10894" x2="70629" y2="13128"/>
                        <a14:foregroundMark x1="70629" y1="13128" x2="76686" y2="21788"/>
                        <a14:foregroundMark x1="76686" y1="21788" x2="91086" y2="23184"/>
                        <a14:foregroundMark x1="91086" y1="23184" x2="97257" y2="30726"/>
                        <a14:foregroundMark x1="97257" y1="30726" x2="87543" y2="40922"/>
                        <a14:foregroundMark x1="87543" y1="40922" x2="81029" y2="36313"/>
                        <a14:foregroundMark x1="81029" y1="36313" x2="78743" y2="44832"/>
                        <a14:foregroundMark x1="78743" y1="44832" x2="85029" y2="59218"/>
                        <a14:foregroundMark x1="85029" y1="59218" x2="73829" y2="74581"/>
                        <a14:foregroundMark x1="73829" y1="74581" x2="51886" y2="83240"/>
                        <a14:foregroundMark x1="51886" y1="83240" x2="32343" y2="68156"/>
                        <a14:foregroundMark x1="32343" y1="68156" x2="19200" y2="38128"/>
                        <a14:foregroundMark x1="19200" y1="38128" x2="19314" y2="53911"/>
                        <a14:foregroundMark x1="19314" y1="53911" x2="54400" y2="34497"/>
                        <a14:foregroundMark x1="54400" y1="34497" x2="48000" y2="40782"/>
                        <a14:foregroundMark x1="48000" y1="40782" x2="47771" y2="20531"/>
                        <a14:foregroundMark x1="47771" y1="20531" x2="33143" y2="22486"/>
                        <a14:foregroundMark x1="33143" y1="22486" x2="42514" y2="35056"/>
                        <a14:foregroundMark x1="42514" y1="35056" x2="40114" y2="56285"/>
                        <a14:foregroundMark x1="40114" y1="56285" x2="60229" y2="68436"/>
                        <a14:foregroundMark x1="60229" y1="68436" x2="65029" y2="77095"/>
                        <a14:foregroundMark x1="65029" y1="77095" x2="67200" y2="78212"/>
                        <a14:foregroundMark x1="58857" y1="24022" x2="27086" y2="30866"/>
                        <a14:foregroundMark x1="27086" y1="30866" x2="32114" y2="24162"/>
                        <a14:foregroundMark x1="32114" y1="24162" x2="36686" y2="12570"/>
                        <a14:foregroundMark x1="36686" y1="12570" x2="53029" y2="14246"/>
                        <a14:foregroundMark x1="53029" y1="14246" x2="46400" y2="26257"/>
                        <a14:foregroundMark x1="46400" y1="26257" x2="59543" y2="36453"/>
                        <a14:foregroundMark x1="59543" y1="36453" x2="65371" y2="45391"/>
                        <a14:foregroundMark x1="65371" y1="45391" x2="53257" y2="69134"/>
                        <a14:foregroundMark x1="53257" y1="69134" x2="56686" y2="78212"/>
                        <a14:foregroundMark x1="56686" y1="78212" x2="71200" y2="84637"/>
                        <a14:foregroundMark x1="71200" y1="84637" x2="72000" y2="80866"/>
                        <a14:foregroundMark x1="16914" y1="27095" x2="10057" y2="36173"/>
                        <a14:foregroundMark x1="10057" y1="36173" x2="11657" y2="22486"/>
                        <a14:foregroundMark x1="11657" y1="22486" x2="5943" y2="33799"/>
                        <a14:foregroundMark x1="8686" y1="21927" x2="1714" y2="27235"/>
                        <a14:foregroundMark x1="1714" y1="27235" x2="2629" y2="34777"/>
                        <a14:foregroundMark x1="5371" y1="20391" x2="17829" y2="17179"/>
                        <a14:foregroundMark x1="17829" y1="17179" x2="25829" y2="18436"/>
                        <a14:foregroundMark x1="25829" y1="18436" x2="24571" y2="19274"/>
                        <a14:foregroundMark x1="25600" y1="19274" x2="26971" y2="18436"/>
                        <a14:foregroundMark x1="53257" y1="15223" x2="63886" y2="18855"/>
                        <a14:foregroundMark x1="63886" y1="18855" x2="68686" y2="24302"/>
                        <a14:foregroundMark x1="68686" y1="24302" x2="68800" y2="33520"/>
                        <a14:foregroundMark x1="68800" y1="33520" x2="75314" y2="55866"/>
                        <a14:foregroundMark x1="75314" y1="55866" x2="73829" y2="71369"/>
                        <a14:foregroundMark x1="73829" y1="71369" x2="74057" y2="72626"/>
                        <a14:foregroundMark x1="73143" y1="42318" x2="73257" y2="31145"/>
                        <a14:foregroundMark x1="73257" y1="31145" x2="70171" y2="22207"/>
                        <a14:foregroundMark x1="70171" y1="22207" x2="65143" y2="17179"/>
                        <a14:foregroundMark x1="65143" y1="17179" x2="65143" y2="17039"/>
                        <a14:foregroundMark x1="86171" y1="25000" x2="84800" y2="32123"/>
                        <a14:foregroundMark x1="84800" y1="32123" x2="89829" y2="38687"/>
                        <a14:foregroundMark x1="89829" y1="38687" x2="90629" y2="38966"/>
                        <a14:foregroundMark x1="33371" y1="35196" x2="32914" y2="42318"/>
                        <a14:foregroundMark x1="32914" y1="42318" x2="40800" y2="37570"/>
                        <a14:foregroundMark x1="40800" y1="37570" x2="48571" y2="41620"/>
                        <a14:foregroundMark x1="48571" y1="41620" x2="54971" y2="49860"/>
                        <a14:foregroundMark x1="54971" y1="49860" x2="65714" y2="40223"/>
                        <a14:foregroundMark x1="65714" y1="40223" x2="62629" y2="53911"/>
                        <a14:foregroundMark x1="62629" y1="53911" x2="61600" y2="38268"/>
                        <a14:foregroundMark x1="61600" y1="38268" x2="66971" y2="47765"/>
                        <a14:foregroundMark x1="66971" y1="47765" x2="68114" y2="64106"/>
                        <a14:foregroundMark x1="68114" y1="64106" x2="65943" y2="70950"/>
                        <a14:foregroundMark x1="65943" y1="70950" x2="35086" y2="70531"/>
                        <a14:foregroundMark x1="35086" y1="70531" x2="21600" y2="53771"/>
                        <a14:foregroundMark x1="21600" y1="53771" x2="30286" y2="68994"/>
                        <a14:foregroundMark x1="30286" y1="68994" x2="30171" y2="76397"/>
                        <a14:foregroundMark x1="30171" y1="76397" x2="36229" y2="80168"/>
                        <a14:foregroundMark x1="36229" y1="80168" x2="41143" y2="76257"/>
                        <a14:foregroundMark x1="23200" y1="57682" x2="25714" y2="74860"/>
                        <a14:foregroundMark x1="25714" y1="74860" x2="33371" y2="83380"/>
                        <a14:foregroundMark x1="33371" y1="83380" x2="17486" y2="54469"/>
                        <a14:foregroundMark x1="17486" y1="54469" x2="20343" y2="58240"/>
                        <a14:foregroundMark x1="48914" y1="72067" x2="50857" y2="79888"/>
                        <a14:foregroundMark x1="50857" y1="79888" x2="46400" y2="74441"/>
                        <a14:foregroundMark x1="43771" y1="39525" x2="37829" y2="38268"/>
                        <a14:foregroundMark x1="37829" y1="38268" x2="39543" y2="43017"/>
                        <a14:foregroundMark x1="47771" y1="50000" x2="44800" y2="49581"/>
                        <a14:foregroundMark x1="48800" y1="47765" x2="47886" y2="51676"/>
                        <a14:foregroundMark x1="47543" y1="47067" x2="41486" y2="48045"/>
                        <a14:foregroundMark x1="41486" y1="48045" x2="48229" y2="51397"/>
                        <a14:foregroundMark x1="48229" y1="51397" x2="49943" y2="48743"/>
                        <a14:foregroundMark x1="62743" y1="34358" x2="67086" y2="41899"/>
                        <a14:foregroundMark x1="67086" y1="41899" x2="67429" y2="43017"/>
                        <a14:foregroundMark x1="37257" y1="90223" x2="49257" y2="90642"/>
                        <a14:foregroundMark x1="49257" y1="90642" x2="69257" y2="88966"/>
                        <a14:foregroundMark x1="69257" y1="88966" x2="69143" y2="88966"/>
                        <a14:foregroundMark x1="53257" y1="95112" x2="49029" y2="95112"/>
                        <a14:foregroundMark x1="46857" y1="95112" x2="46857" y2="95112"/>
                        <a14:foregroundMark x1="40114" y1="32682" x2="42514" y2="36034"/>
                      </a14:backgroundRemoval>
                    </a14:imgEffect>
                  </a14:imgLayer>
                </a14:imgProps>
              </a:ext>
            </a:extLst>
          </a:blip>
          <a:stretch>
            <a:fillRect/>
          </a:stretch>
        </p:blipFill>
        <p:spPr>
          <a:xfrm>
            <a:off x="2138462" y="662730"/>
            <a:ext cx="6703505" cy="5532540"/>
          </a:xfrm>
          <a:prstGeom prst="rect">
            <a:avLst/>
          </a:prstGeom>
        </p:spPr>
      </p:pic>
    </p:spTree>
    <p:extLst>
      <p:ext uri="{BB962C8B-B14F-4D97-AF65-F5344CB8AC3E}">
        <p14:creationId xmlns:p14="http://schemas.microsoft.com/office/powerpoint/2010/main" val="29390264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4713C-1EE2-4FE7-951A-B49CB5A57369}"/>
              </a:ext>
            </a:extLst>
          </p:cNvPr>
          <p:cNvSpPr>
            <a:spLocks noGrp="1"/>
          </p:cNvSpPr>
          <p:nvPr>
            <p:ph idx="1"/>
          </p:nvPr>
        </p:nvSpPr>
        <p:spPr>
          <a:xfrm>
            <a:off x="1235278" y="1499532"/>
            <a:ext cx="9905999" cy="4918046"/>
          </a:xfrm>
        </p:spPr>
        <p:txBody>
          <a:bodyPr>
            <a:normAutofit/>
          </a:bodyPr>
          <a:lstStyle/>
          <a:p>
            <a:r>
              <a:rPr lang="en-US" sz="2400" dirty="0"/>
              <a:t>Chatbots are computer programs that maintain a conversation with a user in natural language, understand the user’s intent and send responses based on the organization’s business rules and data.</a:t>
            </a:r>
            <a:endParaRPr lang="en-IN" sz="2400" dirty="0"/>
          </a:p>
          <a:p>
            <a:r>
              <a:rPr lang="en-US" sz="2400" dirty="0"/>
              <a:t>These chatbots use Artificial Intelligence to process language, enabling them to understand human speech. </a:t>
            </a:r>
          </a:p>
          <a:p>
            <a:r>
              <a:rPr lang="en-US" sz="2400" dirty="0"/>
              <a:t>They can decipher verbal or written questions and provide responses with appropriate information or direction</a:t>
            </a:r>
            <a:endParaRPr lang="en-US" dirty="0"/>
          </a:p>
          <a:p>
            <a:r>
              <a:rPr lang="en-US" dirty="0"/>
              <a:t>Chatbots also interact verbally with consumers, such as Siri on the Apple iPhone or Amazon’s Alexa Voice Service.</a:t>
            </a:r>
          </a:p>
          <a:p>
            <a:endParaRPr lang="en-IN" dirty="0"/>
          </a:p>
        </p:txBody>
      </p:sp>
      <p:sp>
        <p:nvSpPr>
          <p:cNvPr id="4" name="TextBox 3">
            <a:extLst>
              <a:ext uri="{FF2B5EF4-FFF2-40B4-BE49-F238E27FC236}">
                <a16:creationId xmlns:a16="http://schemas.microsoft.com/office/drawing/2014/main" id="{93CE46D6-DC5A-495C-B0CA-6FEA225C7D58}"/>
              </a:ext>
            </a:extLst>
          </p:cNvPr>
          <p:cNvSpPr txBox="1"/>
          <p:nvPr/>
        </p:nvSpPr>
        <p:spPr>
          <a:xfrm>
            <a:off x="1235278" y="553673"/>
            <a:ext cx="8590326" cy="707886"/>
          </a:xfrm>
          <a:prstGeom prst="rect">
            <a:avLst/>
          </a:prstGeom>
          <a:noFill/>
        </p:spPr>
        <p:txBody>
          <a:bodyPr wrap="square" rtlCol="0">
            <a:spAutoFit/>
          </a:bodyPr>
          <a:lstStyle/>
          <a:p>
            <a:r>
              <a:rPr lang="en-IN" sz="4000" b="1" i="1" dirty="0"/>
              <a:t>Introduction</a:t>
            </a:r>
          </a:p>
        </p:txBody>
      </p:sp>
      <p:sp>
        <p:nvSpPr>
          <p:cNvPr id="8" name="Footer Placeholder 7">
            <a:extLst>
              <a:ext uri="{FF2B5EF4-FFF2-40B4-BE49-F238E27FC236}">
                <a16:creationId xmlns:a16="http://schemas.microsoft.com/office/drawing/2014/main" id="{91CFAAE5-9226-4574-9B2F-6381EE979158}"/>
              </a:ext>
            </a:extLst>
          </p:cNvPr>
          <p:cNvSpPr>
            <a:spLocks noGrp="1"/>
          </p:cNvSpPr>
          <p:nvPr>
            <p:ph type="ftr" sz="quarter" idx="11"/>
          </p:nvPr>
        </p:nvSpPr>
        <p:spPr>
          <a:xfrm>
            <a:off x="882943" y="6492875"/>
            <a:ext cx="6239309" cy="365125"/>
          </a:xfrm>
        </p:spPr>
        <p:txBody>
          <a:bodyPr/>
          <a:lstStyle/>
          <a:p>
            <a:r>
              <a:rPr lang="en-US" sz="1600" dirty="0"/>
              <a:t>Source: Deloitte Analysis</a:t>
            </a:r>
          </a:p>
        </p:txBody>
      </p:sp>
    </p:spTree>
    <p:extLst>
      <p:ext uri="{BB962C8B-B14F-4D97-AF65-F5344CB8AC3E}">
        <p14:creationId xmlns:p14="http://schemas.microsoft.com/office/powerpoint/2010/main" val="18916187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7297-A4F1-4474-A770-4FBE2583C635}"/>
              </a:ext>
            </a:extLst>
          </p:cNvPr>
          <p:cNvSpPr>
            <a:spLocks noGrp="1"/>
          </p:cNvSpPr>
          <p:nvPr>
            <p:ph type="title"/>
          </p:nvPr>
        </p:nvSpPr>
        <p:spPr>
          <a:xfrm>
            <a:off x="1141413" y="396815"/>
            <a:ext cx="9905998" cy="1478570"/>
          </a:xfrm>
        </p:spPr>
        <p:txBody>
          <a:bodyPr/>
          <a:lstStyle/>
          <a:p>
            <a:r>
              <a:rPr lang="en-IN" dirty="0"/>
              <a:t>ABSTRACT </a:t>
            </a:r>
          </a:p>
        </p:txBody>
      </p:sp>
      <p:sp>
        <p:nvSpPr>
          <p:cNvPr id="3" name="Content Placeholder 2">
            <a:extLst>
              <a:ext uri="{FF2B5EF4-FFF2-40B4-BE49-F238E27FC236}">
                <a16:creationId xmlns:a16="http://schemas.microsoft.com/office/drawing/2014/main" id="{8F663148-33AF-4A6C-AD43-4DE67B451906}"/>
              </a:ext>
            </a:extLst>
          </p:cNvPr>
          <p:cNvSpPr>
            <a:spLocks noGrp="1"/>
          </p:cNvSpPr>
          <p:nvPr>
            <p:ph idx="1"/>
          </p:nvPr>
        </p:nvSpPr>
        <p:spPr>
          <a:xfrm>
            <a:off x="1141413" y="2081707"/>
            <a:ext cx="9905999" cy="4211698"/>
          </a:xfrm>
        </p:spPr>
        <p:txBody>
          <a:bodyPr>
            <a:normAutofit fontScale="92500" lnSpcReduction="10000"/>
          </a:bodyPr>
          <a:lstStyle/>
          <a:p>
            <a:r>
              <a:rPr lang="en-US" dirty="0"/>
              <a:t>A chatbot is AI computer software that can act as a conversation through textual or auditory methods. The core of chatbots analyses a customer’s data using the artificial intelligence which integrates the response with them. </a:t>
            </a:r>
          </a:p>
          <a:p>
            <a:r>
              <a:rPr lang="en-US" dirty="0"/>
              <a:t>Different tasks can be replaced with AI-powered bots as they are much more powerful—and are capable of performing multiple tasks at once. Machine Learning techniques are basically used in the process of understanding the input that we get from the user and replying to the user. </a:t>
            </a:r>
          </a:p>
          <a:p>
            <a:r>
              <a:rPr lang="en-US" dirty="0"/>
              <a:t>Natural language processing allows a bot to have a conversation as naturally as possible. The ideal interaction between user and chatbot is a balanced mix of Innovative technology and human Intervention...</a:t>
            </a:r>
            <a:endParaRPr lang="en-IN" dirty="0"/>
          </a:p>
        </p:txBody>
      </p:sp>
    </p:spTree>
    <p:extLst>
      <p:ext uri="{BB962C8B-B14F-4D97-AF65-F5344CB8AC3E}">
        <p14:creationId xmlns:p14="http://schemas.microsoft.com/office/powerpoint/2010/main" val="229160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954C-69CF-440A-A2EB-FBD2DBAB76FC}"/>
              </a:ext>
            </a:extLst>
          </p:cNvPr>
          <p:cNvSpPr>
            <a:spLocks noGrp="1"/>
          </p:cNvSpPr>
          <p:nvPr>
            <p:ph type="title"/>
          </p:nvPr>
        </p:nvSpPr>
        <p:spPr>
          <a:xfrm>
            <a:off x="1143001" y="142613"/>
            <a:ext cx="9905998" cy="855517"/>
          </a:xfrm>
        </p:spPr>
        <p:txBody>
          <a:bodyPr/>
          <a:lstStyle/>
          <a:p>
            <a:r>
              <a:rPr lang="en-US" dirty="0"/>
              <a:t>Building blocks of chatbots:</a:t>
            </a:r>
            <a:endParaRPr lang="en-IN" dirty="0"/>
          </a:p>
        </p:txBody>
      </p:sp>
      <p:sp>
        <p:nvSpPr>
          <p:cNvPr id="3" name="Content Placeholder 2">
            <a:extLst>
              <a:ext uri="{FF2B5EF4-FFF2-40B4-BE49-F238E27FC236}">
                <a16:creationId xmlns:a16="http://schemas.microsoft.com/office/drawing/2014/main" id="{7764356E-0EBA-4548-B405-9136E3BE776D}"/>
              </a:ext>
            </a:extLst>
          </p:cNvPr>
          <p:cNvSpPr>
            <a:spLocks noGrp="1"/>
          </p:cNvSpPr>
          <p:nvPr>
            <p:ph idx="1"/>
          </p:nvPr>
        </p:nvSpPr>
        <p:spPr>
          <a:xfrm>
            <a:off x="931688" y="998130"/>
            <a:ext cx="6618404" cy="5418051"/>
          </a:xfrm>
        </p:spPr>
        <p:txBody>
          <a:bodyPr>
            <a:normAutofit fontScale="92500" lnSpcReduction="20000"/>
          </a:bodyPr>
          <a:lstStyle/>
          <a:p>
            <a:r>
              <a:rPr lang="en-US" sz="2600" dirty="0">
                <a:latin typeface="Algerian" panose="04020705040A02060702" pitchFamily="82" charset="0"/>
              </a:rPr>
              <a:t>The chatbot consists of these key components: </a:t>
            </a:r>
          </a:p>
          <a:p>
            <a:pPr marL="0" indent="0">
              <a:buNone/>
            </a:pPr>
            <a:r>
              <a:rPr lang="en-US" dirty="0"/>
              <a:t>• A front-end interface, which connects to a variety of channels, such as websites, email, SMS, or messaging applications such as Facebook Messenger or Slack, through which users interact with the chatbot. </a:t>
            </a:r>
          </a:p>
          <a:p>
            <a:r>
              <a:rPr lang="en-US" dirty="0"/>
              <a:t>Understanding intent is responsible for recognizing the user’s intent. This element uses natural language processing and machine learning to parse user messages, collect relevant parameters from words and sentences, and map those to actions to take. </a:t>
            </a:r>
          </a:p>
          <a:p>
            <a:r>
              <a:rPr lang="en-US" dirty="0"/>
              <a:t>Another component manages the dialogue by maintaining a representation of the conversational logic and keeping track of context</a:t>
            </a:r>
            <a:endParaRPr lang="en-IN" b="1" dirty="0"/>
          </a:p>
        </p:txBody>
      </p:sp>
      <p:pic>
        <p:nvPicPr>
          <p:cNvPr id="5" name="Picture 4">
            <a:extLst>
              <a:ext uri="{FF2B5EF4-FFF2-40B4-BE49-F238E27FC236}">
                <a16:creationId xmlns:a16="http://schemas.microsoft.com/office/drawing/2014/main" id="{D56F008B-2BE4-4A67-AC58-F898F0C1D604}"/>
              </a:ext>
            </a:extLst>
          </p:cNvPr>
          <p:cNvPicPr>
            <a:picLocks noChangeAspect="1"/>
          </p:cNvPicPr>
          <p:nvPr/>
        </p:nvPicPr>
        <p:blipFill>
          <a:blip r:embed="rId3"/>
          <a:stretch>
            <a:fillRect/>
          </a:stretch>
        </p:blipFill>
        <p:spPr>
          <a:xfrm>
            <a:off x="7608221" y="1389184"/>
            <a:ext cx="3652091" cy="3657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6073084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776B-B4EF-4933-8BA2-B7DD9FA74E13}"/>
              </a:ext>
            </a:extLst>
          </p:cNvPr>
          <p:cNvSpPr>
            <a:spLocks noGrp="1"/>
          </p:cNvSpPr>
          <p:nvPr>
            <p:ph type="title"/>
          </p:nvPr>
        </p:nvSpPr>
        <p:spPr>
          <a:xfrm>
            <a:off x="1146705" y="609601"/>
            <a:ext cx="10045903" cy="612530"/>
          </a:xfrm>
        </p:spPr>
        <p:txBody>
          <a:bodyPr>
            <a:normAutofit fontScale="90000"/>
          </a:bodyPr>
          <a:lstStyle/>
          <a:p>
            <a:r>
              <a:rPr lang="en-IN" b="1" i="0" u="none" strike="noStrike" baseline="0" dirty="0"/>
              <a:t>Do Chatbots have inherent advantages over humans</a:t>
            </a:r>
            <a:endParaRPr lang="en-IN" sz="4400" b="1" dirty="0"/>
          </a:p>
        </p:txBody>
      </p:sp>
      <p:sp>
        <p:nvSpPr>
          <p:cNvPr id="4" name="Text Placeholder 3">
            <a:extLst>
              <a:ext uri="{FF2B5EF4-FFF2-40B4-BE49-F238E27FC236}">
                <a16:creationId xmlns:a16="http://schemas.microsoft.com/office/drawing/2014/main" id="{B527B7E6-15C2-4356-B251-3EEB986CA697}"/>
              </a:ext>
            </a:extLst>
          </p:cNvPr>
          <p:cNvSpPr>
            <a:spLocks noGrp="1"/>
          </p:cNvSpPr>
          <p:nvPr>
            <p:ph type="body" sz="half" idx="2"/>
          </p:nvPr>
        </p:nvSpPr>
        <p:spPr>
          <a:xfrm>
            <a:off x="812598" y="1414215"/>
            <a:ext cx="6256418" cy="4834184"/>
          </a:xfrm>
        </p:spPr>
        <p:txBody>
          <a:bodyPr>
            <a:normAutofit/>
          </a:bodyPr>
          <a:lstStyle/>
          <a:p>
            <a:pPr marL="285750" indent="-285750" algn="l">
              <a:buFont typeface="Arial" panose="020B0604020202020204" pitchFamily="34" charset="0"/>
              <a:buChar char="•"/>
            </a:pPr>
            <a:r>
              <a:rPr lang="en-US" sz="2000" b="0" i="0" u="none" strike="noStrike" baseline="0" dirty="0">
                <a:latin typeface="OpenSans-Light"/>
              </a:rPr>
              <a:t>Chatbots have a number of potential benefits over traditional GUIs. First, they can simplify applications for users. </a:t>
            </a:r>
            <a:r>
              <a:rPr lang="en-US" sz="1800" b="0" i="0" u="none" strike="noStrike" baseline="0" dirty="0">
                <a:latin typeface="OpenSans-Light"/>
              </a:rPr>
              <a:t>For example, rather than navigating through an interface or website to find information, users can just say or </a:t>
            </a:r>
            <a:r>
              <a:rPr lang="en-IN" sz="1800" b="0" i="0" u="none" strike="noStrike" baseline="0" dirty="0">
                <a:latin typeface="OpenSans-Light"/>
              </a:rPr>
              <a:t>type what they want.</a:t>
            </a:r>
          </a:p>
          <a:p>
            <a:pPr marL="285750" indent="-285750">
              <a:buFont typeface="Arial" panose="020B0604020202020204" pitchFamily="34" charset="0"/>
              <a:buChar char="•"/>
            </a:pPr>
            <a:r>
              <a:rPr lang="en-US" sz="1800" b="0" i="0" u="none" strike="noStrike" baseline="0" dirty="0">
                <a:latin typeface="OpenSans-Light"/>
              </a:rPr>
              <a:t>Second, the conversational UIs that chatbots offer may require little to no training, given that they understand and can interpret natural language and </a:t>
            </a:r>
            <a:r>
              <a:rPr lang="en-IN" sz="1800" b="0" i="0" u="none" strike="noStrike" baseline="0" dirty="0">
                <a:latin typeface="OpenSans-Light"/>
              </a:rPr>
              <a:t>translate it into actions.</a:t>
            </a:r>
          </a:p>
          <a:p>
            <a:pPr marL="285750" indent="-285750" algn="l">
              <a:buFont typeface="Arial" panose="020B0604020202020204" pitchFamily="34" charset="0"/>
              <a:buChar char="•"/>
            </a:pPr>
            <a:r>
              <a:rPr lang="en-US" sz="1800" b="0" i="0" u="none" strike="noStrike" baseline="0" dirty="0">
                <a:latin typeface="OpenSans-Light"/>
              </a:rPr>
              <a:t>Third, users can leverage chatbots to </a:t>
            </a:r>
            <a:r>
              <a:rPr lang="en-IN" sz="1800" b="0" i="0" u="none" strike="noStrike" baseline="0" dirty="0">
                <a:latin typeface="OpenSans-Light"/>
              </a:rPr>
              <a:t>operate several business applications at once</a:t>
            </a:r>
            <a:endParaRPr lang="en-IN" dirty="0"/>
          </a:p>
        </p:txBody>
      </p:sp>
      <p:pic>
        <p:nvPicPr>
          <p:cNvPr id="6" name="Picture 5">
            <a:extLst>
              <a:ext uri="{FF2B5EF4-FFF2-40B4-BE49-F238E27FC236}">
                <a16:creationId xmlns:a16="http://schemas.microsoft.com/office/drawing/2014/main" id="{E6ED2223-0DDB-4CD1-BFA9-875EE12A28B7}"/>
              </a:ext>
            </a:extLst>
          </p:cNvPr>
          <p:cNvPicPr>
            <a:picLocks noChangeAspect="1"/>
          </p:cNvPicPr>
          <p:nvPr/>
        </p:nvPicPr>
        <p:blipFill>
          <a:blip r:embed="rId2"/>
          <a:stretch>
            <a:fillRect/>
          </a:stretch>
        </p:blipFill>
        <p:spPr>
          <a:xfrm>
            <a:off x="7069016" y="1767254"/>
            <a:ext cx="4870681" cy="3013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Footer Placeholder 6">
            <a:extLst>
              <a:ext uri="{FF2B5EF4-FFF2-40B4-BE49-F238E27FC236}">
                <a16:creationId xmlns:a16="http://schemas.microsoft.com/office/drawing/2014/main" id="{DDF7FE10-11D4-437D-8054-F1491B5530DE}"/>
              </a:ext>
            </a:extLst>
          </p:cNvPr>
          <p:cNvSpPr>
            <a:spLocks noGrp="1"/>
          </p:cNvSpPr>
          <p:nvPr>
            <p:ph type="ftr" sz="quarter" idx="11"/>
          </p:nvPr>
        </p:nvSpPr>
        <p:spPr/>
        <p:txBody>
          <a:bodyPr/>
          <a:lstStyle/>
          <a:p>
            <a:r>
              <a:rPr lang="en-US" dirty="0"/>
              <a:t>cioandleader.com/article/2016/11/25/</a:t>
            </a:r>
          </a:p>
        </p:txBody>
      </p:sp>
    </p:spTree>
    <p:extLst>
      <p:ext uri="{BB962C8B-B14F-4D97-AF65-F5344CB8AC3E}">
        <p14:creationId xmlns:p14="http://schemas.microsoft.com/office/powerpoint/2010/main" val="404636868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4394-BDE7-455D-B070-63F2E26643A3}"/>
              </a:ext>
            </a:extLst>
          </p:cNvPr>
          <p:cNvSpPr>
            <a:spLocks noGrp="1"/>
          </p:cNvSpPr>
          <p:nvPr>
            <p:ph type="title"/>
          </p:nvPr>
        </p:nvSpPr>
        <p:spPr>
          <a:xfrm>
            <a:off x="1141413" y="361070"/>
            <a:ext cx="9905998" cy="1478570"/>
          </a:xfrm>
        </p:spPr>
        <p:txBody>
          <a:bodyPr>
            <a:normAutofit/>
          </a:bodyPr>
          <a:lstStyle/>
          <a:p>
            <a:r>
              <a:rPr lang="en-IN" sz="3200" b="1" i="0" u="none" strike="noStrike" baseline="0" dirty="0">
                <a:latin typeface="Rockwell" panose="02060603020205020403" pitchFamily="18" charset="0"/>
              </a:rPr>
              <a:t>Why are chatbots steadily gaining attention?</a:t>
            </a:r>
            <a:endParaRPr lang="en-IN" sz="54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9E51B03B-B0BB-4699-9D4C-860E8A9F50C0}"/>
              </a:ext>
            </a:extLst>
          </p:cNvPr>
          <p:cNvSpPr>
            <a:spLocks noGrp="1"/>
          </p:cNvSpPr>
          <p:nvPr>
            <p:ph idx="1"/>
          </p:nvPr>
        </p:nvSpPr>
        <p:spPr>
          <a:xfrm>
            <a:off x="1141412" y="1730582"/>
            <a:ext cx="9905999" cy="4863165"/>
          </a:xfrm>
        </p:spPr>
        <p:txBody>
          <a:bodyPr>
            <a:normAutofit fontScale="85000" lnSpcReduction="20000"/>
          </a:bodyPr>
          <a:lstStyle/>
          <a:p>
            <a:pPr>
              <a:buFont typeface="Wingdings" panose="05000000000000000000" pitchFamily="2" charset="2"/>
              <a:buChar char="Ø"/>
            </a:pPr>
            <a:r>
              <a:rPr lang="en-IN" sz="2800" b="0" i="0" u="none" strike="noStrike" baseline="0" dirty="0">
                <a:latin typeface="OpenSans-Light"/>
              </a:rPr>
              <a:t>Advancements in technologies and </a:t>
            </a:r>
            <a:r>
              <a:rPr lang="en-US" sz="2800" b="0" i="0" u="none" strike="noStrike" baseline="0" dirty="0">
                <a:latin typeface="OpenSans-Light"/>
              </a:rPr>
              <a:t>computing power have enabled chatbots to gain traction from major technology giants as early adopters. With advances in Natural Language Processing and Artificial </a:t>
            </a:r>
            <a:r>
              <a:rPr lang="en-IN" sz="2800" b="0" i="0" u="none" strike="noStrike" baseline="0" dirty="0">
                <a:latin typeface="OpenSans-Light"/>
              </a:rPr>
              <a:t>Intelligence, machine learning algorithms </a:t>
            </a:r>
            <a:r>
              <a:rPr lang="en-US" sz="2800" b="0" i="0" u="none" strike="noStrike" baseline="0" dirty="0">
                <a:latin typeface="OpenSans-Light"/>
              </a:rPr>
              <a:t>can now understand queries just like the </a:t>
            </a:r>
            <a:r>
              <a:rPr lang="en-IN" sz="2800" b="0" i="0" u="none" strike="noStrike" baseline="0" dirty="0">
                <a:latin typeface="OpenSans-Light"/>
              </a:rPr>
              <a:t>humans. </a:t>
            </a:r>
          </a:p>
          <a:p>
            <a:pPr>
              <a:buFont typeface="Wingdings" panose="05000000000000000000" pitchFamily="2" charset="2"/>
              <a:buChar char="Ø"/>
            </a:pPr>
            <a:r>
              <a:rPr lang="en-IN" sz="2800" b="0" i="0" u="none" strike="noStrike" baseline="0" dirty="0">
                <a:latin typeface="OpenSans-Light"/>
              </a:rPr>
              <a:t>Human Resource companies </a:t>
            </a:r>
            <a:r>
              <a:rPr lang="en-US" sz="2800" b="0" i="0" u="none" strike="noStrike" baseline="0" dirty="0">
                <a:latin typeface="OpenSans-Light"/>
              </a:rPr>
              <a:t>informally refer to Chatbots as a friend who helps you with tasks such as booking a flight ticket, reminding you to punch in for your attendance, sending a note to your newly joined team member or even training you for the next job interview.</a:t>
            </a:r>
          </a:p>
          <a:p>
            <a:pPr>
              <a:buFont typeface="Wingdings" panose="05000000000000000000" pitchFamily="2" charset="2"/>
              <a:buChar char="Ø"/>
            </a:pPr>
            <a:r>
              <a:rPr lang="en-US" sz="2800" b="0" i="0" u="none" strike="noStrike" baseline="0" dirty="0">
                <a:latin typeface="OpenSans-Light"/>
              </a:rPr>
              <a:t>Some chatbots can help with employee </a:t>
            </a:r>
            <a:r>
              <a:rPr lang="en-IN" sz="2800" b="0" i="0" u="none" strike="noStrike" baseline="0" dirty="0">
                <a:latin typeface="OpenSans-Light"/>
              </a:rPr>
              <a:t>performance reviews and engagement </a:t>
            </a:r>
            <a:r>
              <a:rPr lang="en-US" sz="2800" b="0" i="0" u="none" strike="noStrike" baseline="0" dirty="0">
                <a:latin typeface="OpenSans-Light"/>
              </a:rPr>
              <a:t>while another can simplify the recruitment </a:t>
            </a:r>
            <a:r>
              <a:rPr lang="en-IN" sz="2800" b="0" i="0" u="none" strike="noStrike" baseline="0" dirty="0">
                <a:latin typeface="OpenSans-Light"/>
              </a:rPr>
              <a:t>process through Artificial Intelligence</a:t>
            </a:r>
            <a:endParaRPr lang="en-IN" sz="3300" b="0" i="0" u="none" strike="noStrike" baseline="0" dirty="0">
              <a:latin typeface="OpenSans-Light"/>
            </a:endParaRPr>
          </a:p>
        </p:txBody>
      </p:sp>
    </p:spTree>
    <p:extLst>
      <p:ext uri="{BB962C8B-B14F-4D97-AF65-F5344CB8AC3E}">
        <p14:creationId xmlns:p14="http://schemas.microsoft.com/office/powerpoint/2010/main" val="1417202806"/>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2046-4289-4784-B6D3-F2A032897090}"/>
              </a:ext>
            </a:extLst>
          </p:cNvPr>
          <p:cNvSpPr>
            <a:spLocks noGrp="1"/>
          </p:cNvSpPr>
          <p:nvPr>
            <p:ph type="title"/>
          </p:nvPr>
        </p:nvSpPr>
        <p:spPr>
          <a:xfrm>
            <a:off x="1143001" y="126149"/>
            <a:ext cx="9905998" cy="1478570"/>
          </a:xfrm>
        </p:spPr>
        <p:txBody>
          <a:bodyPr>
            <a:normAutofit/>
          </a:bodyPr>
          <a:lstStyle/>
          <a:p>
            <a:r>
              <a:rPr lang="en-US" sz="2800" b="0" i="0" u="none" strike="noStrike" baseline="0" dirty="0">
                <a:latin typeface="+mn-lt"/>
                <a:ea typeface="NSimSun" panose="02010609030101010101" pitchFamily="49" charset="-122"/>
              </a:rPr>
              <a:t>There are two kinds of chatbots in the</a:t>
            </a:r>
            <a:r>
              <a:rPr lang="en-US" sz="2800" dirty="0">
                <a:latin typeface="+mn-lt"/>
                <a:ea typeface="NSimSun" panose="02010609030101010101" pitchFamily="49" charset="-122"/>
              </a:rPr>
              <a:t> </a:t>
            </a:r>
            <a:r>
              <a:rPr lang="en-US" sz="2800" b="0" i="0" u="none" strike="noStrike" baseline="0" dirty="0">
                <a:latin typeface="+mn-lt"/>
                <a:ea typeface="NSimSun" panose="02010609030101010101" pitchFamily="49" charset="-122"/>
              </a:rPr>
              <a:t>market today: </a:t>
            </a:r>
            <a:r>
              <a:rPr lang="en-US" sz="2800" b="1" i="0" u="none" strike="noStrike" baseline="0" dirty="0">
                <a:latin typeface="+mn-lt"/>
                <a:ea typeface="NSimSun" panose="02010609030101010101" pitchFamily="49" charset="-122"/>
              </a:rPr>
              <a:t>Scripted bots </a:t>
            </a:r>
            <a:r>
              <a:rPr lang="en-US" sz="2800" b="0" i="0" u="none" strike="noStrike" baseline="0" dirty="0">
                <a:latin typeface="+mn-lt"/>
                <a:ea typeface="NSimSun" panose="02010609030101010101" pitchFamily="49" charset="-122"/>
              </a:rPr>
              <a:t>and </a:t>
            </a:r>
            <a:r>
              <a:rPr lang="en-US" sz="2800" b="1" i="1" u="none" strike="noStrike" baseline="0" dirty="0">
                <a:latin typeface="+mn-lt"/>
                <a:ea typeface="NSimSun" panose="02010609030101010101" pitchFamily="49" charset="-122"/>
              </a:rPr>
              <a:t>Artificial </a:t>
            </a:r>
            <a:r>
              <a:rPr lang="en-IN" sz="2800" b="1" i="1" u="none" strike="noStrike" baseline="0" dirty="0">
                <a:latin typeface="+mn-lt"/>
                <a:ea typeface="NSimSun" panose="02010609030101010101" pitchFamily="49" charset="-122"/>
              </a:rPr>
              <a:t>Intelligence (AI) bots</a:t>
            </a:r>
            <a:r>
              <a:rPr lang="en-IN" sz="2800" b="1" i="0" u="none" strike="noStrike" baseline="0" dirty="0">
                <a:latin typeface="+mn-lt"/>
                <a:ea typeface="NSimSun" panose="02010609030101010101" pitchFamily="49" charset="-122"/>
              </a:rPr>
              <a:t>.</a:t>
            </a:r>
            <a:endParaRPr lang="en-IN" sz="4800" b="1" dirty="0">
              <a:latin typeface="+mn-lt"/>
              <a:ea typeface="NSimSun" panose="02010609030101010101" pitchFamily="49" charset="-122"/>
            </a:endParaRPr>
          </a:p>
        </p:txBody>
      </p:sp>
      <p:graphicFrame>
        <p:nvGraphicFramePr>
          <p:cNvPr id="4" name="Table 4">
            <a:extLst>
              <a:ext uri="{FF2B5EF4-FFF2-40B4-BE49-F238E27FC236}">
                <a16:creationId xmlns:a16="http://schemas.microsoft.com/office/drawing/2014/main" id="{C27F2BED-E9CE-4DAB-806F-66A438C63607}"/>
              </a:ext>
            </a:extLst>
          </p:cNvPr>
          <p:cNvGraphicFramePr>
            <a:graphicFrameLocks noGrp="1"/>
          </p:cNvGraphicFramePr>
          <p:nvPr>
            <p:extLst>
              <p:ext uri="{D42A27DB-BD31-4B8C-83A1-F6EECF244321}">
                <p14:modId xmlns:p14="http://schemas.microsoft.com/office/powerpoint/2010/main" val="1693983313"/>
              </p:ext>
            </p:extLst>
          </p:nvPr>
        </p:nvGraphicFramePr>
        <p:xfrm>
          <a:off x="1327639" y="1965204"/>
          <a:ext cx="9328638" cy="3890595"/>
        </p:xfrm>
        <a:graphic>
          <a:graphicData uri="http://schemas.openxmlformats.org/drawingml/2006/table">
            <a:tbl>
              <a:tblPr firstRow="1" bandRow="1">
                <a:tableStyleId>{7DF18680-E054-41AD-8BC1-D1AEF772440D}</a:tableStyleId>
              </a:tblPr>
              <a:tblGrid>
                <a:gridCol w="4662103">
                  <a:extLst>
                    <a:ext uri="{9D8B030D-6E8A-4147-A177-3AD203B41FA5}">
                      <a16:colId xmlns:a16="http://schemas.microsoft.com/office/drawing/2014/main" val="3967941419"/>
                    </a:ext>
                  </a:extLst>
                </a:gridCol>
                <a:gridCol w="4666535">
                  <a:extLst>
                    <a:ext uri="{9D8B030D-6E8A-4147-A177-3AD203B41FA5}">
                      <a16:colId xmlns:a16="http://schemas.microsoft.com/office/drawing/2014/main" val="3936726407"/>
                    </a:ext>
                  </a:extLst>
                </a:gridCol>
              </a:tblGrid>
              <a:tr h="940933">
                <a:tc>
                  <a:txBody>
                    <a:bodyPr/>
                    <a:lstStyle/>
                    <a:p>
                      <a:r>
                        <a:rPr lang="en-US" sz="2800" b="1" i="0" u="none" strike="noStrike" baseline="0" dirty="0">
                          <a:latin typeface="Algerian" panose="04020705040A02060702" pitchFamily="82" charset="0"/>
                          <a:ea typeface="NSimSun" panose="02010609030101010101" pitchFamily="49" charset="-122"/>
                        </a:rPr>
                        <a:t>      Scripted bots</a:t>
                      </a:r>
                      <a:r>
                        <a:rPr lang="en-US" sz="4400" b="1" i="0" u="none" strike="noStrike" baseline="0" dirty="0">
                          <a:latin typeface="Algerian" panose="04020705040A02060702" pitchFamily="82" charset="0"/>
                          <a:ea typeface="NSimSun" panose="02010609030101010101" pitchFamily="49" charset="-122"/>
                        </a:rPr>
                        <a:t> </a:t>
                      </a:r>
                      <a:endParaRPr lang="en-IN" dirty="0">
                        <a:latin typeface="Algerian" panose="04020705040A02060702" pitchFamily="82" charset="0"/>
                      </a:endParaRPr>
                    </a:p>
                  </a:txBody>
                  <a:tcPr/>
                </a:tc>
                <a:tc>
                  <a:txBody>
                    <a:bodyPr/>
                    <a:lstStyle/>
                    <a:p>
                      <a:r>
                        <a:rPr lang="en-US" sz="2800" b="1" i="0" u="none" strike="noStrike" baseline="0" dirty="0">
                          <a:latin typeface="Algerian" panose="04020705040A02060702" pitchFamily="82" charset="0"/>
                          <a:ea typeface="NSimSun" panose="02010609030101010101" pitchFamily="49" charset="-122"/>
                        </a:rPr>
                        <a:t>Artificial </a:t>
                      </a:r>
                      <a:r>
                        <a:rPr lang="en-IN" sz="2800" b="1" i="0" u="none" strike="noStrike" baseline="0" dirty="0">
                          <a:latin typeface="Algerian" panose="04020705040A02060702" pitchFamily="82" charset="0"/>
                          <a:ea typeface="NSimSun" panose="02010609030101010101" pitchFamily="49" charset="-122"/>
                        </a:rPr>
                        <a:t>Intelligence (AI) bots</a:t>
                      </a:r>
                      <a:endParaRPr lang="en-IN" sz="2800" b="1" i="0" dirty="0">
                        <a:latin typeface="Algerian" panose="04020705040A02060702" pitchFamily="82" charset="0"/>
                      </a:endParaRPr>
                    </a:p>
                  </a:txBody>
                  <a:tcPr/>
                </a:tc>
                <a:extLst>
                  <a:ext uri="{0D108BD9-81ED-4DB2-BD59-A6C34878D82A}">
                    <a16:rowId xmlns:a16="http://schemas.microsoft.com/office/drawing/2014/main" val="596088440"/>
                  </a:ext>
                </a:extLst>
              </a:tr>
              <a:tr h="1183754">
                <a:tc>
                  <a:txBody>
                    <a:bodyPr/>
                    <a:lstStyle/>
                    <a:p>
                      <a:r>
                        <a:rPr lang="en-US" sz="1800" b="0" u="none" strike="noStrike" kern="1200" baseline="0" dirty="0">
                          <a:solidFill>
                            <a:schemeClr val="dk1"/>
                          </a:solidFill>
                        </a:rPr>
                        <a:t>Scripted bot is like a rule-based guided</a:t>
                      </a:r>
                    </a:p>
                    <a:p>
                      <a:r>
                        <a:rPr lang="en-US" sz="1800" b="0" u="none" strike="noStrike" kern="1200" baseline="0" dirty="0">
                          <a:solidFill>
                            <a:schemeClr val="dk1"/>
                          </a:solidFill>
                        </a:rPr>
                        <a:t>conversation and performs like a decision</a:t>
                      </a:r>
                    </a:p>
                    <a:p>
                      <a:r>
                        <a:rPr lang="en-US" sz="1800" b="0" u="none" strike="noStrike" kern="1200" baseline="0" dirty="0">
                          <a:solidFill>
                            <a:schemeClr val="dk1"/>
                          </a:solidFill>
                        </a:rPr>
                        <a:t>tree where each action by the user</a:t>
                      </a:r>
                    </a:p>
                    <a:p>
                      <a:r>
                        <a:rPr lang="en-US" sz="1800" b="0" u="none" strike="noStrike" kern="1200" baseline="0" dirty="0">
                          <a:solidFill>
                            <a:schemeClr val="dk1"/>
                          </a:solidFill>
                        </a:rPr>
                        <a:t>prompts the bot to take action or respond.</a:t>
                      </a:r>
                      <a:endParaRPr lang="en-IN" dirty="0"/>
                    </a:p>
                  </a:txBody>
                  <a:tcPr/>
                </a:tc>
                <a:tc>
                  <a:txBody>
                    <a:bodyPr/>
                    <a:lstStyle/>
                    <a:p>
                      <a:r>
                        <a:rPr lang="en-US" sz="1800" b="0" i="0" u="none" strike="noStrike" kern="1200" baseline="0" dirty="0">
                          <a:solidFill>
                            <a:schemeClr val="dk1"/>
                          </a:solidFill>
                          <a:latin typeface="+mn-lt"/>
                          <a:ea typeface="+mn-ea"/>
                          <a:cs typeface="+mn-cs"/>
                        </a:rPr>
                        <a:t>AI bots are built on Machine Learning (ML) and Natural Language Processing </a:t>
                      </a:r>
                      <a:r>
                        <a:rPr lang="en-IN" sz="1800" b="0" i="0" u="none" strike="noStrike" kern="1200" baseline="0" dirty="0">
                          <a:solidFill>
                            <a:schemeClr val="dk1"/>
                          </a:solidFill>
                          <a:latin typeface="+mn-lt"/>
                          <a:ea typeface="+mn-ea"/>
                          <a:cs typeface="+mn-cs"/>
                        </a:rPr>
                        <a:t>(NLP) capabilities.</a:t>
                      </a:r>
                      <a:endParaRPr lang="en-IN" dirty="0"/>
                    </a:p>
                  </a:txBody>
                  <a:tcPr/>
                </a:tc>
                <a:extLst>
                  <a:ext uri="{0D108BD9-81ED-4DB2-BD59-A6C34878D82A}">
                    <a16:rowId xmlns:a16="http://schemas.microsoft.com/office/drawing/2014/main" val="1395894870"/>
                  </a:ext>
                </a:extLst>
              </a:tr>
              <a:tr h="1756995">
                <a:tc>
                  <a:txBody>
                    <a:bodyPr/>
                    <a:lstStyle/>
                    <a:p>
                      <a:r>
                        <a:rPr lang="en-US" sz="1800" b="0" i="0" u="none" strike="noStrike" kern="1200" baseline="0" dirty="0">
                          <a:solidFill>
                            <a:schemeClr val="dk1"/>
                          </a:solidFill>
                          <a:latin typeface="+mn-lt"/>
                          <a:ea typeface="+mn-ea"/>
                          <a:cs typeface="+mn-cs"/>
                        </a:rPr>
                        <a:t>The bot engages users with questions about</a:t>
                      </a:r>
                    </a:p>
                    <a:p>
                      <a:r>
                        <a:rPr lang="en-US" sz="1800" b="0" i="0" u="none" strike="noStrike" kern="1200" baseline="0" dirty="0">
                          <a:solidFill>
                            <a:schemeClr val="dk1"/>
                          </a:solidFill>
                          <a:latin typeface="+mn-lt"/>
                          <a:ea typeface="+mn-ea"/>
                          <a:cs typeface="+mn-cs"/>
                        </a:rPr>
                        <a:t>makeup preferences and serves up content</a:t>
                      </a:r>
                    </a:p>
                    <a:p>
                      <a:r>
                        <a:rPr lang="en-US" sz="1800" b="0" i="0" u="none" strike="noStrike" kern="1200" baseline="0" dirty="0">
                          <a:solidFill>
                            <a:schemeClr val="dk1"/>
                          </a:solidFill>
                          <a:latin typeface="+mn-lt"/>
                          <a:ea typeface="+mn-ea"/>
                          <a:cs typeface="+mn-cs"/>
                        </a:rPr>
                        <a:t>and offers relevant to their responses.</a:t>
                      </a:r>
                    </a:p>
                    <a:p>
                      <a:r>
                        <a:rPr lang="en-US" sz="1800" b="0" i="0" u="none" strike="noStrike" kern="1200" baseline="0" dirty="0">
                          <a:solidFill>
                            <a:schemeClr val="dk1"/>
                          </a:solidFill>
                          <a:latin typeface="+mn-lt"/>
                          <a:ea typeface="+mn-ea"/>
                          <a:cs typeface="+mn-cs"/>
                        </a:rPr>
                        <a:t>Example:- </a:t>
                      </a:r>
                      <a:r>
                        <a:rPr lang="en-US" sz="1800" b="0" i="0" u="none" strike="noStrike" kern="1200" baseline="0" dirty="0" err="1">
                          <a:solidFill>
                            <a:schemeClr val="dk1"/>
                          </a:solidFill>
                          <a:latin typeface="+mn-lt"/>
                          <a:ea typeface="+mn-ea"/>
                          <a:cs typeface="+mn-cs"/>
                        </a:rPr>
                        <a:t>NatGeo</a:t>
                      </a:r>
                      <a:r>
                        <a:rPr lang="en-US" sz="1800" b="0" i="0" u="none" strike="noStrike" kern="1200" baseline="0" dirty="0">
                          <a:solidFill>
                            <a:schemeClr val="dk1"/>
                          </a:solidFill>
                          <a:latin typeface="+mn-lt"/>
                          <a:ea typeface="+mn-ea"/>
                          <a:cs typeface="+mn-cs"/>
                        </a:rPr>
                        <a:t> Genius, Click Z</a:t>
                      </a:r>
                      <a:endParaRPr lang="en-IN" dirty="0"/>
                    </a:p>
                  </a:txBody>
                  <a:tcPr/>
                </a:tc>
                <a:tc>
                  <a:txBody>
                    <a:bodyPr/>
                    <a:lstStyle/>
                    <a:p>
                      <a:r>
                        <a:rPr lang="en-US" sz="1800" b="0" i="0" u="none" strike="noStrike" kern="1200" baseline="0" dirty="0">
                          <a:solidFill>
                            <a:schemeClr val="dk1"/>
                          </a:solidFill>
                          <a:latin typeface="+mn-lt"/>
                          <a:ea typeface="+mn-ea"/>
                          <a:cs typeface="+mn-cs"/>
                        </a:rPr>
                        <a:t>They are based on the human capability of learning and absorbing information owing to which they are more efficient and can process much faster.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Example:- </a:t>
                      </a:r>
                      <a:r>
                        <a:rPr lang="en-US" sz="1800" b="0" i="0" u="none" strike="noStrike" kern="1200" baseline="0" dirty="0" err="1">
                          <a:solidFill>
                            <a:schemeClr val="dk1"/>
                          </a:solidFill>
                          <a:latin typeface="+mn-lt"/>
                          <a:ea typeface="+mn-ea"/>
                          <a:cs typeface="+mn-cs"/>
                        </a:rPr>
                        <a:t>Sentinel,Google</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Assistant,SIRI</a:t>
                      </a:r>
                      <a:endParaRPr lang="en-IN" dirty="0"/>
                    </a:p>
                    <a:p>
                      <a:endParaRPr lang="en-IN" dirty="0"/>
                    </a:p>
                  </a:txBody>
                  <a:tcPr/>
                </a:tc>
                <a:extLst>
                  <a:ext uri="{0D108BD9-81ED-4DB2-BD59-A6C34878D82A}">
                    <a16:rowId xmlns:a16="http://schemas.microsoft.com/office/drawing/2014/main" val="2773119836"/>
                  </a:ext>
                </a:extLst>
              </a:tr>
            </a:tbl>
          </a:graphicData>
        </a:graphic>
      </p:graphicFrame>
    </p:spTree>
    <p:extLst>
      <p:ext uri="{BB962C8B-B14F-4D97-AF65-F5344CB8AC3E}">
        <p14:creationId xmlns:p14="http://schemas.microsoft.com/office/powerpoint/2010/main" val="349060103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4883</TotalTime>
  <Words>918</Words>
  <Application>Microsoft Office PowerPoint</Application>
  <PresentationFormat>Widescreen</PresentationFormat>
  <Paragraphs>68</Paragraphs>
  <Slides>13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Algerian</vt:lpstr>
      <vt:lpstr>Arial</vt:lpstr>
      <vt:lpstr>BankGothic Lt BT</vt:lpstr>
      <vt:lpstr>Bookman Old Style</vt:lpstr>
      <vt:lpstr>Calibri</vt:lpstr>
      <vt:lpstr>Goudy Old Style</vt:lpstr>
      <vt:lpstr>Nirmala UI Semilight</vt:lpstr>
      <vt:lpstr>OpenSans-Light</vt:lpstr>
      <vt:lpstr>Rockwell</vt:lpstr>
      <vt:lpstr>Tw Cen MT</vt:lpstr>
      <vt:lpstr>Wingdings</vt:lpstr>
      <vt:lpstr>Circuit</vt:lpstr>
      <vt:lpstr>GROUP 10   TOPIC:- INTELLIGENT CHATBOT  USING Python (A.I &amp; M.L)</vt:lpstr>
      <vt:lpstr>AGENDA</vt:lpstr>
      <vt:lpstr>S e n t I n e l </vt:lpstr>
      <vt:lpstr>PowerPoint Presentation</vt:lpstr>
      <vt:lpstr>ABSTRACT </vt:lpstr>
      <vt:lpstr>Building blocks of chatbots:</vt:lpstr>
      <vt:lpstr>Do Chatbots have inherent advantages over humans</vt:lpstr>
      <vt:lpstr>Why are chatbots steadily gaining attention?</vt:lpstr>
      <vt:lpstr>There are two kinds of chatbots in the market today: Scripted bots and Artificial Intelligence (AI) bots.</vt:lpstr>
      <vt:lpstr>PowerPoint Presentation</vt:lpstr>
      <vt:lpstr>Enterprises are finding multiple areas to deploy chatbots</vt:lpstr>
      <vt:lpstr>References</vt:lpstr>
      <vt:lpstr>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Jadhav</dc:creator>
  <cp:lastModifiedBy>Yash Jadhav</cp:lastModifiedBy>
  <cp:revision>13</cp:revision>
  <dcterms:created xsi:type="dcterms:W3CDTF">2021-07-13T15:32:22Z</dcterms:created>
  <dcterms:modified xsi:type="dcterms:W3CDTF">2021-12-16T05:03:23Z</dcterms:modified>
</cp:coreProperties>
</file>