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4" r:id="rId6"/>
    <p:sldId id="256" r:id="rId7"/>
    <p:sldId id="265" r:id="rId8"/>
    <p:sldId id="262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1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2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2DE4-8123-4B77-BA42-56BCB133E7C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85D-FF7A-4A3F-99AD-DE4645AE37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44239"/>
            <a:ext cx="12177486" cy="671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15"/>
              </a:spcBef>
            </a:pPr>
            <a:r>
              <a:rPr lang="ru-RU" sz="2000" dirty="0">
                <a:latin typeface="Times New Roman" panose="02020603050405020304" pitchFamily="18" charset="0"/>
              </a:rPr>
              <a:t>ГБУ ДО «Региональный центр выявления, поддержки и развития способностей и талантов у детей и молодежи Челябинской области «Курчатов Центр».</a:t>
            </a:r>
            <a:endParaRPr lang="ru-RU" sz="2000" dirty="0" smtClean="0">
              <a:effectLst/>
            </a:endParaRPr>
          </a:p>
          <a:p>
            <a:pPr marL="1952625">
              <a:lnSpc>
                <a:spcPct val="150000"/>
              </a:lnSpc>
              <a:spcBef>
                <a:spcPts val="815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</a:rPr>
              <a:t> </a:t>
            </a:r>
            <a:endParaRPr lang="ru-RU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ru-RU" dirty="0" smtClean="0">
              <a:effectLst/>
            </a:endParaRPr>
          </a:p>
          <a:p>
            <a:pPr marL="903605" marR="909320" algn="ctr">
              <a:lnSpc>
                <a:spcPct val="150000"/>
              </a:lnSpc>
              <a:spcBef>
                <a:spcPts val="43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</a:rPr>
              <a:t>Всероссийский</a:t>
            </a:r>
            <a:r>
              <a:rPr lang="ru-RU" spc="-40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конкурс</a:t>
            </a:r>
            <a:r>
              <a:rPr lang="ru-RU" spc="-25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юных</a:t>
            </a:r>
            <a:r>
              <a:rPr lang="ru-RU" spc="-35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инженеров-исследователей</a:t>
            </a:r>
            <a:r>
              <a:rPr lang="ru-RU" spc="-335" dirty="0">
                <a:latin typeface="Times New Roman" panose="02020603050405020304" pitchFamily="18" charset="0"/>
              </a:rPr>
              <a:t>      </a:t>
            </a:r>
            <a:r>
              <a:rPr lang="ru-RU" dirty="0">
                <a:latin typeface="Times New Roman" panose="02020603050405020304" pitchFamily="18" charset="0"/>
              </a:rPr>
              <a:t>с</a:t>
            </a:r>
            <a:r>
              <a:rPr lang="ru-RU" spc="10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международным</a:t>
            </a:r>
            <a:r>
              <a:rPr lang="ru-RU" spc="10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участием</a:t>
            </a:r>
            <a:r>
              <a:rPr lang="ru-RU" spc="10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«Спутник»</a:t>
            </a:r>
            <a:endParaRPr lang="ru-RU" dirty="0" smtClean="0">
              <a:effectLst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ПРОГНОЗИРОВАНИЕ АСТРОНОМИЧЕСКИХ ВЕЛИЧИН НА ОСНОВЕ МЕТОДА РЕГРЕССИИ В МАШИННОМ ОБУЧЕНИИ.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«Информационные технологии»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73250" marR="1875790" indent="377825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  <a:endParaRPr lang="ru-RU" dirty="0" smtClean="0">
              <a:effectLst/>
            </a:endParaRPr>
          </a:p>
          <a:p>
            <a:pPr algn="r">
              <a:lnSpc>
                <a:spcPct val="150000"/>
              </a:lnSpc>
              <a:spcBef>
                <a:spcPts val="10"/>
              </a:spcBef>
            </a:pPr>
            <a:r>
              <a:rPr lang="ru-RU" sz="1600" b="1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ru-RU" b="1" dirty="0" smtClean="0">
                <a:latin typeface="Times New Roman" panose="02020603050405020304" pitchFamily="18" charset="0"/>
              </a:rPr>
              <a:t>Выполнил:</a:t>
            </a:r>
            <a:r>
              <a:rPr lang="ru-RU" b="1" spc="-30" dirty="0" smtClean="0">
                <a:latin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</a:rPr>
              <a:t>Даниленко В.О.</a:t>
            </a:r>
            <a:endParaRPr lang="ru-RU" dirty="0" smtClean="0">
              <a:effectLst/>
            </a:endParaRPr>
          </a:p>
          <a:p>
            <a:pPr marR="51435" indent="2700655" algn="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0655" marR="5143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</a:t>
            </a:r>
            <a:r>
              <a:rPr lang="ru-RU" b="1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жительства: г. Челябинск,</a:t>
            </a:r>
            <a:r>
              <a:rPr lang="ru-RU" b="1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Челябинская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1435" indent="2700655" algn="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Научный</a:t>
            </a:r>
            <a:r>
              <a:rPr lang="ru-RU" b="1" spc="-30" dirty="0">
                <a:latin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</a:rPr>
              <a:t>руководитель:</a:t>
            </a:r>
            <a:r>
              <a:rPr lang="ru-RU" b="1" spc="-25" dirty="0">
                <a:latin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</a:rPr>
              <a:t>преподаватель </a:t>
            </a:r>
            <a:endParaRPr lang="ru-RU" dirty="0" smtClean="0">
              <a:effectLst/>
            </a:endParaRPr>
          </a:p>
          <a:p>
            <a:pPr marR="51435" indent="2700655" algn="r">
              <a:lnSpc>
                <a:spcPct val="150000"/>
              </a:lnSpc>
              <a:spcAft>
                <a:spcPts val="0"/>
              </a:spcAft>
            </a:pPr>
            <a:r>
              <a:rPr lang="ru-RU" b="1" dirty="0" err="1">
                <a:latin typeface="Times New Roman" panose="02020603050405020304" pitchFamily="18" charset="0"/>
              </a:rPr>
              <a:t>Верховских</a:t>
            </a:r>
            <a:r>
              <a:rPr lang="ru-RU" b="1" dirty="0">
                <a:latin typeface="Times New Roman" panose="02020603050405020304" pitchFamily="18" charset="0"/>
              </a:rPr>
              <a:t> Игорь Вячеславович</a:t>
            </a:r>
            <a:endParaRPr lang="ru-RU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https://cdn131.picsart.com/3065793371032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229" y="2674110"/>
            <a:ext cx="4845956" cy="484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balakirev-artschool.ru/upload/iblock/c48/c48f70a747b90896f3386b93beb84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28" y="4948836"/>
            <a:ext cx="292569" cy="3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2399" y="533192"/>
            <a:ext cx="11887199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сегодняшний день данные полученные человеком о космосе растут с геометрической прогрессией, а, следовательно, возникает все большая потребность в аналитике данной информации при помощи ИИ, применении машинного обучения.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Гипотезой нашей работы является утверждение, что задачи регрессии применимы в области астрономии, в частности мы можем прогнозировать показатель цвета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в зависимости от эффективной температуры, К.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Объектами исследования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процесс прогнозирования астрономических величин, в частности показателя цвета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–автоматизация процесса прогнозирования астрономических величин, в частности показателя цвета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приложение, которое будет выдавать прогнозное значение величины в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зависимости от эффективной температуры, К.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 исследования: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изучить понятия: диаграмма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Герцшпрунга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Рассела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эффективная температура, показатель цвета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регрессия в машинном обучении; разработать регрессионную модель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создать файл app.py для приложения FLASK 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создать файл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страницы для приложения FLASK 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6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64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s://xn----7sbzlheed6a4c.xn--p1ai/images/200/186/01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8" y="972457"/>
            <a:ext cx="6545942" cy="5602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035577" y="196245"/>
            <a:ext cx="612084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</a:t>
            </a:r>
            <a:r>
              <a:rPr lang="ru-RU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Герцшпрунга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Рассела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16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8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51703"/>
              </p:ext>
            </p:extLst>
          </p:nvPr>
        </p:nvGraphicFramePr>
        <p:xfrm>
          <a:off x="1191079" y="2054916"/>
          <a:ext cx="10515600" cy="3306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3513">
                  <a:extLst>
                    <a:ext uri="{9D8B030D-6E8A-4147-A177-3AD203B41FA5}">
                      <a16:colId xmlns:a16="http://schemas.microsoft.com/office/drawing/2014/main" val="2940274575"/>
                    </a:ext>
                  </a:extLst>
                </a:gridCol>
                <a:gridCol w="4166281">
                  <a:extLst>
                    <a:ext uri="{9D8B030D-6E8A-4147-A177-3AD203B41FA5}">
                      <a16:colId xmlns:a16="http://schemas.microsoft.com/office/drawing/2014/main" val="1812390326"/>
                    </a:ext>
                  </a:extLst>
                </a:gridCol>
                <a:gridCol w="4115806">
                  <a:extLst>
                    <a:ext uri="{9D8B030D-6E8A-4147-A177-3AD203B41FA5}">
                      <a16:colId xmlns:a16="http://schemas.microsoft.com/office/drawing/2014/main" val="1473927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Тема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Примеры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296230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Анализ космических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Применение алгоритмов машинного обучения для обработки и анализа больших объемов данных, полученных из космических наблюдений.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Классификация галактик, определение свойств звезд, поиск новых объектов в космосе.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8387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Поиск экзопланет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Использование искусственного интеллекта для обнаружения и классификации планет вне Солнечной системы.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Автоматическое обнаружение периодических изменений яркости звезд, анализ спектров для определения наличия планетных атмосфер.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96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Автоматическое распознавание объектов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Применение нейронных сетей и компьютерного зрения для автоматического распознавания и классификации объектов в космосе.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Распознавание галактик, звездных скоплений, астероидов и комет на основе изображений.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048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Моделирование и прогнозирование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Использование искусственного интеллекта для создания моделей и прогнозирования различных астрономических явлений.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Прогнозирование солнечных вспышек, моделирование эволюции галактик, предсказание траекторий астероидов.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644998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2833" y="964071"/>
            <a:ext cx="9616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искусственного интеллекта в астрономии.</a:t>
            </a:r>
            <a:endParaRPr kumimoji="0" lang="ru-RU" altLang="ru-RU" sz="4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9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23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32584" r="41191" b="43701"/>
          <a:stretch/>
        </p:blipFill>
        <p:spPr>
          <a:xfrm>
            <a:off x="2140856" y="1555605"/>
            <a:ext cx="4426857" cy="1625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9" t="32161" r="16309" b="12363"/>
          <a:stretch/>
        </p:blipFill>
        <p:spPr>
          <a:xfrm>
            <a:off x="1219199" y="3437192"/>
            <a:ext cx="5413829" cy="27703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t="41900" r="42500" b="14904"/>
          <a:stretch/>
        </p:blipFill>
        <p:spPr>
          <a:xfrm>
            <a:off x="7161541" y="1509019"/>
            <a:ext cx="4499430" cy="26528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t="41054" r="45476" b="29514"/>
          <a:stretch/>
        </p:blipFill>
        <p:spPr>
          <a:xfrm>
            <a:off x="7161541" y="4258109"/>
            <a:ext cx="4501945" cy="194944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219199" y="385178"/>
            <a:ext cx="104417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ru-RU" b="1" kern="0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регрессионной модели в </a:t>
            </a:r>
            <a:r>
              <a:rPr lang="ru-RU" sz="2800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ru-RU" sz="28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ru-RU" sz="28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kern="0" dirty="0">
              <a:solidFill>
                <a:srgbClr val="00206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14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 t="4302" r="25405" b="24921"/>
          <a:stretch/>
        </p:blipFill>
        <p:spPr>
          <a:xfrm>
            <a:off x="2002972" y="1459209"/>
            <a:ext cx="8456238" cy="47093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4800" y="258880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spcAft>
                <a:spcPts val="0"/>
              </a:spcAft>
            </a:pPr>
            <a:r>
              <a:rPr 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40385" algn="ctr">
              <a:spcAft>
                <a:spcPts val="0"/>
              </a:spcAft>
            </a:pPr>
            <a:r>
              <a:rPr lang="en-US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endParaRPr lang="ru-RU" sz="4000" b="1" kern="0" dirty="0">
              <a:solidFill>
                <a:srgbClr val="00206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21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55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8" t="3999" r="41429" b="33590"/>
          <a:stretch/>
        </p:blipFill>
        <p:spPr>
          <a:xfrm>
            <a:off x="725714" y="1509486"/>
            <a:ext cx="5113607" cy="5007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17285" r="34643" b="9663"/>
          <a:stretch/>
        </p:blipFill>
        <p:spPr>
          <a:xfrm>
            <a:off x="6095999" y="1509487"/>
            <a:ext cx="5181599" cy="50074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4800" y="258880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spcAft>
                <a:spcPts val="0"/>
              </a:spcAft>
            </a:pPr>
            <a:r>
              <a:rPr 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en-US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ru-RU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40385" algn="ctr">
              <a:spcAft>
                <a:spcPts val="0"/>
              </a:spcAft>
            </a:pPr>
            <a:r>
              <a:rPr lang="en-US" sz="36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main.html</a:t>
            </a:r>
            <a:endParaRPr lang="ru-RU" sz="4000" b="1" kern="0" dirty="0">
              <a:solidFill>
                <a:srgbClr val="00206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11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41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10580" b="6460"/>
          <a:stretch/>
        </p:blipFill>
        <p:spPr>
          <a:xfrm>
            <a:off x="1291771" y="1149432"/>
            <a:ext cx="9398000" cy="455913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449584" y="173063"/>
            <a:ext cx="729283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страница приложения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-1231899" y="-1418918"/>
            <a:ext cx="4845956" cy="4845957"/>
            <a:chOff x="-1231899" y="-1418918"/>
            <a:chExt cx="4845956" cy="4845957"/>
          </a:xfrm>
        </p:grpSpPr>
        <p:pic>
          <p:nvPicPr>
            <p:cNvPr id="14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53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igis.club/uploads/posts/2022-01/1643655585_2-adonius-club-p-zvezdnoe-nebo-na-prozrachnom-fon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018971" y="-313871"/>
            <a:ext cx="5631543" cy="5945414"/>
            <a:chOff x="-1231899" y="-1418918"/>
            <a:chExt cx="4845956" cy="4845957"/>
          </a:xfrm>
        </p:grpSpPr>
        <p:pic>
          <p:nvPicPr>
            <p:cNvPr id="8" name="Picture 6" descr="https://cdn131.picsart.com/3065793371032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1899" y="-1418918"/>
              <a:ext cx="4845956" cy="484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balakirev-artschool.ru/upload/iblock/c48/c48f70a747b90896f3386b93beb8464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794" y="836878"/>
              <a:ext cx="292569" cy="33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180440" y="3863025"/>
            <a:ext cx="7831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  <a:endParaRPr lang="ru-RU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428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</cp:revision>
  <dcterms:created xsi:type="dcterms:W3CDTF">2024-01-20T17:56:19Z</dcterms:created>
  <dcterms:modified xsi:type="dcterms:W3CDTF">2024-01-21T08:17:42Z</dcterms:modified>
</cp:coreProperties>
</file>