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4" r:id="rId27"/>
    <p:sldId id="283" r:id="rId28"/>
    <p:sldId id="278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368B531-DDC1-4D22-AA81-DD500116443E}" type="datetimeFigureOut">
              <a:rPr lang="en-IN" smtClean="0"/>
              <a:t>06-03-2019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C82F0FB-EC75-47C6-8B1A-941907D90AC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94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B531-DDC1-4D22-AA81-DD500116443E}" type="datetimeFigureOut">
              <a:rPr lang="en-IN" smtClean="0"/>
              <a:t>06-03-2019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F0FB-EC75-47C6-8B1A-941907D90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44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B531-DDC1-4D22-AA81-DD500116443E}" type="datetimeFigureOut">
              <a:rPr lang="en-IN" smtClean="0"/>
              <a:t>06-03-2019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F0FB-EC75-47C6-8B1A-941907D90AC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520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B531-DDC1-4D22-AA81-DD500116443E}" type="datetimeFigureOut">
              <a:rPr lang="en-IN" smtClean="0"/>
              <a:t>06-03-2019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F0FB-EC75-47C6-8B1A-941907D90AC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353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B531-DDC1-4D22-AA81-DD500116443E}" type="datetimeFigureOut">
              <a:rPr lang="en-IN" smtClean="0"/>
              <a:t>06-03-2019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F0FB-EC75-47C6-8B1A-941907D90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498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B531-DDC1-4D22-AA81-DD500116443E}" type="datetimeFigureOut">
              <a:rPr lang="en-IN" smtClean="0"/>
              <a:t>06-03-2019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F0FB-EC75-47C6-8B1A-941907D90AC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990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B531-DDC1-4D22-AA81-DD500116443E}" type="datetimeFigureOut">
              <a:rPr lang="en-IN" smtClean="0"/>
              <a:t>06-03-2019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F0FB-EC75-47C6-8B1A-941907D90AC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038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B531-DDC1-4D22-AA81-DD500116443E}" type="datetimeFigureOut">
              <a:rPr lang="en-IN" smtClean="0"/>
              <a:t>06-03-2019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F0FB-EC75-47C6-8B1A-941907D90AC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495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B531-DDC1-4D22-AA81-DD500116443E}" type="datetimeFigureOut">
              <a:rPr lang="en-IN" smtClean="0"/>
              <a:t>06-03-2019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F0FB-EC75-47C6-8B1A-941907D90AC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37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B531-DDC1-4D22-AA81-DD500116443E}" type="datetimeFigureOut">
              <a:rPr lang="en-IN" smtClean="0"/>
              <a:t>06-03-2019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F0FB-EC75-47C6-8B1A-941907D90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39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B531-DDC1-4D22-AA81-DD500116443E}" type="datetimeFigureOut">
              <a:rPr lang="en-IN" smtClean="0"/>
              <a:t>06-03-2019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F0FB-EC75-47C6-8B1A-941907D90AC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61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B531-DDC1-4D22-AA81-DD500116443E}" type="datetimeFigureOut">
              <a:rPr lang="en-IN" smtClean="0"/>
              <a:t>06-03-2019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F0FB-EC75-47C6-8B1A-941907D90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06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B531-DDC1-4D22-AA81-DD500116443E}" type="datetimeFigureOut">
              <a:rPr lang="en-IN" smtClean="0"/>
              <a:t>06-03-2019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F0FB-EC75-47C6-8B1A-941907D90ACC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77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B531-DDC1-4D22-AA81-DD500116443E}" type="datetimeFigureOut">
              <a:rPr lang="en-IN" smtClean="0"/>
              <a:t>06-03-2019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F0FB-EC75-47C6-8B1A-941907D90AC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02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B531-DDC1-4D22-AA81-DD500116443E}" type="datetimeFigureOut">
              <a:rPr lang="en-IN" smtClean="0"/>
              <a:t>06-03-2019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F0FB-EC75-47C6-8B1A-941907D90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21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B531-DDC1-4D22-AA81-DD500116443E}" type="datetimeFigureOut">
              <a:rPr lang="en-IN" smtClean="0"/>
              <a:t>06-03-2019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F0FB-EC75-47C6-8B1A-941907D90AC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00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B531-DDC1-4D22-AA81-DD500116443E}" type="datetimeFigureOut">
              <a:rPr lang="en-IN" smtClean="0"/>
              <a:t>06-03-2019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F0FB-EC75-47C6-8B1A-941907D90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39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68B531-DDC1-4D22-AA81-DD500116443E}" type="datetimeFigureOut">
              <a:rPr lang="en-IN" smtClean="0"/>
              <a:t>06-03-2019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82F0FB-EC75-47C6-8B1A-941907D90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26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UDP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Checksum.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</a:t>
            </a:r>
            <a:r>
              <a:rPr lang="en-IN" dirty="0"/>
              <a:t>field is used to detect errors over the entire user datagram (</a:t>
            </a:r>
            <a:r>
              <a:rPr lang="en-IN" dirty="0" smtClean="0"/>
              <a:t>header plus </a:t>
            </a:r>
            <a:r>
              <a:rPr lang="en-IN" dirty="0"/>
              <a:t>data).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878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2358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528549"/>
            <a:ext cx="9601196" cy="4347319"/>
          </a:xfrm>
        </p:spPr>
        <p:txBody>
          <a:bodyPr/>
          <a:lstStyle/>
          <a:p>
            <a:r>
              <a:rPr lang="en-IN" dirty="0"/>
              <a:t>The following is a dump of a UDP header in hexadecimal format.</a:t>
            </a:r>
          </a:p>
          <a:p>
            <a:pPr marL="0" indent="0">
              <a:buNone/>
            </a:pPr>
            <a:r>
              <a:rPr lang="en-IN" b="1" dirty="0" smtClean="0"/>
              <a:t>						CB84000D001C001C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IN" dirty="0"/>
              <a:t>What is the source port number?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IN" dirty="0" smtClean="0"/>
              <a:t>What </a:t>
            </a:r>
            <a:r>
              <a:rPr lang="en-IN" dirty="0"/>
              <a:t>is the destination port number?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IN" dirty="0" smtClean="0"/>
              <a:t>What </a:t>
            </a:r>
            <a:r>
              <a:rPr lang="en-IN" dirty="0"/>
              <a:t>is the total length of the user datagram?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IN" dirty="0" smtClean="0"/>
              <a:t>What </a:t>
            </a:r>
            <a:r>
              <a:rPr lang="en-IN" dirty="0"/>
              <a:t>is the length of the data?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IN" dirty="0" smtClean="0"/>
              <a:t>Is </a:t>
            </a:r>
            <a:r>
              <a:rPr lang="en-IN" dirty="0"/>
              <a:t>the packet directed from a client to a server or vice versa</a:t>
            </a:r>
            <a:r>
              <a:rPr lang="en-IN" dirty="0" smtClean="0"/>
              <a:t>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9731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696037"/>
            <a:ext cx="9601196" cy="5179832"/>
          </a:xfrm>
        </p:spPr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IN" dirty="0" smtClean="0"/>
              <a:t>The </a:t>
            </a:r>
            <a:r>
              <a:rPr lang="en-IN" dirty="0"/>
              <a:t>source port number is the first four hexadecimal digits (CB8416), which means </a:t>
            </a:r>
            <a:r>
              <a:rPr lang="en-IN" dirty="0" smtClean="0"/>
              <a:t>that the </a:t>
            </a:r>
            <a:r>
              <a:rPr lang="en-IN" dirty="0"/>
              <a:t>source port number is </a:t>
            </a:r>
            <a:r>
              <a:rPr lang="en-IN" dirty="0" smtClean="0"/>
              <a:t>52100.</a:t>
            </a:r>
          </a:p>
          <a:p>
            <a:pPr marL="457200" indent="-457200">
              <a:buFont typeface="+mj-lt"/>
              <a:buAutoNum type="alphaLcParenR"/>
            </a:pPr>
            <a:r>
              <a:rPr lang="en-IN" dirty="0" smtClean="0"/>
              <a:t>The </a:t>
            </a:r>
            <a:r>
              <a:rPr lang="en-IN" dirty="0"/>
              <a:t>destination port number is the second four hexadecimal digits (000D16), </a:t>
            </a:r>
            <a:r>
              <a:rPr lang="en-IN" dirty="0" smtClean="0"/>
              <a:t>which means </a:t>
            </a:r>
            <a:r>
              <a:rPr lang="en-IN" dirty="0"/>
              <a:t>that the destination port number is </a:t>
            </a:r>
            <a:r>
              <a:rPr lang="en-IN" dirty="0" smtClean="0"/>
              <a:t>13.</a:t>
            </a:r>
          </a:p>
          <a:p>
            <a:pPr marL="457200" indent="-457200">
              <a:buFont typeface="+mj-lt"/>
              <a:buAutoNum type="alphaLcParenR"/>
            </a:pPr>
            <a:r>
              <a:rPr lang="en-IN" dirty="0" smtClean="0"/>
              <a:t> The </a:t>
            </a:r>
            <a:r>
              <a:rPr lang="en-IN" dirty="0"/>
              <a:t>third four hexadecimal digits (001C16) define the length of the whole UDP packet </a:t>
            </a:r>
            <a:r>
              <a:rPr lang="en-IN" dirty="0" smtClean="0"/>
              <a:t>as 28 bytes. </a:t>
            </a:r>
          </a:p>
          <a:p>
            <a:pPr marL="457200" indent="-457200">
              <a:buFont typeface="+mj-lt"/>
              <a:buAutoNum type="alphaLcParenR"/>
            </a:pPr>
            <a:r>
              <a:rPr lang="en-IN" dirty="0" smtClean="0"/>
              <a:t>The </a:t>
            </a:r>
            <a:r>
              <a:rPr lang="en-IN" dirty="0"/>
              <a:t>length of the data is the length of the whole packet minus the length of the header, </a:t>
            </a:r>
            <a:r>
              <a:rPr lang="en-IN" dirty="0" smtClean="0"/>
              <a:t>or 28 </a:t>
            </a:r>
            <a:r>
              <a:rPr lang="en-IN" dirty="0"/>
              <a:t>– 8 = 20 </a:t>
            </a:r>
            <a:r>
              <a:rPr lang="en-IN" dirty="0" smtClean="0"/>
              <a:t>bytes.</a:t>
            </a:r>
          </a:p>
          <a:p>
            <a:pPr marL="457200" indent="-457200">
              <a:buFont typeface="+mj-lt"/>
              <a:buAutoNum type="alphaLcParenR"/>
            </a:pPr>
            <a:r>
              <a:rPr lang="en-IN" dirty="0" smtClean="0"/>
              <a:t>Since </a:t>
            </a:r>
            <a:r>
              <a:rPr lang="en-IN" dirty="0"/>
              <a:t>the destination port number is 13 (well-known port), the packet is from the </a:t>
            </a:r>
            <a:r>
              <a:rPr lang="en-IN" dirty="0" smtClean="0"/>
              <a:t>client to </a:t>
            </a:r>
            <a:r>
              <a:rPr lang="en-IN" dirty="0"/>
              <a:t>the server.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325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92077"/>
          </a:xfrm>
        </p:spPr>
        <p:txBody>
          <a:bodyPr/>
          <a:lstStyle/>
          <a:p>
            <a:r>
              <a:rPr lang="en-IN" b="1" dirty="0" smtClean="0"/>
              <a:t>UDP Services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97540"/>
            <a:ext cx="9601196" cy="3378328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Process-to-Process </a:t>
            </a:r>
            <a:r>
              <a:rPr lang="en-IN" b="1" dirty="0" smtClean="0"/>
              <a:t>Communication</a:t>
            </a:r>
            <a:endParaRPr lang="en-IN" b="1" dirty="0"/>
          </a:p>
          <a:p>
            <a:r>
              <a:rPr lang="en-IN" b="1" dirty="0"/>
              <a:t>Connectionless Services </a:t>
            </a:r>
            <a:endParaRPr lang="en-IN" b="1" dirty="0" smtClean="0"/>
          </a:p>
          <a:p>
            <a:r>
              <a:rPr lang="en-IN" b="1" dirty="0" smtClean="0"/>
              <a:t>Flow </a:t>
            </a:r>
            <a:r>
              <a:rPr lang="en-IN" b="1" dirty="0"/>
              <a:t>Control </a:t>
            </a:r>
          </a:p>
          <a:p>
            <a:r>
              <a:rPr lang="en-IN" b="1" dirty="0"/>
              <a:t>Error Control </a:t>
            </a:r>
          </a:p>
          <a:p>
            <a:r>
              <a:rPr lang="en-IN" b="1" dirty="0"/>
              <a:t>Congestion Control </a:t>
            </a:r>
          </a:p>
          <a:p>
            <a:r>
              <a:rPr lang="en-IN" b="1" dirty="0"/>
              <a:t>Encapsulation and </a:t>
            </a:r>
            <a:r>
              <a:rPr lang="en-IN" b="1" dirty="0" err="1" smtClean="0"/>
              <a:t>Decapsulation</a:t>
            </a:r>
            <a:endParaRPr lang="en-IN" b="1" dirty="0"/>
          </a:p>
          <a:p>
            <a:r>
              <a:rPr lang="en-IN" b="1" dirty="0"/>
              <a:t>Queuing </a:t>
            </a:r>
          </a:p>
          <a:p>
            <a:r>
              <a:rPr lang="en-IN" b="1" dirty="0"/>
              <a:t>Multiplexing and </a:t>
            </a:r>
            <a:r>
              <a:rPr lang="en-IN" b="1" dirty="0" err="1"/>
              <a:t>Demultiplexing</a:t>
            </a:r>
            <a:r>
              <a:rPr lang="en-IN" b="1" dirty="0"/>
              <a:t>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4527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14149"/>
            <a:ext cx="9601196" cy="83251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Process-to-Process Communication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214651"/>
            <a:ext cx="9601196" cy="4661217"/>
          </a:xfrm>
        </p:spPr>
        <p:txBody>
          <a:bodyPr/>
          <a:lstStyle/>
          <a:p>
            <a:r>
              <a:rPr lang="en-IN" dirty="0" smtClean="0"/>
              <a:t>UDP </a:t>
            </a:r>
            <a:r>
              <a:rPr lang="en-IN" dirty="0"/>
              <a:t>provides process-to-process communication discussed in Chapter 13 using </a:t>
            </a:r>
            <a:r>
              <a:rPr lang="en-IN" dirty="0" smtClean="0"/>
              <a:t>sockets, a </a:t>
            </a:r>
            <a:r>
              <a:rPr lang="en-IN" dirty="0"/>
              <a:t>combination of IP addresses and port numbers. Several port numbers used </a:t>
            </a:r>
            <a:r>
              <a:rPr lang="en-IN" dirty="0" smtClean="0"/>
              <a:t>by UDP </a:t>
            </a:r>
            <a:r>
              <a:rPr lang="en-IN" dirty="0"/>
              <a:t>are shown in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083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874" y="648650"/>
            <a:ext cx="7175969" cy="537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7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14150"/>
            <a:ext cx="9601196" cy="77792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Connectionless Services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1879" y="1119116"/>
            <a:ext cx="9601196" cy="5431809"/>
          </a:xfrm>
        </p:spPr>
        <p:txBody>
          <a:bodyPr>
            <a:normAutofit/>
          </a:bodyPr>
          <a:lstStyle/>
          <a:p>
            <a:r>
              <a:rPr lang="en-IN" dirty="0" smtClean="0"/>
              <a:t>UDP </a:t>
            </a:r>
            <a:r>
              <a:rPr lang="en-IN" dirty="0"/>
              <a:t>provides a </a:t>
            </a:r>
            <a:r>
              <a:rPr lang="en-IN" i="1" dirty="0"/>
              <a:t>connectionless service. </a:t>
            </a:r>
            <a:endParaRPr lang="en-IN" i="1" dirty="0"/>
          </a:p>
          <a:p>
            <a:r>
              <a:rPr lang="en-IN" dirty="0" smtClean="0"/>
              <a:t>This </a:t>
            </a:r>
            <a:r>
              <a:rPr lang="en-IN" dirty="0"/>
              <a:t>means that </a:t>
            </a:r>
            <a:r>
              <a:rPr lang="en-IN" dirty="0" smtClean="0"/>
              <a:t>each user </a:t>
            </a:r>
            <a:r>
              <a:rPr lang="en-IN" dirty="0"/>
              <a:t>datagram sent by UDP is an independent datagram. </a:t>
            </a:r>
            <a:endParaRPr lang="en-IN" dirty="0" smtClean="0"/>
          </a:p>
          <a:p>
            <a:r>
              <a:rPr lang="en-IN" dirty="0" smtClean="0"/>
              <a:t>There </a:t>
            </a:r>
            <a:r>
              <a:rPr lang="en-IN" dirty="0"/>
              <a:t>is no </a:t>
            </a:r>
            <a:r>
              <a:rPr lang="en-IN" dirty="0" smtClean="0"/>
              <a:t>relationship between </a:t>
            </a:r>
            <a:r>
              <a:rPr lang="en-IN" dirty="0"/>
              <a:t>the different user datagrams even if they are coming from the same source </a:t>
            </a:r>
            <a:r>
              <a:rPr lang="en-IN" dirty="0" smtClean="0"/>
              <a:t>process and </a:t>
            </a:r>
            <a:r>
              <a:rPr lang="en-IN" dirty="0"/>
              <a:t>going to the same destination program.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user datagrams are not </a:t>
            </a:r>
            <a:r>
              <a:rPr lang="en-IN" dirty="0" smtClean="0"/>
              <a:t>numbered.</a:t>
            </a:r>
          </a:p>
          <a:p>
            <a:r>
              <a:rPr lang="en-IN" dirty="0" smtClean="0"/>
              <a:t>Also</a:t>
            </a:r>
            <a:r>
              <a:rPr lang="en-IN" dirty="0"/>
              <a:t>, there is no connection establishment and no connection termination as is the </a:t>
            </a:r>
            <a:r>
              <a:rPr lang="en-IN" dirty="0" smtClean="0"/>
              <a:t>case for </a:t>
            </a:r>
            <a:r>
              <a:rPr lang="en-IN" dirty="0"/>
              <a:t>TCP.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means that each user datagram can travel on a different path.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0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Flow Control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UDP </a:t>
            </a:r>
            <a:r>
              <a:rPr lang="en-IN" dirty="0"/>
              <a:t>is a very simple protocol. There is no </a:t>
            </a:r>
            <a:r>
              <a:rPr lang="en-IN" i="1" dirty="0"/>
              <a:t>flow control</a:t>
            </a:r>
            <a:r>
              <a:rPr lang="en-IN" dirty="0"/>
              <a:t>, and hence no window mechanism.</a:t>
            </a:r>
          </a:p>
          <a:p>
            <a:r>
              <a:rPr lang="en-IN" dirty="0"/>
              <a:t>The receiver may overflow with incoming messages.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lack of flow </a:t>
            </a:r>
            <a:r>
              <a:rPr lang="en-IN" dirty="0" smtClean="0"/>
              <a:t>control means </a:t>
            </a:r>
            <a:r>
              <a:rPr lang="en-IN" dirty="0"/>
              <a:t>that the process using UDP should provide for this service, if needed.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057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Error Control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There </a:t>
            </a:r>
            <a:r>
              <a:rPr lang="en-IN" dirty="0"/>
              <a:t>is no </a:t>
            </a:r>
            <a:r>
              <a:rPr lang="en-IN" i="1" dirty="0"/>
              <a:t>error control </a:t>
            </a:r>
            <a:r>
              <a:rPr lang="en-IN" dirty="0"/>
              <a:t>mechanism in UDP except for the checksum. </a:t>
            </a:r>
            <a:endParaRPr lang="en-IN" dirty="0" smtClean="0"/>
          </a:p>
          <a:p>
            <a:r>
              <a:rPr lang="en-IN" dirty="0" smtClean="0"/>
              <a:t>This means that </a:t>
            </a:r>
            <a:r>
              <a:rPr lang="en-IN" dirty="0"/>
              <a:t>the sender does not know if a message has been lost or duplicated. </a:t>
            </a:r>
            <a:endParaRPr lang="en-IN" dirty="0" smtClean="0"/>
          </a:p>
          <a:p>
            <a:r>
              <a:rPr lang="en-IN" dirty="0" smtClean="0"/>
              <a:t>When the receiver </a:t>
            </a:r>
            <a:r>
              <a:rPr lang="en-IN" dirty="0"/>
              <a:t>detects an error through the checksum, the user datagram is silently </a:t>
            </a:r>
            <a:r>
              <a:rPr lang="en-IN" dirty="0" smtClean="0"/>
              <a:t>discarded. </a:t>
            </a:r>
          </a:p>
          <a:p>
            <a:r>
              <a:rPr lang="en-IN" dirty="0" smtClean="0"/>
              <a:t>The </a:t>
            </a:r>
            <a:r>
              <a:rPr lang="en-IN" dirty="0"/>
              <a:t>lack of error control means that the process using UDP should provide </a:t>
            </a:r>
            <a:r>
              <a:rPr lang="en-IN" dirty="0" smtClean="0"/>
              <a:t>for this </a:t>
            </a:r>
            <a:r>
              <a:rPr lang="en-IN" dirty="0"/>
              <a:t>service if needed.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427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1" dirty="0"/>
              <a:t>Checksum</a:t>
            </a:r>
            <a:br>
              <a:rPr lang="en-IN" b="1" i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UDP </a:t>
            </a:r>
            <a:r>
              <a:rPr lang="en-IN" dirty="0"/>
              <a:t>checksum calculation is different from the one for IP. </a:t>
            </a:r>
            <a:endParaRPr lang="en-IN" dirty="0" smtClean="0"/>
          </a:p>
          <a:p>
            <a:r>
              <a:rPr lang="en-IN" dirty="0" smtClean="0"/>
              <a:t>Here the checksum </a:t>
            </a:r>
            <a:r>
              <a:rPr lang="en-IN" dirty="0"/>
              <a:t>includes three sections: </a:t>
            </a:r>
            <a:endParaRPr lang="en-IN" dirty="0" smtClean="0"/>
          </a:p>
          <a:p>
            <a:pPr lvl="1"/>
            <a:r>
              <a:rPr lang="en-IN" b="1" dirty="0" smtClean="0"/>
              <a:t>A </a:t>
            </a:r>
            <a:r>
              <a:rPr lang="en-IN" b="1" dirty="0" err="1" smtClean="0"/>
              <a:t>pseudoheader</a:t>
            </a:r>
            <a:r>
              <a:rPr lang="en-IN" b="1" dirty="0" smtClean="0"/>
              <a:t>, </a:t>
            </a:r>
          </a:p>
          <a:p>
            <a:pPr lvl="1"/>
            <a:r>
              <a:rPr lang="en-IN" b="1" dirty="0" smtClean="0"/>
              <a:t>The UDP header, and </a:t>
            </a:r>
          </a:p>
          <a:p>
            <a:pPr lvl="1"/>
            <a:r>
              <a:rPr lang="en-IN" b="1" dirty="0" smtClean="0"/>
              <a:t>The data coming from the application layer. </a:t>
            </a:r>
          </a:p>
          <a:p>
            <a:r>
              <a:rPr lang="en-IN" dirty="0" smtClean="0"/>
              <a:t>The </a:t>
            </a:r>
            <a:r>
              <a:rPr lang="en-IN" b="1" dirty="0" err="1"/>
              <a:t>pseudoheader</a:t>
            </a:r>
            <a:r>
              <a:rPr lang="en-IN" b="1" dirty="0"/>
              <a:t> </a:t>
            </a:r>
            <a:r>
              <a:rPr lang="en-IN" dirty="0"/>
              <a:t>is the part of the header of the IP packet in which the user </a:t>
            </a:r>
            <a:r>
              <a:rPr lang="en-IN" dirty="0" smtClean="0"/>
              <a:t>datagram is </a:t>
            </a:r>
            <a:r>
              <a:rPr lang="en-IN" dirty="0"/>
              <a:t>to be encapsulated with some fields filled with 0s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572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736979"/>
            <a:ext cx="9601196" cy="5138889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Transport layer </a:t>
            </a:r>
            <a:r>
              <a:rPr lang="en-IN" dirty="0"/>
              <a:t>protocol usually has several responsibilities.</a:t>
            </a:r>
          </a:p>
          <a:p>
            <a:endParaRPr lang="en-IN" dirty="0" smtClean="0"/>
          </a:p>
          <a:p>
            <a:r>
              <a:rPr lang="en-IN" dirty="0" smtClean="0"/>
              <a:t>One </a:t>
            </a:r>
            <a:r>
              <a:rPr lang="en-IN" dirty="0"/>
              <a:t>is to create a process-to-process communication; UDP uses port numbers </a:t>
            </a:r>
            <a:r>
              <a:rPr lang="en-IN" dirty="0" smtClean="0"/>
              <a:t>to accomplish </a:t>
            </a:r>
            <a:r>
              <a:rPr lang="en-IN" dirty="0"/>
              <a:t>this. Another responsibility is to provide control mechanisms at the </a:t>
            </a:r>
            <a:r>
              <a:rPr lang="en-IN" dirty="0" smtClean="0"/>
              <a:t>transport level.</a:t>
            </a:r>
          </a:p>
          <a:p>
            <a:r>
              <a:rPr lang="en-IN" dirty="0" smtClean="0"/>
              <a:t> </a:t>
            </a:r>
          </a:p>
          <a:p>
            <a:r>
              <a:rPr lang="en-IN" dirty="0" smtClean="0"/>
              <a:t>UDP </a:t>
            </a:r>
            <a:r>
              <a:rPr lang="en-IN" dirty="0"/>
              <a:t>does this task at a very minimal level.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There </a:t>
            </a:r>
            <a:r>
              <a:rPr lang="en-IN" dirty="0"/>
              <a:t>is no flow control </a:t>
            </a:r>
            <a:r>
              <a:rPr lang="en-IN" dirty="0" smtClean="0"/>
              <a:t>mechanism and </a:t>
            </a:r>
            <a:r>
              <a:rPr lang="en-IN" dirty="0"/>
              <a:t>there is no acknowledgment for received packets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UDP, however, does provide </a:t>
            </a:r>
            <a:r>
              <a:rPr lang="en-IN" dirty="0" smtClean="0"/>
              <a:t>error control </a:t>
            </a:r>
            <a:r>
              <a:rPr lang="en-IN" dirty="0"/>
              <a:t>to some extent. If UDP detects an error in the received packet, it silently drops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417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618" y="982132"/>
            <a:ext cx="8056085" cy="433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161" y="764275"/>
            <a:ext cx="10091379" cy="5445456"/>
          </a:xfrm>
        </p:spPr>
        <p:txBody>
          <a:bodyPr>
            <a:normAutofit/>
          </a:bodyPr>
          <a:lstStyle/>
          <a:p>
            <a:r>
              <a:rPr lang="en-IN" dirty="0"/>
              <a:t>If the checksum does not include the </a:t>
            </a:r>
            <a:r>
              <a:rPr lang="en-IN" dirty="0" err="1"/>
              <a:t>pseudoheader</a:t>
            </a:r>
            <a:r>
              <a:rPr lang="en-IN" dirty="0"/>
              <a:t>, a user datagram may </a:t>
            </a:r>
            <a:r>
              <a:rPr lang="en-IN" dirty="0" smtClean="0"/>
              <a:t>arrive safe </a:t>
            </a:r>
            <a:r>
              <a:rPr lang="en-IN" dirty="0"/>
              <a:t>and sound. </a:t>
            </a:r>
            <a:endParaRPr lang="en-IN" dirty="0" smtClean="0"/>
          </a:p>
          <a:p>
            <a:r>
              <a:rPr lang="en-IN" dirty="0" smtClean="0"/>
              <a:t>However</a:t>
            </a:r>
            <a:r>
              <a:rPr lang="en-IN" dirty="0"/>
              <a:t>, if the IP header is corrupted, it may be delivered to the </a:t>
            </a:r>
            <a:r>
              <a:rPr lang="en-IN" dirty="0" smtClean="0"/>
              <a:t>wrong host.</a:t>
            </a:r>
          </a:p>
          <a:p>
            <a:endParaRPr lang="en-IN" dirty="0"/>
          </a:p>
          <a:p>
            <a:r>
              <a:rPr lang="en-IN" dirty="0" smtClean="0"/>
              <a:t>The </a:t>
            </a:r>
            <a:r>
              <a:rPr lang="en-IN" b="1" dirty="0"/>
              <a:t>protocol field </a:t>
            </a:r>
            <a:r>
              <a:rPr lang="en-IN" dirty="0"/>
              <a:t>is added to ensure that the packet belongs to UDP, and not </a:t>
            </a:r>
            <a:r>
              <a:rPr lang="en-IN" dirty="0" smtClean="0"/>
              <a:t>to TCP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value of the protocol field for UDP is </a:t>
            </a:r>
            <a:r>
              <a:rPr lang="en-IN" b="1" dirty="0"/>
              <a:t>17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this value </a:t>
            </a:r>
            <a:r>
              <a:rPr lang="en-IN" dirty="0" smtClean="0"/>
              <a:t>is changed </a:t>
            </a:r>
            <a:r>
              <a:rPr lang="en-IN" dirty="0"/>
              <a:t>during transmission, the checksum calculation at the receiver will detect it </a:t>
            </a:r>
            <a:r>
              <a:rPr lang="en-IN" dirty="0" smtClean="0"/>
              <a:t>and UDP </a:t>
            </a:r>
            <a:r>
              <a:rPr lang="en-IN" dirty="0"/>
              <a:t>drops the packet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</a:t>
            </a:r>
            <a:r>
              <a:rPr lang="en-IN" dirty="0"/>
              <a:t>is not delivered to the wrong </a:t>
            </a:r>
            <a:r>
              <a:rPr lang="en-IN" dirty="0" smtClean="0"/>
              <a:t>protocol</a:t>
            </a:r>
          </a:p>
        </p:txBody>
      </p:sp>
    </p:spTree>
    <p:extLst>
      <p:ext uri="{BB962C8B-B14F-4D97-AF65-F5344CB8AC3E}">
        <p14:creationId xmlns:p14="http://schemas.microsoft.com/office/powerpoint/2010/main" val="288200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Congestion Control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Since </a:t>
            </a:r>
            <a:r>
              <a:rPr lang="en-IN" dirty="0"/>
              <a:t>UDP is a connectionless protocol, it does not provide congestion control.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UDP assumes </a:t>
            </a:r>
            <a:r>
              <a:rPr lang="en-IN" dirty="0"/>
              <a:t>that the packets sent are small and sporadic, and cannot create congestion </a:t>
            </a:r>
            <a:r>
              <a:rPr lang="en-IN" dirty="0" smtClean="0"/>
              <a:t>in the </a:t>
            </a:r>
            <a:r>
              <a:rPr lang="en-IN" dirty="0"/>
              <a:t>network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This assumption may or may not be true today when UDP is used for </a:t>
            </a:r>
            <a:r>
              <a:rPr lang="en-IN" dirty="0" err="1" smtClean="0"/>
              <a:t>realtime</a:t>
            </a:r>
            <a:r>
              <a:rPr lang="en-IN" dirty="0"/>
              <a:t> </a:t>
            </a:r>
            <a:r>
              <a:rPr lang="en-IN" dirty="0" smtClean="0"/>
              <a:t>transfer </a:t>
            </a:r>
            <a:r>
              <a:rPr lang="en-IN" dirty="0"/>
              <a:t>of audio and video.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295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Encapsulation and </a:t>
            </a:r>
            <a:r>
              <a:rPr lang="en-IN" b="1" dirty="0" err="1"/>
              <a:t>Decapsulation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</a:t>
            </a:r>
            <a:r>
              <a:rPr lang="en-IN" dirty="0"/>
              <a:t>send a message from one process to another, the UDP protocol encapsulates </a:t>
            </a:r>
            <a:r>
              <a:rPr lang="en-IN" dirty="0" smtClean="0"/>
              <a:t>and </a:t>
            </a:r>
            <a:r>
              <a:rPr lang="en-IN" dirty="0" err="1" smtClean="0"/>
              <a:t>decapsulates</a:t>
            </a:r>
            <a:r>
              <a:rPr lang="en-IN" dirty="0" smtClean="0"/>
              <a:t> </a:t>
            </a:r>
            <a:r>
              <a:rPr lang="en-IN" dirty="0"/>
              <a:t>messages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650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25" y="609514"/>
            <a:ext cx="9639722" cy="526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6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723331"/>
            <a:ext cx="9601196" cy="5152537"/>
          </a:xfrm>
        </p:spPr>
        <p:txBody>
          <a:bodyPr>
            <a:normAutofit/>
          </a:bodyPr>
          <a:lstStyle/>
          <a:p>
            <a:r>
              <a:rPr lang="en-IN" b="1" i="1" dirty="0"/>
              <a:t>Encapsulation</a:t>
            </a:r>
          </a:p>
          <a:p>
            <a:pPr lvl="1"/>
            <a:r>
              <a:rPr lang="en-IN" dirty="0"/>
              <a:t>When a process has a message to send through UDP, it passes the message to </a:t>
            </a:r>
            <a:r>
              <a:rPr lang="en-IN" dirty="0" smtClean="0"/>
              <a:t>UDP along </a:t>
            </a:r>
            <a:r>
              <a:rPr lang="en-IN" dirty="0"/>
              <a:t>with a pair of socket addresses and the length of data</a:t>
            </a:r>
            <a:r>
              <a:rPr lang="en-IN" dirty="0" smtClean="0"/>
              <a:t>.</a:t>
            </a:r>
          </a:p>
          <a:p>
            <a:pPr lvl="1"/>
            <a:endParaRPr lang="en-IN" dirty="0"/>
          </a:p>
          <a:p>
            <a:pPr lvl="1"/>
            <a:r>
              <a:rPr lang="en-IN" dirty="0" smtClean="0"/>
              <a:t> </a:t>
            </a:r>
            <a:r>
              <a:rPr lang="en-IN" dirty="0"/>
              <a:t>UDP receives the data </a:t>
            </a:r>
            <a:r>
              <a:rPr lang="en-IN" dirty="0" smtClean="0"/>
              <a:t>and adds </a:t>
            </a:r>
            <a:r>
              <a:rPr lang="en-IN" dirty="0"/>
              <a:t>the UDP header. UDP then passes the user datagram to IP with the </a:t>
            </a:r>
            <a:r>
              <a:rPr lang="en-IN" dirty="0" smtClean="0"/>
              <a:t>socket addresses</a:t>
            </a:r>
            <a:r>
              <a:rPr lang="en-IN" dirty="0"/>
              <a:t>. IP adds its own header, using the value 17 in the protocol field, </a:t>
            </a:r>
            <a:r>
              <a:rPr lang="en-IN" dirty="0" smtClean="0"/>
              <a:t>indicating that </a:t>
            </a:r>
            <a:r>
              <a:rPr lang="en-IN" dirty="0"/>
              <a:t>the data has come from the UDP protocol</a:t>
            </a:r>
            <a:r>
              <a:rPr lang="en-IN" dirty="0" smtClean="0"/>
              <a:t>.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/>
              <a:t>IP datagram is then passed to </a:t>
            </a:r>
            <a:r>
              <a:rPr lang="en-IN" dirty="0" smtClean="0"/>
              <a:t>the data </a:t>
            </a:r>
            <a:r>
              <a:rPr lang="en-IN" dirty="0"/>
              <a:t>link layer</a:t>
            </a:r>
            <a:r>
              <a:rPr lang="en-IN" dirty="0" smtClean="0"/>
              <a:t>.</a:t>
            </a:r>
          </a:p>
          <a:p>
            <a:pPr lvl="1"/>
            <a:endParaRPr lang="en-IN" dirty="0"/>
          </a:p>
          <a:p>
            <a:pPr lvl="1"/>
            <a:r>
              <a:rPr lang="en-IN" dirty="0" smtClean="0"/>
              <a:t>The </a:t>
            </a:r>
            <a:r>
              <a:rPr lang="en-IN" dirty="0"/>
              <a:t>data link layer receives the IP datagram, adds its own header (</a:t>
            </a:r>
            <a:r>
              <a:rPr lang="en-IN" dirty="0" smtClean="0"/>
              <a:t>and possibly </a:t>
            </a:r>
            <a:r>
              <a:rPr lang="en-IN" dirty="0"/>
              <a:t>a trailer), and passes it to the physical layer. The physical layer encodes </a:t>
            </a:r>
            <a:r>
              <a:rPr lang="en-IN" dirty="0" smtClean="0"/>
              <a:t>the bits </a:t>
            </a:r>
            <a:r>
              <a:rPr lang="en-IN" dirty="0"/>
              <a:t>into electrical or optical signals and sends it to the remote machine.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42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740" y="709684"/>
            <a:ext cx="10227857" cy="5166184"/>
          </a:xfrm>
        </p:spPr>
        <p:txBody>
          <a:bodyPr>
            <a:normAutofit/>
          </a:bodyPr>
          <a:lstStyle/>
          <a:p>
            <a:r>
              <a:rPr lang="en-IN" b="1" i="1" dirty="0" err="1"/>
              <a:t>Decapsulation</a:t>
            </a:r>
            <a:endParaRPr lang="en-IN" b="1" i="1" dirty="0"/>
          </a:p>
          <a:p>
            <a:pPr lvl="1"/>
            <a:r>
              <a:rPr lang="en-IN" dirty="0"/>
              <a:t>When the message arrives at the destination host, the physical layer decodes the </a:t>
            </a:r>
            <a:r>
              <a:rPr lang="en-IN" dirty="0" smtClean="0"/>
              <a:t>signals into </a:t>
            </a:r>
            <a:r>
              <a:rPr lang="en-IN" dirty="0"/>
              <a:t>bits and passes it to the data link layer. </a:t>
            </a:r>
            <a:endParaRPr lang="en-IN" dirty="0" smtClean="0"/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/>
              <a:t>data link layer uses the header (and </a:t>
            </a:r>
            <a:r>
              <a:rPr lang="en-IN" dirty="0" smtClean="0"/>
              <a:t>the trailer</a:t>
            </a:r>
            <a:r>
              <a:rPr lang="en-IN" dirty="0"/>
              <a:t>) to check the data. If there is no error, the header and trailer are dropped and </a:t>
            </a:r>
            <a:r>
              <a:rPr lang="en-IN" dirty="0" smtClean="0"/>
              <a:t>the datagram </a:t>
            </a:r>
            <a:r>
              <a:rPr lang="en-IN" dirty="0"/>
              <a:t>is passed to IP. 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/>
              <a:t>IP software does its own checking. </a:t>
            </a:r>
            <a:endParaRPr lang="en-IN" dirty="0" smtClean="0"/>
          </a:p>
          <a:p>
            <a:pPr lvl="1"/>
            <a:r>
              <a:rPr lang="en-IN" dirty="0" smtClean="0"/>
              <a:t>If </a:t>
            </a:r>
            <a:r>
              <a:rPr lang="en-IN" dirty="0"/>
              <a:t>there is no </a:t>
            </a:r>
            <a:r>
              <a:rPr lang="en-IN" dirty="0" smtClean="0"/>
              <a:t>error, the </a:t>
            </a:r>
            <a:r>
              <a:rPr lang="en-IN" dirty="0"/>
              <a:t>header is dropped and the user datagram is passed to UDP with the sender </a:t>
            </a:r>
            <a:r>
              <a:rPr lang="en-IN" dirty="0" smtClean="0"/>
              <a:t>and receiver </a:t>
            </a:r>
            <a:r>
              <a:rPr lang="en-IN" dirty="0"/>
              <a:t>IP addresses. UDP uses the checksum to check the entire user datagram. </a:t>
            </a:r>
            <a:endParaRPr lang="en-IN" dirty="0" smtClean="0"/>
          </a:p>
          <a:p>
            <a:pPr lvl="1"/>
            <a:r>
              <a:rPr lang="en-IN" dirty="0" smtClean="0"/>
              <a:t>If there </a:t>
            </a:r>
            <a:r>
              <a:rPr lang="en-IN" dirty="0"/>
              <a:t>is no error, the header is dropped and the application data along with the </a:t>
            </a:r>
            <a:r>
              <a:rPr lang="en-IN" dirty="0" smtClean="0"/>
              <a:t>sender socket </a:t>
            </a:r>
            <a:r>
              <a:rPr lang="en-IN" dirty="0"/>
              <a:t>address is passed to the process. 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/>
              <a:t>sender socket address is passed to </a:t>
            </a:r>
            <a:r>
              <a:rPr lang="en-IN" dirty="0" smtClean="0"/>
              <a:t>the process </a:t>
            </a:r>
            <a:r>
              <a:rPr lang="en-IN" dirty="0"/>
              <a:t>in case it needs to respond to the message received.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75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31440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Queuing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460310"/>
            <a:ext cx="9601196" cy="4415558"/>
          </a:xfrm>
        </p:spPr>
        <p:txBody>
          <a:bodyPr>
            <a:normAutofit/>
          </a:bodyPr>
          <a:lstStyle/>
          <a:p>
            <a:r>
              <a:rPr lang="en-IN" dirty="0" smtClean="0"/>
              <a:t>In UDP</a:t>
            </a:r>
            <a:r>
              <a:rPr lang="en-IN" dirty="0"/>
              <a:t>, queues are associated with </a:t>
            </a:r>
            <a:r>
              <a:rPr lang="en-IN" dirty="0" smtClean="0"/>
              <a:t>ports.</a:t>
            </a:r>
            <a:endParaRPr lang="en-IN" dirty="0"/>
          </a:p>
          <a:p>
            <a:r>
              <a:rPr lang="en-IN" dirty="0"/>
              <a:t>At the client site, when a process starts, it requests a port number from the </a:t>
            </a:r>
            <a:r>
              <a:rPr lang="en-IN" dirty="0" smtClean="0"/>
              <a:t>operating system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Some </a:t>
            </a:r>
            <a:r>
              <a:rPr lang="en-IN" dirty="0"/>
              <a:t>implementations create both an incoming and an outgoing </a:t>
            </a:r>
            <a:r>
              <a:rPr lang="en-IN" dirty="0" smtClean="0"/>
              <a:t>queue associated </a:t>
            </a:r>
            <a:r>
              <a:rPr lang="en-IN" dirty="0"/>
              <a:t>with each process</a:t>
            </a:r>
            <a:r>
              <a:rPr lang="en-IN" dirty="0" smtClean="0"/>
              <a:t>.</a:t>
            </a:r>
          </a:p>
          <a:p>
            <a:r>
              <a:rPr lang="en-IN" dirty="0" smtClean="0"/>
              <a:t>Other </a:t>
            </a:r>
            <a:r>
              <a:rPr lang="en-IN" dirty="0"/>
              <a:t>implementations create only an incoming </a:t>
            </a:r>
            <a:r>
              <a:rPr lang="en-IN" dirty="0" smtClean="0"/>
              <a:t>queue associated </a:t>
            </a:r>
            <a:r>
              <a:rPr lang="en-IN" dirty="0"/>
              <a:t>with each process.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04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92" y="723770"/>
            <a:ext cx="10112005" cy="515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0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Note that even if a process wants to communicate with multiple processes, </a:t>
            </a:r>
            <a:r>
              <a:rPr lang="en-IN" dirty="0" smtClean="0"/>
              <a:t>it obtains </a:t>
            </a:r>
            <a:r>
              <a:rPr lang="en-IN" dirty="0"/>
              <a:t>only one port number and eventually </a:t>
            </a:r>
            <a:r>
              <a:rPr lang="en-IN" b="1" dirty="0"/>
              <a:t>one outgoing and one incoming queue.</a:t>
            </a:r>
          </a:p>
          <a:p>
            <a:r>
              <a:rPr lang="en-IN" dirty="0"/>
              <a:t>The queues opened by the </a:t>
            </a:r>
            <a:r>
              <a:rPr lang="en-IN" b="1" dirty="0"/>
              <a:t>client</a:t>
            </a:r>
            <a:r>
              <a:rPr lang="en-IN" dirty="0"/>
              <a:t> are, in most cases, identified by </a:t>
            </a:r>
            <a:r>
              <a:rPr lang="en-IN" b="1" dirty="0"/>
              <a:t>ephemeral port numbers.</a:t>
            </a:r>
          </a:p>
          <a:p>
            <a:r>
              <a:rPr lang="en-IN" dirty="0"/>
              <a:t>The queues function as long as the process is running. When the process terminates, </a:t>
            </a:r>
            <a:r>
              <a:rPr lang="en-IN" dirty="0" smtClean="0"/>
              <a:t>the queues </a:t>
            </a:r>
            <a:r>
              <a:rPr lang="en-IN" dirty="0"/>
              <a:t>are destroyed.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889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UDP is a </a:t>
            </a:r>
            <a:r>
              <a:rPr lang="en-IN" b="1" dirty="0"/>
              <a:t>connectionless, unreliable transport protocol. </a:t>
            </a:r>
            <a:r>
              <a:rPr lang="en-IN" dirty="0"/>
              <a:t>It does not add </a:t>
            </a:r>
            <a:r>
              <a:rPr lang="en-IN" dirty="0" smtClean="0"/>
              <a:t>anything to </a:t>
            </a:r>
            <a:r>
              <a:rPr lang="en-IN" dirty="0"/>
              <a:t>the services of IP except for providing process-to-process communication instead </a:t>
            </a:r>
            <a:r>
              <a:rPr lang="en-IN" dirty="0" smtClean="0"/>
              <a:t>of host-to-host </a:t>
            </a:r>
            <a:r>
              <a:rPr lang="en-IN" dirty="0"/>
              <a:t>communication.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6289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client process can send messages to the outgoing queue by using the </a:t>
            </a:r>
            <a:r>
              <a:rPr lang="en-IN" dirty="0" smtClean="0"/>
              <a:t>source port </a:t>
            </a:r>
            <a:r>
              <a:rPr lang="en-IN" dirty="0"/>
              <a:t>number specified in the request. </a:t>
            </a:r>
            <a:endParaRPr lang="en-IN" dirty="0" smtClean="0"/>
          </a:p>
          <a:p>
            <a:r>
              <a:rPr lang="en-IN" dirty="0" smtClean="0"/>
              <a:t>UDP </a:t>
            </a:r>
            <a:r>
              <a:rPr lang="en-IN" dirty="0"/>
              <a:t>removes the messages one by one, and, </a:t>
            </a:r>
            <a:r>
              <a:rPr lang="en-IN" dirty="0" smtClean="0"/>
              <a:t>after adding </a:t>
            </a:r>
            <a:r>
              <a:rPr lang="en-IN" dirty="0"/>
              <a:t>the UDP header, delivers them to IP. </a:t>
            </a:r>
            <a:endParaRPr lang="en-IN" dirty="0" smtClean="0"/>
          </a:p>
          <a:p>
            <a:r>
              <a:rPr lang="en-IN" dirty="0" smtClean="0"/>
              <a:t>An </a:t>
            </a:r>
            <a:r>
              <a:rPr lang="en-IN" dirty="0"/>
              <a:t>outgoing queue can overflow. If </a:t>
            </a:r>
            <a:r>
              <a:rPr lang="en-IN" dirty="0" smtClean="0"/>
              <a:t>this happens</a:t>
            </a:r>
            <a:r>
              <a:rPr lang="en-IN" dirty="0"/>
              <a:t>, the operating system can ask the client process to wait before sending </a:t>
            </a:r>
            <a:r>
              <a:rPr lang="en-IN" dirty="0" smtClean="0"/>
              <a:t>any more </a:t>
            </a:r>
            <a:r>
              <a:rPr lang="en-IN" dirty="0"/>
              <a:t>messages.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033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078173"/>
            <a:ext cx="9601196" cy="4797695"/>
          </a:xfrm>
        </p:spPr>
        <p:txBody>
          <a:bodyPr>
            <a:normAutofit/>
          </a:bodyPr>
          <a:lstStyle/>
          <a:p>
            <a:r>
              <a:rPr lang="en-IN" dirty="0"/>
              <a:t>When a message arrives for a client, UDP checks to see if an incoming queue </a:t>
            </a:r>
            <a:r>
              <a:rPr lang="en-IN" dirty="0" smtClean="0"/>
              <a:t>has been </a:t>
            </a:r>
            <a:r>
              <a:rPr lang="en-IN" dirty="0"/>
              <a:t>created for the port number specified in the destination port number field of </a:t>
            </a:r>
            <a:r>
              <a:rPr lang="en-IN" dirty="0" smtClean="0"/>
              <a:t>the user </a:t>
            </a:r>
            <a:r>
              <a:rPr lang="en-IN" dirty="0"/>
              <a:t>datagram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If there is such a queue, UDP sends the received user datagram to </a:t>
            </a:r>
            <a:r>
              <a:rPr lang="en-IN" dirty="0" smtClean="0"/>
              <a:t>the end </a:t>
            </a:r>
            <a:r>
              <a:rPr lang="en-IN" dirty="0"/>
              <a:t>of the queue. If there is no such queue, UDP discards the user datagram and </a:t>
            </a:r>
            <a:r>
              <a:rPr lang="en-IN" dirty="0" smtClean="0"/>
              <a:t>asks the </a:t>
            </a:r>
            <a:r>
              <a:rPr lang="en-IN" dirty="0"/>
              <a:t>ICMP protocol to send a </a:t>
            </a:r>
            <a:r>
              <a:rPr lang="en-IN" i="1" dirty="0"/>
              <a:t>port unreachable </a:t>
            </a:r>
            <a:r>
              <a:rPr lang="en-IN" dirty="0"/>
              <a:t>message to the server. </a:t>
            </a:r>
            <a:endParaRPr lang="en-IN" dirty="0" smtClean="0"/>
          </a:p>
          <a:p>
            <a:r>
              <a:rPr lang="en-IN" dirty="0" smtClean="0"/>
              <a:t>All </a:t>
            </a:r>
            <a:r>
              <a:rPr lang="en-IN" dirty="0"/>
              <a:t>of the </a:t>
            </a:r>
            <a:r>
              <a:rPr lang="en-IN" dirty="0" smtClean="0"/>
              <a:t>incoming messages </a:t>
            </a:r>
            <a:r>
              <a:rPr lang="en-IN" dirty="0"/>
              <a:t>for one particular client program, whether coming from the same or </a:t>
            </a:r>
            <a:r>
              <a:rPr lang="en-IN" dirty="0" smtClean="0"/>
              <a:t>a different </a:t>
            </a:r>
            <a:r>
              <a:rPr lang="en-IN" dirty="0"/>
              <a:t>server, are sent to the same queue. </a:t>
            </a:r>
            <a:endParaRPr lang="en-IN" dirty="0" smtClean="0"/>
          </a:p>
          <a:p>
            <a:r>
              <a:rPr lang="en-IN" dirty="0" smtClean="0"/>
              <a:t>An </a:t>
            </a:r>
            <a:r>
              <a:rPr lang="en-IN" dirty="0"/>
              <a:t>incoming queue can overflow. </a:t>
            </a:r>
            <a:endParaRPr lang="en-IN" dirty="0" smtClean="0"/>
          </a:p>
          <a:p>
            <a:r>
              <a:rPr lang="en-IN" dirty="0" smtClean="0"/>
              <a:t>If this happens</a:t>
            </a:r>
            <a:r>
              <a:rPr lang="en-IN" dirty="0"/>
              <a:t>, UDP drops the user datagram and asks for a port unreachable message to </a:t>
            </a:r>
            <a:r>
              <a:rPr lang="en-IN" dirty="0" smtClean="0"/>
              <a:t>be sent </a:t>
            </a:r>
            <a:r>
              <a:rPr lang="en-IN" dirty="0"/>
              <a:t>to the server.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776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At the server site, the mechanism of creating queues is different.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its </a:t>
            </a:r>
            <a:r>
              <a:rPr lang="en-IN" dirty="0" smtClean="0"/>
              <a:t>simplest form</a:t>
            </a:r>
            <a:r>
              <a:rPr lang="en-IN" dirty="0"/>
              <a:t>, a server asks for incoming and outgoing queues using its well-known port </a:t>
            </a:r>
            <a:r>
              <a:rPr lang="en-IN" dirty="0" smtClean="0"/>
              <a:t>when it </a:t>
            </a:r>
            <a:r>
              <a:rPr lang="en-IN" dirty="0"/>
              <a:t>starts running.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queues remain open as long as the server is running.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696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Multiplexing and </a:t>
            </a:r>
            <a:r>
              <a:rPr lang="en-IN" b="1" dirty="0" err="1"/>
              <a:t>Demultiplexing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</a:t>
            </a:r>
            <a:r>
              <a:rPr lang="en-IN" dirty="0"/>
              <a:t>a host running a TCP/IP protocol suite, there is only one UDP but possibly </a:t>
            </a:r>
            <a:r>
              <a:rPr lang="en-IN" dirty="0" smtClean="0"/>
              <a:t>several processes </a:t>
            </a:r>
            <a:r>
              <a:rPr lang="en-IN" dirty="0"/>
              <a:t>that may want to use the services of UDP. To handle this situation, UDP </a:t>
            </a:r>
            <a:r>
              <a:rPr lang="en-IN" dirty="0" smtClean="0"/>
              <a:t>multiplexes and </a:t>
            </a:r>
            <a:r>
              <a:rPr lang="en-IN" dirty="0" err="1"/>
              <a:t>demultiplexes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305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517456"/>
            <a:ext cx="9342261" cy="507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4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1" dirty="0"/>
              <a:t>Multiplexing</a:t>
            </a:r>
            <a:br>
              <a:rPr lang="en-IN" b="1" i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At </a:t>
            </a:r>
            <a:r>
              <a:rPr lang="en-IN" dirty="0"/>
              <a:t>the sender site, there may be several processes that need to send user datagrams.</a:t>
            </a:r>
          </a:p>
          <a:p>
            <a:r>
              <a:rPr lang="en-IN" dirty="0"/>
              <a:t>However, there is only one UDP. This is a many-to-one relationship and requires multiplexing.</a:t>
            </a:r>
          </a:p>
          <a:p>
            <a:r>
              <a:rPr lang="en-IN" dirty="0"/>
              <a:t>UDP accepts messages from different processes, differentiated by </a:t>
            </a:r>
            <a:r>
              <a:rPr lang="en-IN" dirty="0" smtClean="0"/>
              <a:t>their assigned </a:t>
            </a:r>
            <a:r>
              <a:rPr lang="en-IN" dirty="0"/>
              <a:t>port numbers. After adding the header, UDP passes the user datagram to IP.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763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1" dirty="0" err="1"/>
              <a:t>Demultiplexing</a:t>
            </a:r>
            <a:r>
              <a:rPr lang="en-IN" b="1" i="1" dirty="0"/>
              <a:t/>
            </a:r>
            <a:br>
              <a:rPr lang="en-IN" b="1" i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At </a:t>
            </a:r>
            <a:r>
              <a:rPr lang="en-IN" dirty="0"/>
              <a:t>the receiver site, there is only one UDP. However, we may have many processes </a:t>
            </a:r>
            <a:r>
              <a:rPr lang="en-IN" dirty="0" smtClean="0"/>
              <a:t>that can </a:t>
            </a:r>
            <a:r>
              <a:rPr lang="en-IN" dirty="0"/>
              <a:t>receive user datagrams. This is a one-to-many relationship and requires </a:t>
            </a:r>
            <a:r>
              <a:rPr lang="en-IN" dirty="0" err="1"/>
              <a:t>demultiplexing</a:t>
            </a:r>
            <a:r>
              <a:rPr lang="en-IN" dirty="0"/>
              <a:t>.</a:t>
            </a:r>
          </a:p>
          <a:p>
            <a:r>
              <a:rPr lang="en-IN" dirty="0"/>
              <a:t>UDP receives user datagrams from IP. After error checking and dropping </a:t>
            </a:r>
            <a:r>
              <a:rPr lang="en-IN" dirty="0" smtClean="0"/>
              <a:t>of the </a:t>
            </a:r>
            <a:r>
              <a:rPr lang="en-IN" dirty="0"/>
              <a:t>header, UDP delivers each message to the appropriate process based on the </a:t>
            </a:r>
            <a:r>
              <a:rPr lang="en-IN" dirty="0" smtClean="0"/>
              <a:t>port numbers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503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UDP 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Domain Name System (DNS)</a:t>
            </a:r>
          </a:p>
          <a:p>
            <a:r>
              <a:rPr lang="en-IN" dirty="0"/>
              <a:t>Streaming media applications IPTV, i.e. watching TV on a computer system</a:t>
            </a:r>
          </a:p>
          <a:p>
            <a:r>
              <a:rPr lang="en-IN" dirty="0"/>
              <a:t>Trivial File Transfer Protocol (TFTP)</a:t>
            </a:r>
          </a:p>
          <a:p>
            <a:r>
              <a:rPr lang="en-IN" dirty="0"/>
              <a:t>Voice over IP (VoIP), i.e. using the network backbone and TCP/IP for telephone calls.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529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331" y="791570"/>
            <a:ext cx="10890914" cy="5581934"/>
          </a:xfrm>
        </p:spPr>
        <p:txBody>
          <a:bodyPr>
            <a:normAutofit fontScale="92500"/>
          </a:bodyPr>
          <a:lstStyle/>
          <a:p>
            <a:r>
              <a:rPr lang="en-IN" b="1" u="sng" dirty="0"/>
              <a:t>Applications</a:t>
            </a:r>
          </a:p>
          <a:p>
            <a:r>
              <a:rPr lang="en-IN" dirty="0" smtClean="0"/>
              <a:t>UDP </a:t>
            </a:r>
            <a:r>
              <a:rPr lang="en-IN" dirty="0"/>
              <a:t>is suitable for a process that requires </a:t>
            </a:r>
            <a:r>
              <a:rPr lang="en-IN" b="1" dirty="0"/>
              <a:t>simple request-response </a:t>
            </a:r>
            <a:r>
              <a:rPr lang="en-IN" b="1" dirty="0" smtClean="0"/>
              <a:t>communication </a:t>
            </a:r>
            <a:r>
              <a:rPr lang="en-IN" dirty="0" smtClean="0"/>
              <a:t>with </a:t>
            </a:r>
            <a:r>
              <a:rPr lang="en-IN" dirty="0"/>
              <a:t>little concern for flow and error control. It is not usually used for a </a:t>
            </a:r>
            <a:r>
              <a:rPr lang="en-IN" dirty="0" smtClean="0"/>
              <a:t>process such </a:t>
            </a:r>
            <a:r>
              <a:rPr lang="en-IN" dirty="0"/>
              <a:t>as </a:t>
            </a:r>
            <a:r>
              <a:rPr lang="en-IN" b="1" dirty="0"/>
              <a:t>FTP</a:t>
            </a:r>
            <a:r>
              <a:rPr lang="en-IN" dirty="0"/>
              <a:t> that needs to send bulk data </a:t>
            </a:r>
            <a:endParaRPr lang="en-IN" dirty="0" smtClean="0"/>
          </a:p>
          <a:p>
            <a:r>
              <a:rPr lang="en-IN" dirty="0" smtClean="0"/>
              <a:t>UDP </a:t>
            </a:r>
            <a:r>
              <a:rPr lang="en-IN" dirty="0"/>
              <a:t>is suitable for a process with </a:t>
            </a:r>
            <a:r>
              <a:rPr lang="en-IN" b="1" dirty="0"/>
              <a:t>internal flow and error-control mechanisms</a:t>
            </a:r>
            <a:r>
              <a:rPr lang="en-IN" dirty="0"/>
              <a:t>. </a:t>
            </a:r>
            <a:r>
              <a:rPr lang="en-IN" dirty="0" smtClean="0"/>
              <a:t>For example</a:t>
            </a:r>
            <a:r>
              <a:rPr lang="en-IN" dirty="0"/>
              <a:t>, the </a:t>
            </a:r>
            <a:r>
              <a:rPr lang="en-IN" b="1" dirty="0"/>
              <a:t>Trivial File Transfer Protocol (TFTP) </a:t>
            </a:r>
            <a:r>
              <a:rPr lang="en-IN" dirty="0" smtClean="0"/>
              <a:t>process</a:t>
            </a:r>
            <a:r>
              <a:rPr lang="en-IN" dirty="0"/>
              <a:t> </a:t>
            </a:r>
            <a:r>
              <a:rPr lang="en-IN" dirty="0" smtClean="0"/>
              <a:t>includes </a:t>
            </a:r>
            <a:r>
              <a:rPr lang="en-IN" dirty="0"/>
              <a:t>flow and error control. It can easily use UDP.</a:t>
            </a:r>
          </a:p>
          <a:p>
            <a:r>
              <a:rPr lang="en-IN" dirty="0" smtClean="0"/>
              <a:t>UDP </a:t>
            </a:r>
            <a:r>
              <a:rPr lang="en-IN" dirty="0"/>
              <a:t>is a suitable transport protocol for </a:t>
            </a:r>
            <a:r>
              <a:rPr lang="en-IN" b="1" dirty="0"/>
              <a:t>multicasting</a:t>
            </a:r>
            <a:r>
              <a:rPr lang="en-IN" dirty="0"/>
              <a:t>. Multicasting capability </a:t>
            </a:r>
            <a:r>
              <a:rPr lang="en-IN" dirty="0" smtClean="0"/>
              <a:t>is embedded </a:t>
            </a:r>
            <a:r>
              <a:rPr lang="en-IN" dirty="0"/>
              <a:t>in the UDP software but not in the TCP software.</a:t>
            </a:r>
          </a:p>
          <a:p>
            <a:r>
              <a:rPr lang="en-IN" dirty="0" smtClean="0"/>
              <a:t>UDP </a:t>
            </a:r>
            <a:r>
              <a:rPr lang="en-IN" dirty="0"/>
              <a:t>is used for management processes such as </a:t>
            </a:r>
            <a:r>
              <a:rPr lang="en-IN" b="1" dirty="0"/>
              <a:t>SNMP</a:t>
            </a:r>
            <a:r>
              <a:rPr lang="en-IN" dirty="0"/>
              <a:t> </a:t>
            </a:r>
            <a:r>
              <a:rPr lang="en-IN" dirty="0" smtClean="0"/>
              <a:t>.</a:t>
            </a:r>
          </a:p>
          <a:p>
            <a:r>
              <a:rPr lang="en-IN" dirty="0" smtClean="0"/>
              <a:t>UDP </a:t>
            </a:r>
            <a:r>
              <a:rPr lang="en-IN" dirty="0"/>
              <a:t>is used for some route updating protocols such as </a:t>
            </a:r>
            <a:r>
              <a:rPr lang="en-IN" b="1" dirty="0"/>
              <a:t>Routing Information </a:t>
            </a:r>
            <a:r>
              <a:rPr lang="en-IN" b="1" dirty="0" smtClean="0"/>
              <a:t>Protocol (RIP)</a:t>
            </a:r>
          </a:p>
          <a:p>
            <a:r>
              <a:rPr lang="en-IN" dirty="0" smtClean="0"/>
              <a:t>UDP </a:t>
            </a:r>
            <a:r>
              <a:rPr lang="en-IN" dirty="0"/>
              <a:t>is normally used for </a:t>
            </a:r>
            <a:r>
              <a:rPr lang="en-IN" b="1" dirty="0"/>
              <a:t>real-time applications </a:t>
            </a:r>
            <a:r>
              <a:rPr lang="en-IN" dirty="0"/>
              <a:t>that cannot tolerate uneven </a:t>
            </a:r>
            <a:r>
              <a:rPr lang="en-IN" dirty="0" smtClean="0"/>
              <a:t>delay between </a:t>
            </a:r>
            <a:r>
              <a:rPr lang="en-IN" dirty="0"/>
              <a:t>sections of a received message.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930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USER DATAGRAM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UDP </a:t>
            </a:r>
            <a:r>
              <a:rPr lang="en-IN" dirty="0"/>
              <a:t>packets, called </a:t>
            </a:r>
            <a:r>
              <a:rPr lang="en-IN" b="1" dirty="0"/>
              <a:t>user datagrams, </a:t>
            </a:r>
            <a:r>
              <a:rPr lang="en-IN" dirty="0"/>
              <a:t>have a fixed-size header of 8 bytes. Figure </a:t>
            </a:r>
            <a:r>
              <a:rPr lang="en-IN" dirty="0" smtClean="0"/>
              <a:t>14.2 shows </a:t>
            </a:r>
            <a:r>
              <a:rPr lang="en-IN" dirty="0"/>
              <a:t>the format of a user datagram. The fields are as follows: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3563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67" y="982132"/>
            <a:ext cx="9427528" cy="439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81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64781"/>
          </a:xfrm>
        </p:spPr>
        <p:txBody>
          <a:bodyPr/>
          <a:lstStyle/>
          <a:p>
            <a:r>
              <a:rPr lang="en-IN" b="1" dirty="0"/>
              <a:t>Source port number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46913"/>
            <a:ext cx="9601196" cy="4128955"/>
          </a:xfrm>
        </p:spPr>
        <p:txBody>
          <a:bodyPr>
            <a:normAutofit/>
          </a:bodyPr>
          <a:lstStyle/>
          <a:p>
            <a:r>
              <a:rPr lang="en-IN" dirty="0" smtClean="0"/>
              <a:t>This </a:t>
            </a:r>
            <a:r>
              <a:rPr lang="en-IN" dirty="0"/>
              <a:t>is the port number used by the process running on </a:t>
            </a:r>
            <a:r>
              <a:rPr lang="en-IN" dirty="0" smtClean="0"/>
              <a:t>the </a:t>
            </a:r>
            <a:r>
              <a:rPr lang="en-IN" b="1" dirty="0" smtClean="0"/>
              <a:t>source </a:t>
            </a:r>
            <a:r>
              <a:rPr lang="en-IN" b="1" dirty="0"/>
              <a:t>host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It is </a:t>
            </a:r>
            <a:r>
              <a:rPr lang="en-IN" b="1" dirty="0"/>
              <a:t>16 bits </a:t>
            </a:r>
            <a:r>
              <a:rPr lang="en-IN" dirty="0"/>
              <a:t>long, which means that the port number can range from 0 </a:t>
            </a:r>
            <a:r>
              <a:rPr lang="en-IN" dirty="0" smtClean="0"/>
              <a:t>to 65,535.</a:t>
            </a:r>
          </a:p>
          <a:p>
            <a:r>
              <a:rPr lang="en-IN" dirty="0" smtClean="0"/>
              <a:t>If </a:t>
            </a:r>
            <a:r>
              <a:rPr lang="en-IN" dirty="0"/>
              <a:t>the source host is the client (a client sending a request), the port number, </a:t>
            </a:r>
            <a:r>
              <a:rPr lang="en-IN" dirty="0" smtClean="0"/>
              <a:t>in most </a:t>
            </a:r>
            <a:r>
              <a:rPr lang="en-IN" dirty="0"/>
              <a:t>cases, is an </a:t>
            </a:r>
            <a:r>
              <a:rPr lang="en-IN" b="1" dirty="0"/>
              <a:t>ephemeral port number </a:t>
            </a:r>
            <a:r>
              <a:rPr lang="en-IN" dirty="0"/>
              <a:t>requested by the process and chosen by </a:t>
            </a:r>
            <a:r>
              <a:rPr lang="en-IN" dirty="0" smtClean="0"/>
              <a:t>the UDP </a:t>
            </a:r>
            <a:r>
              <a:rPr lang="en-IN" dirty="0"/>
              <a:t>software running on the source host.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If </a:t>
            </a:r>
            <a:r>
              <a:rPr lang="en-IN" dirty="0"/>
              <a:t>the source host is the server (a </a:t>
            </a:r>
            <a:r>
              <a:rPr lang="en-IN" dirty="0" smtClean="0"/>
              <a:t>server sending </a:t>
            </a:r>
            <a:r>
              <a:rPr lang="en-IN" dirty="0"/>
              <a:t>a response), the port number, in most cases, is a </a:t>
            </a:r>
            <a:r>
              <a:rPr lang="en-IN" b="1" dirty="0"/>
              <a:t>well-known port number</a:t>
            </a:r>
            <a:r>
              <a:rPr lang="en-IN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121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87611"/>
          </a:xfrm>
        </p:spPr>
        <p:txBody>
          <a:bodyPr/>
          <a:lstStyle/>
          <a:p>
            <a:r>
              <a:rPr lang="en-IN" b="1" dirty="0"/>
              <a:t>Destination port number.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869743"/>
            <a:ext cx="9601196" cy="4006125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is the port number used by the process running </a:t>
            </a:r>
            <a:r>
              <a:rPr lang="en-IN" dirty="0" smtClean="0"/>
              <a:t>on the </a:t>
            </a:r>
            <a:r>
              <a:rPr lang="en-IN" b="1" dirty="0"/>
              <a:t>destination host</a:t>
            </a:r>
            <a:r>
              <a:rPr lang="en-IN" dirty="0"/>
              <a:t>. It is also </a:t>
            </a:r>
            <a:r>
              <a:rPr lang="en-IN" b="1" dirty="0"/>
              <a:t>16 bits </a:t>
            </a:r>
            <a:r>
              <a:rPr lang="en-IN" dirty="0"/>
              <a:t>long.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the destination host is the server (</a:t>
            </a:r>
            <a:r>
              <a:rPr lang="en-IN" dirty="0" smtClean="0"/>
              <a:t>a client </a:t>
            </a:r>
            <a:r>
              <a:rPr lang="en-IN" dirty="0"/>
              <a:t>sending a request), the port number, in most cases, is a </a:t>
            </a:r>
            <a:r>
              <a:rPr lang="en-IN" b="1" dirty="0"/>
              <a:t>well-known </a:t>
            </a:r>
            <a:r>
              <a:rPr lang="en-IN" b="1" dirty="0" smtClean="0"/>
              <a:t>port number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the destination host is the client (a server sending a response), the </a:t>
            </a:r>
            <a:r>
              <a:rPr lang="en-IN" dirty="0" smtClean="0"/>
              <a:t>port number</a:t>
            </a:r>
            <a:r>
              <a:rPr lang="en-IN" dirty="0"/>
              <a:t>, in most cases, is an </a:t>
            </a:r>
            <a:r>
              <a:rPr lang="en-IN" b="1" dirty="0"/>
              <a:t>ephemeral port number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this case, the server </a:t>
            </a:r>
            <a:r>
              <a:rPr lang="en-IN" dirty="0" smtClean="0"/>
              <a:t>copies the </a:t>
            </a:r>
            <a:r>
              <a:rPr lang="en-IN" dirty="0"/>
              <a:t>ephemeral port number it has received in the request packet.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147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491826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Length.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473959"/>
            <a:ext cx="9601196" cy="4995080"/>
          </a:xfrm>
        </p:spPr>
        <p:txBody>
          <a:bodyPr>
            <a:normAutofit/>
          </a:bodyPr>
          <a:lstStyle/>
          <a:p>
            <a:r>
              <a:rPr lang="en-IN" dirty="0" smtClean="0"/>
              <a:t>This </a:t>
            </a:r>
            <a:r>
              <a:rPr lang="en-IN" dirty="0"/>
              <a:t>is a </a:t>
            </a:r>
            <a:r>
              <a:rPr lang="en-IN" b="1" dirty="0"/>
              <a:t>16-bit</a:t>
            </a:r>
            <a:r>
              <a:rPr lang="en-IN" dirty="0"/>
              <a:t> field that defines the total length of the user </a:t>
            </a:r>
            <a:r>
              <a:rPr lang="en-IN" dirty="0" smtClean="0"/>
              <a:t>datagram, header </a:t>
            </a:r>
            <a:r>
              <a:rPr lang="en-IN" dirty="0"/>
              <a:t>plus data.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16 bits can define a total length of 0 to 65,535 bytes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 However, the </a:t>
            </a:r>
            <a:r>
              <a:rPr lang="en-IN" dirty="0"/>
              <a:t>total length needs to be much less because a UDP user datagram is </a:t>
            </a:r>
            <a:r>
              <a:rPr lang="en-IN" dirty="0" smtClean="0"/>
              <a:t>stored in </a:t>
            </a:r>
            <a:r>
              <a:rPr lang="en-IN" dirty="0"/>
              <a:t>an IP datagram with the total length of 65,535 bytes</a:t>
            </a:r>
            <a:r>
              <a:rPr lang="en-IN" dirty="0" smtClean="0"/>
              <a:t>.</a:t>
            </a:r>
          </a:p>
          <a:p>
            <a:r>
              <a:rPr lang="en-IN" dirty="0"/>
              <a:t>The length field in a </a:t>
            </a:r>
            <a:r>
              <a:rPr lang="en-IN" dirty="0" smtClean="0"/>
              <a:t>UDP user </a:t>
            </a:r>
            <a:r>
              <a:rPr lang="en-IN" dirty="0"/>
              <a:t>datagram is actually not necessary.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b="1" dirty="0"/>
              <a:t>user datagram </a:t>
            </a:r>
            <a:r>
              <a:rPr lang="en-IN" dirty="0"/>
              <a:t>is encapsulated in an </a:t>
            </a:r>
            <a:r>
              <a:rPr lang="en-IN" b="1" dirty="0" smtClean="0"/>
              <a:t>IP datagram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There </a:t>
            </a:r>
            <a:r>
              <a:rPr lang="en-IN" dirty="0"/>
              <a:t>is a field in the IP datagram that defines the total length. </a:t>
            </a:r>
            <a:endParaRPr lang="en-IN" dirty="0" smtClean="0"/>
          </a:p>
          <a:p>
            <a:r>
              <a:rPr lang="en-IN" dirty="0" smtClean="0"/>
              <a:t>There is another </a:t>
            </a:r>
            <a:r>
              <a:rPr lang="en-IN" dirty="0"/>
              <a:t>field in the IP datagram that defines the length of the header.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3526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859809"/>
            <a:ext cx="9601196" cy="5431809"/>
          </a:xfrm>
        </p:spPr>
        <p:txBody>
          <a:bodyPr>
            <a:normAutofit/>
          </a:bodyPr>
          <a:lstStyle/>
          <a:p>
            <a:r>
              <a:rPr lang="en-IN" dirty="0"/>
              <a:t>So if we </a:t>
            </a:r>
            <a:r>
              <a:rPr lang="en-IN" dirty="0" smtClean="0"/>
              <a:t>subtract the </a:t>
            </a:r>
            <a:r>
              <a:rPr lang="en-IN" dirty="0"/>
              <a:t>value of the second field from the first, we can deduce the length of </a:t>
            </a:r>
            <a:r>
              <a:rPr lang="en-IN" dirty="0" smtClean="0"/>
              <a:t>the UDP </a:t>
            </a:r>
            <a:r>
              <a:rPr lang="en-IN" dirty="0"/>
              <a:t>datagram that is encapsulated in an IP </a:t>
            </a:r>
            <a:r>
              <a:rPr lang="en-IN" dirty="0" smtClean="0"/>
              <a:t>datagram.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However</a:t>
            </a:r>
            <a:r>
              <a:rPr lang="en-IN" dirty="0"/>
              <a:t>, the designers of the UDP protocol felt that it was more efficient for </a:t>
            </a:r>
            <a:r>
              <a:rPr lang="en-IN" dirty="0" smtClean="0"/>
              <a:t>the destination </a:t>
            </a:r>
            <a:r>
              <a:rPr lang="en-IN" dirty="0"/>
              <a:t>UDP to calculate the length of the data from the information </a:t>
            </a:r>
            <a:r>
              <a:rPr lang="en-IN" dirty="0" smtClean="0"/>
              <a:t>provided </a:t>
            </a:r>
            <a:r>
              <a:rPr lang="en-IN" dirty="0"/>
              <a:t>in the UDP user datagram rather than ask the IP software to supply this </a:t>
            </a:r>
            <a:r>
              <a:rPr lang="en-IN" dirty="0" smtClean="0"/>
              <a:t>information. </a:t>
            </a:r>
          </a:p>
          <a:p>
            <a:endParaRPr lang="en-IN" dirty="0"/>
          </a:p>
          <a:p>
            <a:r>
              <a:rPr lang="en-IN" dirty="0" smtClean="0"/>
              <a:t>We </a:t>
            </a:r>
            <a:r>
              <a:rPr lang="en-IN" dirty="0"/>
              <a:t>should remember that when the IP software delivers the UDP user </a:t>
            </a:r>
            <a:r>
              <a:rPr lang="en-IN" dirty="0" smtClean="0"/>
              <a:t>datagram to </a:t>
            </a:r>
            <a:r>
              <a:rPr lang="en-IN" dirty="0"/>
              <a:t>the UDP layer, it has already dropped the IP header.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1" y="1657606"/>
            <a:ext cx="7055892" cy="67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79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113</TotalTime>
  <Words>2251</Words>
  <Application>Microsoft Office PowerPoint</Application>
  <PresentationFormat>Widescreen</PresentationFormat>
  <Paragraphs>159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Garamond</vt:lpstr>
      <vt:lpstr>Organic</vt:lpstr>
      <vt:lpstr>UDP</vt:lpstr>
      <vt:lpstr>PowerPoint Presentation</vt:lpstr>
      <vt:lpstr>PowerPoint Presentation</vt:lpstr>
      <vt:lpstr>USER DATAGRAM </vt:lpstr>
      <vt:lpstr>PowerPoint Presentation</vt:lpstr>
      <vt:lpstr>Source port number</vt:lpstr>
      <vt:lpstr>Destination port number. </vt:lpstr>
      <vt:lpstr>Length. </vt:lpstr>
      <vt:lpstr>PowerPoint Presentation</vt:lpstr>
      <vt:lpstr>Checksum. </vt:lpstr>
      <vt:lpstr>Example :</vt:lpstr>
      <vt:lpstr>PowerPoint Presentation</vt:lpstr>
      <vt:lpstr>UDP Services</vt:lpstr>
      <vt:lpstr>Process-to-Process Communication </vt:lpstr>
      <vt:lpstr>PowerPoint Presentation</vt:lpstr>
      <vt:lpstr>Connectionless Services </vt:lpstr>
      <vt:lpstr>Flow Control </vt:lpstr>
      <vt:lpstr>Error Control </vt:lpstr>
      <vt:lpstr>Checksum </vt:lpstr>
      <vt:lpstr>PowerPoint Presentation</vt:lpstr>
      <vt:lpstr>PowerPoint Presentation</vt:lpstr>
      <vt:lpstr>Congestion Control </vt:lpstr>
      <vt:lpstr>Encapsulation and Decapsulation </vt:lpstr>
      <vt:lpstr>PowerPoint Presentation</vt:lpstr>
      <vt:lpstr>PowerPoint Presentation</vt:lpstr>
      <vt:lpstr>PowerPoint Presentation</vt:lpstr>
      <vt:lpstr>Queuing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Multiplexing and Demultiplexing </vt:lpstr>
      <vt:lpstr>PowerPoint Presentation</vt:lpstr>
      <vt:lpstr>Multiplexing </vt:lpstr>
      <vt:lpstr>Demultiplexing </vt:lpstr>
      <vt:lpstr>UDP Applications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UDP</dc:title>
  <dc:creator>ADMIN</dc:creator>
  <cp:lastModifiedBy>ADMIN</cp:lastModifiedBy>
  <cp:revision>12</cp:revision>
  <dcterms:created xsi:type="dcterms:W3CDTF">2019-03-06T17:21:20Z</dcterms:created>
  <dcterms:modified xsi:type="dcterms:W3CDTF">2019-03-06T19:15:03Z</dcterms:modified>
</cp:coreProperties>
</file>