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7;p1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Google Shape;8;p1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9;p1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0;p1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1;p1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Google Shape;12;p1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Google Shape;13;p1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Google Shape;14;p1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Google Shape;15;p1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Google Shape;16;p1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Google Shape;17;p1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Google Shape;18;p1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Google Shape;19;p1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Google Shape;20;p1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Google Shape;21;p1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Google Shape;22;p1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Google Shape;23;p1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Google Shape;24;p1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Google Shape;25;p1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79;p14"/>
          <p:cNvGrpSpPr/>
          <p:nvPr/>
        </p:nvGrpSpPr>
        <p:grpSpPr>
          <a:xfrm>
            <a:off x="8540280" y="4883400"/>
            <a:ext cx="1280160" cy="914400"/>
            <a:chOff x="8540280" y="4883400"/>
            <a:chExt cx="1280160" cy="914400"/>
          </a:xfrm>
        </p:grpSpPr>
        <p:sp>
          <p:nvSpPr>
            <p:cNvPr id="59" name="Google Shape;80;p14"/>
            <p:cNvSpPr/>
            <p:nvPr/>
          </p:nvSpPr>
          <p:spPr>
            <a:xfrm flipH="1" rot="10798800">
              <a:off x="9637200" y="52491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Google Shape;81;p14"/>
            <p:cNvSpPr/>
            <p:nvPr/>
          </p:nvSpPr>
          <p:spPr>
            <a:xfrm flipH="1" rot="10798800">
              <a:off x="9271440" y="524916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Google Shape;82;p14"/>
            <p:cNvSpPr/>
            <p:nvPr/>
          </p:nvSpPr>
          <p:spPr>
            <a:xfrm flipH="1" rot="10798800">
              <a:off x="8906040" y="524916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Google Shape;83;p14"/>
            <p:cNvSpPr/>
            <p:nvPr/>
          </p:nvSpPr>
          <p:spPr>
            <a:xfrm flipH="1" rot="10798800">
              <a:off x="8539920" y="524952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Google Shape;84;p14"/>
            <p:cNvSpPr/>
            <p:nvPr/>
          </p:nvSpPr>
          <p:spPr>
            <a:xfrm flipH="1" rot="10798800">
              <a:off x="8539920" y="488340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Google Shape;85;p14"/>
            <p:cNvSpPr/>
            <p:nvPr/>
          </p:nvSpPr>
          <p:spPr>
            <a:xfrm flipH="1" rot="10798800">
              <a:off x="8905680" y="488340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Google Shape;86;p14"/>
            <p:cNvSpPr/>
            <p:nvPr/>
          </p:nvSpPr>
          <p:spPr>
            <a:xfrm flipH="1" rot="10798800">
              <a:off x="9271440" y="488376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Google Shape;87;p14"/>
            <p:cNvSpPr/>
            <p:nvPr/>
          </p:nvSpPr>
          <p:spPr>
            <a:xfrm flipH="1" rot="10798800">
              <a:off x="9637560" y="488340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Google Shape;88;p14"/>
            <p:cNvSpPr/>
            <p:nvPr/>
          </p:nvSpPr>
          <p:spPr>
            <a:xfrm flipH="1" rot="10798800">
              <a:off x="9637200" y="56149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89;p14"/>
            <p:cNvSpPr/>
            <p:nvPr/>
          </p:nvSpPr>
          <p:spPr>
            <a:xfrm flipH="1" rot="10798800">
              <a:off x="9271800" y="561528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Google Shape;90;p14"/>
            <p:cNvSpPr/>
            <p:nvPr/>
          </p:nvSpPr>
          <p:spPr>
            <a:xfrm flipH="1" rot="10798800">
              <a:off x="8905680" y="561492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Google Shape;91;p14"/>
            <p:cNvSpPr/>
            <p:nvPr/>
          </p:nvSpPr>
          <p:spPr>
            <a:xfrm flipH="1" rot="10798800">
              <a:off x="8539920" y="561492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dir="2700000" dist="102841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Google Shape;92;p14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Google Shape;93;p14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Google Shape;94;p14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4" name="Google Shape;95;p14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5" name="Google Shape;96;p14"/>
          <p:cNvSpPr/>
          <p:nvPr/>
        </p:nvSpPr>
        <p:spPr>
          <a:xfrm>
            <a:off x="4846320" y="4846320"/>
            <a:ext cx="2132640" cy="3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Lato"/>
              </a:rPr>
              <a:t>Illustrations  by 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15"/>
              </a:rPr>
              <a:t>Pixeltrue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Lato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Lato"/>
                <a:hlinkClick r:id="rId16"/>
              </a:rPr>
              <a:t>icons8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48;p27"/>
          <p:cNvSpPr/>
          <p:nvPr/>
        </p:nvSpPr>
        <p:spPr>
          <a:xfrm>
            <a:off x="6411960" y="1300320"/>
            <a:ext cx="861480" cy="182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149;p27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150;p27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Google Shape;151;p27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Google Shape;152;p27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Google Shape;153;p27"/>
          <p:cNvSpPr/>
          <p:nvPr/>
        </p:nvSpPr>
        <p:spPr>
          <a:xfrm>
            <a:off x="365760" y="1900080"/>
            <a:ext cx="1737360" cy="2011680"/>
          </a:xfrm>
          <a:custGeom>
            <a:avLst/>
            <a:gdLst/>
            <a:ah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00">
            <a:solidFill>
              <a:srgbClr val="666666"/>
            </a:solidFill>
            <a:prstDash val="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54;p27"/>
          <p:cNvSpPr/>
          <p:nvPr/>
        </p:nvSpPr>
        <p:spPr>
          <a:xfrm>
            <a:off x="3931920" y="2011680"/>
            <a:ext cx="1188360" cy="137160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00">
            <a:solidFill>
              <a:srgbClr val="666666"/>
            </a:solidFill>
            <a:prstDash val="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55;p27"/>
          <p:cNvSpPr/>
          <p:nvPr/>
        </p:nvSpPr>
        <p:spPr>
          <a:xfrm>
            <a:off x="7498080" y="2103120"/>
            <a:ext cx="1005840" cy="1463040"/>
          </a:xfrm>
          <a:custGeom>
            <a:avLst/>
            <a:gdLst/>
            <a:ah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00">
            <a:solidFill>
              <a:srgbClr val="666666"/>
            </a:solidFill>
            <a:prstDash val="dash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Google Shape;156;p27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Google Shape;157;p27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335;p66"/>
          <p:cNvSpPr/>
          <p:nvPr/>
        </p:nvSpPr>
        <p:spPr>
          <a:xfrm>
            <a:off x="180000" y="4500000"/>
            <a:ext cx="3059640" cy="11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Noto Sans"/>
              </a:rPr>
              <a:t>Команда: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Noto Sans"/>
              </a:rPr>
              <a:t>«Лещенко и Винокур»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63" name="Google Shape;336;p66"/>
          <p:cNvSpPr/>
          <p:nvPr/>
        </p:nvSpPr>
        <p:spPr>
          <a:xfrm>
            <a:off x="7350120" y="4320000"/>
            <a:ext cx="2377080" cy="105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Подготовили студенты группы М8О-201Б-22:</a:t>
            </a:r>
            <a:br>
              <a:rPr sz="1800"/>
            </a:br>
            <a:r>
              <a:rPr b="0" lang="ru-RU" sz="1400" spc="-1" strike="noStrike">
                <a:solidFill>
                  <a:srgbClr val="000000"/>
                </a:solidFill>
                <a:latin typeface="Noto Sans"/>
                <a:ea typeface="Noto Sans"/>
              </a:rPr>
              <a:t>Илья Деньгов и Кузнецов Мирон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64" name="Google Shape;337;p66"/>
          <p:cNvSpPr/>
          <p:nvPr/>
        </p:nvSpPr>
        <p:spPr>
          <a:xfrm>
            <a:off x="7132320" y="4375440"/>
            <a:ext cx="360" cy="100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47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Google Shape;338;p66"/>
          <p:cNvSpPr/>
          <p:nvPr/>
        </p:nvSpPr>
        <p:spPr>
          <a:xfrm>
            <a:off x="2520000" y="674640"/>
            <a:ext cx="5219640" cy="23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800" spc="-1" strike="noStrike">
                <a:solidFill>
                  <a:srgbClr val="000000"/>
                </a:solidFill>
                <a:latin typeface="Arial"/>
                <a:ea typeface="Arial"/>
              </a:rPr>
              <a:t>Оптимизация работы чарджера</a:t>
            </a:r>
            <a:endParaRPr b="0" lang="ru-RU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343;p67"/>
          <p:cNvSpPr/>
          <p:nvPr/>
        </p:nvSpPr>
        <p:spPr>
          <a:xfrm>
            <a:off x="93960" y="2340000"/>
            <a:ext cx="5125680" cy="26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ru-RU" sz="1500" spc="-1" strike="noStrike">
                <a:solidFill>
                  <a:srgbClr val="808080"/>
                </a:solidFill>
                <a:latin typeface="Noto Sans"/>
                <a:ea typeface="Noto Sans"/>
              </a:rPr>
              <a:t>Динамическое изменение расположения самокатов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ru-RU" sz="1500" spc="-1" strike="noStrike">
                <a:solidFill>
                  <a:srgbClr val="808080"/>
                </a:solidFill>
                <a:latin typeface="Noto Sans"/>
                <a:ea typeface="Noto Sans"/>
              </a:rPr>
              <a:t>Расположение зарядных шкафов и их текущую загрузку (10-20 аккумуляторов)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ru-RU" sz="1500" spc="-1" strike="noStrike">
                <a:solidFill>
                  <a:srgbClr val="808080"/>
                </a:solidFill>
                <a:latin typeface="Noto Sans"/>
                <a:ea typeface="Noto Sans"/>
              </a:rPr>
              <a:t>Время зарядки аккумуляторов (около 3 часов)</a:t>
            </a:r>
            <a:endParaRPr b="0" lang="ru-RU" sz="15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ru-RU" sz="1500" spc="-1" strike="noStrike">
                <a:solidFill>
                  <a:srgbClr val="808080"/>
                </a:solidFill>
                <a:latin typeface="Noto Sans"/>
                <a:ea typeface="Noto Sans"/>
              </a:rPr>
              <a:t>Необходимость курьера возвращаться к зарядным шкафам для пополнения запаса заряженных аккумуляторов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67" name="Google Shape;344;p67"/>
          <p:cNvSpPr/>
          <p:nvPr/>
        </p:nvSpPr>
        <p:spPr>
          <a:xfrm>
            <a:off x="3637080" y="360000"/>
            <a:ext cx="3382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Noto Sans"/>
              </a:rPr>
              <a:t>Цель проекта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168" name="Google Shape;345;p67" descr=""/>
          <p:cNvPicPr/>
          <p:nvPr/>
        </p:nvPicPr>
        <p:blipFill>
          <a:blip r:embed="rId1"/>
          <a:stretch/>
        </p:blipFill>
        <p:spPr>
          <a:xfrm>
            <a:off x="4860000" y="4860000"/>
            <a:ext cx="5219640" cy="809640"/>
          </a:xfrm>
          <a:prstGeom prst="rect">
            <a:avLst/>
          </a:prstGeom>
          <a:ln w="0">
            <a:noFill/>
          </a:ln>
        </p:spPr>
      </p:pic>
      <p:sp>
        <p:nvSpPr>
          <p:cNvPr id="169" name="Google Shape;346;p67"/>
          <p:cNvSpPr/>
          <p:nvPr/>
        </p:nvSpPr>
        <p:spPr>
          <a:xfrm>
            <a:off x="180000" y="1440000"/>
            <a:ext cx="485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Arial"/>
              </a:rPr>
              <a:t>Разработать алгоритм для оптимизации маршрутов курьеров, который учитывает</a:t>
            </a: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351;p68"/>
          <p:cNvSpPr/>
          <p:nvPr/>
        </p:nvSpPr>
        <p:spPr>
          <a:xfrm>
            <a:off x="953280" y="1524240"/>
            <a:ext cx="3200040" cy="13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Noto Sans"/>
              </a:rPr>
              <a:t>Необходима для внесения данных о местоположении самокатов, чарджера и зарядных станций, а также данных об уровне заряда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71" name="Google Shape;352;p68"/>
          <p:cNvSpPr/>
          <p:nvPr/>
        </p:nvSpPr>
        <p:spPr>
          <a:xfrm>
            <a:off x="1485360" y="727200"/>
            <a:ext cx="325512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Noto Sans"/>
              </a:rPr>
              <a:t>Создание базы данных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72" name="Google Shape;353;p68"/>
          <p:cNvSpPr/>
          <p:nvPr/>
        </p:nvSpPr>
        <p:spPr>
          <a:xfrm>
            <a:off x="2873520" y="40377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Noto Sans"/>
              </a:rPr>
              <a:t>Был создан с целью генерирования значений, которые затем сохраняются в базу данных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73" name="Google Shape;354;p68"/>
          <p:cNvSpPr/>
          <p:nvPr/>
        </p:nvSpPr>
        <p:spPr>
          <a:xfrm>
            <a:off x="3524760" y="3627360"/>
            <a:ext cx="205488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Noto Sans"/>
              </a:rPr>
              <a:t>Генератор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74" name="Google Shape;355;p68"/>
          <p:cNvSpPr/>
          <p:nvPr/>
        </p:nvSpPr>
        <p:spPr>
          <a:xfrm>
            <a:off x="6775200" y="432000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Noto Sans"/>
              </a:rPr>
              <a:t>Необходимо было знать какой средний заряд у самокатов, сколько самокатов вообще заряжено и прочее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75" name="Google Shape;356;p68"/>
          <p:cNvSpPr/>
          <p:nvPr/>
        </p:nvSpPr>
        <p:spPr>
          <a:xfrm>
            <a:off x="7200360" y="3600000"/>
            <a:ext cx="1979640" cy="14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Noto Sans"/>
              </a:rPr>
              <a:t>Сбор данных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76" name="Google Shape;357;p68"/>
          <p:cNvSpPr/>
          <p:nvPr/>
        </p:nvSpPr>
        <p:spPr>
          <a:xfrm>
            <a:off x="5068080" y="1524240"/>
            <a:ext cx="3200040" cy="13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Noto Sans"/>
              </a:rPr>
              <a:t>Здесь мы определили, каким образом чарджер будет перемещаться по полю с целью поиска ближайшего самоката и зарядной станции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77" name="Google Shape;358;p68"/>
          <p:cNvSpPr/>
          <p:nvPr/>
        </p:nvSpPr>
        <p:spPr>
          <a:xfrm>
            <a:off x="5760000" y="746280"/>
            <a:ext cx="3820320" cy="12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Noto Sans"/>
              </a:rPr>
              <a:t>Логика чарджера и самокатов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78" name="Google Shape;359;p68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Noto Sans"/>
              </a:rPr>
              <a:t>01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79" name="Google Shape;360;p68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Noto Sans"/>
              </a:rPr>
              <a:t>02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80" name="Google Shape;361;p68"/>
          <p:cNvSpPr/>
          <p:nvPr/>
        </p:nvSpPr>
        <p:spPr>
          <a:xfrm>
            <a:off x="4709160" y="5018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Noto Sans"/>
              </a:rPr>
              <a:t>03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81" name="Google Shape;362;p68"/>
          <p:cNvSpPr/>
          <p:nvPr/>
        </p:nvSpPr>
        <p:spPr>
          <a:xfrm>
            <a:off x="6120000" y="3420000"/>
            <a:ext cx="1096920" cy="102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Noto Sans"/>
              </a:rPr>
              <a:t>04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82" name="Google Shape;363;p68"/>
          <p:cNvSpPr/>
          <p:nvPr/>
        </p:nvSpPr>
        <p:spPr>
          <a:xfrm>
            <a:off x="3780000" y="180000"/>
            <a:ext cx="2879640" cy="8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Задачи проекта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LibreOffice/7.3.7.2$Windows_X86_64 LibreOffice_project/e114eadc50a9ff8d8c8a0567d6da8f454beeb84f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2024-07-11T15:22:43Z</dcterms:modified>
  <cp:revision>1</cp:revision>
  <dc:subject/>
  <dc:title/>
</cp:coreProperties>
</file>