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9" r:id="rId4"/>
    <p:sldId id="273" r:id="rId5"/>
    <p:sldId id="333" r:id="rId6"/>
    <p:sldId id="334" r:id="rId7"/>
    <p:sldId id="335" r:id="rId8"/>
    <p:sldId id="336" r:id="rId9"/>
    <p:sldId id="338" r:id="rId10"/>
    <p:sldId id="337" r:id="rId11"/>
    <p:sldId id="289" r:id="rId12"/>
    <p:sldId id="297" r:id="rId13"/>
    <p:sldId id="339" r:id="rId14"/>
    <p:sldId id="353" r:id="rId15"/>
    <p:sldId id="340" r:id="rId16"/>
    <p:sldId id="343" r:id="rId17"/>
    <p:sldId id="348" r:id="rId18"/>
    <p:sldId id="341" r:id="rId19"/>
    <p:sldId id="347" r:id="rId20"/>
    <p:sldId id="344" r:id="rId21"/>
    <p:sldId id="349" r:id="rId22"/>
    <p:sldId id="345" r:id="rId23"/>
    <p:sldId id="350" r:id="rId24"/>
    <p:sldId id="346" r:id="rId25"/>
    <p:sldId id="326" r:id="rId26"/>
    <p:sldId id="351" r:id="rId27"/>
    <p:sldId id="354" r:id="rId28"/>
    <p:sldId id="355" r:id="rId29"/>
    <p:sldId id="356" r:id="rId30"/>
    <p:sldId id="357" r:id="rId31"/>
    <p:sldId id="359" r:id="rId32"/>
    <p:sldId id="358" r:id="rId33"/>
    <p:sldId id="328" r:id="rId34"/>
    <p:sldId id="352" r:id="rId35"/>
    <p:sldId id="332" r:id="rId36"/>
    <p:sldId id="300" r:id="rId37"/>
  </p:sldIdLst>
  <p:sldSz cx="12192000" cy="6858000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85776" autoAdjust="0"/>
  </p:normalViewPr>
  <p:slideViewPr>
    <p:cSldViewPr>
      <p:cViewPr varScale="1">
        <p:scale>
          <a:sx n="76" d="100"/>
          <a:sy n="76" d="100"/>
        </p:scale>
        <p:origin x="226" y="62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1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5/23/2016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72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37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8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May 23, 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May 23, 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May 23, 2016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May 23, 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May 23, 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May 23, 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May 23, 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May 23, 2016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May 23, 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May 23, 2016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May 23, 2016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May 23, 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May 23, 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May 23, 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May 23, 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May 23, 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May 23, 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May 23, 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May 23, 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May 23, 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May 23, 2016</a:t>
            </a:fld>
            <a:endParaRPr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May 23, 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May 23, 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May 23, 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May 23, 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May 23, 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May 23, 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May 23, 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May 23, 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May 23, 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74" r:id="rId25"/>
    <p:sldLayoutId id="2147483657" r:id="rId26"/>
    <p:sldLayoutId id="2147483675" r:id="rId27"/>
    <p:sldLayoutId id="2147483676" r:id="rId28"/>
    <p:sldLayoutId id="2147483677" r:id="rId29"/>
    <p:sldLayoutId id="2147483678" r:id="rId30"/>
    <p:sldLayoutId id="2147483649" r:id="rId31"/>
    <p:sldLayoutId id="2147483658" r:id="rId32"/>
    <p:sldLayoutId id="2147483659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HPE </a:t>
            </a:r>
            <a:r>
              <a:rPr lang="en-US" altLang="zh-CN" dirty="0" err="1" smtClean="0"/>
              <a:t>Universtiy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5400" dirty="0" smtClean="0"/>
              <a:t>---</a:t>
            </a:r>
            <a:r>
              <a:rPr lang="zh-CN" altLang="en-US" sz="5400" dirty="0" smtClean="0"/>
              <a:t>容器云系列课程</a:t>
            </a:r>
            <a:endParaRPr lang="en-US" sz="5400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May </a:t>
            </a:r>
            <a:r>
              <a:rPr lang="en-US" dirty="0" smtClean="0"/>
              <a:t>18, 2016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5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K8s</a:t>
            </a:r>
            <a:r>
              <a:rPr lang="zh-CN" altLang="en-US" dirty="0" smtClean="0"/>
              <a:t>的生态圈和影响力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78970"/>
            <a:ext cx="9582150" cy="4953000"/>
          </a:xfrm>
          <a:prstGeom prst="rect">
            <a:avLst/>
          </a:prstGeom>
        </p:spPr>
      </p:pic>
      <p:sp>
        <p:nvSpPr>
          <p:cNvPr id="6" name="Explosion 1 5"/>
          <p:cNvSpPr/>
          <p:nvPr/>
        </p:nvSpPr>
        <p:spPr>
          <a:xfrm>
            <a:off x="6473953" y="1435609"/>
            <a:ext cx="1146048" cy="774192"/>
          </a:xfrm>
          <a:prstGeom prst="irregularSeal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xplosion 1 7"/>
          <p:cNvSpPr/>
          <p:nvPr/>
        </p:nvSpPr>
        <p:spPr>
          <a:xfrm>
            <a:off x="4419600" y="3555470"/>
            <a:ext cx="1069848" cy="691527"/>
          </a:xfrm>
          <a:prstGeom prst="irregularSeal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0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914400"/>
            <a:ext cx="10363200" cy="1143000"/>
          </a:xfrm>
        </p:spPr>
        <p:txBody>
          <a:bodyPr/>
          <a:lstStyle/>
          <a:p>
            <a:r>
              <a:rPr lang="en-US" altLang="zh-CN" sz="8000" dirty="0" smtClean="0"/>
              <a:t>K8s</a:t>
            </a:r>
            <a:r>
              <a:rPr lang="zh-CN" altLang="en-US" sz="8000" dirty="0" smtClean="0"/>
              <a:t>的基本概念与术语</a:t>
            </a:r>
            <a:endParaRPr lang="zh-CN" altLang="en-US" sz="80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2438400" y="2507065"/>
            <a:ext cx="7772400" cy="4350935"/>
          </a:xfrm>
        </p:spPr>
        <p:txBody>
          <a:bodyPr/>
          <a:lstStyle/>
          <a:p>
            <a:r>
              <a:rPr lang="zh-CN" altLang="en-US" sz="5600" dirty="0" smtClean="0"/>
              <a:t>如何理解</a:t>
            </a:r>
            <a:r>
              <a:rPr lang="en-US" altLang="zh-CN" sz="5600" dirty="0" smtClean="0"/>
              <a:t>K8s</a:t>
            </a:r>
          </a:p>
          <a:p>
            <a:r>
              <a:rPr lang="zh-CN" altLang="en-US" sz="5600" dirty="0" smtClean="0"/>
              <a:t>一切都是资源</a:t>
            </a:r>
            <a:endParaRPr lang="en-US" altLang="zh-CN" sz="5600" dirty="0" smtClean="0"/>
          </a:p>
          <a:p>
            <a:r>
              <a:rPr lang="en-US" altLang="zh-CN" sz="5600" dirty="0" smtClean="0"/>
              <a:t>K8s namespace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480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28" y="550912"/>
            <a:ext cx="10969943" cy="852364"/>
          </a:xfrm>
        </p:spPr>
        <p:txBody>
          <a:bodyPr/>
          <a:lstStyle/>
          <a:p>
            <a:r>
              <a:rPr lang="en-US" altLang="zh-CN" dirty="0" smtClean="0"/>
              <a:t>K8s</a:t>
            </a:r>
            <a:r>
              <a:rPr lang="zh-CN" altLang="en-US" dirty="0" smtClean="0"/>
              <a:t>是什么</a:t>
            </a:r>
            <a:endParaRPr lang="en-US" dirty="0"/>
          </a:p>
        </p:txBody>
      </p:sp>
      <p:pic>
        <p:nvPicPr>
          <p:cNvPr id="13" name="Picture 4" descr="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68" y="1387674"/>
            <a:ext cx="5603132" cy="560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own Arrow 13"/>
          <p:cNvSpPr/>
          <p:nvPr/>
        </p:nvSpPr>
        <p:spPr>
          <a:xfrm rot="14279036">
            <a:off x="6188154" y="2037876"/>
            <a:ext cx="1343535" cy="3211778"/>
          </a:xfrm>
          <a:prstGeom prst="downArrow">
            <a:avLst>
              <a:gd name="adj1" fmla="val 50000"/>
              <a:gd name="adj2" fmla="val 10068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740901" y="3056290"/>
            <a:ext cx="2004375" cy="6434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全自动</a:t>
            </a:r>
            <a:endParaRPr lang="en-US" sz="3200" dirty="0"/>
          </a:p>
        </p:txBody>
      </p:sp>
      <p:sp>
        <p:nvSpPr>
          <p:cNvPr id="16" name="Rounded Rectangle 15"/>
          <p:cNvSpPr/>
          <p:nvPr/>
        </p:nvSpPr>
        <p:spPr>
          <a:xfrm>
            <a:off x="8740901" y="2171619"/>
            <a:ext cx="2004375" cy="6434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一站式</a:t>
            </a:r>
            <a:endParaRPr lang="en-US" sz="3200" dirty="0"/>
          </a:p>
        </p:txBody>
      </p:sp>
      <p:sp>
        <p:nvSpPr>
          <p:cNvPr id="17" name="Rounded Rectangle 16"/>
          <p:cNvSpPr/>
          <p:nvPr/>
        </p:nvSpPr>
        <p:spPr>
          <a:xfrm>
            <a:off x="8740901" y="3881868"/>
            <a:ext cx="2004375" cy="6434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接地气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844686" y="5599750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/>
              <a:t>微服务架构平台</a:t>
            </a:r>
            <a:endParaRPr lang="en-US" sz="3000" dirty="0"/>
          </a:p>
        </p:txBody>
      </p:sp>
      <p:sp>
        <p:nvSpPr>
          <p:cNvPr id="19" name="TextBox 18"/>
          <p:cNvSpPr txBox="1"/>
          <p:nvPr/>
        </p:nvSpPr>
        <p:spPr>
          <a:xfrm rot="19726222">
            <a:off x="5800087" y="3542909"/>
            <a:ext cx="17299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全面升级</a:t>
            </a:r>
            <a:endParaRPr lang="en-US" sz="30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810000" y="838200"/>
            <a:ext cx="4462284" cy="557343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是全新的微服务架构</a:t>
            </a: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8085412" y="1687610"/>
            <a:ext cx="3420788" cy="2971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pic>
        <p:nvPicPr>
          <p:cNvPr id="20" name="Picture 2" descr="http://upload.news.cecb2b.com/2014/0919/14111021566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293" y="875326"/>
            <a:ext cx="1395753" cy="135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65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K8s</a:t>
            </a:r>
            <a:r>
              <a:rPr lang="zh-CN" altLang="en-US" dirty="0" smtClean="0"/>
              <a:t>的核心功能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8086" y="1251965"/>
            <a:ext cx="2791906" cy="4879873"/>
          </a:xfrm>
          <a:prstGeom prst="rect">
            <a:avLst/>
          </a:prstGeom>
          <a:solidFill>
            <a:schemeClr val="tx1">
              <a:lumMod val="95000"/>
              <a:lumOff val="5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24265" y="1837076"/>
            <a:ext cx="1682885" cy="904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ServiceA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98588" y="1428515"/>
            <a:ext cx="661481" cy="632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21334" y="1251965"/>
            <a:ext cx="4385320" cy="5137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52929" y="3399987"/>
            <a:ext cx="1682885" cy="90467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ServiceB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227252" y="2991426"/>
            <a:ext cx="661481" cy="632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88597" y="4962898"/>
            <a:ext cx="1682885" cy="9046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ServiceC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262920" y="4554337"/>
            <a:ext cx="661481" cy="63229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3040" y="1253407"/>
            <a:ext cx="1474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chemeClr val="bg1"/>
                </a:solidFill>
              </a:rPr>
              <a:t>Application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14" name="Picture 2" descr="http://upload.news.cecb2b.com/2014/0919/14111021566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31" y="2817780"/>
            <a:ext cx="1395753" cy="135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>
            <a:off x="3154307" y="2638753"/>
            <a:ext cx="1464610" cy="83495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001141" y="3494720"/>
            <a:ext cx="1313234" cy="83495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221" y="1375011"/>
            <a:ext cx="1638300" cy="8286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067" y="1330325"/>
            <a:ext cx="1638300" cy="8286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483" y="2232941"/>
            <a:ext cx="1638300" cy="8286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931" y="2224416"/>
            <a:ext cx="1638300" cy="8286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939" y="3165130"/>
            <a:ext cx="1638300" cy="8286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939" y="4142445"/>
            <a:ext cx="1638300" cy="8286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301" y="5078295"/>
            <a:ext cx="1638300" cy="8286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931" y="3209385"/>
            <a:ext cx="1638300" cy="8286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931" y="4096297"/>
            <a:ext cx="1638300" cy="8286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931" y="5175727"/>
            <a:ext cx="1638300" cy="828675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8244598" y="1507765"/>
            <a:ext cx="1121923" cy="353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ServiceA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0126119" y="2331136"/>
            <a:ext cx="1121923" cy="353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ServiceA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8306316" y="3414149"/>
            <a:ext cx="1121923" cy="353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ServiceA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10423803" y="5175727"/>
            <a:ext cx="1091792" cy="3926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ServiceB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359854" y="1396680"/>
            <a:ext cx="1091792" cy="3926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ServiceB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10468142" y="3274695"/>
            <a:ext cx="1091792" cy="3926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ServiceB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8375716" y="4200832"/>
            <a:ext cx="1091792" cy="3926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ServiceB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0425966" y="4163973"/>
            <a:ext cx="1091792" cy="3926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ServiceB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8442103" y="2285704"/>
            <a:ext cx="1091792" cy="3926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ServiceB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0359854" y="5008732"/>
            <a:ext cx="1014344" cy="26848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ServiceC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8443257" y="5237817"/>
            <a:ext cx="1014344" cy="26848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ServiceC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8433177" y="3183074"/>
            <a:ext cx="1014344" cy="26848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ServiceC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10557170" y="2169220"/>
            <a:ext cx="1014344" cy="26848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ServiceC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10580898" y="3094146"/>
            <a:ext cx="1014344" cy="26848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ServiceC</a:t>
            </a:r>
            <a:endParaRPr lang="en-US" dirty="0"/>
          </a:p>
        </p:txBody>
      </p:sp>
      <p:pic>
        <p:nvPicPr>
          <p:cNvPr id="41" name="Picture 2" descr="http://icons.iconarchive.com/icons/kxmylo/simple/512/utilities-system-monito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776" y="5888173"/>
            <a:ext cx="986243" cy="9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http://tse3.mm.bing.net/th?id=OIP.M10105602ce7ae324cbbea57d6e81647cH0&amp;pid=15.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495" y="5897359"/>
            <a:ext cx="921566" cy="91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/>
          <p:cNvCxnSpPr>
            <a:stCxn id="14" idx="2"/>
            <a:endCxn id="41" idx="1"/>
          </p:cNvCxnSpPr>
          <p:nvPr/>
        </p:nvCxnSpPr>
        <p:spPr>
          <a:xfrm>
            <a:off x="5234408" y="4171661"/>
            <a:ext cx="2692368" cy="2209634"/>
          </a:xfrm>
          <a:prstGeom prst="straightConnector1">
            <a:avLst/>
          </a:prstGeom>
          <a:ln w="3492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49242" y="4094976"/>
            <a:ext cx="1540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Auto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1059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K8s</a:t>
            </a:r>
            <a:r>
              <a:rPr lang="zh-CN" altLang="en-US" dirty="0" smtClean="0"/>
              <a:t>的优点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05949" y="3191885"/>
            <a:ext cx="4786010" cy="131809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1189065" y="3483714"/>
            <a:ext cx="1769421" cy="812261"/>
          </a:xfrm>
          <a:prstGeom prst="cub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微服务框架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&amp;</a:t>
            </a:r>
            <a:r>
              <a:rPr lang="zh-CN" altLang="en-US" dirty="0" smtClean="0"/>
              <a:t>运行环境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3919755" y="3422915"/>
            <a:ext cx="1461378" cy="812261"/>
          </a:xfrm>
          <a:prstGeom prst="cub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部署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监控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运维工具</a:t>
            </a:r>
            <a:endParaRPr lang="en-US" dirty="0"/>
          </a:p>
        </p:txBody>
      </p:sp>
      <p:sp>
        <p:nvSpPr>
          <p:cNvPr id="8" name="Plus 7"/>
          <p:cNvSpPr/>
          <p:nvPr/>
        </p:nvSpPr>
        <p:spPr>
          <a:xfrm>
            <a:off x="2958486" y="3483714"/>
            <a:ext cx="807348" cy="690665"/>
          </a:xfrm>
          <a:prstGeom prst="mathPlu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60102" y="2640242"/>
            <a:ext cx="4320093" cy="23776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让软件团队仅关注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本身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41938" y="4929139"/>
            <a:ext cx="3482501" cy="428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内建分布式系统关键基础设施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6041009" y="3605718"/>
            <a:ext cx="1070043" cy="42801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http://upload.news.cecb2b.com/2014/0919/14111021566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638" y="4466206"/>
            <a:ext cx="1395753" cy="135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82591" y="1617626"/>
            <a:ext cx="51816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dirty="0" smtClean="0"/>
              <a:t>一站式微服务架构解决方案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6502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一切都是资源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ltGray">
          <a:xfrm>
            <a:off x="2590800" y="2423366"/>
            <a:ext cx="1524159" cy="68580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dirty="0" smtClean="0"/>
              <a:t>Node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 bwMode="ltGray">
          <a:xfrm>
            <a:off x="2584940" y="3215434"/>
            <a:ext cx="1524159" cy="68580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dirty="0" smtClean="0"/>
              <a:t>Pod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 bwMode="ltGray">
          <a:xfrm>
            <a:off x="5715000" y="762776"/>
            <a:ext cx="2256114" cy="605555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dirty="0" smtClean="0"/>
              <a:t>Service</a:t>
            </a:r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 bwMode="ltGray">
          <a:xfrm>
            <a:off x="5715000" y="1448577"/>
            <a:ext cx="2256114" cy="68580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dirty="0" smtClean="0"/>
              <a:t>RC/Deployment</a:t>
            </a:r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 bwMode="ltGray">
          <a:xfrm>
            <a:off x="5704952" y="2242613"/>
            <a:ext cx="2266162" cy="68580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err="1" smtClean="0"/>
              <a:t>ConfigMap</a:t>
            </a:r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 bwMode="ltGray">
          <a:xfrm>
            <a:off x="2580752" y="4007502"/>
            <a:ext cx="1524159" cy="68580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dirty="0" err="1" smtClean="0"/>
              <a:t>Endpiont</a:t>
            </a:r>
            <a:endParaRPr lang="en-US" dirty="0" smtClean="0"/>
          </a:p>
        </p:txBody>
      </p:sp>
      <p:sp>
        <p:nvSpPr>
          <p:cNvPr id="11" name="Rounded Rectangle 10"/>
          <p:cNvSpPr/>
          <p:nvPr/>
        </p:nvSpPr>
        <p:spPr bwMode="ltGray">
          <a:xfrm>
            <a:off x="5680668" y="5897323"/>
            <a:ext cx="2290446" cy="68580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Persistent Volume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27904" y="468458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3" name="Rounded Rectangle 12"/>
          <p:cNvSpPr/>
          <p:nvPr/>
        </p:nvSpPr>
        <p:spPr bwMode="ltGray">
          <a:xfrm>
            <a:off x="5680668" y="5103635"/>
            <a:ext cx="2290446" cy="68580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Resource Quotas</a:t>
            </a:r>
          </a:p>
        </p:txBody>
      </p:sp>
      <p:sp>
        <p:nvSpPr>
          <p:cNvPr id="15" name="Rounded Rectangle 14"/>
          <p:cNvSpPr/>
          <p:nvPr/>
        </p:nvSpPr>
        <p:spPr bwMode="ltGray">
          <a:xfrm>
            <a:off x="5680668" y="4309948"/>
            <a:ext cx="2290446" cy="68580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Limit </a:t>
            </a:r>
            <a:r>
              <a:rPr lang="en-US" dirty="0" smtClean="0"/>
              <a:t>Range</a:t>
            </a:r>
          </a:p>
        </p:txBody>
      </p:sp>
      <p:pic>
        <p:nvPicPr>
          <p:cNvPr id="16" name="Picture 2" descr="http://upload.news.cecb2b.com/2014/0919/14111021566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151" y="2812172"/>
            <a:ext cx="1395753" cy="135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243915" y="2423366"/>
            <a:ext cx="2109886" cy="20724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dirty="0" smtClean="0"/>
              <a:t>YAML</a:t>
            </a:r>
          </a:p>
          <a:p>
            <a:pPr>
              <a:lnSpc>
                <a:spcPct val="90000"/>
              </a:lnSpc>
            </a:pPr>
            <a:r>
              <a:rPr lang="en-US" altLang="zh-CN" sz="4400" dirty="0" smtClean="0"/>
              <a:t>——</a:t>
            </a:r>
            <a:endParaRPr lang="en-US" sz="4400" dirty="0" smtClean="0"/>
          </a:p>
          <a:p>
            <a:pPr>
              <a:lnSpc>
                <a:spcPct val="90000"/>
              </a:lnSpc>
            </a:pPr>
            <a:r>
              <a:rPr lang="en-US" sz="4400" dirty="0" smtClean="0"/>
              <a:t>JSON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4484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</a:t>
            </a:r>
            <a:r>
              <a:rPr lang="zh-CN" altLang="en-US" dirty="0" smtClean="0"/>
              <a:t>源的</a:t>
            </a:r>
            <a:r>
              <a:rPr lang="en-US" altLang="zh-CN" dirty="0" smtClean="0"/>
              <a:t>Label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219200"/>
            <a:ext cx="11125200" cy="533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/>
              <a:t>Label</a:t>
            </a:r>
            <a:r>
              <a:rPr lang="zh-CN" altLang="en-US" sz="2000" b="1" dirty="0"/>
              <a:t>的作用是用于过滤和匹配相关的资</a:t>
            </a:r>
            <a:r>
              <a:rPr lang="zh-CN" altLang="en-US" sz="2000" b="1" dirty="0" smtClean="0"/>
              <a:t>源，可以为任意的</a:t>
            </a:r>
            <a:r>
              <a:rPr lang="en-US" altLang="zh-CN" sz="2000" b="1" dirty="0" smtClean="0"/>
              <a:t>K8s</a:t>
            </a:r>
            <a:r>
              <a:rPr lang="zh-CN" altLang="en-US" sz="2000" b="1" dirty="0" smtClean="0"/>
              <a:t>的资源对象创建很多个</a:t>
            </a:r>
            <a:r>
              <a:rPr lang="en-US" altLang="zh-CN" sz="2000" b="1" dirty="0" smtClean="0"/>
              <a:t>Label</a:t>
            </a:r>
            <a:r>
              <a:rPr lang="zh-CN" altLang="en-US" sz="2000" b="1" dirty="0" smtClean="0"/>
              <a:t>（标签）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2362200" y="2434979"/>
            <a:ext cx="57502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smtClean="0"/>
              <a:t>role=backend</a:t>
            </a:r>
            <a:endParaRPr lang="en-US" sz="7200" dirty="0"/>
          </a:p>
        </p:txBody>
      </p:sp>
      <p:sp>
        <p:nvSpPr>
          <p:cNvPr id="8" name="TextBox 7"/>
          <p:cNvSpPr txBox="1"/>
          <p:nvPr/>
        </p:nvSpPr>
        <p:spPr>
          <a:xfrm>
            <a:off x="3599046" y="1752600"/>
            <a:ext cx="32766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dirty="0" smtClean="0"/>
              <a:t>Key=value</a:t>
            </a:r>
            <a:endParaRPr lang="en-US" sz="4800" dirty="0"/>
          </a:p>
        </p:txBody>
      </p:sp>
      <p:sp>
        <p:nvSpPr>
          <p:cNvPr id="9" name="Rectangle 8"/>
          <p:cNvSpPr/>
          <p:nvPr/>
        </p:nvSpPr>
        <p:spPr>
          <a:xfrm>
            <a:off x="857391" y="3907068"/>
            <a:ext cx="6417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通过</a:t>
            </a:r>
            <a:r>
              <a:rPr lang="en-US" sz="3600" b="1" dirty="0" err="1">
                <a:solidFill>
                  <a:srgbClr val="C00000"/>
                </a:solidFill>
              </a:rPr>
              <a:t>标签选择器</a:t>
            </a:r>
            <a:r>
              <a:rPr lang="en-US" dirty="0" err="1"/>
              <a:t>，用户可以标示出一组特定的对象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81200" y="4953000"/>
            <a:ext cx="778770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/>
              <a:t>partition in (</a:t>
            </a:r>
            <a:r>
              <a:rPr lang="en-US" sz="2500" dirty="0" err="1"/>
              <a:t>customerA</a:t>
            </a:r>
            <a:r>
              <a:rPr lang="en-US" sz="2500" dirty="0"/>
              <a:t>, </a:t>
            </a:r>
            <a:r>
              <a:rPr lang="en-US" sz="2500" dirty="0" err="1"/>
              <a:t>customerB</a:t>
            </a:r>
            <a:r>
              <a:rPr lang="en-US" sz="2500" dirty="0"/>
              <a:t>),environment!=</a:t>
            </a:r>
            <a:r>
              <a:rPr lang="en-US" sz="2500" dirty="0" err="1"/>
              <a:t>qa</a:t>
            </a:r>
            <a:r>
              <a:rPr lang="en-US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120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86650"/>
            <a:ext cx="10969943" cy="852364"/>
          </a:xfrm>
        </p:spPr>
        <p:txBody>
          <a:bodyPr/>
          <a:lstStyle/>
          <a:p>
            <a:r>
              <a:rPr lang="zh-CN" altLang="en-US" dirty="0"/>
              <a:t>资</a:t>
            </a:r>
            <a:r>
              <a:rPr lang="zh-CN" altLang="en-US" dirty="0" smtClean="0"/>
              <a:t>源定义文件</a:t>
            </a:r>
            <a:r>
              <a:rPr lang="en-US" altLang="zh-CN" dirty="0" smtClean="0"/>
              <a:t>(YAML)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6020" y="912832"/>
            <a:ext cx="5638800" cy="5355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800" dirty="0" err="1"/>
              <a:t>apiVersion</a:t>
            </a:r>
            <a:r>
              <a:rPr lang="en-US" sz="3800" dirty="0"/>
              <a:t>: v1</a:t>
            </a:r>
          </a:p>
          <a:p>
            <a:r>
              <a:rPr lang="en-US" sz="3800" dirty="0"/>
              <a:t>kind: Service</a:t>
            </a:r>
          </a:p>
          <a:p>
            <a:r>
              <a:rPr lang="en-US" sz="3800" dirty="0"/>
              <a:t>metadata:</a:t>
            </a:r>
          </a:p>
          <a:p>
            <a:r>
              <a:rPr lang="en-US" sz="3800" dirty="0"/>
              <a:t>  name: ku8-redis-master</a:t>
            </a:r>
          </a:p>
          <a:p>
            <a:r>
              <a:rPr lang="en-US" sz="3800" dirty="0"/>
              <a:t>spec:</a:t>
            </a:r>
          </a:p>
          <a:p>
            <a:r>
              <a:rPr lang="en-US" sz="3800" dirty="0"/>
              <a:t>  ports:</a:t>
            </a:r>
          </a:p>
          <a:p>
            <a:r>
              <a:rPr lang="en-US" sz="3800" dirty="0"/>
              <a:t>    - port: 6379</a:t>
            </a:r>
          </a:p>
          <a:p>
            <a:r>
              <a:rPr lang="en-US" sz="3800" dirty="0"/>
              <a:t>  </a:t>
            </a:r>
            <a:r>
              <a:rPr lang="en-US" sz="3800" b="1" dirty="0">
                <a:solidFill>
                  <a:srgbClr val="FF0000"/>
                </a:solidFill>
              </a:rPr>
              <a:t>selector:</a:t>
            </a:r>
          </a:p>
          <a:p>
            <a:r>
              <a:rPr lang="en-US" sz="3800" dirty="0"/>
              <a:t>    app: </a:t>
            </a:r>
            <a:r>
              <a:rPr lang="en-US" sz="3800" dirty="0" smtClean="0"/>
              <a:t>ku8-redis-master</a:t>
            </a:r>
            <a:endParaRPr lang="en-US" sz="3800" dirty="0"/>
          </a:p>
        </p:txBody>
      </p:sp>
      <p:sp>
        <p:nvSpPr>
          <p:cNvPr id="6" name="Rectangle 5"/>
          <p:cNvSpPr/>
          <p:nvPr/>
        </p:nvSpPr>
        <p:spPr>
          <a:xfrm>
            <a:off x="6629400" y="486650"/>
            <a:ext cx="5407024" cy="60939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dirty="0" err="1"/>
              <a:t>apiVersion</a:t>
            </a:r>
            <a:r>
              <a:rPr lang="en-US" sz="3000" dirty="0"/>
              <a:t>: v1</a:t>
            </a:r>
          </a:p>
          <a:p>
            <a:r>
              <a:rPr lang="en-US" sz="3000" dirty="0"/>
              <a:t>kind: Pod</a:t>
            </a:r>
          </a:p>
          <a:p>
            <a:r>
              <a:rPr lang="en-US" sz="3000" dirty="0"/>
              <a:t>metadata:</a:t>
            </a:r>
          </a:p>
          <a:p>
            <a:r>
              <a:rPr lang="en-US" sz="3000" dirty="0"/>
              <a:t>  name: ku8-redis-master</a:t>
            </a:r>
          </a:p>
          <a:p>
            <a:r>
              <a:rPr lang="en-US" sz="3000" dirty="0"/>
              <a:t>  </a:t>
            </a:r>
            <a:r>
              <a:rPr lang="en-US" sz="3000" b="1" dirty="0">
                <a:solidFill>
                  <a:srgbClr val="FF0000"/>
                </a:solidFill>
              </a:rPr>
              <a:t>labels:</a:t>
            </a:r>
          </a:p>
          <a:p>
            <a:r>
              <a:rPr lang="en-US" sz="3000" dirty="0"/>
              <a:t>       app: ku8-redis-master</a:t>
            </a:r>
          </a:p>
          <a:p>
            <a:r>
              <a:rPr lang="en-US" sz="3000" dirty="0"/>
              <a:t>spec:</a:t>
            </a:r>
          </a:p>
          <a:p>
            <a:r>
              <a:rPr lang="en-US" sz="3000" dirty="0"/>
              <a:t>      containers:</a:t>
            </a:r>
          </a:p>
          <a:p>
            <a:r>
              <a:rPr lang="en-US" sz="3000" dirty="0"/>
              <a:t>        - name: server</a:t>
            </a:r>
          </a:p>
          <a:p>
            <a:r>
              <a:rPr lang="en-US" sz="3000" dirty="0"/>
              <a:t>          image: </a:t>
            </a:r>
            <a:r>
              <a:rPr lang="en-US" sz="3000" dirty="0" err="1"/>
              <a:t>redis</a:t>
            </a:r>
            <a:endParaRPr lang="en-US" sz="3000" dirty="0"/>
          </a:p>
          <a:p>
            <a:r>
              <a:rPr lang="en-US" sz="3000" dirty="0"/>
              <a:t>          ports:</a:t>
            </a:r>
          </a:p>
          <a:p>
            <a:r>
              <a:rPr lang="en-US" sz="3000" dirty="0"/>
              <a:t>            - </a:t>
            </a:r>
            <a:r>
              <a:rPr lang="en-US" sz="3000" dirty="0" err="1"/>
              <a:t>containerPort</a:t>
            </a:r>
            <a:r>
              <a:rPr lang="en-US" sz="3000" dirty="0"/>
              <a:t>: 6379</a:t>
            </a:r>
          </a:p>
          <a:p>
            <a:r>
              <a:rPr lang="en-US" sz="3000" dirty="0"/>
              <a:t>      </a:t>
            </a:r>
            <a:r>
              <a:rPr lang="en-US" sz="3000" dirty="0" err="1"/>
              <a:t>restartPolicy</a:t>
            </a:r>
            <a:r>
              <a:rPr lang="en-US" sz="3000" dirty="0"/>
              <a:t>: Never</a:t>
            </a:r>
            <a:endParaRPr lang="en-US" sz="30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048000" y="2667000"/>
            <a:ext cx="3810000" cy="2590800"/>
          </a:xfrm>
          <a:prstGeom prst="straightConnector1">
            <a:avLst/>
          </a:prstGeom>
          <a:ln w="76200" cmpd="sng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417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K8s</a:t>
            </a:r>
            <a:r>
              <a:rPr lang="zh-CN" altLang="en-US" dirty="0" smtClean="0"/>
              <a:t>核心资源之</a:t>
            </a:r>
            <a:r>
              <a:rPr lang="en-US" altLang="zh-CN" dirty="0" smtClean="0"/>
              <a:t>Pod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024039"/>
            <a:ext cx="1165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在Kubernetes中，创建、调度和管理的最小部署单位是Pod，而不是容器</a:t>
            </a:r>
            <a:r>
              <a:rPr lang="zh-CN" altLang="en-US" sz="1200" dirty="0"/>
              <a:t>。一个</a:t>
            </a:r>
            <a:r>
              <a:rPr lang="en-US" altLang="zh-CN" sz="1200" dirty="0"/>
              <a:t>Pod</a:t>
            </a:r>
            <a:r>
              <a:rPr lang="zh-CN" altLang="en-US" sz="1200" dirty="0"/>
              <a:t>对应于由若干容器组成的一个容器组，同个组内的容器共享一个存储卷</a:t>
            </a:r>
            <a:r>
              <a:rPr lang="en-US" altLang="zh-CN" sz="1200" dirty="0"/>
              <a:t>(volume)</a:t>
            </a:r>
            <a:r>
              <a:rPr lang="zh-CN" altLang="en-US" sz="1200" dirty="0"/>
              <a:t>。</a:t>
            </a:r>
            <a:r>
              <a:rPr lang="en-US" altLang="zh-CN" sz="1200" dirty="0"/>
              <a:t>Pod</a:t>
            </a:r>
            <a:r>
              <a:rPr lang="zh-CN" altLang="en-US" sz="1200" dirty="0"/>
              <a:t>主要是在容器化环境中建立了一个面向应用的“逻辑主机”模型，它可以包含一个或多个相互间紧密联系的容器。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638948"/>
            <a:ext cx="4362450" cy="463867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ltGray">
          <a:xfrm>
            <a:off x="9448800" y="1990507"/>
            <a:ext cx="609600" cy="609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9" name="TextBox 8"/>
          <p:cNvSpPr txBox="1"/>
          <p:nvPr/>
        </p:nvSpPr>
        <p:spPr>
          <a:xfrm>
            <a:off x="8734949" y="2723215"/>
            <a:ext cx="2819400" cy="5146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Endpoint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(Pod </a:t>
            </a:r>
            <a:r>
              <a:rPr lang="en-US" dirty="0" err="1"/>
              <a:t>IP+Container</a:t>
            </a:r>
            <a:r>
              <a:rPr lang="en-US" dirty="0"/>
              <a:t> </a:t>
            </a:r>
            <a:r>
              <a:rPr lang="en-US" dirty="0" smtClean="0"/>
              <a:t>port)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8" idx="2"/>
          </p:cNvCxnSpPr>
          <p:nvPr/>
        </p:nvCxnSpPr>
        <p:spPr>
          <a:xfrm flipV="1">
            <a:off x="7161753" y="2295307"/>
            <a:ext cx="2287047" cy="39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Magnetic Disk 17"/>
          <p:cNvSpPr/>
          <p:nvPr/>
        </p:nvSpPr>
        <p:spPr bwMode="ltGray">
          <a:xfrm>
            <a:off x="9525000" y="4475347"/>
            <a:ext cx="1524000" cy="838200"/>
          </a:xfrm>
          <a:prstGeom prst="flowChartMagneticDisk">
            <a:avLst/>
          </a:prstGeom>
          <a:solidFill>
            <a:schemeClr val="accent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Volume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161753" y="4894447"/>
            <a:ext cx="2362200" cy="9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660740" y="2335086"/>
            <a:ext cx="2788060" cy="1214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193404" y="5563445"/>
            <a:ext cx="1828800" cy="867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Event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……………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……………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161753" y="5791200"/>
            <a:ext cx="20316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91602" y="6211669"/>
            <a:ext cx="6843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调度：指某个新创建的</a:t>
            </a:r>
            <a:r>
              <a:rPr lang="en-US" altLang="zh-CN" sz="1200" dirty="0"/>
              <a:t>Pod</a:t>
            </a:r>
            <a:r>
              <a:rPr lang="zh-CN" altLang="en-US" sz="1200" dirty="0"/>
              <a:t>资源对象按照某种算法，选出一个最佳候选节点，用于安家。</a:t>
            </a:r>
            <a:endParaRPr lang="en-US" altLang="zh-CN" sz="1200" dirty="0"/>
          </a:p>
          <a:p>
            <a:r>
              <a:rPr lang="zh-CN" altLang="en-US" sz="1200" dirty="0"/>
              <a:t>绑定：指新创建的</a:t>
            </a:r>
            <a:r>
              <a:rPr lang="en-US" altLang="zh-CN" sz="1200" dirty="0"/>
              <a:t>Pod</a:t>
            </a:r>
            <a:r>
              <a:rPr lang="zh-CN" altLang="en-US" sz="1200" dirty="0"/>
              <a:t>捆绑到调度出来的最佳候选节点上</a:t>
            </a:r>
            <a:endParaRPr lang="en-US" altLang="zh-CN" sz="1200" dirty="0"/>
          </a:p>
          <a:p>
            <a:r>
              <a:rPr lang="zh-CN" altLang="en-US" sz="1200" dirty="0"/>
              <a:t>实例化：指</a:t>
            </a:r>
            <a:r>
              <a:rPr lang="en-US" altLang="zh-CN" sz="1200" dirty="0"/>
              <a:t>Pod</a:t>
            </a:r>
            <a:r>
              <a:rPr lang="zh-CN" altLang="en-US" sz="1200" dirty="0"/>
              <a:t>资源对象在某个</a:t>
            </a:r>
            <a:r>
              <a:rPr lang="en-US" altLang="zh-CN" sz="1200" dirty="0"/>
              <a:t>Node</a:t>
            </a:r>
            <a:r>
              <a:rPr lang="zh-CN" altLang="en-US" sz="1200" dirty="0"/>
              <a:t>上创建出来，包括</a:t>
            </a:r>
            <a:r>
              <a:rPr lang="en-US" altLang="zh-CN" sz="1200" dirty="0"/>
              <a:t>Pod</a:t>
            </a:r>
            <a:r>
              <a:rPr lang="zh-CN" altLang="en-US" sz="1200" dirty="0"/>
              <a:t>对应的容器被创建并启动完成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1378911" y="579120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Pod</a:t>
            </a:r>
            <a:r>
              <a:rPr lang="zh-CN" altLang="en-US" dirty="0"/>
              <a:t>动作术语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8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Pod</a:t>
            </a:r>
            <a:r>
              <a:rPr lang="zh-CN" altLang="en-US" dirty="0" smtClean="0"/>
              <a:t>的定义例子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114300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apiVersion</a:t>
            </a:r>
            <a:r>
              <a:rPr lang="en-US" sz="3200" dirty="0"/>
              <a:t>: v1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kind: Pod</a:t>
            </a:r>
          </a:p>
          <a:p>
            <a:r>
              <a:rPr lang="en-US" sz="3200" dirty="0"/>
              <a:t>metadata:</a:t>
            </a:r>
          </a:p>
          <a:p>
            <a:r>
              <a:rPr lang="en-US" sz="3200" dirty="0"/>
              <a:t>  </a:t>
            </a:r>
            <a:r>
              <a:rPr lang="en-US" sz="3200" b="1" dirty="0">
                <a:solidFill>
                  <a:srgbClr val="FF0000"/>
                </a:solidFill>
              </a:rPr>
              <a:t>name: </a:t>
            </a:r>
            <a:r>
              <a:rPr lang="en-US" sz="3200" b="1" dirty="0" err="1">
                <a:solidFill>
                  <a:srgbClr val="FF0000"/>
                </a:solidFill>
              </a:rPr>
              <a:t>busybox</a:t>
            </a:r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dirty="0"/>
              <a:t>spec:</a:t>
            </a:r>
          </a:p>
          <a:p>
            <a:r>
              <a:rPr lang="en-US" sz="3200" dirty="0"/>
              <a:t>      </a:t>
            </a:r>
            <a:r>
              <a:rPr lang="en-US" sz="3200" b="1" dirty="0">
                <a:solidFill>
                  <a:srgbClr val="FF0000"/>
                </a:solidFill>
              </a:rPr>
              <a:t>containers</a:t>
            </a:r>
            <a:r>
              <a:rPr lang="en-US" sz="3200" dirty="0"/>
              <a:t>:</a:t>
            </a:r>
          </a:p>
          <a:p>
            <a:r>
              <a:rPr lang="en-US" sz="3200" dirty="0"/>
              <a:t>        - name: </a:t>
            </a:r>
            <a:r>
              <a:rPr lang="en-US" sz="3200" dirty="0" err="1"/>
              <a:t>busybox</a:t>
            </a:r>
            <a:endParaRPr lang="en-US" sz="3200" dirty="0"/>
          </a:p>
          <a:p>
            <a:r>
              <a:rPr lang="en-US" sz="3200" dirty="0"/>
              <a:t>          image: </a:t>
            </a:r>
            <a:r>
              <a:rPr lang="en-US" sz="3200" dirty="0" err="1"/>
              <a:t>busybox</a:t>
            </a:r>
            <a:endParaRPr lang="en-US" sz="3200" dirty="0"/>
          </a:p>
          <a:p>
            <a:r>
              <a:rPr lang="en-US" sz="3200" dirty="0"/>
              <a:t>          command: [ "sleep", "3600" ]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6600" y="1905000"/>
            <a:ext cx="3276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34200" y="1540257"/>
            <a:ext cx="1524000" cy="39516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4400" dirty="0"/>
              <a:t>资</a:t>
            </a:r>
            <a:r>
              <a:rPr lang="zh-CN" altLang="en-US" sz="4400" dirty="0" smtClean="0"/>
              <a:t>源类型</a:t>
            </a:r>
            <a:r>
              <a:rPr lang="en-US" altLang="zh-CN" sz="4400" dirty="0" smtClean="0"/>
              <a:t>:pod</a:t>
            </a:r>
            <a:endParaRPr lang="en-US" sz="4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648200" y="3886200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10500" y="3657600"/>
            <a:ext cx="26670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Docker</a:t>
            </a:r>
            <a:r>
              <a:rPr lang="zh-CN" altLang="en-US" dirty="0"/>
              <a:t>容</a:t>
            </a:r>
            <a:r>
              <a:rPr lang="zh-CN" altLang="en-US" dirty="0" smtClean="0"/>
              <a:t>器定义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Kubernetes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入门篇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2016.5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03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K8s</a:t>
            </a:r>
            <a:r>
              <a:rPr lang="zh-CN" altLang="en-US" dirty="0" smtClean="0"/>
              <a:t>核心资源之</a:t>
            </a:r>
            <a:r>
              <a:rPr lang="en-US" altLang="zh-CN" dirty="0" smtClean="0"/>
              <a:t>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1" y="1219200"/>
            <a:ext cx="11828283" cy="50722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3200" y="1219200"/>
            <a:ext cx="15240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标签选择器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 bwMode="ltGray">
          <a:xfrm>
            <a:off x="7010400" y="1524000"/>
            <a:ext cx="304800" cy="1524000"/>
          </a:xfrm>
          <a:prstGeom prst="downArrow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0" name="TextBox 9"/>
          <p:cNvSpPr txBox="1"/>
          <p:nvPr/>
        </p:nvSpPr>
        <p:spPr>
          <a:xfrm>
            <a:off x="2362200" y="5943600"/>
            <a:ext cx="8686800" cy="71941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200" dirty="0" smtClean="0"/>
              <a:t>有一个虚拟的</a:t>
            </a:r>
            <a:r>
              <a:rPr lang="en-US" altLang="zh-CN" sz="1200" dirty="0" smtClean="0"/>
              <a:t>Cluster IP</a:t>
            </a:r>
            <a:r>
              <a:rPr lang="zh-CN" altLang="en-US" sz="1200" dirty="0" smtClean="0"/>
              <a:t>，用于集群内部负载均衡访问</a:t>
            </a:r>
            <a:endParaRPr lang="en-US" altLang="zh-CN" sz="1200" dirty="0" smtClean="0"/>
          </a:p>
          <a:p>
            <a:pPr>
              <a:lnSpc>
                <a:spcPct val="90000"/>
              </a:lnSpc>
            </a:pPr>
            <a:r>
              <a:rPr lang="zh-CN" altLang="en-US" sz="1200" dirty="0"/>
              <a:t>可</a:t>
            </a:r>
            <a:r>
              <a:rPr lang="zh-CN" altLang="en-US" sz="1200" dirty="0" smtClean="0"/>
              <a:t>以在每个</a:t>
            </a:r>
            <a:r>
              <a:rPr lang="en-US" altLang="zh-CN" sz="1200" dirty="0" smtClean="0"/>
              <a:t>Node</a:t>
            </a:r>
            <a:r>
              <a:rPr lang="zh-CN" altLang="en-US" sz="1200" dirty="0" smtClean="0"/>
              <a:t>上分配一个</a:t>
            </a:r>
            <a:r>
              <a:rPr lang="en-US" altLang="zh-CN" sz="1200" dirty="0" err="1" smtClean="0"/>
              <a:t>NodePort</a:t>
            </a:r>
            <a:r>
              <a:rPr lang="zh-CN" altLang="en-US" sz="1200" dirty="0" smtClean="0"/>
              <a:t>端口，用于</a:t>
            </a:r>
            <a:r>
              <a:rPr lang="en-US" altLang="zh-CN" sz="1200" dirty="0" smtClean="0"/>
              <a:t>K8s</a:t>
            </a:r>
            <a:r>
              <a:rPr lang="zh-CN" altLang="en-US" sz="1200" dirty="0" smtClean="0"/>
              <a:t>集群外部的应用访问</a:t>
            </a:r>
            <a:r>
              <a:rPr lang="en-US" altLang="zh-CN" sz="1200" dirty="0" smtClean="0"/>
              <a:t>Service</a:t>
            </a:r>
          </a:p>
          <a:p>
            <a:pPr>
              <a:lnSpc>
                <a:spcPct val="90000"/>
              </a:lnSpc>
            </a:pPr>
            <a:r>
              <a:rPr lang="en-US" altLang="zh-CN" sz="1200" dirty="0" smtClean="0"/>
              <a:t>K8s</a:t>
            </a:r>
            <a:r>
              <a:rPr lang="zh-CN" altLang="en-US" sz="1200" dirty="0" smtClean="0"/>
              <a:t>集群外部的</a:t>
            </a:r>
            <a:r>
              <a:rPr lang="en-US" altLang="zh-CN" sz="1200" dirty="0" smtClean="0"/>
              <a:t>Service</a:t>
            </a:r>
            <a:r>
              <a:rPr lang="zh-CN" altLang="en-US" sz="1200" dirty="0" smtClean="0"/>
              <a:t>，也可以被定义为一个</a:t>
            </a:r>
            <a:r>
              <a:rPr lang="en-US" altLang="zh-CN" sz="1200" dirty="0" err="1" smtClean="0"/>
              <a:t>Extenal</a:t>
            </a:r>
            <a:r>
              <a:rPr lang="en-US" altLang="zh-CN" sz="1200" dirty="0" smtClean="0"/>
              <a:t> Service</a:t>
            </a:r>
            <a:r>
              <a:rPr lang="zh-CN" altLang="en-US" sz="1200" dirty="0" smtClean="0"/>
              <a:t>，只要定义其</a:t>
            </a:r>
            <a:r>
              <a:rPr lang="en-US" altLang="zh-CN" sz="1200" dirty="0" smtClean="0"/>
              <a:t>Endpoint</a:t>
            </a:r>
            <a:r>
              <a:rPr lang="zh-CN" altLang="en-US" sz="1200" dirty="0" smtClean="0"/>
              <a:t>地址即可，无需有真实的</a:t>
            </a:r>
            <a:r>
              <a:rPr lang="en-US" altLang="zh-CN" sz="1200" dirty="0" smtClean="0"/>
              <a:t>Pod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58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65" y="519236"/>
            <a:ext cx="10969943" cy="852364"/>
          </a:xfrm>
        </p:spPr>
        <p:txBody>
          <a:bodyPr/>
          <a:lstStyle/>
          <a:p>
            <a:r>
              <a:rPr lang="en-US" altLang="zh-CN" dirty="0" smtClean="0"/>
              <a:t>Service</a:t>
            </a:r>
            <a:r>
              <a:rPr lang="zh-CN" altLang="en-US" dirty="0" smtClean="0"/>
              <a:t>描述文件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67000" y="1015613"/>
            <a:ext cx="6096000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sz="3000" dirty="0" err="1"/>
              <a:t>apiVersion</a:t>
            </a:r>
            <a:r>
              <a:rPr lang="en-US" sz="3000" dirty="0"/>
              <a:t>: v1</a:t>
            </a:r>
          </a:p>
          <a:p>
            <a:r>
              <a:rPr lang="en-US" sz="3000" b="1" dirty="0">
                <a:solidFill>
                  <a:srgbClr val="FF0000"/>
                </a:solidFill>
              </a:rPr>
              <a:t>kind: Service</a:t>
            </a:r>
          </a:p>
          <a:p>
            <a:r>
              <a:rPr lang="en-US" sz="3000" dirty="0"/>
              <a:t>metadata:</a:t>
            </a:r>
          </a:p>
          <a:p>
            <a:r>
              <a:rPr lang="en-US" sz="3000" b="1" dirty="0">
                <a:solidFill>
                  <a:srgbClr val="FF0000"/>
                </a:solidFill>
              </a:rPr>
              <a:t>  name: ku8-codis-proxy</a:t>
            </a:r>
          </a:p>
          <a:p>
            <a:r>
              <a:rPr lang="en-US" sz="3000" dirty="0"/>
              <a:t>spec:</a:t>
            </a:r>
          </a:p>
          <a:p>
            <a:r>
              <a:rPr lang="en-US" sz="3000" b="1" dirty="0">
                <a:solidFill>
                  <a:srgbClr val="FF0000"/>
                </a:solidFill>
              </a:rPr>
              <a:t>  ports:</a:t>
            </a:r>
          </a:p>
          <a:p>
            <a:r>
              <a:rPr lang="en-US" sz="3000" dirty="0"/>
              <a:t>    - name: client</a:t>
            </a:r>
          </a:p>
          <a:p>
            <a:r>
              <a:rPr lang="en-US" sz="3000" dirty="0"/>
              <a:t>      port: 9000</a:t>
            </a:r>
          </a:p>
          <a:p>
            <a:r>
              <a:rPr lang="en-US" sz="3000" dirty="0"/>
              <a:t>    - name: debug</a:t>
            </a:r>
          </a:p>
          <a:p>
            <a:r>
              <a:rPr lang="en-US" sz="3000" dirty="0"/>
              <a:t>      port: 9001</a:t>
            </a:r>
          </a:p>
          <a:p>
            <a:r>
              <a:rPr lang="en-US" sz="3000" dirty="0"/>
              <a:t>  </a:t>
            </a:r>
            <a:r>
              <a:rPr lang="en-US" sz="3000" b="1" dirty="0">
                <a:solidFill>
                  <a:srgbClr val="FF0000"/>
                </a:solidFill>
              </a:rPr>
              <a:t>selector:</a:t>
            </a:r>
          </a:p>
          <a:p>
            <a:r>
              <a:rPr lang="en-US" sz="3000" dirty="0"/>
              <a:t>    app: ku8-codis-proxy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72200" y="3831768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315200" y="2667000"/>
            <a:ext cx="2133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89406" y="2079167"/>
            <a:ext cx="398919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3300" dirty="0" smtClean="0"/>
              <a:t>服务依赖和服务调用</a:t>
            </a:r>
            <a:endParaRPr lang="en-US" sz="3300" dirty="0"/>
          </a:p>
        </p:txBody>
      </p:sp>
      <p:sp>
        <p:nvSpPr>
          <p:cNvPr id="12" name="TextBox 11"/>
          <p:cNvSpPr txBox="1"/>
          <p:nvPr/>
        </p:nvSpPr>
        <p:spPr>
          <a:xfrm>
            <a:off x="8189406" y="3962401"/>
            <a:ext cx="362159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3300"/>
            </a:lvl1pPr>
          </a:lstStyle>
          <a:p>
            <a:r>
              <a:rPr lang="zh-CN" altLang="en-US" dirty="0"/>
              <a:t>服务的端口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54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10969943" cy="852364"/>
          </a:xfrm>
        </p:spPr>
        <p:txBody>
          <a:bodyPr/>
          <a:lstStyle/>
          <a:p>
            <a:r>
              <a:rPr lang="en-US" altLang="zh-CN" dirty="0" smtClean="0"/>
              <a:t>K8s</a:t>
            </a:r>
            <a:r>
              <a:rPr lang="zh-CN" altLang="en-US" dirty="0" smtClean="0"/>
              <a:t>核心资源之</a:t>
            </a:r>
            <a:r>
              <a:rPr lang="en-US" altLang="zh-CN" dirty="0" smtClean="0"/>
              <a:t>RC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Deployment)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599" y="1385764"/>
            <a:ext cx="105918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3000" dirty="0"/>
              <a:t>声</a:t>
            </a:r>
            <a:r>
              <a:rPr lang="zh-CN" altLang="en-US" sz="3000" dirty="0" smtClean="0"/>
              <a:t>明某种</a:t>
            </a:r>
            <a:r>
              <a:rPr lang="en-US" altLang="zh-CN" sz="3000" dirty="0" smtClean="0"/>
              <a:t>Pod</a:t>
            </a:r>
            <a:r>
              <a:rPr lang="zh-CN" altLang="en-US" sz="3000" dirty="0" smtClean="0"/>
              <a:t>在任意时刻应该有且仅有</a:t>
            </a:r>
            <a:r>
              <a:rPr lang="en-US" altLang="zh-CN" sz="3000" dirty="0" smtClean="0"/>
              <a:t>N</a:t>
            </a:r>
            <a:r>
              <a:rPr lang="zh-CN" altLang="en-US" sz="3000" dirty="0" smtClean="0"/>
              <a:t>个副本实例（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Replica</a:t>
            </a:r>
            <a:r>
              <a:rPr lang="zh-CN" altLang="en-US" sz="3000" dirty="0" smtClean="0"/>
              <a:t>）</a:t>
            </a:r>
            <a:endParaRPr lang="en-US" sz="3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780019"/>
            <a:ext cx="9337964" cy="40043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3000" y="5784348"/>
            <a:ext cx="8956965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Kubernetes 1.2</a:t>
            </a:r>
            <a:r>
              <a:rPr lang="zh-CN" altLang="en-US" sz="2400" dirty="0" smtClean="0"/>
              <a:t>开始，</a:t>
            </a:r>
            <a:r>
              <a:rPr lang="en-US" altLang="zh-CN" sz="2400" dirty="0" smtClean="0"/>
              <a:t>Deployment</a:t>
            </a:r>
            <a:r>
              <a:rPr lang="zh-CN" altLang="en-US" sz="2400" dirty="0"/>
              <a:t>这</a:t>
            </a:r>
            <a:r>
              <a:rPr lang="zh-CN" altLang="en-US" sz="2400" dirty="0" smtClean="0"/>
              <a:t>个概念代替了</a:t>
            </a:r>
            <a:r>
              <a:rPr lang="en-US" altLang="zh-CN" sz="2400" dirty="0" smtClean="0"/>
              <a:t>RC(</a:t>
            </a:r>
            <a:r>
              <a:rPr lang="en-US" altLang="zh-CN" sz="2400" dirty="0" err="1" smtClean="0"/>
              <a:t>ReplicationController</a:t>
            </a:r>
            <a:r>
              <a:rPr lang="en-US" altLang="zh-CN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725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10969943" cy="852364"/>
          </a:xfrm>
        </p:spPr>
        <p:txBody>
          <a:bodyPr/>
          <a:lstStyle/>
          <a:p>
            <a:r>
              <a:rPr lang="en-US" altLang="zh-CN" dirty="0" smtClean="0"/>
              <a:t>RC</a:t>
            </a:r>
            <a:r>
              <a:rPr lang="zh-CN" altLang="en-US" dirty="0" smtClean="0"/>
              <a:t>的定义文件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4200" y="931377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b="1" dirty="0">
                <a:solidFill>
                  <a:srgbClr val="FF0000"/>
                </a:solidFill>
              </a:rPr>
              <a:t>kind: </a:t>
            </a:r>
            <a:r>
              <a:rPr lang="en-US" b="1" dirty="0" err="1">
                <a:solidFill>
                  <a:srgbClr val="FF0000"/>
                </a:solidFill>
              </a:rPr>
              <a:t>ReplicationController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metadata:</a:t>
            </a:r>
          </a:p>
          <a:p>
            <a:r>
              <a:rPr lang="en-US" dirty="0"/>
              <a:t>  name:  ku8-codis-server-2</a:t>
            </a:r>
          </a:p>
          <a:p>
            <a:r>
              <a:rPr lang="en-US" dirty="0"/>
              <a:t>spec: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replicas: 1</a:t>
            </a:r>
          </a:p>
          <a:p>
            <a:r>
              <a:rPr lang="en-US" b="1" dirty="0">
                <a:solidFill>
                  <a:srgbClr val="C00000"/>
                </a:solidFill>
              </a:rPr>
              <a:t>    template:</a:t>
            </a:r>
          </a:p>
          <a:p>
            <a:r>
              <a:rPr lang="en-US" dirty="0"/>
              <a:t>      metadata:</a:t>
            </a:r>
          </a:p>
          <a:p>
            <a:r>
              <a:rPr lang="en-US" dirty="0"/>
              <a:t>        labels:</a:t>
            </a:r>
          </a:p>
          <a:p>
            <a:r>
              <a:rPr lang="en-US" dirty="0"/>
              <a:t>           app: ku8-codis-server-2</a:t>
            </a:r>
          </a:p>
          <a:p>
            <a:r>
              <a:rPr lang="en-US" dirty="0"/>
              <a:t>      spec:</a:t>
            </a:r>
          </a:p>
          <a:p>
            <a:r>
              <a:rPr lang="en-US" dirty="0"/>
              <a:t>        containers:</a:t>
            </a:r>
          </a:p>
          <a:p>
            <a:r>
              <a:rPr lang="en-US" dirty="0"/>
              <a:t>           - name: server</a:t>
            </a:r>
          </a:p>
          <a:p>
            <a:r>
              <a:rPr lang="en-US" dirty="0"/>
              <a:t>             image: </a:t>
            </a:r>
            <a:r>
              <a:rPr lang="en-US" dirty="0" err="1"/>
              <a:t>perhapszzy</a:t>
            </a:r>
            <a:r>
              <a:rPr lang="en-US" dirty="0"/>
              <a:t>/</a:t>
            </a:r>
            <a:r>
              <a:rPr lang="en-US" dirty="0" err="1"/>
              <a:t>codis</a:t>
            </a:r>
            <a:r>
              <a:rPr lang="en-US" dirty="0"/>
              <a:t>-server</a:t>
            </a:r>
          </a:p>
          <a:p>
            <a:r>
              <a:rPr lang="en-US" dirty="0"/>
              <a:t>             command: [ "/</a:t>
            </a:r>
            <a:r>
              <a:rPr lang="en-US" dirty="0" err="1"/>
              <a:t>codis</a:t>
            </a:r>
            <a:r>
              <a:rPr lang="en-US" dirty="0"/>
              <a:t>-server"]</a:t>
            </a:r>
          </a:p>
          <a:p>
            <a:r>
              <a:rPr lang="en-US" dirty="0"/>
              <a:t>             </a:t>
            </a:r>
            <a:r>
              <a:rPr lang="en-US" dirty="0" err="1"/>
              <a:t>env</a:t>
            </a:r>
            <a:r>
              <a:rPr lang="en-US" dirty="0"/>
              <a:t>:</a:t>
            </a:r>
          </a:p>
          <a:p>
            <a:r>
              <a:rPr lang="en-US" dirty="0"/>
              <a:t>               - name: REDIS_PORT</a:t>
            </a:r>
          </a:p>
          <a:p>
            <a:r>
              <a:rPr lang="en-US" dirty="0"/>
              <a:t>                 value: "6379"</a:t>
            </a:r>
          </a:p>
          <a:p>
            <a:r>
              <a:rPr lang="en-US" dirty="0"/>
              <a:t>             ports:</a:t>
            </a:r>
          </a:p>
          <a:p>
            <a:r>
              <a:rPr lang="en-US" dirty="0"/>
              <a:t>                - </a:t>
            </a:r>
            <a:r>
              <a:rPr lang="en-US" dirty="0" err="1"/>
              <a:t>containerPort</a:t>
            </a:r>
            <a:r>
              <a:rPr lang="en-US" dirty="0"/>
              <a:t>: 6379</a:t>
            </a:r>
          </a:p>
        </p:txBody>
      </p:sp>
      <p:sp>
        <p:nvSpPr>
          <p:cNvPr id="7" name="Rectangle 6"/>
          <p:cNvSpPr/>
          <p:nvPr/>
        </p:nvSpPr>
        <p:spPr>
          <a:xfrm>
            <a:off x="8394566" y="1219200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kind: Deployment</a:t>
            </a:r>
          </a:p>
        </p:txBody>
      </p:sp>
      <p:sp>
        <p:nvSpPr>
          <p:cNvPr id="8" name="Right Arrow 7"/>
          <p:cNvSpPr/>
          <p:nvPr/>
        </p:nvSpPr>
        <p:spPr bwMode="ltGray">
          <a:xfrm>
            <a:off x="6565766" y="1219200"/>
            <a:ext cx="1435234" cy="369332"/>
          </a:xfrm>
          <a:prstGeom prst="rightArrow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53000" y="2514600"/>
            <a:ext cx="30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53399" y="2286000"/>
            <a:ext cx="3349943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/>
              <a:t>Pod</a:t>
            </a:r>
            <a:r>
              <a:rPr lang="zh-CN" altLang="en-US" sz="3600" dirty="0" smtClean="0"/>
              <a:t>副本数量</a:t>
            </a:r>
            <a:endParaRPr lang="en-US" sz="3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086600" y="381000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48700" y="3529703"/>
            <a:ext cx="25527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 smtClean="0"/>
              <a:t>Pod</a:t>
            </a:r>
            <a:r>
              <a:rPr lang="zh-CN" altLang="en-US" sz="4800" dirty="0" smtClean="0"/>
              <a:t>模板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86062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核心资源</a:t>
            </a:r>
            <a:r>
              <a:rPr lang="zh-CN" altLang="en-US" dirty="0" smtClean="0"/>
              <a:t>之</a:t>
            </a:r>
            <a:r>
              <a:rPr lang="en-US" altLang="zh-CN" dirty="0" smtClean="0"/>
              <a:t>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ltGray">
          <a:xfrm>
            <a:off x="914400" y="3657600"/>
            <a:ext cx="10134600" cy="1905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6" name="Rounded Rectangle 5"/>
          <p:cNvSpPr/>
          <p:nvPr/>
        </p:nvSpPr>
        <p:spPr bwMode="ltGray">
          <a:xfrm>
            <a:off x="1284094" y="4038600"/>
            <a:ext cx="2106387" cy="1066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ns1</a:t>
            </a:r>
          </a:p>
        </p:txBody>
      </p:sp>
      <p:sp>
        <p:nvSpPr>
          <p:cNvPr id="7" name="Rounded Rectangle 6"/>
          <p:cNvSpPr/>
          <p:nvPr/>
        </p:nvSpPr>
        <p:spPr bwMode="ltGray">
          <a:xfrm>
            <a:off x="3663249" y="4038600"/>
            <a:ext cx="2106387" cy="1066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ns2</a:t>
            </a:r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 bwMode="ltGray">
          <a:xfrm>
            <a:off x="6094412" y="4053634"/>
            <a:ext cx="2106387" cy="1066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ns3</a:t>
            </a:r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 bwMode="ltGray">
          <a:xfrm>
            <a:off x="8570493" y="4038600"/>
            <a:ext cx="2106387" cy="1066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ns4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09440" y="1600200"/>
            <a:ext cx="10591959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用</a:t>
            </a:r>
            <a:r>
              <a:rPr lang="zh-CN" altLang="en-US" sz="2400" dirty="0" smtClean="0"/>
              <a:t>来隔离</a:t>
            </a:r>
            <a:r>
              <a:rPr lang="en-US" altLang="zh-CN" sz="2400" dirty="0" smtClean="0"/>
              <a:t>k8s</a:t>
            </a:r>
            <a:r>
              <a:rPr lang="zh-CN" altLang="en-US" sz="2400" dirty="0" smtClean="0"/>
              <a:t>资源对象，不同</a:t>
            </a:r>
            <a:r>
              <a:rPr lang="en-US" altLang="zh-CN" sz="2400" dirty="0" smtClean="0"/>
              <a:t>namespace</a:t>
            </a:r>
            <a:r>
              <a:rPr lang="zh-CN" altLang="en-US" sz="2400" dirty="0" smtClean="0"/>
              <a:t>中的资源对象相互隔离，彼此看不到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可</a:t>
            </a:r>
            <a:r>
              <a:rPr lang="zh-CN" altLang="en-US" sz="2400" dirty="0" smtClean="0"/>
              <a:t>以用来解决多租户（多用户环境）的问题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47147" y="2558534"/>
            <a:ext cx="5109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Namespace</a:t>
            </a:r>
            <a:r>
              <a:rPr lang="zh-CN" altLang="en-US" dirty="0" smtClean="0"/>
              <a:t>里的允许使用的资源配额可以被限制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1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914400"/>
            <a:ext cx="10363200" cy="1143000"/>
          </a:xfrm>
        </p:spPr>
        <p:txBody>
          <a:bodyPr/>
          <a:lstStyle/>
          <a:p>
            <a:r>
              <a:rPr lang="en-US" altLang="zh-CN" sz="8000" dirty="0" smtClean="0"/>
              <a:t>K8s</a:t>
            </a:r>
            <a:r>
              <a:rPr lang="zh-CN" altLang="en-US" sz="8000" dirty="0" smtClean="0"/>
              <a:t>原理与运行机制</a:t>
            </a:r>
            <a:endParaRPr lang="zh-CN" altLang="en-US" sz="80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2438400" y="2604578"/>
            <a:ext cx="7467600" cy="3284135"/>
          </a:xfrm>
        </p:spPr>
        <p:txBody>
          <a:bodyPr/>
          <a:lstStyle/>
          <a:p>
            <a:r>
              <a:rPr lang="en-US" altLang="zh-CN" sz="7200" dirty="0" smtClean="0"/>
              <a:t>K8s</a:t>
            </a:r>
            <a:r>
              <a:rPr lang="zh-CN" altLang="en-US" sz="7200" dirty="0" smtClean="0"/>
              <a:t>组成及架构</a:t>
            </a:r>
            <a:endParaRPr lang="en-US" altLang="zh-CN" sz="7200" dirty="0" smtClean="0"/>
          </a:p>
          <a:p>
            <a:r>
              <a:rPr lang="en-US" altLang="zh-CN" sz="7200" dirty="0" smtClean="0"/>
              <a:t>K8s</a:t>
            </a:r>
            <a:r>
              <a:rPr lang="zh-CN" altLang="en-US" sz="7200" dirty="0" smtClean="0"/>
              <a:t>运行机制分析</a:t>
            </a:r>
            <a:endParaRPr lang="en-US" altLang="zh-CN" sz="7200" dirty="0" smtClean="0"/>
          </a:p>
          <a:p>
            <a:r>
              <a:rPr lang="en-US" altLang="zh-CN" sz="7200" dirty="0" smtClean="0"/>
              <a:t>K8s</a:t>
            </a:r>
            <a:r>
              <a:rPr lang="zh-CN" altLang="en-US" sz="7200" dirty="0" smtClean="0"/>
              <a:t>安装部署</a:t>
            </a:r>
            <a:endParaRPr lang="en-US" altLang="zh-CN" sz="7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467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K8s</a:t>
            </a:r>
            <a:r>
              <a:rPr lang="zh-CN" altLang="en-US" dirty="0"/>
              <a:t>集</a:t>
            </a:r>
            <a:r>
              <a:rPr lang="zh-CN" altLang="en-US" dirty="0" smtClean="0"/>
              <a:t>群结构（上）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40026"/>
            <a:ext cx="7839075" cy="552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1892390"/>
            <a:ext cx="1746415" cy="6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65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集群结</a:t>
            </a:r>
            <a:r>
              <a:rPr lang="zh-CN" altLang="en-US" dirty="0" smtClean="0"/>
              <a:t>构（下）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066800"/>
            <a:ext cx="7272337" cy="54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68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K8s</a:t>
            </a:r>
            <a:r>
              <a:rPr lang="zh-CN" altLang="en-US" dirty="0" smtClean="0"/>
              <a:t>的架构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60" y="1508442"/>
            <a:ext cx="8096310" cy="419412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285256" y="5839406"/>
            <a:ext cx="17281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两大总管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H="1" flipV="1">
            <a:off x="2226960" y="4831294"/>
            <a:ext cx="922392" cy="1008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3149352" y="4953000"/>
            <a:ext cx="508248" cy="88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581400" y="1073045"/>
            <a:ext cx="17281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一根总线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3581400" y="1505093"/>
            <a:ext cx="864096" cy="2533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299930" y="799490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Pod</a:t>
            </a:r>
            <a:r>
              <a:rPr lang="zh-CN" altLang="en-US" dirty="0" smtClean="0"/>
              <a:t>保姆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952894" y="1073045"/>
            <a:ext cx="362306" cy="108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9497014" y="4166168"/>
            <a:ext cx="23042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智能负载均衡器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8632918" y="4382192"/>
            <a:ext cx="864096" cy="150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913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4210144" y="3810000"/>
            <a:ext cx="1602577" cy="22908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RC</a:t>
            </a:r>
            <a:r>
              <a:rPr lang="zh-CN" altLang="en-US" dirty="0" smtClean="0"/>
              <a:t>创建流程分析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13519" y="5192940"/>
            <a:ext cx="1476400" cy="6134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dirty="0" err="1" smtClean="0"/>
              <a:t>Etcd</a:t>
            </a:r>
            <a:endParaRPr lang="en-US" sz="4400" dirty="0"/>
          </a:p>
        </p:txBody>
      </p:sp>
      <p:sp>
        <p:nvSpPr>
          <p:cNvPr id="27" name="Rectangle 26"/>
          <p:cNvSpPr/>
          <p:nvPr/>
        </p:nvSpPr>
        <p:spPr>
          <a:xfrm>
            <a:off x="860811" y="3665519"/>
            <a:ext cx="1602577" cy="14322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62000" y="2274493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 Server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070925" y="2322515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167829" y="406742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RC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45" idx="2"/>
            <a:endCxn id="28" idx="0"/>
          </p:cNvCxnSpPr>
          <p:nvPr/>
        </p:nvCxnSpPr>
        <p:spPr>
          <a:xfrm>
            <a:off x="1662100" y="1769634"/>
            <a:ext cx="0" cy="504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417609" y="4031420"/>
            <a:ext cx="108012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417609" y="4720582"/>
            <a:ext cx="108012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8" idx="3"/>
          </p:cNvCxnSpPr>
          <p:nvPr/>
        </p:nvCxnSpPr>
        <p:spPr>
          <a:xfrm>
            <a:off x="2562200" y="2670537"/>
            <a:ext cx="1547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170668" y="2322515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9914818" y="2106491"/>
            <a:ext cx="208823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397615" y="1484758"/>
            <a:ext cx="1755609" cy="70173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node1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10397615" y="2462695"/>
            <a:ext cx="1226080" cy="53048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Kubelet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5" idx="3"/>
            <a:endCxn id="37" idx="1"/>
          </p:cNvCxnSpPr>
          <p:nvPr/>
        </p:nvCxnSpPr>
        <p:spPr>
          <a:xfrm>
            <a:off x="8970868" y="2718559"/>
            <a:ext cx="943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978008" y="4627257"/>
            <a:ext cx="1944216" cy="14554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10769441" y="2974734"/>
            <a:ext cx="576064" cy="1542771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0248038" y="4846760"/>
            <a:ext cx="1260140" cy="4438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304397" y="6156269"/>
            <a:ext cx="3887603" cy="70173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Docker E</a:t>
            </a:r>
            <a:r>
              <a:rPr lang="en-US" dirty="0"/>
              <a:t>n</a:t>
            </a:r>
            <a:r>
              <a:rPr lang="en-US" dirty="0"/>
              <a:t>gine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762000" y="977546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kubectrl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662100" y="185750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RC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856882" y="3197286"/>
            <a:ext cx="1450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Save </a:t>
            </a:r>
            <a:r>
              <a:rPr lang="en-US" dirty="0" err="1" smtClean="0"/>
              <a:t>Resouce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28" idx="2"/>
            <a:endCxn id="27" idx="0"/>
          </p:cNvCxnSpPr>
          <p:nvPr/>
        </p:nvCxnSpPr>
        <p:spPr>
          <a:xfrm>
            <a:off x="1662100" y="3066581"/>
            <a:ext cx="0" cy="5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097310" y="3359388"/>
            <a:ext cx="2151090" cy="3476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Monitor &amp; Create Pod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489617" y="5404968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RC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29" idx="3"/>
            <a:endCxn id="35" idx="1"/>
          </p:cNvCxnSpPr>
          <p:nvPr/>
        </p:nvCxnSpPr>
        <p:spPr>
          <a:xfrm>
            <a:off x="5871125" y="2718559"/>
            <a:ext cx="1299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287344" y="3302014"/>
            <a:ext cx="2151090" cy="3476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 Schedule Pod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098081" y="238761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644613" y="426338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Create Container</a:t>
            </a:r>
            <a:endParaRPr lang="en-US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444" y="1455167"/>
            <a:ext cx="836699" cy="8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45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7" name="内容占位符 6"/>
          <p:cNvSpPr>
            <a:spLocks noGrp="1"/>
          </p:cNvSpPr>
          <p:nvPr>
            <p:ph type="body" sz="quarter" idx="14"/>
          </p:nvPr>
        </p:nvSpPr>
        <p:spPr>
          <a:xfrm>
            <a:off x="728052" y="1981200"/>
            <a:ext cx="11159148" cy="40386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5400" dirty="0" smtClean="0"/>
              <a:t>Kubernetes</a:t>
            </a:r>
            <a:r>
              <a:rPr lang="zh-CN" altLang="en-US" sz="5400" dirty="0" smtClean="0"/>
              <a:t>背景与生态圈</a:t>
            </a:r>
            <a:endParaRPr lang="en-US" altLang="zh-CN" sz="5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5400" dirty="0" smtClean="0"/>
              <a:t>Kubernetes</a:t>
            </a:r>
            <a:r>
              <a:rPr lang="zh-CN" altLang="en-US" sz="5400" dirty="0" smtClean="0"/>
              <a:t>的基本概念与术语</a:t>
            </a:r>
            <a:endParaRPr lang="en-US" altLang="zh-CN" sz="5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5400" dirty="0" smtClean="0"/>
              <a:t>Kubernetes</a:t>
            </a:r>
            <a:r>
              <a:rPr lang="zh-CN" altLang="en-US" sz="5400" dirty="0" smtClean="0"/>
              <a:t>的原理与运行机制</a:t>
            </a:r>
            <a:endParaRPr lang="en-US" altLang="zh-CN" sz="5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5400" dirty="0" smtClean="0"/>
          </a:p>
        </p:txBody>
      </p:sp>
    </p:spTree>
    <p:extLst>
      <p:ext uri="{BB962C8B-B14F-4D97-AF65-F5344CB8AC3E}">
        <p14:creationId xmlns:p14="http://schemas.microsoft.com/office/powerpoint/2010/main" val="329817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服务发现机制分析（上）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167782"/>
            <a:ext cx="777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prstClr val="black"/>
                </a:solidFill>
                <a:latin typeface="Arial" charset="0"/>
              </a:rPr>
              <a:t>每</a:t>
            </a:r>
            <a:r>
              <a:rPr lang="zh-CN" altLang="en-US" sz="3200" dirty="0" smtClean="0">
                <a:solidFill>
                  <a:prstClr val="black"/>
                </a:solidFill>
                <a:latin typeface="Arial" charset="0"/>
              </a:rPr>
              <a:t>个服务分配一个不变</a:t>
            </a:r>
            <a:r>
              <a:rPr lang="zh-CN" altLang="en-US" sz="3200" dirty="0" smtClean="0">
                <a:solidFill>
                  <a:prstClr val="black"/>
                </a:solidFill>
                <a:latin typeface="Arial" charset="0"/>
              </a:rPr>
              <a:t>的</a:t>
            </a:r>
            <a:r>
              <a:rPr lang="en-US" altLang="zh-CN" sz="3200" dirty="0" err="1" smtClean="0">
                <a:solidFill>
                  <a:prstClr val="black"/>
                </a:solidFill>
                <a:latin typeface="Arial" charset="0"/>
              </a:rPr>
              <a:t>clusterIP</a:t>
            </a:r>
            <a:r>
              <a:rPr lang="en-US" altLang="zh-CN" sz="3200" dirty="0" smtClean="0">
                <a:solidFill>
                  <a:prstClr val="black"/>
                </a:solidFill>
                <a:latin typeface="Arial" charset="0"/>
              </a:rPr>
              <a:t>(</a:t>
            </a:r>
            <a:r>
              <a:rPr lang="zh-CN" altLang="en-US" sz="3200" dirty="0" smtClean="0">
                <a:solidFill>
                  <a:prstClr val="black"/>
                </a:solidFill>
                <a:latin typeface="Arial" charset="0"/>
              </a:rPr>
              <a:t>虚</a:t>
            </a:r>
            <a:r>
              <a:rPr lang="zh-CN" altLang="en-US" sz="3200" dirty="0" smtClean="0">
                <a:solidFill>
                  <a:prstClr val="black"/>
                </a:solidFill>
                <a:latin typeface="Arial" charset="0"/>
              </a:rPr>
              <a:t>拟</a:t>
            </a:r>
            <a:r>
              <a:rPr lang="en-US" altLang="zh-CN" sz="3200" dirty="0" smtClean="0">
                <a:solidFill>
                  <a:prstClr val="black"/>
                </a:solidFill>
                <a:latin typeface="Arial" charset="0"/>
              </a:rPr>
              <a:t>IP)</a:t>
            </a:r>
            <a:endParaRPr lang="en-US" sz="3200" dirty="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816328"/>
            <a:ext cx="9714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Arial" charset="0"/>
                <a:ea typeface="宋体" pitchFamily="2" charset="-122"/>
              </a:rPr>
              <a:t> </a:t>
            </a:r>
            <a:r>
              <a:rPr lang="zh-CN" altLang="en-US" sz="3200" dirty="0">
                <a:solidFill>
                  <a:prstClr val="black"/>
                </a:solidFill>
                <a:latin typeface="Arial" charset="0"/>
                <a:ea typeface="宋体" pitchFamily="2" charset="-122"/>
              </a:rPr>
              <a:t>容</a:t>
            </a:r>
            <a:r>
              <a:rPr lang="zh-CN" altLang="en-US" sz="3200" dirty="0" smtClean="0">
                <a:solidFill>
                  <a:prstClr val="black"/>
                </a:solidFill>
                <a:latin typeface="Arial" charset="0"/>
                <a:ea typeface="宋体" pitchFamily="2" charset="-122"/>
              </a:rPr>
              <a:t>器里</a:t>
            </a:r>
            <a:r>
              <a:rPr lang="zh-CN" altLang="en-US" sz="3200" dirty="0" smtClean="0">
                <a:solidFill>
                  <a:prstClr val="black"/>
                </a:solidFill>
                <a:latin typeface="Arial" charset="0"/>
              </a:rPr>
              <a:t>环</a:t>
            </a:r>
            <a:r>
              <a:rPr lang="zh-CN" altLang="en-US" sz="3200" dirty="0" smtClean="0">
                <a:solidFill>
                  <a:prstClr val="black"/>
                </a:solidFill>
                <a:latin typeface="Arial" charset="0"/>
              </a:rPr>
              <a:t>境变</a:t>
            </a:r>
            <a:r>
              <a:rPr lang="zh-CN" altLang="en-US" sz="3200" dirty="0" smtClean="0">
                <a:solidFill>
                  <a:prstClr val="black"/>
                </a:solidFill>
                <a:latin typeface="Arial" charset="0"/>
              </a:rPr>
              <a:t>量中有</a:t>
            </a:r>
            <a:r>
              <a:rPr lang="zh-CN" altLang="en-US" sz="3200" dirty="0" smtClean="0">
                <a:solidFill>
                  <a:prstClr val="black"/>
                </a:solidFill>
                <a:latin typeface="Arial" charset="0"/>
              </a:rPr>
              <a:t>每个服务的服务名称到</a:t>
            </a:r>
            <a:r>
              <a:rPr lang="en-US" altLang="zh-CN" sz="3200" dirty="0" smtClean="0">
                <a:solidFill>
                  <a:prstClr val="black"/>
                </a:solidFill>
                <a:latin typeface="Arial" charset="0"/>
              </a:rPr>
              <a:t>IP</a:t>
            </a:r>
            <a:r>
              <a:rPr lang="zh-CN" altLang="en-US" sz="3200" dirty="0" smtClean="0">
                <a:solidFill>
                  <a:prstClr val="black"/>
                </a:solidFill>
                <a:latin typeface="Arial" charset="0"/>
              </a:rPr>
              <a:t>的映射</a:t>
            </a:r>
            <a:endParaRPr lang="en-US" sz="3200" dirty="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49" y="2464874"/>
            <a:ext cx="6181725" cy="11239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4964" y="3733800"/>
            <a:ext cx="85411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ea typeface="宋体" pitchFamily="2" charset="-122"/>
              </a:rPr>
              <a:t>client = new </a:t>
            </a:r>
            <a:r>
              <a:rPr lang="en-US" sz="2400" dirty="0" err="1">
                <a:solidFill>
                  <a:prstClr val="black"/>
                </a:solidFill>
                <a:latin typeface="Arial" charset="0"/>
                <a:ea typeface="宋体" pitchFamily="2" charset="-122"/>
              </a:rPr>
              <a:t>Predis</a:t>
            </a:r>
            <a:r>
              <a:rPr lang="en-US" sz="2400" dirty="0">
                <a:solidFill>
                  <a:prstClr val="black"/>
                </a:solidFill>
                <a:latin typeface="Arial" charset="0"/>
                <a:ea typeface="宋体" pitchFamily="2" charset="-122"/>
              </a:rPr>
              <a:t>\Client([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ea typeface="宋体" pitchFamily="2" charset="-122"/>
              </a:rPr>
              <a:t>      'scheme' =&gt; '</a:t>
            </a:r>
            <a:r>
              <a:rPr lang="en-US" sz="2400" dirty="0" err="1">
                <a:solidFill>
                  <a:prstClr val="black"/>
                </a:solidFill>
                <a:latin typeface="Arial" charset="0"/>
                <a:ea typeface="宋体" pitchFamily="2" charset="-122"/>
              </a:rPr>
              <a:t>tcp</a:t>
            </a:r>
            <a:r>
              <a:rPr lang="en-US" sz="2400" dirty="0">
                <a:solidFill>
                  <a:prstClr val="black"/>
                </a:solidFill>
                <a:latin typeface="Arial" charset="0"/>
                <a:ea typeface="宋体" pitchFamily="2" charset="-122"/>
              </a:rPr>
              <a:t>',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ea typeface="宋体" pitchFamily="2" charset="-122"/>
              </a:rPr>
              <a:t>      'host'   =&gt; </a:t>
            </a:r>
            <a:r>
              <a:rPr lang="en-US" sz="2400" dirty="0" err="1">
                <a:solidFill>
                  <a:prstClr val="black"/>
                </a:solidFill>
                <a:latin typeface="Arial" charset="0"/>
                <a:ea typeface="宋体" pitchFamily="2" charset="-122"/>
              </a:rPr>
              <a:t>getenv</a:t>
            </a:r>
            <a:r>
              <a:rPr lang="en-US" sz="2400" dirty="0">
                <a:solidFill>
                  <a:prstClr val="black"/>
                </a:solidFill>
                <a:latin typeface="Arial" charset="0"/>
                <a:ea typeface="宋体" pitchFamily="2" charset="-122"/>
              </a:rPr>
              <a:t>('REDIS_MASTER_SERVICE_HOST') 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ea typeface="宋体" pitchFamily="2" charset="-122"/>
              </a:rPr>
              <a:t>      'port'   =&gt; $</a:t>
            </a:r>
            <a:r>
              <a:rPr lang="en-US" sz="2400" dirty="0" err="1">
                <a:solidFill>
                  <a:prstClr val="black"/>
                </a:solidFill>
                <a:latin typeface="Arial" charset="0"/>
                <a:ea typeface="宋体" pitchFamily="2" charset="-122"/>
              </a:rPr>
              <a:t>read_port</a:t>
            </a:r>
            <a:r>
              <a:rPr lang="en-US" sz="2400" dirty="0">
                <a:solidFill>
                  <a:prstClr val="black"/>
                </a:solidFill>
                <a:latin typeface="Arial" charset="0"/>
                <a:ea typeface="宋体" pitchFamily="2" charset="-122"/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ea typeface="宋体" pitchFamily="2" charset="-122"/>
              </a:rPr>
              <a:t>    ]);</a:t>
            </a:r>
          </a:p>
        </p:txBody>
      </p:sp>
    </p:spTree>
    <p:extLst>
      <p:ext uri="{BB962C8B-B14F-4D97-AF65-F5344CB8AC3E}">
        <p14:creationId xmlns:p14="http://schemas.microsoft.com/office/powerpoint/2010/main" val="1418269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服务发现机制分析</a:t>
            </a:r>
            <a:r>
              <a:rPr lang="zh-CN" altLang="en-US" dirty="0" smtClean="0"/>
              <a:t>（下）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600200"/>
            <a:ext cx="11506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K8s </a:t>
            </a:r>
            <a:r>
              <a:rPr lang="en-US" sz="4000" dirty="0" smtClean="0"/>
              <a:t>DNS </a:t>
            </a:r>
            <a:r>
              <a:rPr lang="en-US" sz="4000" dirty="0"/>
              <a:t>Server包含3部分：</a:t>
            </a:r>
          </a:p>
          <a:p>
            <a:r>
              <a:rPr lang="en-US" sz="4000" dirty="0"/>
              <a:t>- </a:t>
            </a:r>
            <a:r>
              <a:rPr lang="en-US" sz="4000" dirty="0" err="1"/>
              <a:t>skyDNS</a:t>
            </a:r>
            <a:r>
              <a:rPr lang="en-US" sz="4000" dirty="0"/>
              <a:t>: </a:t>
            </a:r>
            <a:r>
              <a:rPr lang="en-US" sz="4000" dirty="0" err="1"/>
              <a:t>提供DNS解析服务</a:t>
            </a:r>
            <a:endParaRPr lang="en-US" sz="4000" dirty="0"/>
          </a:p>
          <a:p>
            <a:r>
              <a:rPr lang="en-US" sz="4000" dirty="0"/>
              <a:t>- </a:t>
            </a:r>
            <a:r>
              <a:rPr lang="en-US" sz="4000" dirty="0" err="1"/>
              <a:t>etcd：用于skyDNS的存储</a:t>
            </a:r>
            <a:endParaRPr lang="en-US" sz="4000" dirty="0"/>
          </a:p>
          <a:p>
            <a:r>
              <a:rPr lang="en-US" sz="4000" dirty="0"/>
              <a:t>- kube2sky：连接Kubernetes和skyDNS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1002268"/>
            <a:ext cx="9679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K8s </a:t>
            </a:r>
            <a:r>
              <a:rPr lang="en-US" sz="2800" dirty="0" smtClean="0"/>
              <a:t>DNS</a:t>
            </a:r>
            <a:r>
              <a:rPr lang="zh-CN" altLang="en-US" sz="2800" dirty="0" smtClean="0"/>
              <a:t>服务提供了基于服务的</a:t>
            </a:r>
            <a:r>
              <a:rPr lang="en-US" altLang="zh-CN" sz="2800" dirty="0" smtClean="0"/>
              <a:t>DNS</a:t>
            </a:r>
            <a:r>
              <a:rPr lang="zh-CN" altLang="en-US" sz="2800" dirty="0" smtClean="0"/>
              <a:t>名称查询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地址的能力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17844" y="4389207"/>
            <a:ext cx="116217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kube2sky会监听Kubernetes，当有新的Service创建时，就生成相应记录到skyDNS，一个Service包括2条记录：</a:t>
            </a:r>
          </a:p>
          <a:p>
            <a:r>
              <a:rPr lang="en-US" dirty="0"/>
              <a:t>&lt;</a:t>
            </a:r>
            <a:r>
              <a:rPr lang="en-US" dirty="0" err="1"/>
              <a:t>service_name</a:t>
            </a:r>
            <a:r>
              <a:rPr lang="en-US" dirty="0"/>
              <a:t>&gt;.&lt;</a:t>
            </a:r>
            <a:r>
              <a:rPr lang="en-US" dirty="0" err="1"/>
              <a:t>namespace_name</a:t>
            </a:r>
            <a:r>
              <a:rPr lang="en-US" dirty="0"/>
              <a:t>&gt;.&lt;domain&gt;</a:t>
            </a:r>
          </a:p>
          <a:p>
            <a:r>
              <a:rPr lang="en-US" dirty="0"/>
              <a:t>&lt;</a:t>
            </a:r>
            <a:r>
              <a:rPr lang="en-US" dirty="0" err="1"/>
              <a:t>service_name</a:t>
            </a:r>
            <a:r>
              <a:rPr lang="en-US" dirty="0"/>
              <a:t>&gt;.&lt;</a:t>
            </a:r>
            <a:r>
              <a:rPr lang="en-US" dirty="0" err="1"/>
              <a:t>namespace_name</a:t>
            </a:r>
            <a:r>
              <a:rPr lang="en-US" dirty="0"/>
              <a:t>&gt;.svc.&lt;domain&gt;</a:t>
            </a:r>
          </a:p>
        </p:txBody>
      </p:sp>
    </p:spTree>
    <p:extLst>
      <p:ext uri="{BB962C8B-B14F-4D97-AF65-F5344CB8AC3E}">
        <p14:creationId xmlns:p14="http://schemas.microsoft.com/office/powerpoint/2010/main" val="180747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服务负载均衡机制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9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程序中的日志输出问题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85093" y="1448474"/>
            <a:ext cx="5953328" cy="1186774"/>
          </a:xfrm>
          <a:prstGeom prst="round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Docker</a:t>
            </a:r>
            <a:r>
              <a:rPr lang="zh-CN" altLang="en-US" sz="3200" dirty="0" smtClean="0"/>
              <a:t>容器中的进程在前台运行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785093" y="3695563"/>
            <a:ext cx="5953327" cy="2723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Progrram</a:t>
            </a:r>
            <a:r>
              <a:rPr lang="en-US" dirty="0" smtClean="0"/>
              <a:t> log out put</a:t>
            </a:r>
          </a:p>
          <a:p>
            <a:r>
              <a:rPr lang="en-US" dirty="0" smtClean="0"/>
              <a:t>Program log out put</a:t>
            </a:r>
          </a:p>
          <a:p>
            <a:r>
              <a:rPr lang="en-US" dirty="0"/>
              <a:t>Program log out put</a:t>
            </a:r>
          </a:p>
          <a:p>
            <a:r>
              <a:rPr lang="en-US" dirty="0"/>
              <a:t>Program log out put</a:t>
            </a:r>
          </a:p>
          <a:p>
            <a:r>
              <a:rPr lang="en-US" dirty="0"/>
              <a:t>Program log out put</a:t>
            </a:r>
          </a:p>
          <a:p>
            <a:r>
              <a:rPr lang="en-US" dirty="0"/>
              <a:t>Program log out put</a:t>
            </a:r>
          </a:p>
          <a:p>
            <a:r>
              <a:rPr lang="en-US" dirty="0"/>
              <a:t>Program log out put</a:t>
            </a:r>
          </a:p>
          <a:p>
            <a:r>
              <a:rPr lang="en-US" dirty="0"/>
              <a:t>Program log out put</a:t>
            </a:r>
          </a:p>
          <a:p>
            <a:r>
              <a:rPr lang="en-US" dirty="0"/>
              <a:t>Program log out </a:t>
            </a:r>
            <a:r>
              <a:rPr lang="en-US" dirty="0" smtClean="0"/>
              <a:t>put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4450472" y="2703342"/>
            <a:ext cx="466928" cy="924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92497" y="30000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</a:t>
            </a:r>
            <a:r>
              <a:rPr lang="zh-CN" altLang="en-US" dirty="0" smtClean="0"/>
              <a:t>议日志输出到控制台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7869743" y="4532141"/>
            <a:ext cx="1887166" cy="622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888232" y="4250038"/>
            <a:ext cx="1686128" cy="118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集中日志存储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5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49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java 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155801"/>
            <a:ext cx="116072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/>
              <a:t>https://github.com/docker-java/docker-java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1523"/>
            <a:ext cx="12082166" cy="10894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5575" y="3134970"/>
            <a:ext cx="795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DOCKER_OPTS</a:t>
            </a:r>
            <a:r>
              <a:rPr lang="en-US" b="1" dirty="0">
                <a:solidFill>
                  <a:srgbClr val="FF0000"/>
                </a:solidFill>
              </a:rPr>
              <a:t>="-H tcp://127.0.0.1:2375 </a:t>
            </a:r>
            <a:r>
              <a:rPr lang="en-US" dirty="0"/>
              <a:t>-H unix:///var/run/docker.sock"</a:t>
            </a:r>
          </a:p>
        </p:txBody>
      </p:sp>
      <p:sp>
        <p:nvSpPr>
          <p:cNvPr id="8" name="Rectangle 7"/>
          <p:cNvSpPr/>
          <p:nvPr/>
        </p:nvSpPr>
        <p:spPr>
          <a:xfrm>
            <a:off x="155575" y="3865154"/>
            <a:ext cx="11828902" cy="230832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CreateContainerResponse</a:t>
            </a:r>
            <a:r>
              <a:rPr lang="en-US" dirty="0"/>
              <a:t> container = </a:t>
            </a:r>
            <a:r>
              <a:rPr lang="en-US" dirty="0" err="1"/>
              <a:t>dockerClient.createContainerCmd</a:t>
            </a:r>
            <a:r>
              <a:rPr lang="en-US" dirty="0"/>
              <a:t>("</a:t>
            </a:r>
            <a:r>
              <a:rPr lang="en-US" dirty="0" err="1"/>
              <a:t>busybox</a:t>
            </a:r>
            <a:r>
              <a:rPr lang="en-US" dirty="0"/>
              <a:t>")</a:t>
            </a:r>
          </a:p>
          <a:p>
            <a:r>
              <a:rPr lang="en-US" dirty="0"/>
              <a:t>                    .</a:t>
            </a:r>
            <a:r>
              <a:rPr lang="en-US" dirty="0" err="1"/>
              <a:t>withCmd</a:t>
            </a:r>
            <a:r>
              <a:rPr lang="en-US" dirty="0"/>
              <a:t>(command)</a:t>
            </a:r>
          </a:p>
          <a:p>
            <a:r>
              <a:rPr lang="en-US" dirty="0"/>
              <a:t>                    .exec();</a:t>
            </a:r>
          </a:p>
          <a:p>
            <a:r>
              <a:rPr lang="en-US" dirty="0"/>
              <a:t>            </a:t>
            </a:r>
            <a:r>
              <a:rPr lang="en-US" dirty="0" err="1"/>
              <a:t>dockerClient.startContainerCmd</a:t>
            </a:r>
            <a:r>
              <a:rPr lang="en-US" dirty="0"/>
              <a:t>(</a:t>
            </a:r>
            <a:r>
              <a:rPr lang="en-US" dirty="0" err="1"/>
              <a:t>container.getId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exitcode</a:t>
            </a:r>
            <a:r>
              <a:rPr lang="en-US" dirty="0"/>
              <a:t> = </a:t>
            </a:r>
            <a:r>
              <a:rPr lang="en-US" dirty="0" err="1"/>
              <a:t>dockerClient.waitContainerCmd</a:t>
            </a:r>
            <a:r>
              <a:rPr lang="en-US" dirty="0"/>
              <a:t>(</a:t>
            </a:r>
            <a:r>
              <a:rPr lang="en-US" dirty="0" err="1"/>
              <a:t>container.getId</a:t>
            </a:r>
            <a:r>
              <a:rPr lang="en-US" dirty="0"/>
              <a:t>())</a:t>
            </a:r>
          </a:p>
          <a:p>
            <a:r>
              <a:rPr lang="en-US" dirty="0"/>
              <a:t>                    .exec(new </a:t>
            </a:r>
            <a:r>
              <a:rPr lang="en-US" dirty="0" err="1"/>
              <a:t>WaitContainerResultCallback</a:t>
            </a:r>
            <a:r>
              <a:rPr lang="en-US" dirty="0"/>
              <a:t>())</a:t>
            </a:r>
          </a:p>
          <a:p>
            <a:r>
              <a:rPr lang="en-US" dirty="0"/>
              <a:t>                    .</a:t>
            </a:r>
            <a:r>
              <a:rPr lang="en-US" dirty="0" err="1"/>
              <a:t>awaitStatusCode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0020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219199" y="914400"/>
            <a:ext cx="10363200" cy="1143000"/>
          </a:xfrm>
        </p:spPr>
        <p:txBody>
          <a:bodyPr/>
          <a:lstStyle/>
          <a:p>
            <a:r>
              <a:rPr lang="zh-CN" altLang="en-US" sz="7800" dirty="0"/>
              <a:t>放映结</a:t>
            </a:r>
            <a:r>
              <a:rPr lang="zh-CN" altLang="en-US" sz="7800" dirty="0" smtClean="0"/>
              <a:t>束，谢谢观赏</a:t>
            </a:r>
            <a:r>
              <a:rPr lang="en-US" altLang="zh-CN" sz="7800" dirty="0"/>
              <a:t/>
            </a:r>
            <a:br>
              <a:rPr lang="en-US" altLang="zh-CN" sz="7800" dirty="0"/>
            </a:br>
            <a:endParaRPr lang="zh-CN" altLang="en-US" sz="78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114800" y="3352800"/>
            <a:ext cx="4038600" cy="1912536"/>
          </a:xfrm>
        </p:spPr>
        <p:txBody>
          <a:bodyPr/>
          <a:lstStyle/>
          <a:p>
            <a:r>
              <a:rPr lang="en-US" altLang="zh-CN" sz="9600" dirty="0" smtClean="0"/>
              <a:t>Q &amp; A</a:t>
            </a:r>
            <a:endParaRPr lang="zh-CN" altLang="en-US" sz="9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34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90600" y="838200"/>
            <a:ext cx="10058400" cy="1371600"/>
          </a:xfrm>
        </p:spPr>
        <p:txBody>
          <a:bodyPr/>
          <a:lstStyle/>
          <a:p>
            <a:r>
              <a:rPr lang="en-US" altLang="zh-CN" sz="8600" dirty="0" smtClean="0"/>
              <a:t>K8s</a:t>
            </a:r>
            <a:r>
              <a:rPr lang="zh-CN" altLang="en-US" sz="8600" dirty="0"/>
              <a:t>背景与生态圈</a:t>
            </a:r>
            <a:endParaRPr lang="en-US" altLang="zh-CN" sz="86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2438400" y="2507064"/>
            <a:ext cx="7467600" cy="4148415"/>
          </a:xfrm>
        </p:spPr>
        <p:txBody>
          <a:bodyPr/>
          <a:lstStyle/>
          <a:p>
            <a:r>
              <a:rPr lang="en-US" altLang="zh-CN" sz="8800" dirty="0" smtClean="0"/>
              <a:t>K8s</a:t>
            </a:r>
            <a:r>
              <a:rPr lang="zh-CN" altLang="en-US" sz="8800" dirty="0" smtClean="0"/>
              <a:t>的背景</a:t>
            </a:r>
            <a:endParaRPr lang="en-US" altLang="zh-CN" sz="8800" dirty="0" smtClean="0"/>
          </a:p>
          <a:p>
            <a:r>
              <a:rPr lang="zh-CN" altLang="en-US" sz="8800" dirty="0" smtClean="0"/>
              <a:t>谷歌的意志</a:t>
            </a:r>
            <a:endParaRPr lang="en-US" altLang="zh-CN" sz="8800" dirty="0" smtClean="0"/>
          </a:p>
          <a:p>
            <a:r>
              <a:rPr lang="en-US" altLang="zh-CN" sz="8800" dirty="0" smtClean="0"/>
              <a:t>K8s</a:t>
            </a:r>
            <a:r>
              <a:rPr lang="zh-CN" altLang="en-US" sz="8800" dirty="0" smtClean="0"/>
              <a:t>的生态圈</a:t>
            </a:r>
            <a:endParaRPr lang="en-US" altLang="zh-CN" sz="8800" dirty="0" smtClean="0"/>
          </a:p>
          <a:p>
            <a:endParaRPr lang="en-US" altLang="zh-CN" sz="48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66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439559" cy="699964"/>
          </a:xfrm>
        </p:spPr>
        <p:txBody>
          <a:bodyPr/>
          <a:lstStyle/>
          <a:p>
            <a:r>
              <a:rPr lang="zh-CN" altLang="en-US" dirty="0" smtClean="0"/>
              <a:t>谷歌保守十年的秘密武器</a:t>
            </a:r>
            <a:r>
              <a:rPr lang="en-US" altLang="zh-CN" dirty="0" smtClean="0"/>
              <a:t>——Borg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226736"/>
            <a:ext cx="116205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333333"/>
                </a:solidFill>
                <a:latin typeface="Helvetica Neue"/>
              </a:rPr>
              <a:t>2015</a:t>
            </a:r>
            <a:r>
              <a:rPr lang="zh-CN" altLang="en-US" sz="2800" b="1" dirty="0">
                <a:solidFill>
                  <a:srgbClr val="333333"/>
                </a:solidFill>
                <a:latin typeface="Helvetica Neue"/>
              </a:rPr>
              <a:t>年</a:t>
            </a:r>
            <a:r>
              <a:rPr lang="en-US" altLang="zh-CN" sz="2800" b="1" dirty="0">
                <a:solidFill>
                  <a:srgbClr val="333333"/>
                </a:solidFill>
                <a:latin typeface="Helvetica Neue"/>
              </a:rPr>
              <a:t>8</a:t>
            </a:r>
            <a:r>
              <a:rPr lang="zh-CN" altLang="en-US" sz="2800" b="1" dirty="0">
                <a:solidFill>
                  <a:srgbClr val="333333"/>
                </a:solidFill>
                <a:latin typeface="Helvetica Neue"/>
              </a:rPr>
              <a:t>月才首次公开此论文</a:t>
            </a:r>
            <a:endParaRPr lang="en-US" altLang="zh-CN" sz="2800" b="1" dirty="0">
              <a:solidFill>
                <a:srgbClr val="333333"/>
              </a:solidFill>
              <a:latin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333333"/>
                </a:solidFill>
                <a:latin typeface="Helvetica Neue"/>
              </a:rPr>
              <a:t>是谷歌</a:t>
            </a:r>
            <a:r>
              <a:rPr lang="en-US" sz="2800" b="1" dirty="0" err="1" smtClean="0"/>
              <a:t>系统基础设施领域的一颗王冠宝石</a:t>
            </a:r>
            <a:r>
              <a:rPr lang="zh-CN" altLang="en-US" sz="2800" b="1" dirty="0" smtClean="0"/>
              <a:t>，</a:t>
            </a:r>
            <a:r>
              <a:rPr lang="zh-CN" altLang="en-US" sz="2800" b="1" dirty="0"/>
              <a:t>大规模容器调</a:t>
            </a:r>
            <a:r>
              <a:rPr lang="zh-CN" altLang="en-US" sz="2800" b="1" dirty="0" smtClean="0"/>
              <a:t>度系统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333333"/>
                </a:solidFill>
                <a:latin typeface="Helvetica Neue"/>
              </a:rPr>
              <a:t>中</a:t>
            </a:r>
            <a:r>
              <a:rPr lang="zh-CN" altLang="en-US" sz="2800" b="1" dirty="0">
                <a:solidFill>
                  <a:srgbClr val="333333"/>
                </a:solidFill>
                <a:latin typeface="Helvetica Neue"/>
              </a:rPr>
              <a:t>等类型的集</a:t>
            </a:r>
            <a:r>
              <a:rPr lang="zh-CN" altLang="en-US" sz="2800" b="1" dirty="0" smtClean="0">
                <a:solidFill>
                  <a:srgbClr val="333333"/>
                </a:solidFill>
                <a:latin typeface="Helvetica Neue"/>
              </a:rPr>
              <a:t>群节点有</a:t>
            </a:r>
            <a:r>
              <a:rPr lang="en-US" altLang="zh-CN" sz="2800" b="1" dirty="0" smtClean="0">
                <a:solidFill>
                  <a:srgbClr val="333333"/>
                </a:solidFill>
                <a:latin typeface="Helvetica Neue"/>
              </a:rPr>
              <a:t>10k</a:t>
            </a:r>
            <a:r>
              <a:rPr lang="zh-CN" altLang="en-US" sz="2800" b="1" dirty="0" smtClean="0">
                <a:solidFill>
                  <a:srgbClr val="333333"/>
                </a:solidFill>
                <a:latin typeface="Helvetica Neue"/>
              </a:rPr>
              <a:t>，还有更大的，</a:t>
            </a:r>
            <a:r>
              <a:rPr lang="zh-CN" altLang="en-US" sz="2800" b="1" dirty="0">
                <a:solidFill>
                  <a:srgbClr val="333333"/>
                </a:solidFill>
                <a:latin typeface="Helvetica Neue"/>
              </a:rPr>
              <a:t>节点可</a:t>
            </a:r>
            <a:r>
              <a:rPr lang="zh-CN" altLang="en-US" sz="2800" b="1" dirty="0" smtClean="0">
                <a:solidFill>
                  <a:srgbClr val="333333"/>
                </a:solidFill>
                <a:latin typeface="Helvetica Neue"/>
              </a:rPr>
              <a:t>以十分异</a:t>
            </a:r>
            <a:r>
              <a:rPr lang="zh-CN" altLang="en-US" sz="2800" b="1" dirty="0">
                <a:solidFill>
                  <a:srgbClr val="333333"/>
                </a:solidFill>
                <a:latin typeface="Helvetica Neue"/>
              </a:rPr>
              <a:t>构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333333"/>
                </a:solidFill>
                <a:latin typeface="Helvetica Neue"/>
              </a:rPr>
              <a:t>使</a:t>
            </a:r>
            <a:r>
              <a:rPr lang="zh-CN" altLang="en-US" sz="2800" b="1" dirty="0">
                <a:solidFill>
                  <a:srgbClr val="333333"/>
                </a:solidFill>
                <a:latin typeface="Helvetica Neue"/>
              </a:rPr>
              <a:t>用了</a:t>
            </a:r>
            <a:r>
              <a:rPr lang="en-US" altLang="zh-CN" sz="2800" b="1" dirty="0">
                <a:solidFill>
                  <a:srgbClr val="333333"/>
                </a:solidFill>
                <a:latin typeface="Helvetica Neue"/>
              </a:rPr>
              <a:t>Linux</a:t>
            </a:r>
            <a:r>
              <a:rPr lang="zh-CN" altLang="en-US" sz="2800" b="1" dirty="0">
                <a:solidFill>
                  <a:srgbClr val="333333"/>
                </a:solidFill>
                <a:latin typeface="Helvetica Neue"/>
              </a:rPr>
              <a:t>的进程隔离（本质上来说是容器</a:t>
            </a:r>
            <a:r>
              <a:rPr lang="zh-CN" altLang="en-US" sz="2800" b="1" dirty="0" smtClean="0">
                <a:solidFill>
                  <a:srgbClr val="333333"/>
                </a:solidFill>
                <a:latin typeface="Helvetica Neue"/>
              </a:rPr>
              <a:t>）</a:t>
            </a:r>
            <a:endParaRPr lang="en-US" altLang="zh-CN" sz="2800" b="1" dirty="0" smtClean="0">
              <a:solidFill>
                <a:srgbClr val="333333"/>
              </a:solidFill>
              <a:latin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333333"/>
                </a:solidFill>
                <a:latin typeface="Helvetica Neue"/>
              </a:rPr>
              <a:t>任</a:t>
            </a:r>
            <a:r>
              <a:rPr lang="zh-CN" altLang="en-US" sz="2800" b="1" dirty="0">
                <a:solidFill>
                  <a:srgbClr val="333333"/>
                </a:solidFill>
                <a:latin typeface="Helvetica Neue"/>
              </a:rPr>
              <a:t>何东西都运行在</a:t>
            </a:r>
            <a:r>
              <a:rPr lang="en-US" altLang="zh-CN" sz="2800" b="1" dirty="0">
                <a:solidFill>
                  <a:srgbClr val="333333"/>
                </a:solidFill>
                <a:latin typeface="Helvetica Neue"/>
              </a:rPr>
              <a:t>Borg</a:t>
            </a:r>
            <a:r>
              <a:rPr lang="zh-CN" altLang="en-US" sz="2800" b="1" dirty="0">
                <a:solidFill>
                  <a:srgbClr val="333333"/>
                </a:solidFill>
                <a:latin typeface="Helvetica Neue"/>
              </a:rPr>
              <a:t>之中，包含存储系统如</a:t>
            </a:r>
            <a:r>
              <a:rPr lang="en-US" altLang="zh-CN" sz="2800" b="1" dirty="0">
                <a:solidFill>
                  <a:srgbClr val="333333"/>
                </a:solidFill>
                <a:latin typeface="Helvetica Neue"/>
              </a:rPr>
              <a:t>CFS</a:t>
            </a:r>
            <a:r>
              <a:rPr lang="zh-CN" altLang="en-US" sz="2800" b="1" dirty="0">
                <a:solidFill>
                  <a:srgbClr val="333333"/>
                </a:solidFill>
                <a:latin typeface="Helvetica Neue"/>
              </a:rPr>
              <a:t>和</a:t>
            </a:r>
            <a:r>
              <a:rPr lang="en-US" altLang="zh-CN" sz="2800" b="1" dirty="0" err="1">
                <a:solidFill>
                  <a:srgbClr val="333333"/>
                </a:solidFill>
                <a:latin typeface="Helvetica Neue"/>
              </a:rPr>
              <a:t>BigTable</a:t>
            </a:r>
            <a:endParaRPr lang="en-US" altLang="zh-CN" sz="2800" b="1" dirty="0">
              <a:solidFill>
                <a:srgbClr val="333333"/>
              </a:solidFill>
              <a:latin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333333"/>
                </a:solidFill>
                <a:latin typeface="Helvetica Neue"/>
              </a:rPr>
              <a:t>所</a:t>
            </a:r>
            <a:r>
              <a:rPr lang="zh-CN" altLang="en-US" sz="2800" b="1" dirty="0">
                <a:solidFill>
                  <a:srgbClr val="333333"/>
                </a:solidFill>
                <a:latin typeface="Helvetica Neue"/>
              </a:rPr>
              <a:t>有的作业都是静态的链接的可执行文件。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333333"/>
                </a:solidFill>
                <a:latin typeface="Helvetica Neue"/>
              </a:rPr>
              <a:t>有非常复杂，十分丰富的资源定义语言可用。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333333"/>
                </a:solidFill>
                <a:latin typeface="Helvetica Neue"/>
              </a:rPr>
              <a:t>可以滚动升级运行的作业，这意味着配置和执行文件</a:t>
            </a:r>
            <a:r>
              <a:rPr lang="zh-CN" altLang="en-US" sz="2800" b="1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2800" b="1" dirty="0" smtClean="0">
              <a:solidFill>
                <a:srgbClr val="333333"/>
              </a:solidFill>
              <a:latin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333333"/>
                </a:solidFill>
                <a:latin typeface="Helvetica Neue"/>
              </a:rPr>
              <a:t>有</a:t>
            </a:r>
            <a:r>
              <a:rPr lang="zh-CN" altLang="en-US" sz="2800" b="1" dirty="0">
                <a:solidFill>
                  <a:srgbClr val="333333"/>
                </a:solidFill>
                <a:latin typeface="Helvetica Neue"/>
              </a:rPr>
              <a:t>时需要任务重启，因而容错是很重要的。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7334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Borg</a:t>
            </a:r>
            <a:r>
              <a:rPr lang="zh-CN" altLang="en-US" dirty="0" smtClean="0"/>
              <a:t>的一些高级特性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143000"/>
            <a:ext cx="11506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333333"/>
                </a:solidFill>
                <a:latin typeface="Helvetica Neue"/>
              </a:rPr>
              <a:t>命名和服务发现（</a:t>
            </a:r>
            <a:r>
              <a:rPr lang="en-US" altLang="zh-CN" sz="3200" dirty="0">
                <a:solidFill>
                  <a:srgbClr val="333333"/>
                </a:solidFill>
                <a:latin typeface="Helvetica Neue"/>
              </a:rPr>
              <a:t>Borg Name Service</a:t>
            </a:r>
            <a:r>
              <a:rPr lang="zh-CN" altLang="en-US" sz="3200" dirty="0">
                <a:solidFill>
                  <a:srgbClr val="333333"/>
                </a:solidFill>
                <a:latin typeface="Helvetica Neue"/>
              </a:rPr>
              <a:t>或</a:t>
            </a:r>
            <a:r>
              <a:rPr lang="en-US" altLang="zh-CN" sz="3200" dirty="0">
                <a:solidFill>
                  <a:srgbClr val="333333"/>
                </a:solidFill>
                <a:latin typeface="Helvetica Neue"/>
              </a:rPr>
              <a:t>BNS</a:t>
            </a:r>
            <a:r>
              <a:rPr lang="zh-CN" altLang="en-US" sz="3200" dirty="0">
                <a:solidFill>
                  <a:srgbClr val="333333"/>
                </a:solidFill>
                <a:latin typeface="Helvetica Neue"/>
              </a:rPr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333333"/>
                </a:solidFill>
                <a:latin typeface="Helvetica Neue"/>
              </a:rPr>
              <a:t>Master election</a:t>
            </a:r>
            <a:r>
              <a:rPr lang="zh-CN" altLang="en-US" sz="3200" dirty="0">
                <a:solidFill>
                  <a:srgbClr val="333333"/>
                </a:solidFill>
                <a:latin typeface="Helvetica Neue"/>
              </a:rPr>
              <a:t>（用</a:t>
            </a:r>
            <a:r>
              <a:rPr lang="en-US" altLang="zh-CN" sz="3200" dirty="0">
                <a:solidFill>
                  <a:srgbClr val="333333"/>
                </a:solidFill>
                <a:latin typeface="Helvetica Neue"/>
              </a:rPr>
              <a:t>Chubby</a:t>
            </a:r>
            <a:r>
              <a:rPr lang="zh-CN" altLang="en-US" sz="3200" dirty="0">
                <a:solidFill>
                  <a:srgbClr val="333333"/>
                </a:solidFill>
                <a:latin typeface="Helvetica Neue"/>
              </a:rPr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333333"/>
                </a:solidFill>
                <a:latin typeface="Helvetica Neue"/>
              </a:rPr>
              <a:t>面向应用的负载均衡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333333"/>
                </a:solidFill>
                <a:latin typeface="Helvetica Neue"/>
              </a:rPr>
              <a:t>横向（实例数量）和纵向（实例尺寸）的自动扩容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333333"/>
                </a:solidFill>
                <a:latin typeface="Helvetica Neue"/>
              </a:rPr>
              <a:t>发布工具，用来管理新二进制和配置数据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333333"/>
                </a:solidFill>
                <a:latin typeface="Helvetica Neue"/>
              </a:rPr>
              <a:t>工作流程工具（例如允许跑分析多任务的</a:t>
            </a:r>
            <a:r>
              <a:rPr lang="en-US" altLang="zh-CN" sz="3200" dirty="0">
                <a:solidFill>
                  <a:srgbClr val="333333"/>
                </a:solidFill>
                <a:latin typeface="Helvetica Neue"/>
              </a:rPr>
              <a:t>pipelines</a:t>
            </a:r>
            <a:r>
              <a:rPr lang="zh-CN" altLang="en-US" sz="3200" dirty="0">
                <a:solidFill>
                  <a:srgbClr val="333333"/>
                </a:solidFill>
                <a:latin typeface="Helvetica Neue"/>
              </a:rPr>
              <a:t>在不同阶段有互相环境依赖）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333333"/>
                </a:solidFill>
                <a:latin typeface="Helvetica Neue"/>
              </a:rPr>
              <a:t>监测工具用来收集关于容器的信息，集合这些信息、发布到</a:t>
            </a:r>
            <a:r>
              <a:rPr lang="en-US" altLang="zh-CN" sz="3200" dirty="0">
                <a:solidFill>
                  <a:srgbClr val="333333"/>
                </a:solidFill>
                <a:latin typeface="Helvetica Neue"/>
              </a:rPr>
              <a:t>dashboard</a:t>
            </a:r>
            <a:r>
              <a:rPr lang="zh-CN" altLang="en-US" sz="3200" dirty="0">
                <a:solidFill>
                  <a:srgbClr val="333333"/>
                </a:solidFill>
                <a:latin typeface="Helvetica Neue"/>
              </a:rPr>
              <a:t>上，或者用它来激发预警</a:t>
            </a:r>
            <a:endParaRPr lang="zh-CN" altLang="en-US" sz="32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3139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Kubenetes</a:t>
            </a:r>
            <a:r>
              <a:rPr lang="zh-CN" altLang="en-US" dirty="0" smtClean="0"/>
              <a:t>，一个开源的“</a:t>
            </a:r>
            <a:r>
              <a:rPr lang="en-US" altLang="zh-CN" dirty="0" smtClean="0"/>
              <a:t>Borg</a:t>
            </a:r>
            <a:r>
              <a:rPr lang="zh-CN" alt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219200"/>
            <a:ext cx="1188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十多年搭建容器管理系统的经验教会了我们很多。而且我们把很多已有的经验融入进了Kubernetes，谷歌最近的这个容器管理系统。它的目标是基于容器的能力来提供编程生产力方面的极大收获，简化人工和自动化系统管理。我们希望你会来加入我们来延伸和提高这个项目。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" y="2829096"/>
            <a:ext cx="1211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err="1"/>
              <a:t>提供</a:t>
            </a:r>
            <a:r>
              <a:rPr lang="en-US" sz="4800" b="1" dirty="0" err="1">
                <a:solidFill>
                  <a:srgbClr val="FF0000"/>
                </a:solidFill>
              </a:rPr>
              <a:t>编程生产力</a:t>
            </a:r>
            <a:r>
              <a:rPr lang="en-US" sz="4800" dirty="0" err="1"/>
              <a:t>方面的极大收获，简化人工和</a:t>
            </a:r>
            <a:r>
              <a:rPr lang="en-US" sz="4800" b="1" dirty="0" err="1">
                <a:solidFill>
                  <a:srgbClr val="FF0000"/>
                </a:solidFill>
              </a:rPr>
              <a:t>自动化系统</a:t>
            </a:r>
            <a:r>
              <a:rPr lang="en-US" sz="4800" dirty="0" err="1"/>
              <a:t>管理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2881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谷歌的意志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905" y="685800"/>
            <a:ext cx="4009324" cy="2671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2726" y="2270469"/>
            <a:ext cx="3647234" cy="3581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5632541"/>
            <a:ext cx="106680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6600" dirty="0" smtClean="0"/>
              <a:t>公有云是未来</a:t>
            </a:r>
            <a:r>
              <a:rPr lang="en-US" altLang="zh-CN" sz="6600" dirty="0" smtClean="0"/>
              <a:t>,</a:t>
            </a:r>
            <a:r>
              <a:rPr lang="zh-CN" altLang="en-US" sz="6600" dirty="0" smtClean="0"/>
              <a:t>那么谁是霸主？</a:t>
            </a:r>
            <a:endParaRPr lang="en-US" sz="6600" dirty="0"/>
          </a:p>
        </p:txBody>
      </p:sp>
      <p:pic>
        <p:nvPicPr>
          <p:cNvPr id="8" name="Picture 2" descr="http://upload.news.cecb2b.com/2014/0919/141110215668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212" y="1851833"/>
            <a:ext cx="1765682" cy="171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05200" y="3603969"/>
            <a:ext cx="416718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dirty="0" smtClean="0"/>
              <a:t>Kubernetes</a:t>
            </a:r>
            <a:endParaRPr lang="en-US" sz="5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5712" y="499232"/>
            <a:ext cx="3053938" cy="31857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1139" y="4303512"/>
            <a:ext cx="29051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0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K8s</a:t>
            </a:r>
            <a:r>
              <a:rPr lang="zh-CN" altLang="en-US" dirty="0" smtClean="0"/>
              <a:t>背后的开发力量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92" y="1524000"/>
            <a:ext cx="11898240" cy="2362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9211" y="4901633"/>
            <a:ext cx="1217512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00" b="1" dirty="0">
                <a:solidFill>
                  <a:srgbClr val="333333"/>
                </a:solidFill>
                <a:latin typeface="Arial" panose="020B0604020202020204" pitchFamily="34" charset="0"/>
              </a:rPr>
              <a:t>从</a:t>
            </a:r>
            <a:r>
              <a:rPr lang="en-US" altLang="zh-CN" sz="2100" b="1" dirty="0">
                <a:solidFill>
                  <a:srgbClr val="333333"/>
                </a:solidFill>
                <a:latin typeface="Arial" panose="020B0604020202020204" pitchFamily="34" charset="0"/>
              </a:rPr>
              <a:t>2014</a:t>
            </a:r>
            <a:r>
              <a:rPr lang="zh-CN" altLang="en-US" sz="2100" b="1" dirty="0">
                <a:solidFill>
                  <a:srgbClr val="333333"/>
                </a:solidFill>
                <a:latin typeface="Arial" panose="020B0604020202020204" pitchFamily="34" charset="0"/>
              </a:rPr>
              <a:t>年</a:t>
            </a:r>
            <a:r>
              <a:rPr lang="en-US" altLang="zh-CN" sz="2100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v1.0</a:t>
            </a:r>
            <a:r>
              <a:rPr lang="zh-CN" altLang="en-US" sz="2100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版本发布，到</a:t>
            </a:r>
            <a:r>
              <a:rPr lang="en-US" altLang="zh-CN" sz="2100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2016</a:t>
            </a:r>
            <a:r>
              <a:rPr lang="zh-CN" altLang="en-US" sz="2100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年</a:t>
            </a:r>
            <a:r>
              <a:rPr lang="en-US" altLang="zh-CN" sz="2100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v1.2</a:t>
            </a:r>
            <a:r>
              <a:rPr lang="zh-CN" altLang="en-US" sz="2100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发布，版本升级很快，新特性不断增加，开发队伍也不断壮大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235263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HPE_Standard_Arial_16x9_v2</Template>
  <TotalTime>10825</TotalTime>
  <Words>1915</Words>
  <Application>Microsoft Office PowerPoint</Application>
  <PresentationFormat>Widescreen</PresentationFormat>
  <Paragraphs>312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Helvetica Neue</vt:lpstr>
      <vt:lpstr>宋体</vt:lpstr>
      <vt:lpstr>微软雅黑</vt:lpstr>
      <vt:lpstr>黑体</vt:lpstr>
      <vt:lpstr>Arial</vt:lpstr>
      <vt:lpstr>HPE_Standard_Arial_16x9_v2</vt:lpstr>
      <vt:lpstr>HPE Universtiy  ---容器云系列课程</vt:lpstr>
      <vt:lpstr>Kubernetes</vt:lpstr>
      <vt:lpstr>目录</vt:lpstr>
      <vt:lpstr>K8s背景与生态圈</vt:lpstr>
      <vt:lpstr>谷歌保守十年的秘密武器——Borg</vt:lpstr>
      <vt:lpstr>Borg的一些高级特性</vt:lpstr>
      <vt:lpstr>Kubenetes，一个开源的“Borg”</vt:lpstr>
      <vt:lpstr>谷歌的意志</vt:lpstr>
      <vt:lpstr>K8s背后的开发力量</vt:lpstr>
      <vt:lpstr>K8s的生态圈和影响力</vt:lpstr>
      <vt:lpstr>K8s的基本概念与术语</vt:lpstr>
      <vt:lpstr>K8s是什么</vt:lpstr>
      <vt:lpstr>K8s的核心功能</vt:lpstr>
      <vt:lpstr>K8s的优点</vt:lpstr>
      <vt:lpstr>一切都是资源</vt:lpstr>
      <vt:lpstr>资源的Label</vt:lpstr>
      <vt:lpstr>资源定义文件(YAML)</vt:lpstr>
      <vt:lpstr>K8s核心资源之Pod</vt:lpstr>
      <vt:lpstr>Pod的定义例子</vt:lpstr>
      <vt:lpstr>K8s核心资源之Service</vt:lpstr>
      <vt:lpstr>Service描述文件</vt:lpstr>
      <vt:lpstr>K8s核心资源之RC（Deployment)</vt:lpstr>
      <vt:lpstr>RC的定义文件</vt:lpstr>
      <vt:lpstr>K8s核心资源之namespace</vt:lpstr>
      <vt:lpstr>K8s原理与运行机制</vt:lpstr>
      <vt:lpstr>K8s集群结构（上）</vt:lpstr>
      <vt:lpstr>K8s集群结构（下）</vt:lpstr>
      <vt:lpstr>K8s的架构</vt:lpstr>
      <vt:lpstr>RC创建流程分析</vt:lpstr>
      <vt:lpstr>服务发现机制分析（上）</vt:lpstr>
      <vt:lpstr>服务发现机制分析（下）</vt:lpstr>
      <vt:lpstr>服务负载均衡机制</vt:lpstr>
      <vt:lpstr>程序中的日志输出问题</vt:lpstr>
      <vt:lpstr>PowerPoint Presentation</vt:lpstr>
      <vt:lpstr>Docker java client</vt:lpstr>
      <vt:lpstr>放映结束，谢谢观赏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picture</dc:title>
  <dc:creator>张然</dc:creator>
  <cp:lastModifiedBy>Wu, Zhi-Hui (ES-APPS-GD-WH)</cp:lastModifiedBy>
  <cp:revision>446</cp:revision>
  <dcterms:created xsi:type="dcterms:W3CDTF">2015-10-14T11:58:37Z</dcterms:created>
  <dcterms:modified xsi:type="dcterms:W3CDTF">2016-05-23T10:34:47Z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