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57" r:id="rId4"/>
    <p:sldId id="260" r:id="rId5"/>
    <p:sldId id="262" r:id="rId6"/>
    <p:sldId id="263" r:id="rId7"/>
    <p:sldId id="265" r:id="rId8"/>
    <p:sldId id="261" r:id="rId9"/>
    <p:sldId id="272" r:id="rId10"/>
    <p:sldId id="266" r:id="rId11"/>
    <p:sldId id="259" r:id="rId12"/>
    <p:sldId id="267" r:id="rId13"/>
    <p:sldId id="258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A404-84F4-E019-7088-1A9289AEE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ea typeface="+mj-lt"/>
                <a:cs typeface="+mj-lt"/>
              </a:rPr>
              <a:t>End to End Security Automation in CI/CD pipeline with Monitoring Alerts and Patch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BAF41-C211-DED4-2ABC-39D396571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  : </a:t>
            </a:r>
          </a:p>
          <a:p>
            <a:r>
              <a:rPr lang="en-US" dirty="0"/>
              <a:t>	Prathamesh Karve	:	(240344223029)	</a:t>
            </a:r>
          </a:p>
          <a:p>
            <a:r>
              <a:rPr lang="en-US" dirty="0"/>
              <a:t>              Vineet Patil	      :	     (240344223025) </a:t>
            </a:r>
          </a:p>
          <a:p>
            <a:pPr algn="l"/>
            <a:r>
              <a:rPr lang="en-US" dirty="0"/>
              <a:t>                	      Shrikant Raut  	:            (240344223030)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5066FD2-E6E7-6DE3-8FDD-316E37CA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6" y="992504"/>
            <a:ext cx="9378467" cy="528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4D17E-8263-3605-01C8-00C541708EE1}"/>
              </a:ext>
            </a:extLst>
          </p:cNvPr>
          <p:cNvSpPr txBox="1"/>
          <p:nvPr/>
        </p:nvSpPr>
        <p:spPr>
          <a:xfrm>
            <a:off x="3936818" y="225727"/>
            <a:ext cx="35178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Jenkins stages output</a:t>
            </a:r>
          </a:p>
        </p:txBody>
      </p:sp>
    </p:spTree>
    <p:extLst>
      <p:ext uri="{BB962C8B-B14F-4D97-AF65-F5344CB8AC3E}">
        <p14:creationId xmlns:p14="http://schemas.microsoft.com/office/powerpoint/2010/main" val="7849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A365850-1A9B-34ED-A126-C7B4379D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3" t="-3936" r="-754" b="3757"/>
          <a:stretch/>
        </p:blipFill>
        <p:spPr>
          <a:xfrm>
            <a:off x="1173079" y="581527"/>
            <a:ext cx="9996256" cy="5624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F3546-8258-4EC1-B592-79EC39D501B8}"/>
              </a:ext>
            </a:extLst>
          </p:cNvPr>
          <p:cNvSpPr txBox="1"/>
          <p:nvPr/>
        </p:nvSpPr>
        <p:spPr>
          <a:xfrm>
            <a:off x="3714749" y="122465"/>
            <a:ext cx="4601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Dependency check report</a:t>
            </a:r>
          </a:p>
        </p:txBody>
      </p:sp>
    </p:spTree>
    <p:extLst>
      <p:ext uri="{BB962C8B-B14F-4D97-AF65-F5344CB8AC3E}">
        <p14:creationId xmlns:p14="http://schemas.microsoft.com/office/powerpoint/2010/main" val="38961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27305A-495D-746F-E470-771BC296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6" y="622987"/>
            <a:ext cx="9936891" cy="56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86813-FD8A-A96A-14DE-F47005E8E8CC}"/>
              </a:ext>
            </a:extLst>
          </p:cNvPr>
          <p:cNvSpPr txBox="1"/>
          <p:nvPr/>
        </p:nvSpPr>
        <p:spPr>
          <a:xfrm>
            <a:off x="4211595" y="131697"/>
            <a:ext cx="2873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SonarQube Output</a:t>
            </a:r>
          </a:p>
        </p:txBody>
      </p:sp>
    </p:spTree>
    <p:extLst>
      <p:ext uri="{BB962C8B-B14F-4D97-AF65-F5344CB8AC3E}">
        <p14:creationId xmlns:p14="http://schemas.microsoft.com/office/powerpoint/2010/main" val="34058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C4F66F-7CBB-8FEC-90C5-953FA0C2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1012658"/>
            <a:ext cx="8592553" cy="4832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F082D-CEF1-3E4E-80B6-C0359FF2D12C}"/>
              </a:ext>
            </a:extLst>
          </p:cNvPr>
          <p:cNvSpPr txBox="1"/>
          <p:nvPr/>
        </p:nvSpPr>
        <p:spPr>
          <a:xfrm>
            <a:off x="4301289" y="300789"/>
            <a:ext cx="25166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Aqua Trivy report</a:t>
            </a:r>
          </a:p>
        </p:txBody>
      </p:sp>
    </p:spTree>
    <p:extLst>
      <p:ext uri="{BB962C8B-B14F-4D97-AF65-F5344CB8AC3E}">
        <p14:creationId xmlns:p14="http://schemas.microsoft.com/office/powerpoint/2010/main" val="13949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96ECB3-FDFF-872F-DCC9-9692202D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772824"/>
            <a:ext cx="7191375" cy="4048125"/>
          </a:xfrm>
          <a:prstGeom prst="rect">
            <a:avLst/>
          </a:prstGeom>
        </p:spPr>
      </p:pic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819F3E4-C63D-35B2-A301-DB8FD37C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4826144"/>
            <a:ext cx="7191375" cy="20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0B7DCF9-F12A-9A7F-EA49-067BB4B4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6" y="1181966"/>
            <a:ext cx="7969827" cy="45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AE6D9CA-AFA4-DA48-8653-495B6987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240414"/>
            <a:ext cx="7191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21D98DD-C6BC-738D-3ED8-F7A02845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81" y="1050507"/>
            <a:ext cx="9962445" cy="1332691"/>
          </a:xfrm>
          <a:prstGeom prst="rect">
            <a:avLst/>
          </a:prstGeom>
        </p:spPr>
      </p:pic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263B890-0E64-B2FA-8DF6-C98CE1D9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87" y="2980056"/>
            <a:ext cx="5253450" cy="29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7044-B94E-D762-1E6F-3DF4140FC07E}"/>
              </a:ext>
            </a:extLst>
          </p:cNvPr>
          <p:cNvSpPr txBox="1">
            <a:spLocks/>
          </p:cNvSpPr>
          <p:nvPr/>
        </p:nvSpPr>
        <p:spPr>
          <a:xfrm>
            <a:off x="332161" y="3968318"/>
            <a:ext cx="11527678" cy="31513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In partial fulfillment of the award of Post Graduate Diploma</a:t>
            </a:r>
            <a:br>
              <a:rPr lang="en-US" sz="1800" b="1" dirty="0"/>
            </a:br>
            <a:r>
              <a:rPr lang="en-US" sz="1800" b="1" dirty="0"/>
              <a:t> in</a:t>
            </a:r>
            <a:br>
              <a:rPr lang="en-US" sz="1800" b="1" dirty="0"/>
            </a:br>
            <a:r>
              <a:rPr lang="en-US" sz="900" b="1" dirty="0"/>
              <a:t> </a:t>
            </a:r>
            <a:r>
              <a:rPr lang="en-US" sz="1800" b="1" dirty="0"/>
              <a:t>IT Infrastructure, Systems and Security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(PG-DITISS)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Sunbeam Institute of Information Technology,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Pune (Maharashtra)</a:t>
            </a:r>
            <a:br>
              <a:rPr lang="en-US" sz="1800" b="1" dirty="0"/>
            </a:br>
            <a:r>
              <a:rPr lang="en-US" sz="1800" b="1" dirty="0"/>
              <a:t>PG-DITISS -2024</a:t>
            </a:r>
            <a:endParaRPr lang="en-IN" sz="18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7FD2653-6E6C-C8B3-A71B-18060EF1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944870-84FA-4C89-8E49-D1B0ABCDD80E}" type="slidenum">
              <a:rPr lang="en-IN" smtClean="0"/>
              <a:t>2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C85C-A4BB-0B7D-AA50-7C6D5A95D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2" y="173264"/>
            <a:ext cx="1294266" cy="129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FC3EB-31BE-0921-EEE3-7CC86C562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49" y="173264"/>
            <a:ext cx="1776730" cy="46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6E9FF-BF4F-AC7B-95CF-FAC07E8D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79" y="1358964"/>
            <a:ext cx="1753844" cy="1723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B8465-A1AE-A712-3B71-045BE430C7E2}"/>
              </a:ext>
            </a:extLst>
          </p:cNvPr>
          <p:cNvSpPr txBox="1"/>
          <p:nvPr/>
        </p:nvSpPr>
        <p:spPr>
          <a:xfrm>
            <a:off x="2841004" y="60175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Under the </a:t>
            </a:r>
            <a:r>
              <a:rPr lang="en-US" b="1" dirty="0"/>
              <a:t>G</a:t>
            </a:r>
            <a:r>
              <a:rPr lang="en-US" sz="1800" b="1" dirty="0"/>
              <a:t>uidance </a:t>
            </a:r>
          </a:p>
          <a:p>
            <a:pPr algn="ctr"/>
            <a:r>
              <a:rPr lang="en-US" sz="1800" b="1" dirty="0"/>
              <a:t>of</a:t>
            </a:r>
            <a:br>
              <a:rPr lang="en-US" sz="1800" b="1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A1E46-D228-D854-B0D8-994611365AD3}"/>
              </a:ext>
            </a:extLst>
          </p:cNvPr>
          <p:cNvSpPr txBox="1"/>
          <p:nvPr/>
        </p:nvSpPr>
        <p:spPr>
          <a:xfrm>
            <a:off x="3047260" y="33752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/>
              <a:t>Mr. Sandeep Walvekar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2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C8C9469B-0B47-BD2B-BB15-EA1944D4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08" y="599574"/>
            <a:ext cx="7560770" cy="5979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36C3A-13A5-6FF3-6806-23F99EFA8BBC}"/>
              </a:ext>
            </a:extLst>
          </p:cNvPr>
          <p:cNvSpPr txBox="1"/>
          <p:nvPr/>
        </p:nvSpPr>
        <p:spPr>
          <a:xfrm>
            <a:off x="4932948" y="230604"/>
            <a:ext cx="32069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Work 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26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08820-A01A-AFD2-FD44-FCE8D82C17E6}"/>
              </a:ext>
            </a:extLst>
          </p:cNvPr>
          <p:cNvSpPr txBox="1"/>
          <p:nvPr/>
        </p:nvSpPr>
        <p:spPr>
          <a:xfrm>
            <a:off x="441613" y="445324"/>
            <a:ext cx="1175533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>
                <a:ea typeface="+mn-lt"/>
                <a:cs typeface="+mn-lt"/>
              </a:rPr>
              <a:t>1. Source Code Management and Automation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2. Dependency and Security Checks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                                                                       </a:t>
            </a:r>
            <a:r>
              <a:rPr lang="en-US" b="1">
                <a:ea typeface="+mn-lt"/>
                <a:cs typeface="+mn-lt"/>
              </a:rPr>
              <a:t> - Dependency Check:</a:t>
            </a:r>
            <a:r>
              <a:rPr lang="en-US">
                <a:ea typeface="+mn-lt"/>
                <a:cs typeface="+mn-lt"/>
              </a:rPr>
              <a:t> Analyzes project dependencies for security vulnerabilities.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                                                                      </a:t>
            </a:r>
            <a:r>
              <a:rPr lang="en-US" b="1">
                <a:ea typeface="+mn-lt"/>
                <a:cs typeface="+mn-lt"/>
              </a:rPr>
              <a:t>- Function:</a:t>
            </a:r>
            <a:r>
              <a:rPr lang="en-US">
                <a:ea typeface="+mn-lt"/>
                <a:cs typeface="+mn-lt"/>
              </a:rPr>
              <a:t> Ensure all dependencies are secure and up-to-date.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Jenkins Logo, symbol, meaning, history, PNG, brand">
            <a:extLst>
              <a:ext uri="{FF2B5EF4-FFF2-40B4-BE49-F238E27FC236}">
                <a16:creationId xmlns:a16="http://schemas.microsoft.com/office/drawing/2014/main" id="{F4E31221-1348-089A-99F5-9AD48AF7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3" y="1484396"/>
            <a:ext cx="2743200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E634D-A30D-5A71-0775-0656D7206854}"/>
              </a:ext>
            </a:extLst>
          </p:cNvPr>
          <p:cNvSpPr txBox="1"/>
          <p:nvPr/>
        </p:nvSpPr>
        <p:spPr>
          <a:xfrm>
            <a:off x="3749842" y="1483634"/>
            <a:ext cx="83304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baseline="0">
                <a:latin typeface="Aptos"/>
              </a:rPr>
              <a:t>- Jenkins: </a:t>
            </a:r>
            <a:r>
              <a:rPr lang="en-US" sz="1800" baseline="0">
                <a:latin typeface="Aptos"/>
              </a:rPr>
              <a:t>The primary automation server.</a:t>
            </a:r>
          </a:p>
          <a:p>
            <a:endParaRPr lang="en-US">
              <a:latin typeface="Aptos"/>
              <a:cs typeface="Segoe UI"/>
            </a:endParaRPr>
          </a:p>
          <a:p>
            <a:r>
              <a:rPr lang="en-US" b="1">
                <a:latin typeface="Segoe UI"/>
                <a:cs typeface="Segoe UI"/>
              </a:rPr>
              <a:t>- Function: </a:t>
            </a:r>
            <a:r>
              <a:rPr lang="en-US">
                <a:latin typeface="Segoe UI"/>
                <a:cs typeface="Segoe UI"/>
              </a:rPr>
              <a:t>Jenkins will automatically pull the source code or Docker images </a:t>
            </a:r>
          </a:p>
          <a:p>
            <a:r>
              <a:rPr lang="en-US">
                <a:latin typeface="Segoe UI"/>
                <a:cs typeface="Segoe UI"/>
              </a:rPr>
              <a:t>                   from Git repositories.       </a:t>
            </a:r>
            <a:endParaRPr lang="en-US"/>
          </a:p>
          <a:p>
            <a:r>
              <a:rPr lang="en-US" b="1">
                <a:latin typeface="Segoe UI"/>
                <a:cs typeface="Segoe UI"/>
              </a:rPr>
              <a:t>- Workflow:</a:t>
            </a:r>
            <a:r>
              <a:rPr lang="en-US">
                <a:latin typeface="Segoe UI"/>
                <a:cs typeface="Segoe UI"/>
              </a:rPr>
              <a:t> Jenkins is configured to trigger a build process whenever there are </a:t>
            </a:r>
          </a:p>
          <a:p>
            <a:r>
              <a:rPr lang="en-US">
                <a:latin typeface="Segoe UI"/>
                <a:cs typeface="Segoe UI"/>
              </a:rPr>
              <a:t>                    changes in the Git repository</a:t>
            </a:r>
          </a:p>
        </p:txBody>
      </p:sp>
      <p:pic>
        <p:nvPicPr>
          <p:cNvPr id="6" name="Picture 5" descr="OWASP DependencyCheck - A Software Composition Analysis Utility That  Detects Publicly Disclosed Vulnerabilities In Application Dependencies">
            <a:extLst>
              <a:ext uri="{FF2B5EF4-FFF2-40B4-BE49-F238E27FC236}">
                <a16:creationId xmlns:a16="http://schemas.microsoft.com/office/drawing/2014/main" id="{E5C27D8D-73EB-4727-36F9-2AB3FA07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4589136"/>
            <a:ext cx="2743198" cy="8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4C838-53E2-933E-63C2-37A8BAFE04C8}"/>
              </a:ext>
            </a:extLst>
          </p:cNvPr>
          <p:cNvSpPr txBox="1"/>
          <p:nvPr/>
        </p:nvSpPr>
        <p:spPr>
          <a:xfrm>
            <a:off x="247403" y="366155"/>
            <a:ext cx="11947591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  <a:cs typeface="Segoe UI"/>
              </a:rPr>
              <a:t>  </a:t>
            </a:r>
          </a:p>
          <a:p>
            <a:endParaRPr lang="en-US"/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                                                        </a:t>
            </a:r>
            <a:r>
              <a:rPr lang="en-US" b="1">
                <a:latin typeface="Segoe UI"/>
                <a:cs typeface="Segoe UI"/>
              </a:rPr>
              <a:t>- SonarQube:</a:t>
            </a:r>
            <a:r>
              <a:rPr lang="en-US">
                <a:latin typeface="Segoe UI"/>
                <a:cs typeface="Segoe UI"/>
              </a:rPr>
              <a:t> Static code analysis tool.</a:t>
            </a: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                                                        </a:t>
            </a:r>
            <a:r>
              <a:rPr lang="en-US" b="1">
                <a:latin typeface="Segoe UI"/>
                <a:cs typeface="Segoe UI"/>
              </a:rPr>
              <a:t>- Function: </a:t>
            </a:r>
            <a:r>
              <a:rPr lang="en-US">
                <a:latin typeface="Segoe UI"/>
                <a:cs typeface="Segoe UI"/>
              </a:rPr>
              <a:t>Inspect code for bugs, vulnerabilities, and code smells.</a:t>
            </a:r>
            <a:endParaRPr lang="en-US"/>
          </a:p>
          <a:p>
            <a:r>
              <a:rPr lang="en-US">
                <a:latin typeface="Segoe UI"/>
                <a:cs typeface="Segoe UI"/>
              </a:rPr>
              <a:t>                                                         </a:t>
            </a:r>
            <a:r>
              <a:rPr lang="en-US" b="1">
                <a:latin typeface="Segoe UI"/>
                <a:cs typeface="Segoe UI"/>
              </a:rPr>
              <a:t>- Workflow:</a:t>
            </a:r>
            <a:r>
              <a:rPr lang="en-US">
                <a:latin typeface="Segoe UI"/>
                <a:cs typeface="Segoe UI"/>
              </a:rPr>
              <a:t> After the dependency check, SonarQube runs to provide a                                                                                                   comprehensive analysis report.                     </a:t>
            </a:r>
            <a:endParaRPr lang="en-US"/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                                                        </a:t>
            </a:r>
            <a:r>
              <a:rPr lang="en-US" b="1">
                <a:latin typeface="Segoe UI"/>
                <a:cs typeface="Segoe UI"/>
              </a:rPr>
              <a:t> - Aqua Trivy:</a:t>
            </a:r>
            <a:r>
              <a:rPr lang="en-US">
                <a:latin typeface="Segoe UI"/>
                <a:cs typeface="Segoe UI"/>
              </a:rPr>
              <a:t> Docker image and file scanner.</a:t>
            </a: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                                                        </a:t>
            </a:r>
            <a:r>
              <a:rPr lang="en-US" b="1">
                <a:latin typeface="Segoe UI"/>
                <a:cs typeface="Segoe UI"/>
              </a:rPr>
              <a:t>- Function: </a:t>
            </a:r>
            <a:r>
              <a:rPr lang="en-US">
                <a:latin typeface="Segoe UI"/>
                <a:cs typeface="Segoe UI"/>
              </a:rPr>
              <a:t>Identify vulnerabilities in Docker images.</a:t>
            </a:r>
          </a:p>
          <a:p>
            <a:r>
              <a:rPr lang="en-US">
                <a:latin typeface="Segoe UI"/>
                <a:cs typeface="Segoe UI"/>
              </a:rPr>
              <a:t>                                                         </a:t>
            </a:r>
            <a:r>
              <a:rPr lang="en-US" b="1">
                <a:latin typeface="Segoe UI"/>
                <a:cs typeface="Segoe UI"/>
              </a:rPr>
              <a:t>- Workflow:</a:t>
            </a:r>
            <a:r>
              <a:rPr lang="en-US">
                <a:latin typeface="Segoe UI"/>
                <a:cs typeface="Segoe UI"/>
              </a:rPr>
              <a:t> Trivy scans the Docker images post dependency check and </a:t>
            </a:r>
          </a:p>
          <a:p>
            <a:r>
              <a:rPr lang="en-US">
                <a:latin typeface="Segoe UI"/>
                <a:cs typeface="Segoe UI"/>
              </a:rPr>
              <a:t>                                                                              SonarQube analysis.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  </a:t>
            </a:r>
          </a:p>
        </p:txBody>
      </p:sp>
      <p:pic>
        <p:nvPicPr>
          <p:cNvPr id="4" name="Picture 3" descr="SonarQube Analysis">
            <a:extLst>
              <a:ext uri="{FF2B5EF4-FFF2-40B4-BE49-F238E27FC236}">
                <a16:creationId xmlns:a16="http://schemas.microsoft.com/office/drawing/2014/main" id="{A0F7AD3F-174A-08DD-9C49-BF6C19D8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63" r="32997" b="29176"/>
          <a:stretch/>
        </p:blipFill>
        <p:spPr>
          <a:xfrm>
            <a:off x="430591" y="1162117"/>
            <a:ext cx="3048007" cy="888273"/>
          </a:xfrm>
          <a:prstGeom prst="rect">
            <a:avLst/>
          </a:prstGeom>
        </p:spPr>
      </p:pic>
      <p:pic>
        <p:nvPicPr>
          <p:cNvPr id="5" name="Picture 4" descr="Trivy Home - Trivy">
            <a:extLst>
              <a:ext uri="{FF2B5EF4-FFF2-40B4-BE49-F238E27FC236}">
                <a16:creationId xmlns:a16="http://schemas.microsoft.com/office/drawing/2014/main" id="{CE77FA0C-0F21-0E48-C428-3FF02D35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6" y="3729789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ACE0C-5E3C-1B30-C55E-5707C5BB288D}"/>
              </a:ext>
            </a:extLst>
          </p:cNvPr>
          <p:cNvSpPr txBox="1"/>
          <p:nvPr/>
        </p:nvSpPr>
        <p:spPr>
          <a:xfrm>
            <a:off x="350920" y="441158"/>
            <a:ext cx="1166765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  <a:ea typeface="Segoe UI"/>
                <a:cs typeface="Segoe UI"/>
              </a:rPr>
              <a:t> </a:t>
            </a:r>
            <a:r>
              <a:rPr lang="en-US" sz="1800" baseline="0">
                <a:latin typeface="Aptos"/>
                <a:ea typeface="Segoe UI"/>
                <a:cs typeface="Segoe UI"/>
              </a:rPr>
              <a:t>3. Hosting and Deployment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1800" baseline="0">
                <a:latin typeface="Aptos"/>
                <a:ea typeface="Segoe UI"/>
                <a:cs typeface="Segoe UI"/>
              </a:rPr>
              <a:t>   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Docker Swarm: </a:t>
            </a:r>
            <a:r>
              <a:rPr lang="en-US" sz="1800" baseline="0">
                <a:latin typeface="Aptos"/>
                <a:ea typeface="Segoe UI"/>
                <a:cs typeface="Segoe UI"/>
              </a:rPr>
              <a:t>Container orchestration tool.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endParaRPr lang="en-US">
              <a:latin typeface="Aptos"/>
              <a:ea typeface="Segoe UI"/>
              <a:cs typeface="Segoe UI"/>
            </a:endParaRPr>
          </a:p>
          <a:p>
            <a:r>
              <a:rPr lang="en-US" sz="1800">
                <a:latin typeface="Aptos"/>
                <a:ea typeface="Segoe UI"/>
                <a:cs typeface="Segoe UI"/>
              </a:rPr>
              <a:t>​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Function:</a:t>
            </a:r>
            <a:r>
              <a:rPr lang="en-US" sz="1800" baseline="0">
                <a:latin typeface="Aptos"/>
                <a:ea typeface="Segoe UI"/>
                <a:cs typeface="Segoe UI"/>
              </a:rPr>
              <a:t> Host the web application with load balancing and high </a:t>
            </a:r>
            <a:r>
              <a:rPr lang="en-US">
                <a:ea typeface="+mn-lt"/>
                <a:cs typeface="+mn-lt"/>
              </a:rPr>
              <a:t>availability. </a:t>
            </a:r>
            <a:endParaRPr lang="en-US" sz="1800">
              <a:ea typeface="+mn-lt"/>
              <a:cs typeface="+mn-lt"/>
            </a:endParaRPr>
          </a:p>
          <a:p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Workflow:</a:t>
            </a:r>
            <a:r>
              <a:rPr lang="en-US" sz="1800" baseline="0">
                <a:latin typeface="Aptos"/>
                <a:ea typeface="Segoe UI"/>
                <a:cs typeface="Segoe UI"/>
              </a:rPr>
              <a:t> After passing all security checks, Docker Swarm deploys </a:t>
            </a:r>
            <a:r>
              <a:rPr lang="en-US">
                <a:latin typeface="Aptos"/>
                <a:ea typeface="Segoe UI"/>
                <a:cs typeface="Segoe UI"/>
              </a:rPr>
              <a:t> </a:t>
            </a:r>
            <a:r>
              <a:rPr lang="en-US">
                <a:ea typeface="+mn-lt"/>
                <a:cs typeface="+mn-lt"/>
              </a:rPr>
              <a:t>the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latin typeface="Aptos"/>
                <a:ea typeface="Segoe UI"/>
                <a:cs typeface="Segoe UI"/>
              </a:rPr>
              <a:t>​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                                 </a:t>
            </a:r>
            <a:r>
              <a:rPr lang="en-US">
                <a:ea typeface="+mn-lt"/>
                <a:cs typeface="+mn-lt"/>
              </a:rPr>
              <a:t>application. </a:t>
            </a:r>
            <a:endParaRPr lang="en-US" sz="1800">
              <a:ea typeface="+mn-lt"/>
              <a:cs typeface="+mn-lt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endParaRPr lang="en-US">
              <a:latin typeface="Aptos"/>
              <a:ea typeface="Segoe UI"/>
              <a:cs typeface="Segoe UI"/>
            </a:endParaRPr>
          </a:p>
          <a:p>
            <a:r>
              <a:rPr lang="en-US" sz="1800" baseline="0">
                <a:latin typeface="Aptos"/>
                <a:ea typeface="Segoe UI"/>
                <a:cs typeface="Segoe UI"/>
              </a:rPr>
              <a:t>4. Monitoring and Alerts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  <a:endParaRPr lang="en-US"/>
          </a:p>
          <a:p>
            <a:pPr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1800" baseline="0">
                <a:latin typeface="Aptos"/>
                <a:ea typeface="Segoe UI"/>
                <a:cs typeface="Segoe UI"/>
              </a:rPr>
              <a:t>   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OSSEC: </a:t>
            </a:r>
            <a:r>
              <a:rPr lang="en-US" sz="1800" baseline="0">
                <a:latin typeface="Aptos"/>
                <a:ea typeface="Segoe UI"/>
                <a:cs typeface="Segoe UI"/>
              </a:rPr>
              <a:t>Host-based intrusion detection system (HIDS).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1800" baseline="0">
                <a:latin typeface="Aptos"/>
                <a:ea typeface="Segoe UI"/>
                <a:cs typeface="Segoe UI"/>
              </a:rPr>
              <a:t>     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Function: </a:t>
            </a:r>
            <a:r>
              <a:rPr lang="en-US" sz="1800" baseline="0">
                <a:latin typeface="Aptos"/>
                <a:ea typeface="Segoe UI"/>
                <a:cs typeface="Segoe UI"/>
              </a:rPr>
              <a:t>Monitor the deployed application and send email alerts in case of any </a:t>
            </a:r>
            <a:endParaRPr lang="en-US" sz="1800">
              <a:latin typeface="Aptos"/>
              <a:ea typeface="Segoe UI"/>
              <a:cs typeface="Segoe UI"/>
            </a:endParaRPr>
          </a:p>
          <a:p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                           </a:t>
            </a:r>
            <a:r>
              <a:rPr lang="en-US">
                <a:ea typeface="+mn-lt"/>
                <a:cs typeface="Segoe UI"/>
              </a:rPr>
              <a:t>   </a:t>
            </a:r>
            <a:r>
              <a:rPr lang="en-US">
                <a:ea typeface="+mn-lt"/>
                <a:cs typeface="+mn-lt"/>
              </a:rPr>
              <a:t>suspicious activity or attacks. </a:t>
            </a:r>
          </a:p>
          <a:p>
            <a:r>
              <a:rPr lang="en-US" sz="1800" baseline="0">
                <a:latin typeface="Aptos"/>
                <a:ea typeface="Segoe UI"/>
                <a:cs typeface="Segoe UI"/>
              </a:rPr>
              <a:t>     </a:t>
            </a:r>
            <a:r>
              <a:rPr lang="en-US">
                <a:latin typeface="Aptos"/>
                <a:ea typeface="Segoe UI"/>
                <a:cs typeface="Segoe UI"/>
              </a:rPr>
              <a:t>                                                                   </a:t>
            </a:r>
            <a:r>
              <a:rPr lang="en-US" sz="1800" b="1" baseline="0">
                <a:latin typeface="Aptos"/>
                <a:ea typeface="Segoe UI"/>
                <a:cs typeface="Segoe UI"/>
              </a:rPr>
              <a:t>- Workflow:</a:t>
            </a:r>
            <a:r>
              <a:rPr lang="en-US" sz="1800" baseline="0">
                <a:latin typeface="Aptos"/>
                <a:ea typeface="Segoe UI"/>
                <a:cs typeface="Segoe UI"/>
              </a:rPr>
              <a:t> OSSEC is configured to monitor system logs and other indicators of </a:t>
            </a:r>
          </a:p>
          <a:p>
            <a:r>
              <a:rPr lang="en-US">
                <a:cs typeface="Segoe UI"/>
              </a:rPr>
              <a:t>                                                                                                </a:t>
            </a:r>
            <a:r>
              <a:rPr lang="en-US">
                <a:ea typeface="+mn-lt"/>
                <a:cs typeface="Segoe UI"/>
              </a:rPr>
              <a:t>   </a:t>
            </a:r>
            <a:r>
              <a:rPr lang="en-US">
                <a:ea typeface="+mn-lt"/>
                <a:cs typeface="+mn-lt"/>
              </a:rPr>
              <a:t>compromise. It sends email alerts if an attack is detected.</a:t>
            </a:r>
          </a:p>
        </p:txBody>
      </p:sp>
      <p:pic>
        <p:nvPicPr>
          <p:cNvPr id="4" name="Picture 3" descr="Docker Swarm Introduction (Tour Around Docker 1.12 Series) | Technology  Conversations">
            <a:extLst>
              <a:ext uri="{FF2B5EF4-FFF2-40B4-BE49-F238E27FC236}">
                <a16:creationId xmlns:a16="http://schemas.microsoft.com/office/drawing/2014/main" id="{6AAC4056-BA7E-BA27-B409-A96FB5D2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2" y="1207358"/>
            <a:ext cx="1715273" cy="1487960"/>
          </a:xfrm>
          <a:prstGeom prst="rect">
            <a:avLst/>
          </a:prstGeom>
        </p:spPr>
      </p:pic>
      <p:pic>
        <p:nvPicPr>
          <p:cNvPr id="5" name="Picture 4" descr="Getting started with OSSEC (Intrusion Detection System)">
            <a:extLst>
              <a:ext uri="{FF2B5EF4-FFF2-40B4-BE49-F238E27FC236}">
                <a16:creationId xmlns:a16="http://schemas.microsoft.com/office/drawing/2014/main" id="{9DF1CF36-E9C6-11C9-93CD-8F62AC1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2" r="374" b="28965"/>
          <a:stretch/>
        </p:blipFill>
        <p:spPr>
          <a:xfrm>
            <a:off x="348049" y="4821709"/>
            <a:ext cx="2732926" cy="1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6F10B-9EE3-3A97-B38D-A02942F039B3}"/>
              </a:ext>
            </a:extLst>
          </p:cNvPr>
          <p:cNvSpPr txBox="1"/>
          <p:nvPr/>
        </p:nvSpPr>
        <p:spPr>
          <a:xfrm>
            <a:off x="370973" y="350920"/>
            <a:ext cx="116004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  <a:cs typeface="Segoe UI"/>
              </a:rPr>
              <a:t>5. Maintenance and Patching</a:t>
            </a: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                                                            </a:t>
            </a:r>
          </a:p>
          <a:p>
            <a:r>
              <a:rPr lang="en-US">
                <a:latin typeface="Segoe UI"/>
                <a:cs typeface="Segoe UI"/>
              </a:rPr>
              <a:t>                                                             </a:t>
            </a:r>
            <a:r>
              <a:rPr lang="en-US" b="1">
                <a:latin typeface="Segoe UI"/>
                <a:cs typeface="Segoe UI"/>
              </a:rPr>
              <a:t>- Puppet:</a:t>
            </a:r>
            <a:r>
              <a:rPr lang="en-US">
                <a:latin typeface="Segoe UI"/>
                <a:cs typeface="Segoe UI"/>
              </a:rPr>
              <a:t> Configuration management tool.</a:t>
            </a: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                                                             </a:t>
            </a:r>
            <a:r>
              <a:rPr lang="en-US" b="1">
                <a:latin typeface="Segoe UI"/>
                <a:cs typeface="Segoe UI"/>
              </a:rPr>
              <a:t>- Function:</a:t>
            </a:r>
            <a:r>
              <a:rPr lang="en-US">
                <a:latin typeface="Segoe UI"/>
                <a:cs typeface="Segoe UI"/>
              </a:rPr>
              <a:t> Apply security patches and maintain system configurations.</a:t>
            </a:r>
          </a:p>
          <a:p>
            <a:r>
              <a:rPr lang="en-US">
                <a:latin typeface="Segoe UI"/>
                <a:cs typeface="Segoe UI"/>
              </a:rPr>
              <a:t>                                                             </a:t>
            </a:r>
            <a:r>
              <a:rPr lang="en-US" b="1">
                <a:latin typeface="Segoe UI"/>
                <a:cs typeface="Segoe UI"/>
              </a:rPr>
              <a:t>- Workflow:</a:t>
            </a:r>
            <a:r>
              <a:rPr lang="en-US">
                <a:latin typeface="Segoe UI"/>
                <a:cs typeface="Segoe UI"/>
              </a:rPr>
              <a:t> Puppet is used to ensure that all systems are up-to-date with </a:t>
            </a:r>
          </a:p>
          <a:p>
            <a:r>
              <a:rPr lang="en-US">
                <a:latin typeface="Segoe UI"/>
                <a:cs typeface="Segoe UI"/>
              </a:rPr>
              <a:t>                                                                                 the latest security patches and configurations.</a:t>
            </a:r>
          </a:p>
        </p:txBody>
      </p:sp>
      <p:pic>
        <p:nvPicPr>
          <p:cNvPr id="4" name="Picture 3" descr="Puppet Infrastructure Logo PNG vector in SVG, PDF, AI, CDR format">
            <a:extLst>
              <a:ext uri="{FF2B5EF4-FFF2-40B4-BE49-F238E27FC236}">
                <a16:creationId xmlns:a16="http://schemas.microsoft.com/office/drawing/2014/main" id="{1BFF10C7-A125-F3CE-8B3F-75959059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49" t="27787" r="10362" b="32113"/>
          <a:stretch/>
        </p:blipFill>
        <p:spPr>
          <a:xfrm>
            <a:off x="463378" y="1002700"/>
            <a:ext cx="3331318" cy="13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38FDB-9611-D829-D04F-003A98C0D9BF}"/>
              </a:ext>
            </a:extLst>
          </p:cNvPr>
          <p:cNvSpPr txBox="1"/>
          <p:nvPr/>
        </p:nvSpPr>
        <p:spPr>
          <a:xfrm>
            <a:off x="178129" y="188025"/>
            <a:ext cx="1181594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Hosting and Deployment</a:t>
            </a:r>
          </a:p>
          <a:p>
            <a:endParaRPr lang="en-US"/>
          </a:p>
          <a:p>
            <a:r>
              <a:rPr lang="en-US"/>
              <a:t>   - Docker Swarm: Container orchestration tool.</a:t>
            </a:r>
          </a:p>
          <a:p>
            <a:endParaRPr lang="en-US"/>
          </a:p>
          <a:p>
            <a:r>
              <a:rPr lang="en-US"/>
              <a:t>     - Function: Host the web application with load balancing and high availability.</a:t>
            </a:r>
          </a:p>
          <a:p>
            <a:r>
              <a:rPr lang="en-US"/>
              <a:t>     - Workflow: After passing all security checks, Docker Swarm deploys the application.</a:t>
            </a:r>
          </a:p>
          <a:p>
            <a:endParaRPr lang="en-US"/>
          </a:p>
          <a:p>
            <a:r>
              <a:rPr lang="en-US"/>
              <a:t>4. Monitoring and Alerts</a:t>
            </a:r>
          </a:p>
          <a:p>
            <a:endParaRPr lang="en-US"/>
          </a:p>
          <a:p>
            <a:r>
              <a:rPr lang="en-US"/>
              <a:t>   - OSSEC: Host-based intrusion detection system (HIDS).</a:t>
            </a:r>
          </a:p>
          <a:p>
            <a:endParaRPr lang="en-US"/>
          </a:p>
          <a:p>
            <a:r>
              <a:rPr lang="en-US"/>
              <a:t>     - Function: Monitor the deployed application and send email alerts in case of any suspicious activity or attacks.</a:t>
            </a:r>
          </a:p>
          <a:p>
            <a:r>
              <a:rPr lang="en-US"/>
              <a:t>     - Workflow: OSSEC is configured to monitor system logs and other indicators of compromise. It sends email alerts if an attack is detected.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DD44C69-9B95-2F24-7F6B-2286DFC6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26" y="954665"/>
            <a:ext cx="8784647" cy="49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563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office theme</vt:lpstr>
      <vt:lpstr>End to End Security Automation in CI/CD pipeline with Monitoring Alerts and Patch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Vineet Patil</cp:lastModifiedBy>
  <cp:revision>4</cp:revision>
  <dcterms:created xsi:type="dcterms:W3CDTF">2024-08-14T03:21:22Z</dcterms:created>
  <dcterms:modified xsi:type="dcterms:W3CDTF">2024-08-16T09:59:55Z</dcterms:modified>
</cp:coreProperties>
</file>