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p:scale>
          <a:sx n="62" d="100"/>
          <a:sy n="62" d="100"/>
        </p:scale>
        <p:origin x="6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smtClean="0"/>
              <a:t>Clique para editar o estilo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p:txBody>
          <a:bodyPr/>
          <a:lstStyle/>
          <a:p>
            <a:fld id="{01F3B884-E224-4F82-8224-0E9116FC6EAD}" type="datetimeFigureOut">
              <a:rPr lang="pt-PT" smtClean="0"/>
              <a:t>02/11/2018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46A3006-B309-4C09-9F28-72D432D5060D}"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45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01F3B884-E224-4F82-8224-0E9116FC6EAD}" type="datetimeFigureOut">
              <a:rPr lang="pt-PT" smtClean="0"/>
              <a:t>02/11/2018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46A3006-B309-4C09-9F28-72D432D5060D}" type="slidenum">
              <a:rPr lang="pt-PT" smtClean="0"/>
              <a:t>‹nº›</a:t>
            </a:fld>
            <a:endParaRPr lang="pt-PT"/>
          </a:p>
        </p:txBody>
      </p:sp>
    </p:spTree>
    <p:extLst>
      <p:ext uri="{BB962C8B-B14F-4D97-AF65-F5344CB8AC3E}">
        <p14:creationId xmlns:p14="http://schemas.microsoft.com/office/powerpoint/2010/main" val="228847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01F3B884-E224-4F82-8224-0E9116FC6EAD}" type="datetimeFigureOut">
              <a:rPr lang="pt-PT" smtClean="0"/>
              <a:t>02/11/2018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46A3006-B309-4C09-9F28-72D432D5060D}" type="slidenum">
              <a:rPr lang="pt-PT" smtClean="0"/>
              <a:t>‹nº›</a:t>
            </a:fld>
            <a:endParaRPr lang="pt-PT"/>
          </a:p>
        </p:txBody>
      </p:sp>
    </p:spTree>
    <p:extLst>
      <p:ext uri="{BB962C8B-B14F-4D97-AF65-F5344CB8AC3E}">
        <p14:creationId xmlns:p14="http://schemas.microsoft.com/office/powerpoint/2010/main" val="30635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01F3B884-E224-4F82-8224-0E9116FC6EAD}" type="datetimeFigureOut">
              <a:rPr lang="pt-PT" smtClean="0"/>
              <a:t>02/11/2018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46A3006-B309-4C09-9F28-72D432D5060D}" type="slidenum">
              <a:rPr lang="pt-PT" smtClean="0"/>
              <a:t>‹nº›</a:t>
            </a:fld>
            <a:endParaRPr lang="pt-PT"/>
          </a:p>
        </p:txBody>
      </p:sp>
    </p:spTree>
    <p:extLst>
      <p:ext uri="{BB962C8B-B14F-4D97-AF65-F5344CB8AC3E}">
        <p14:creationId xmlns:p14="http://schemas.microsoft.com/office/powerpoint/2010/main" val="319557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smtClean="0"/>
              <a:t>Clique para editar o estilo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01F3B884-E224-4F82-8224-0E9116FC6EAD}" type="datetimeFigureOut">
              <a:rPr lang="pt-PT" smtClean="0"/>
              <a:t>02/11/2018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46A3006-B309-4C09-9F28-72D432D5060D}"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5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smtClean="0"/>
              <a:t>Clique para editar o estilo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01F3B884-E224-4F82-8224-0E9116FC6EAD}" type="datetimeFigureOut">
              <a:rPr lang="pt-PT" smtClean="0"/>
              <a:t>02/11/2018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46A3006-B309-4C09-9F28-72D432D5060D}" type="slidenum">
              <a:rPr lang="pt-PT" smtClean="0"/>
              <a:t>‹nº›</a:t>
            </a:fld>
            <a:endParaRPr lang="pt-PT"/>
          </a:p>
        </p:txBody>
      </p:sp>
    </p:spTree>
    <p:extLst>
      <p:ext uri="{BB962C8B-B14F-4D97-AF65-F5344CB8AC3E}">
        <p14:creationId xmlns:p14="http://schemas.microsoft.com/office/powerpoint/2010/main" val="202945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01F3B884-E224-4F82-8224-0E9116FC6EAD}" type="datetimeFigureOut">
              <a:rPr lang="pt-PT" smtClean="0"/>
              <a:t>02/11/2018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D46A3006-B309-4C09-9F28-72D432D5060D}" type="slidenum">
              <a:rPr lang="pt-PT" smtClean="0"/>
              <a:t>‹nº›</a:t>
            </a:fld>
            <a:endParaRPr lang="pt-PT"/>
          </a:p>
        </p:txBody>
      </p:sp>
    </p:spTree>
    <p:extLst>
      <p:ext uri="{BB962C8B-B14F-4D97-AF65-F5344CB8AC3E}">
        <p14:creationId xmlns:p14="http://schemas.microsoft.com/office/powerpoint/2010/main" val="257359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01F3B884-E224-4F82-8224-0E9116FC6EAD}" type="datetimeFigureOut">
              <a:rPr lang="pt-PT" smtClean="0"/>
              <a:t>02/11/2018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D46A3006-B309-4C09-9F28-72D432D5060D}" type="slidenum">
              <a:rPr lang="pt-PT" smtClean="0"/>
              <a:t>‹nº›</a:t>
            </a:fld>
            <a:endParaRPr lang="pt-PT"/>
          </a:p>
        </p:txBody>
      </p:sp>
    </p:spTree>
    <p:extLst>
      <p:ext uri="{BB962C8B-B14F-4D97-AF65-F5344CB8AC3E}">
        <p14:creationId xmlns:p14="http://schemas.microsoft.com/office/powerpoint/2010/main" val="45755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F3B884-E224-4F82-8224-0E9116FC6EAD}" type="datetimeFigureOut">
              <a:rPr lang="pt-PT" smtClean="0"/>
              <a:t>02/11/2018</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D46A3006-B309-4C09-9F28-72D432D5060D}" type="slidenum">
              <a:rPr lang="pt-PT" smtClean="0"/>
              <a:t>‹nº›</a:t>
            </a:fld>
            <a:endParaRPr lang="pt-PT"/>
          </a:p>
        </p:txBody>
      </p:sp>
    </p:spTree>
    <p:extLst>
      <p:ext uri="{BB962C8B-B14F-4D97-AF65-F5344CB8AC3E}">
        <p14:creationId xmlns:p14="http://schemas.microsoft.com/office/powerpoint/2010/main" val="279855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smtClean="0"/>
              <a:t>Clique para editar o estilo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F3B884-E224-4F82-8224-0E9116FC6EAD}" type="datetimeFigureOut">
              <a:rPr lang="pt-PT" smtClean="0"/>
              <a:t>02/11/2018</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6A3006-B309-4C09-9F28-72D432D5060D}" type="slidenum">
              <a:rPr lang="pt-PT" smtClean="0"/>
              <a:t>‹nº›</a:t>
            </a:fld>
            <a:endParaRPr lang="pt-PT"/>
          </a:p>
        </p:txBody>
      </p:sp>
    </p:spTree>
    <p:extLst>
      <p:ext uri="{BB962C8B-B14F-4D97-AF65-F5344CB8AC3E}">
        <p14:creationId xmlns:p14="http://schemas.microsoft.com/office/powerpoint/2010/main" val="53208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01F3B884-E224-4F82-8224-0E9116FC6EAD}" type="datetimeFigureOut">
              <a:rPr lang="pt-PT" smtClean="0"/>
              <a:t>02/11/2018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46A3006-B309-4C09-9F28-72D432D5060D}" type="slidenum">
              <a:rPr lang="pt-PT" smtClean="0"/>
              <a:t>‹nº›</a:t>
            </a:fld>
            <a:endParaRPr lang="pt-PT"/>
          </a:p>
        </p:txBody>
      </p:sp>
    </p:spTree>
    <p:extLst>
      <p:ext uri="{BB962C8B-B14F-4D97-AF65-F5344CB8AC3E}">
        <p14:creationId xmlns:p14="http://schemas.microsoft.com/office/powerpoint/2010/main" val="181256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smtClean="0"/>
              <a:t>Clique para editar o estilo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F3B884-E224-4F82-8224-0E9116FC6EAD}" type="datetimeFigureOut">
              <a:rPr lang="pt-PT" smtClean="0"/>
              <a:t>02/11/2018</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6A3006-B309-4C09-9F28-72D432D5060D}"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696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PT" dirty="0" err="1" smtClean="0"/>
              <a:t>CompleteSingleGoal</a:t>
            </a:r>
            <a:endParaRPr lang="pt-PT" dirty="0"/>
          </a:p>
        </p:txBody>
      </p:sp>
      <p:sp>
        <p:nvSpPr>
          <p:cNvPr id="3" name="Subtítulo 2"/>
          <p:cNvSpPr>
            <a:spLocks noGrp="1"/>
          </p:cNvSpPr>
          <p:nvPr>
            <p:ph type="subTitle" idx="1"/>
          </p:nvPr>
        </p:nvSpPr>
        <p:spPr/>
        <p:txBody>
          <a:bodyPr/>
          <a:lstStyle/>
          <a:p>
            <a:r>
              <a:rPr lang="pt-PT" dirty="0" smtClean="0"/>
              <a:t>Resumo do padrão</a:t>
            </a:r>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117" y="315311"/>
            <a:ext cx="2837563" cy="2888875"/>
          </a:xfrm>
          <a:prstGeom prst="rect">
            <a:avLst/>
          </a:prstGeom>
        </p:spPr>
      </p:pic>
      <p:pic>
        <p:nvPicPr>
          <p:cNvPr id="5" name="Imagem 4">
            <a:extLst>
              <a:ext uri="{FF2B5EF4-FFF2-40B4-BE49-F238E27FC236}">
                <a16:creationId xmlns:a16="http://schemas.microsoft.com/office/drawing/2014/main" id="{08E109CE-D301-4E16-98E2-55FC1F1E1AEC}"/>
              </a:ext>
            </a:extLst>
          </p:cNvPr>
          <p:cNvPicPr>
            <a:picLocks noChangeAspect="1"/>
          </p:cNvPicPr>
          <p:nvPr/>
        </p:nvPicPr>
        <p:blipFill>
          <a:blip r:embed="rId3"/>
          <a:stretch>
            <a:fillRect/>
          </a:stretch>
        </p:blipFill>
        <p:spPr>
          <a:xfrm>
            <a:off x="142086" y="222323"/>
            <a:ext cx="1306987" cy="1851565"/>
          </a:xfrm>
          <a:prstGeom prst="rect">
            <a:avLst/>
          </a:prstGeom>
        </p:spPr>
      </p:pic>
      <p:sp>
        <p:nvSpPr>
          <p:cNvPr id="6" name="CaixaDeTexto 6">
            <a:extLst>
              <a:ext uri="{FF2B5EF4-FFF2-40B4-BE49-F238E27FC236}">
                <a16:creationId xmlns:a16="http://schemas.microsoft.com/office/drawing/2014/main" id="{2CD3F3A7-DDAF-498B-9FFE-856DDCDCF5A9}"/>
              </a:ext>
            </a:extLst>
          </p:cNvPr>
          <p:cNvSpPr txBox="1"/>
          <p:nvPr/>
        </p:nvSpPr>
        <p:spPr>
          <a:xfrm>
            <a:off x="1364898" y="363545"/>
            <a:ext cx="6540573" cy="707886"/>
          </a:xfrm>
          <a:prstGeom prst="rect">
            <a:avLst/>
          </a:prstGeom>
          <a:noFill/>
        </p:spPr>
        <p:txBody>
          <a:bodyPr wrap="none" rtlCol="0">
            <a:spAutoFit/>
          </a:bodyPr>
          <a:ls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4000" dirty="0">
                <a:latin typeface="+mj-lt"/>
              </a:rPr>
              <a:t>Instituto Politécnico da Guarda</a:t>
            </a:r>
          </a:p>
        </p:txBody>
      </p:sp>
      <p:sp>
        <p:nvSpPr>
          <p:cNvPr id="7" name="CaixaDeTexto 7">
            <a:extLst>
              <a:ext uri="{FF2B5EF4-FFF2-40B4-BE49-F238E27FC236}">
                <a16:creationId xmlns:a16="http://schemas.microsoft.com/office/drawing/2014/main" id="{8DF6A327-C22D-41ED-869A-98D88F8D5635}"/>
              </a:ext>
            </a:extLst>
          </p:cNvPr>
          <p:cNvSpPr txBox="1"/>
          <p:nvPr/>
        </p:nvSpPr>
        <p:spPr>
          <a:xfrm>
            <a:off x="2091859" y="1071431"/>
            <a:ext cx="5086649" cy="461665"/>
          </a:xfrm>
          <a:prstGeom prst="rect">
            <a:avLst/>
          </a:prstGeom>
          <a:noFill/>
        </p:spPr>
        <p:txBody>
          <a:bodyPr wrap="none" rtlCol="0">
            <a:spAutoFit/>
          </a:bodyPr>
          <a:ls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2400" dirty="0">
                <a:latin typeface="+mj-lt"/>
              </a:rPr>
              <a:t>Escola Superior de Tecnologia e Gestão</a:t>
            </a:r>
          </a:p>
        </p:txBody>
      </p:sp>
      <p:sp>
        <p:nvSpPr>
          <p:cNvPr id="8" name="CaixaDeTexto 11">
            <a:extLst>
              <a:ext uri="{FF2B5EF4-FFF2-40B4-BE49-F238E27FC236}">
                <a16:creationId xmlns:a16="http://schemas.microsoft.com/office/drawing/2014/main" id="{13D5325E-DDA8-4C5C-9AC8-842176432EE2}"/>
              </a:ext>
            </a:extLst>
          </p:cNvPr>
          <p:cNvSpPr txBox="1"/>
          <p:nvPr/>
        </p:nvSpPr>
        <p:spPr>
          <a:xfrm>
            <a:off x="2150368" y="1533096"/>
            <a:ext cx="4969630" cy="369332"/>
          </a:xfrm>
          <a:prstGeom prst="rect">
            <a:avLst/>
          </a:prstGeom>
          <a:noFill/>
        </p:spPr>
        <p:txBody>
          <a:bodyPr wrap="none" rtlCol="0">
            <a:spAutoFit/>
          </a:bodyPr>
          <a:ls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PT" b="1" dirty="0">
                <a:latin typeface="+mj-lt"/>
              </a:rPr>
              <a:t>Engenharia Informática – Engenharia de Software II</a:t>
            </a:r>
          </a:p>
        </p:txBody>
      </p:sp>
      <p:sp>
        <p:nvSpPr>
          <p:cNvPr id="9" name="CaixaDeTexto 8">
            <a:extLst>
              <a:ext uri="{FF2B5EF4-FFF2-40B4-BE49-F238E27FC236}">
                <a16:creationId xmlns:a16="http://schemas.microsoft.com/office/drawing/2014/main" id="{079691FE-8478-40FD-9D11-124AC115A9FB}"/>
              </a:ext>
            </a:extLst>
          </p:cNvPr>
          <p:cNvSpPr txBox="1"/>
          <p:nvPr/>
        </p:nvSpPr>
        <p:spPr>
          <a:xfrm>
            <a:off x="7783060" y="4455620"/>
            <a:ext cx="3907676" cy="369332"/>
          </a:xfrm>
          <a:prstGeom prst="rect">
            <a:avLst/>
          </a:prstGeom>
          <a:noFill/>
        </p:spPr>
        <p:txBody>
          <a:bodyPr wrap="square" rtlCol="0">
            <a:spAutoFit/>
          </a:bodyPr>
          <a:lstStyle/>
          <a:p>
            <a:r>
              <a:rPr lang="pt-PT" dirty="0" smtClean="0"/>
              <a:t>And</a:t>
            </a:r>
            <a:r>
              <a:rPr lang="pt-PT" dirty="0" smtClean="0"/>
              <a:t>ré Teixeira</a:t>
            </a:r>
            <a:r>
              <a:rPr lang="pt-PT" dirty="0" smtClean="0"/>
              <a:t>| </a:t>
            </a:r>
            <a:r>
              <a:rPr lang="pt-PT" dirty="0"/>
              <a:t>Nº </a:t>
            </a:r>
            <a:r>
              <a:rPr lang="pt-PT" dirty="0" smtClean="0"/>
              <a:t>1011847</a:t>
            </a:r>
            <a:endParaRPr lang="pt-PT" dirty="0"/>
          </a:p>
        </p:txBody>
      </p:sp>
    </p:spTree>
    <p:extLst>
      <p:ext uri="{BB962C8B-B14F-4D97-AF65-F5344CB8AC3E}">
        <p14:creationId xmlns:p14="http://schemas.microsoft.com/office/powerpoint/2010/main" val="3854082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CompleteSingleGoal</a:t>
            </a:r>
            <a:endParaRPr lang="pt-PT" dirty="0"/>
          </a:p>
        </p:txBody>
      </p:sp>
      <p:sp>
        <p:nvSpPr>
          <p:cNvPr id="3" name="Marcador de Posição de Conteúdo 2"/>
          <p:cNvSpPr>
            <a:spLocks noGrp="1"/>
          </p:cNvSpPr>
          <p:nvPr>
            <p:ph idx="1"/>
          </p:nvPr>
        </p:nvSpPr>
        <p:spPr/>
        <p:txBody>
          <a:bodyPr>
            <a:normAutofit/>
          </a:bodyPr>
          <a:lstStyle/>
          <a:p>
            <a:r>
              <a:rPr lang="pt-PT" sz="2800" b="1" u="sng" dirty="0" smtClean="0"/>
              <a:t>Problema:</a:t>
            </a:r>
            <a:r>
              <a:rPr lang="pt-PT" sz="2800" dirty="0"/>
              <a:t> </a:t>
            </a:r>
            <a:r>
              <a:rPr lang="pt-PT" sz="2800" dirty="0" smtClean="0"/>
              <a:t>Objetivos </a:t>
            </a:r>
            <a:r>
              <a:rPr lang="pt-PT" sz="2800" dirty="0"/>
              <a:t>inadequados provocarão incerteza nos escritores acerca de onde um caso de uso termina e o outro começa. </a:t>
            </a:r>
            <a:endParaRPr lang="pt-PT" sz="2800" dirty="0" smtClean="0"/>
          </a:p>
          <a:p>
            <a:endParaRPr lang="pt-PT" sz="2800" dirty="0"/>
          </a:p>
          <a:p>
            <a:r>
              <a:rPr lang="pt-PT" sz="2800" b="1" u="sng" dirty="0" smtClean="0"/>
              <a:t>Solução:</a:t>
            </a:r>
            <a:r>
              <a:rPr lang="pt-PT" sz="2800" dirty="0"/>
              <a:t> Escrever cada caso de uso com um </a:t>
            </a:r>
            <a:r>
              <a:rPr lang="pt-PT" sz="2800" dirty="0" smtClean="0"/>
              <a:t>objetivo </a:t>
            </a:r>
            <a:r>
              <a:rPr lang="pt-PT" sz="2800" dirty="0"/>
              <a:t>completo e bem definido. </a:t>
            </a:r>
            <a:r>
              <a:rPr lang="pt-PT" sz="2800" dirty="0" smtClean="0"/>
              <a:t>Selecionar </a:t>
            </a:r>
            <a:r>
              <a:rPr lang="pt-PT" sz="2800" dirty="0"/>
              <a:t>e atribuir um nome ao </a:t>
            </a:r>
            <a:r>
              <a:rPr lang="pt-PT" sz="2800" dirty="0" smtClean="0"/>
              <a:t>objetivo </a:t>
            </a:r>
            <a:r>
              <a:rPr lang="pt-PT" sz="2800" dirty="0"/>
              <a:t>do </a:t>
            </a:r>
            <a:r>
              <a:rPr lang="pt-PT" sz="2800" dirty="0" smtClean="0"/>
              <a:t>ator </a:t>
            </a:r>
            <a:r>
              <a:rPr lang="pt-PT" sz="2800" dirty="0"/>
              <a:t>principal. </a:t>
            </a:r>
            <a:endParaRPr lang="pt-PT" sz="2800" b="1" u="sng" dirty="0"/>
          </a:p>
        </p:txBody>
      </p:sp>
    </p:spTree>
    <p:extLst>
      <p:ext uri="{BB962C8B-B14F-4D97-AF65-F5344CB8AC3E}">
        <p14:creationId xmlns:p14="http://schemas.microsoft.com/office/powerpoint/2010/main" val="2528737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Referência</a:t>
            </a:r>
            <a:endParaRPr lang="pt-PT" dirty="0"/>
          </a:p>
        </p:txBody>
      </p:sp>
      <p:sp>
        <p:nvSpPr>
          <p:cNvPr id="3" name="Marcador de Posição de Conteúdo 2"/>
          <p:cNvSpPr>
            <a:spLocks noGrp="1"/>
          </p:cNvSpPr>
          <p:nvPr>
            <p:ph idx="1"/>
          </p:nvPr>
        </p:nvSpPr>
        <p:spPr/>
        <p:txBody>
          <a:bodyPr>
            <a:normAutofit/>
          </a:bodyPr>
          <a:lstStyle/>
          <a:p>
            <a:r>
              <a:rPr lang="pt-PT" sz="2400" dirty="0" smtClean="0"/>
              <a:t>Os autores do livro usam a guerra que os EUA travaram no </a:t>
            </a:r>
            <a:r>
              <a:rPr lang="pt-PT" sz="2400" dirty="0" err="1" smtClean="0"/>
              <a:t>Vietnã</a:t>
            </a:r>
            <a:r>
              <a:rPr lang="pt-PT" sz="2400" dirty="0" smtClean="0"/>
              <a:t> para comparar com o padrão, e porquê ?</a:t>
            </a:r>
          </a:p>
          <a:p>
            <a:r>
              <a:rPr lang="pt-PT" sz="2400" dirty="0" smtClean="0"/>
              <a:t>Nunca se soube ao certo o verdadeiro objetivo dos EUA enviarem tropas, não havia um objetivo concreto, isto leva até generais sobreviventes formular teorias, mas em consenso geral todos chegam há mesma teoria, os EUA não tinham um claro propósito moral.</a:t>
            </a:r>
            <a:endParaRPr lang="pt-PT" sz="2400" dirty="0"/>
          </a:p>
        </p:txBody>
      </p:sp>
    </p:spTree>
    <p:extLst>
      <p:ext uri="{BB962C8B-B14F-4D97-AF65-F5344CB8AC3E}">
        <p14:creationId xmlns:p14="http://schemas.microsoft.com/office/powerpoint/2010/main" val="700908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Casos de uso</a:t>
            </a:r>
            <a:endParaRPr lang="pt-PT" dirty="0"/>
          </a:p>
        </p:txBody>
      </p:sp>
      <p:sp>
        <p:nvSpPr>
          <p:cNvPr id="3" name="Marcador de Posição de Conteúdo 2"/>
          <p:cNvSpPr>
            <a:spLocks noGrp="1"/>
          </p:cNvSpPr>
          <p:nvPr>
            <p:ph idx="1"/>
          </p:nvPr>
        </p:nvSpPr>
        <p:spPr/>
        <p:txBody>
          <a:bodyPr/>
          <a:lstStyle/>
          <a:p>
            <a:r>
              <a:rPr lang="pt-PT" sz="2400" dirty="0" smtClean="0"/>
              <a:t>Os casos de uso que não contribuem para o sistema são descartados, estes têm de ser simples e objetivos.</a:t>
            </a:r>
            <a:endParaRPr lang="pt-PT" sz="2400" dirty="0"/>
          </a:p>
          <a:p>
            <a:r>
              <a:rPr lang="pt-PT" sz="2400" dirty="0" smtClean="0"/>
              <a:t>Para termos um sistema correto temos de entender o que o ator principal quer fazer no sistema, logo cada caso de uso tem que ter interesse para o ator.</a:t>
            </a:r>
          </a:p>
          <a:p>
            <a:r>
              <a:rPr lang="pt-PT" sz="2400" dirty="0" smtClean="0"/>
              <a:t>Então o grande objetivo do padrão é conseguir controlar a complexidade dos casos de uso.</a:t>
            </a:r>
          </a:p>
          <a:p>
            <a:r>
              <a:rPr lang="pt-PT" sz="2400" dirty="0" smtClean="0"/>
              <a:t>O caso de uso deve ser:</a:t>
            </a:r>
          </a:p>
          <a:p>
            <a:pPr lvl="1"/>
            <a:r>
              <a:rPr lang="pt-PT" sz="2000" dirty="0" smtClean="0"/>
              <a:t>Logicamente coeso</a:t>
            </a:r>
          </a:p>
          <a:p>
            <a:pPr lvl="1"/>
            <a:r>
              <a:rPr lang="pt-PT" sz="2000" dirty="0" smtClean="0"/>
              <a:t>Um comportamento específico</a:t>
            </a:r>
          </a:p>
          <a:p>
            <a:pPr lvl="1"/>
            <a:r>
              <a:rPr lang="pt-PT" sz="2000" dirty="0" smtClean="0"/>
              <a:t>Pequeno</a:t>
            </a:r>
            <a:endParaRPr lang="pt-PT" sz="2000" dirty="0"/>
          </a:p>
          <a:p>
            <a:endParaRPr lang="pt-PT" dirty="0"/>
          </a:p>
        </p:txBody>
      </p:sp>
    </p:spTree>
    <p:extLst>
      <p:ext uri="{BB962C8B-B14F-4D97-AF65-F5344CB8AC3E}">
        <p14:creationId xmlns:p14="http://schemas.microsoft.com/office/powerpoint/2010/main" val="476060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Fatores</a:t>
            </a:r>
            <a:endParaRPr lang="pt-PT" dirty="0"/>
          </a:p>
        </p:txBody>
      </p:sp>
      <p:sp>
        <p:nvSpPr>
          <p:cNvPr id="3" name="Marcador de Posição de Conteúdo 2"/>
          <p:cNvSpPr>
            <a:spLocks noGrp="1"/>
          </p:cNvSpPr>
          <p:nvPr>
            <p:ph idx="1"/>
          </p:nvPr>
        </p:nvSpPr>
        <p:spPr/>
        <p:txBody>
          <a:bodyPr>
            <a:normAutofit/>
          </a:bodyPr>
          <a:lstStyle/>
          <a:p>
            <a:r>
              <a:rPr lang="pt-PT" dirty="0" smtClean="0"/>
              <a:t>Temos vários fatores para controlar os casos de uso, usando  o </a:t>
            </a:r>
            <a:r>
              <a:rPr lang="pt-PT" u="sng" dirty="0" smtClean="0"/>
              <a:t>tempo</a:t>
            </a:r>
            <a:r>
              <a:rPr lang="pt-PT" dirty="0" smtClean="0"/>
              <a:t> e o </a:t>
            </a:r>
            <a:r>
              <a:rPr lang="pt-PT" u="sng" dirty="0" smtClean="0"/>
              <a:t>tamanho</a:t>
            </a:r>
            <a:r>
              <a:rPr lang="pt-PT" dirty="0" smtClean="0"/>
              <a:t>.</a:t>
            </a:r>
            <a:endParaRPr lang="pt-PT" dirty="0"/>
          </a:p>
          <a:p>
            <a:r>
              <a:rPr lang="pt-PT" dirty="0"/>
              <a:t>A duração dos objetivos dos atores pode variar, então muitos vezes esquecemo-nos de casos de uso importantes para o ator </a:t>
            </a:r>
            <a:r>
              <a:rPr lang="pt-PT" dirty="0" smtClean="0"/>
              <a:t>porque só </a:t>
            </a:r>
            <a:r>
              <a:rPr lang="pt-PT" dirty="0"/>
              <a:t>nos concentramos em casos de uso de curta sessão, o que resulta em casos de uso fragmentados.</a:t>
            </a:r>
          </a:p>
          <a:p>
            <a:r>
              <a:rPr lang="pt-PT" dirty="0"/>
              <a:t>Casos de uso grandes levam a uma avalanche de detalhes e perdemos o </a:t>
            </a:r>
            <a:r>
              <a:rPr lang="pt-PT" dirty="0" smtClean="0"/>
              <a:t>foco </a:t>
            </a:r>
            <a:r>
              <a:rPr lang="pt-PT" dirty="0"/>
              <a:t>do objetivo do caso de </a:t>
            </a:r>
            <a:r>
              <a:rPr lang="pt-PT" dirty="0" smtClean="0"/>
              <a:t>uso.</a:t>
            </a:r>
          </a:p>
          <a:p>
            <a:r>
              <a:rPr lang="pt-PT" dirty="0" smtClean="0"/>
              <a:t>O </a:t>
            </a:r>
            <a:r>
              <a:rPr lang="pt-PT" dirty="0"/>
              <a:t>objetivo do conjunto de casos de uso é transmitir como o sistema traz valor, em vez de descrever exaustivamente tudo</a:t>
            </a:r>
            <a:r>
              <a:rPr lang="pt-PT" dirty="0" smtClean="0"/>
              <a:t>.</a:t>
            </a:r>
            <a:endParaRPr lang="pt-PT" dirty="0"/>
          </a:p>
          <a:p>
            <a:r>
              <a:rPr lang="pt-PT" dirty="0"/>
              <a:t>Os casos de uso </a:t>
            </a:r>
            <a:r>
              <a:rPr lang="pt-PT" dirty="0" smtClean="0"/>
              <a:t>não </a:t>
            </a:r>
            <a:r>
              <a:rPr lang="pt-PT" dirty="0"/>
              <a:t>podem ser grandes nem pequenos, se forem grandes trazem </a:t>
            </a:r>
            <a:r>
              <a:rPr lang="pt-PT" dirty="0" smtClean="0"/>
              <a:t>complexidade </a:t>
            </a:r>
            <a:r>
              <a:rPr lang="pt-PT" dirty="0"/>
              <a:t>para o sistema, se forem pequenos podem </a:t>
            </a:r>
            <a:r>
              <a:rPr lang="pt-PT" dirty="0" smtClean="0"/>
              <a:t>não completar </a:t>
            </a:r>
            <a:r>
              <a:rPr lang="pt-PT" dirty="0"/>
              <a:t>o objetivo final do ator.</a:t>
            </a:r>
          </a:p>
        </p:txBody>
      </p:sp>
    </p:spTree>
    <p:extLst>
      <p:ext uri="{BB962C8B-B14F-4D97-AF65-F5344CB8AC3E}">
        <p14:creationId xmlns:p14="http://schemas.microsoft.com/office/powerpoint/2010/main" val="1568497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Características</a:t>
            </a:r>
            <a:endParaRPr lang="pt-PT" dirty="0"/>
          </a:p>
        </p:txBody>
      </p:sp>
      <p:sp>
        <p:nvSpPr>
          <p:cNvPr id="3" name="Marcador de Posição de Conteúdo 2"/>
          <p:cNvSpPr>
            <a:spLocks noGrp="1"/>
          </p:cNvSpPr>
          <p:nvPr>
            <p:ph idx="1"/>
          </p:nvPr>
        </p:nvSpPr>
        <p:spPr/>
        <p:txBody>
          <a:bodyPr>
            <a:normAutofit/>
          </a:bodyPr>
          <a:lstStyle/>
          <a:p>
            <a:r>
              <a:rPr lang="pt-PT" sz="2800" dirty="0" smtClean="0"/>
              <a:t>Características dos objetivos/casos de uso:</a:t>
            </a:r>
          </a:p>
          <a:p>
            <a:pPr lvl="1"/>
            <a:r>
              <a:rPr lang="pt-PT" sz="2400" dirty="0" smtClean="0"/>
              <a:t>Está associado a um ator bem definido</a:t>
            </a:r>
          </a:p>
          <a:p>
            <a:pPr lvl="1"/>
            <a:r>
              <a:rPr lang="pt-PT" sz="2400" dirty="0" smtClean="0"/>
              <a:t>É </a:t>
            </a:r>
            <a:r>
              <a:rPr lang="pt-PT" sz="2400" dirty="0"/>
              <a:t>valioso para o </a:t>
            </a:r>
            <a:r>
              <a:rPr lang="pt-PT" sz="2400" dirty="0" smtClean="0"/>
              <a:t>ator</a:t>
            </a:r>
          </a:p>
          <a:p>
            <a:pPr lvl="1"/>
            <a:r>
              <a:rPr lang="pt-PT" sz="2400" dirty="0" smtClean="0"/>
              <a:t>É </a:t>
            </a:r>
            <a:r>
              <a:rPr lang="pt-PT" sz="2400" dirty="0"/>
              <a:t>consistente com outros </a:t>
            </a:r>
            <a:r>
              <a:rPr lang="pt-PT" sz="2400" dirty="0" smtClean="0"/>
              <a:t>objetivos. Se </a:t>
            </a:r>
            <a:r>
              <a:rPr lang="pt-PT" sz="2400" dirty="0"/>
              <a:t>o objetivo não for apropriado para o nível de </a:t>
            </a:r>
            <a:r>
              <a:rPr lang="pt-PT" sz="2400" dirty="0" smtClean="0"/>
              <a:t>abstração </a:t>
            </a:r>
            <a:r>
              <a:rPr lang="pt-PT" sz="2400" dirty="0"/>
              <a:t>em que </a:t>
            </a:r>
            <a:r>
              <a:rPr lang="pt-PT" sz="2400" dirty="0" smtClean="0"/>
              <a:t>estamos trabalhando temos que </a:t>
            </a:r>
            <a:r>
              <a:rPr lang="pt-PT" sz="2400" dirty="0"/>
              <a:t>reorganizar o modelo de caso de uso como um </a:t>
            </a:r>
            <a:r>
              <a:rPr lang="pt-PT" sz="2400" i="1" dirty="0" err="1"/>
              <a:t>EverUnfoldingStory</a:t>
            </a:r>
            <a:r>
              <a:rPr lang="pt-PT" sz="2400" dirty="0"/>
              <a:t> (117);</a:t>
            </a:r>
          </a:p>
        </p:txBody>
      </p:sp>
    </p:spTree>
    <p:extLst>
      <p:ext uri="{BB962C8B-B14F-4D97-AF65-F5344CB8AC3E}">
        <p14:creationId xmlns:p14="http://schemas.microsoft.com/office/powerpoint/2010/main" val="30893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Conclusão</a:t>
            </a:r>
            <a:endParaRPr lang="pt-PT" dirty="0"/>
          </a:p>
        </p:txBody>
      </p:sp>
      <p:sp>
        <p:nvSpPr>
          <p:cNvPr id="3" name="Marcador de Posição de Conteúdo 2"/>
          <p:cNvSpPr>
            <a:spLocks noGrp="1"/>
          </p:cNvSpPr>
          <p:nvPr>
            <p:ph idx="1"/>
          </p:nvPr>
        </p:nvSpPr>
        <p:spPr/>
        <p:txBody>
          <a:bodyPr/>
          <a:lstStyle/>
          <a:p>
            <a:r>
              <a:rPr lang="pt-PT" sz="2400" dirty="0"/>
              <a:t>Um caso de uso deve deixar o sistema em um estado conhecido quando ele termina, em que o ator principal obtém totalmente seu </a:t>
            </a:r>
            <a:r>
              <a:rPr lang="pt-PT" sz="2400" dirty="0" smtClean="0"/>
              <a:t>objetivo ou </a:t>
            </a:r>
            <a:r>
              <a:rPr lang="pt-PT" sz="2400" dirty="0"/>
              <a:t>é como se o caso de uso nunca tivesse </a:t>
            </a:r>
            <a:r>
              <a:rPr lang="pt-PT" sz="2400" dirty="0" smtClean="0"/>
              <a:t>ocorrido. Casos </a:t>
            </a:r>
            <a:r>
              <a:rPr lang="pt-PT" sz="2400" dirty="0"/>
              <a:t>de uso não devem conter finais de </a:t>
            </a:r>
            <a:r>
              <a:rPr lang="pt-PT" sz="2400" i="1" dirty="0" err="1"/>
              <a:t>cliffhanger</a:t>
            </a:r>
            <a:r>
              <a:rPr lang="pt-PT" sz="2400" dirty="0"/>
              <a:t>, ao contrário, os eventos de início </a:t>
            </a:r>
            <a:r>
              <a:rPr lang="pt-PT" sz="2400" dirty="0" smtClean="0"/>
              <a:t>e </a:t>
            </a:r>
            <a:r>
              <a:rPr lang="pt-PT" sz="2400" dirty="0"/>
              <a:t>término devem ser claros e não ambíguos para os atores.</a:t>
            </a:r>
          </a:p>
          <a:p>
            <a:endParaRPr lang="pt-PT" dirty="0"/>
          </a:p>
        </p:txBody>
      </p:sp>
    </p:spTree>
    <p:extLst>
      <p:ext uri="{BB962C8B-B14F-4D97-AF65-F5344CB8AC3E}">
        <p14:creationId xmlns:p14="http://schemas.microsoft.com/office/powerpoint/2010/main" val="3241703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Modelo em Espiral</a:t>
            </a:r>
            <a:endParaRPr lang="pt-PT" dirty="0"/>
          </a:p>
        </p:txBody>
      </p:sp>
      <p:pic>
        <p:nvPicPr>
          <p:cNvPr id="4" name="Picture 5">
            <a:extLst>
              <a:ext uri="{FF2B5EF4-FFF2-40B4-BE49-F238E27FC236}">
                <a16:creationId xmlns:a16="http://schemas.microsoft.com/office/drawing/2014/main" id="{2B7AEFE1-F819-46D8-8A8A-CE5773431CF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85293" y="1601781"/>
            <a:ext cx="6426741" cy="425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824" y="4943063"/>
            <a:ext cx="1494374" cy="260384"/>
          </a:xfrm>
          <a:prstGeom prst="rect">
            <a:avLst/>
          </a:prstGeom>
        </p:spPr>
      </p:pic>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997" y="2284767"/>
            <a:ext cx="1494374" cy="260384"/>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997" y="4943063"/>
            <a:ext cx="1494374" cy="260384"/>
          </a:xfrm>
          <a:prstGeom prst="rect">
            <a:avLst/>
          </a:prstGeom>
        </p:spPr>
      </p:pic>
    </p:spTree>
    <p:extLst>
      <p:ext uri="{BB962C8B-B14F-4D97-AF65-F5344CB8AC3E}">
        <p14:creationId xmlns:p14="http://schemas.microsoft.com/office/powerpoint/2010/main" val="4106688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dirty="0"/>
          </a:p>
        </p:txBody>
      </p:sp>
      <p:pic>
        <p:nvPicPr>
          <p:cNvPr id="4" name="Marcador de Posição de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711" y="2157026"/>
            <a:ext cx="7505538" cy="2724940"/>
          </a:xfrm>
        </p:spPr>
      </p:pic>
    </p:spTree>
    <p:extLst>
      <p:ext uri="{BB962C8B-B14F-4D97-AF65-F5344CB8AC3E}">
        <p14:creationId xmlns:p14="http://schemas.microsoft.com/office/powerpoint/2010/main" val="921517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iva">
  <a:themeElements>
    <a:clrScheme name="Retrospe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95</TotalTime>
  <Words>488</Words>
  <Application>Microsoft Office PowerPoint</Application>
  <PresentationFormat>Ecrã Panorâmico</PresentationFormat>
  <Paragraphs>35</Paragraphs>
  <Slides>9</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9</vt:i4>
      </vt:variant>
    </vt:vector>
  </HeadingPairs>
  <TitlesOfParts>
    <vt:vector size="12" baseType="lpstr">
      <vt:lpstr>Calibri</vt:lpstr>
      <vt:lpstr>Calibri Light</vt:lpstr>
      <vt:lpstr>Retrospetiva</vt:lpstr>
      <vt:lpstr>CompleteSingleGoal</vt:lpstr>
      <vt:lpstr>CompleteSingleGoal</vt:lpstr>
      <vt:lpstr>Referência</vt:lpstr>
      <vt:lpstr>Casos de uso</vt:lpstr>
      <vt:lpstr>Fatores</vt:lpstr>
      <vt:lpstr>Características</vt:lpstr>
      <vt:lpstr>Conclusão</vt:lpstr>
      <vt:lpstr>Modelo em Espiral</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CompleteSingleGoal</dc:title>
  <dc:creator>André Filipe Cunha Teixeira</dc:creator>
  <cp:lastModifiedBy>André Filipe Cunha Teixeira</cp:lastModifiedBy>
  <cp:revision>8</cp:revision>
  <dcterms:created xsi:type="dcterms:W3CDTF">2018-11-02T09:20:25Z</dcterms:created>
  <dcterms:modified xsi:type="dcterms:W3CDTF">2018-11-02T10:55:25Z</dcterms:modified>
</cp:coreProperties>
</file>