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27" autoAdjust="0"/>
  </p:normalViewPr>
  <p:slideViewPr>
    <p:cSldViewPr snapToGrid="0">
      <p:cViewPr varScale="1">
        <p:scale>
          <a:sx n="55" d="100"/>
          <a:sy n="55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dlami/latest/devguide/pricing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quickly launch Amazon EC2 instances pre-installed with popular deep learning frameworks to train sophisticated, custom AI models, experiment with new algorithms, or to learn new skills and techniques.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Whether you need Amazon EC2 GPU or CPU instances, there is </a:t>
            </a:r>
            <a:r>
              <a:rPr lang="en-US" sz="11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additional charge</a:t>
            </a:r>
            <a:r>
              <a:rPr lang="en-US" sz="11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 for the Deep Learning AMIs – you only pay for the AWS resources needed to store and run your applications.</a:t>
            </a:r>
          </a:p>
          <a:p>
            <a:r>
              <a:rPr lang="en-US" sz="11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Removes all the tedious work of setting up your frameworks, environments and libraries.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92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popular frameworks come pre installed and configured for your use. </a:t>
            </a: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20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rgbClr val="333333"/>
                </a:solidFill>
                <a:latin typeface="AmazonEmberLight"/>
              </a:rPr>
              <a:t>To expedite your development and model training, the AWS Deep Learning AMIs include the latest NVIDIA GPU-acceleration through pre-configured CUDA and </a:t>
            </a:r>
            <a:r>
              <a:rPr lang="en-US" dirty="0" err="1">
                <a:solidFill>
                  <a:srgbClr val="333333"/>
                </a:solidFill>
                <a:latin typeface="AmazonEmberLight"/>
              </a:rPr>
              <a:t>cuDNN</a:t>
            </a:r>
            <a:r>
              <a:rPr lang="en-US" dirty="0">
                <a:solidFill>
                  <a:srgbClr val="333333"/>
                </a:solidFill>
                <a:latin typeface="AmazonEmberLight"/>
              </a:rPr>
              <a:t> drivers, as well as the Intel Math Kernel Library (MKL), in addition to installing popular Python packages and the Anaconda Platform.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3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09800" y="5334000"/>
            <a:ext cx="52314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www.globalbigdataconference.com</a:t>
            </a:r>
            <a:endParaRPr sz="2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819400" y="5867400"/>
            <a:ext cx="34463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Twitter : @bigdataconf</a:t>
            </a:r>
            <a:endParaRPr sz="2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#GBDC</a:t>
            </a:r>
            <a:endParaRPr sz="2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3" descr="http://globalbigdataconference.com/bdcglobal/content/banners/banners-10190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33600"/>
            <a:ext cx="914399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83382" y="12352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/>
              <a:t>The AWS Deep Learning AMI (DLAMI) is your one-stop shop for deep learning in the cloud.</a:t>
            </a:r>
            <a:endParaRPr lang="en-US" sz="24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9B72D0A-1CBB-47F4-A52B-19811854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018" y="2369521"/>
            <a:ext cx="4040188" cy="639762"/>
          </a:xfrm>
        </p:spPr>
        <p:txBody>
          <a:bodyPr/>
          <a:lstStyle/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b="0" cap="all" dirty="0"/>
              <a:t>CONDA AMI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361D-3574-4A3C-882F-1EBC6EA7654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4837" y="3180975"/>
            <a:ext cx="4040188" cy="2384157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For developers who want pre-installed pip packages of deep learning frameworks in separate virtual environments, the </a:t>
            </a:r>
            <a:r>
              <a:rPr lang="en-US" sz="2000" dirty="0" err="1"/>
              <a:t>Conda</a:t>
            </a:r>
            <a:r>
              <a:rPr lang="en-US" sz="2000" dirty="0"/>
              <a:t>-based AMI is available in Ubuntu, Amazon Linux and Windows 2016 versions.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B8F96-E178-45D1-A587-6E90A71C46F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1207" y="2382386"/>
            <a:ext cx="4041775" cy="639762"/>
          </a:xfrm>
        </p:spPr>
        <p:txBody>
          <a:bodyPr/>
          <a:lstStyle/>
          <a:p>
            <a:r>
              <a:rPr lang="en-US" b="0" cap="all" dirty="0"/>
              <a:t>BASE AMI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826F-F406-48AC-81F4-0B99D0E1FB5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645025" y="3193840"/>
            <a:ext cx="4041775" cy="277086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For developers who want a clean slate to set up private deep learning engine repositories or custom builds of deep learning engines, the Base AMI is available in Ubuntu and Amazon Linux versions. </a:t>
            </a:r>
          </a:p>
        </p:txBody>
      </p:sp>
    </p:spTree>
    <p:extLst>
      <p:ext uri="{BB962C8B-B14F-4D97-AF65-F5344CB8AC3E}">
        <p14:creationId xmlns:p14="http://schemas.microsoft.com/office/powerpoint/2010/main" val="84399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9F7-01FB-4169-B931-3E13D16C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/>
              <a:t>AWS Deep Learning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89281-750B-470F-AF5F-FB7C26D9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28" y="2240279"/>
            <a:ext cx="7621172" cy="118872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The AMIs come pre-configured with many frameworks enabling you to quickly deploy and run any of these frameworks at scale.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B4874-FFC3-4075-9654-D392BA41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0305"/>
            <a:ext cx="9144000" cy="2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6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DE8-8006-41E9-9C88-474811DC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7821"/>
            <a:ext cx="8229600" cy="795992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Deep Learning AMIs cheat sheet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82C186-447F-4249-98FE-15F2163E7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3250"/>
              </p:ext>
            </p:extLst>
          </p:nvPr>
        </p:nvGraphicFramePr>
        <p:xfrm>
          <a:off x="457200" y="1883814"/>
          <a:ext cx="8355724" cy="398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632">
                  <a:extLst>
                    <a:ext uri="{9D8B030D-6E8A-4147-A177-3AD203B41FA5}">
                      <a16:colId xmlns:a16="http://schemas.microsoft.com/office/drawing/2014/main" val="1042944536"/>
                    </a:ext>
                  </a:extLst>
                </a:gridCol>
                <a:gridCol w="2829046">
                  <a:extLst>
                    <a:ext uri="{9D8B030D-6E8A-4147-A177-3AD203B41FA5}">
                      <a16:colId xmlns:a16="http://schemas.microsoft.com/office/drawing/2014/main" val="4243520242"/>
                    </a:ext>
                  </a:extLst>
                </a:gridCol>
                <a:gridCol w="2829046">
                  <a:extLst>
                    <a:ext uri="{9D8B030D-6E8A-4147-A177-3AD203B41FA5}">
                      <a16:colId xmlns:a16="http://schemas.microsoft.com/office/drawing/2014/main" val="3920721100"/>
                    </a:ext>
                  </a:extLst>
                </a:gridCol>
              </a:tblGrid>
              <a:tr h="447868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Conda</a:t>
                      </a:r>
                      <a:r>
                        <a:rPr lang="en-US" sz="1800" dirty="0"/>
                        <a:t>-based 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Base 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*AMIs with source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12761"/>
                  </a:ext>
                </a:extLst>
              </a:tr>
              <a:tr h="1126404"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developers who want pre-installed pip packages of deep learning frameworks in separate virtual environments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developers who want a clean slate to set up private deep learning engine repositories or custom builds of deep learning engines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developers who want pre-installed deep learning frameworks and their source code in a shared python environment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161"/>
                  </a:ext>
                </a:extLst>
              </a:tr>
              <a:tr h="115604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 (Ubuntu)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 (Amazon Linux)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Base AMI (Ubuntu)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Base AMI (Amazon Linux)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P3 instances: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 with Source Code (CUDA 9, Ubuntu)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 with Source Code (CUDA 9, Amazon Linux)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17142"/>
                  </a:ext>
                </a:extLst>
              </a:tr>
              <a:tr h="1156046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P2 instances: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 with Source Code (CUDA 8, Ubuntu)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AMI with Source Code (CUDA 8, Amazon Linux)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560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382F8D-969E-489D-A170-859F6684EE14}"/>
              </a:ext>
            </a:extLst>
          </p:cNvPr>
          <p:cNvSpPr/>
          <p:nvPr/>
        </p:nvSpPr>
        <p:spPr>
          <a:xfrm>
            <a:off x="457199" y="5867362"/>
            <a:ext cx="8355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Open Sans"/>
              </a:rPr>
              <a:t>*These AMIs are no longer being updated. It is advised to use the </a:t>
            </a:r>
            <a:r>
              <a:rPr lang="en-US" b="1" dirty="0">
                <a:solidFill>
                  <a:srgbClr val="E48700"/>
                </a:solidFill>
                <a:latin typeface="Open Sans"/>
              </a:rPr>
              <a:t>Deep Learning AMI with </a:t>
            </a:r>
            <a:r>
              <a:rPr lang="en-US" b="1" dirty="0" err="1">
                <a:solidFill>
                  <a:srgbClr val="E48700"/>
                </a:solidFill>
                <a:latin typeface="Open Sans"/>
              </a:rPr>
              <a:t>Conda</a:t>
            </a:r>
            <a:r>
              <a:rPr lang="en-US" b="1" dirty="0">
                <a:solidFill>
                  <a:srgbClr val="444444"/>
                </a:solidFill>
                <a:latin typeface="Open Sans"/>
              </a:rPr>
              <a:t> or </a:t>
            </a:r>
            <a:r>
              <a:rPr lang="en-US" b="1" dirty="0">
                <a:solidFill>
                  <a:srgbClr val="E48700"/>
                </a:solidFill>
                <a:latin typeface="Open Sans"/>
              </a:rPr>
              <a:t>Deep Learning Base AMI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98E0-46FA-42F0-B613-2ABDB763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36" y="1043435"/>
            <a:ext cx="8229600" cy="621313"/>
          </a:xfrm>
        </p:spPr>
        <p:txBody>
          <a:bodyPr/>
          <a:lstStyle/>
          <a:p>
            <a:r>
              <a:rPr lang="en-US" dirty="0"/>
              <a:t>Accelerate your model training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40D595-7477-45D6-A513-E8320219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89" y="2665338"/>
            <a:ext cx="3665173" cy="1589332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GPU Instances</a:t>
            </a:r>
          </a:p>
          <a:p>
            <a:pPr marL="50800" indent="0">
              <a:buNone/>
            </a:pPr>
            <a:r>
              <a:rPr lang="en-US" sz="1400" dirty="0">
                <a:latin typeface="+mn-lt"/>
              </a:rPr>
              <a:t>GPUs provide up to 14 times better performance than previous-generation Amazon EC2 GPU compute instances.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0B5338-0672-416B-8FFF-CF22077072F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9289" y="4856902"/>
            <a:ext cx="3796341" cy="1272809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Python Packages</a:t>
            </a:r>
          </a:p>
          <a:p>
            <a:pPr marL="50800" indent="0">
              <a:buNone/>
            </a:pPr>
            <a:r>
              <a:rPr lang="en-US" sz="1400" dirty="0">
                <a:latin typeface="+mn-lt"/>
              </a:rPr>
              <a:t>AMIs come installed with </a:t>
            </a:r>
            <a:r>
              <a:rPr lang="en-US" sz="1400" dirty="0" err="1">
                <a:latin typeface="+mn-lt"/>
              </a:rPr>
              <a:t>Jupyter</a:t>
            </a:r>
            <a:r>
              <a:rPr lang="en-US" sz="1400" dirty="0">
                <a:latin typeface="+mn-lt"/>
              </a:rPr>
              <a:t> notebooks loaded with Python 2.7 and Python 3.5 kernels, along with popular Python packages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551A8-3BD5-4C5E-871B-F01D1AE3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9" y="1732691"/>
            <a:ext cx="1420426" cy="1050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41077-B68E-4892-A014-A11687CA4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973" y="1769686"/>
            <a:ext cx="1420427" cy="96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61D41-9793-4984-B575-3C0620A6A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9" y="3903975"/>
            <a:ext cx="1420427" cy="775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2103E-AA89-4B26-A65A-CCDF165F8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973" y="3903975"/>
            <a:ext cx="1420427" cy="805981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67CD877-9FE0-46AB-B016-F76DD5E0288C}"/>
              </a:ext>
            </a:extLst>
          </p:cNvPr>
          <p:cNvSpPr txBox="1">
            <a:spLocks/>
          </p:cNvSpPr>
          <p:nvPr/>
        </p:nvSpPr>
        <p:spPr>
          <a:xfrm>
            <a:off x="4276702" y="2665338"/>
            <a:ext cx="4272534" cy="120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sz="2000" dirty="0"/>
              <a:t>Powerful Compute</a:t>
            </a:r>
          </a:p>
          <a:p>
            <a:pPr marL="50800" indent="0">
              <a:buNone/>
            </a:pPr>
            <a:r>
              <a:rPr lang="en-US" sz="1400" dirty="0">
                <a:latin typeface="+mn-lt"/>
              </a:rPr>
              <a:t>Compute instances are powered by 3.0 GHz Intel Xeon Scalable processors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4D55C61-CE81-45D8-9706-F279D9B5A22E}"/>
              </a:ext>
            </a:extLst>
          </p:cNvPr>
          <p:cNvSpPr txBox="1">
            <a:spLocks/>
          </p:cNvSpPr>
          <p:nvPr/>
        </p:nvSpPr>
        <p:spPr>
          <a:xfrm>
            <a:off x="4168964" y="4904310"/>
            <a:ext cx="4488009" cy="12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sz="2000" dirty="0"/>
              <a:t>Anaconda Platform</a:t>
            </a:r>
          </a:p>
          <a:p>
            <a:pPr marL="50800" indent="0">
              <a:buNone/>
            </a:pPr>
            <a:r>
              <a:rPr lang="en-US" sz="1400" dirty="0">
                <a:latin typeface="+mn-lt"/>
              </a:rPr>
              <a:t>To simplify package management and deployment, the AWS Deep Learning AMIs install the Anaconda2 and Anaconda3 Data Science Platform</a:t>
            </a:r>
          </a:p>
        </p:txBody>
      </p:sp>
    </p:spTree>
    <p:extLst>
      <p:ext uri="{BB962C8B-B14F-4D97-AF65-F5344CB8AC3E}">
        <p14:creationId xmlns:p14="http://schemas.microsoft.com/office/powerpoint/2010/main" val="31447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9306-48CA-4F32-9E4F-E3E034BC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3732"/>
            <a:ext cx="82296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7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391</Words>
  <Application>Microsoft Office PowerPoint</Application>
  <PresentationFormat>On-screen Show (4:3)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AmazonEmberLight</vt:lpstr>
      <vt:lpstr>Arial</vt:lpstr>
      <vt:lpstr>Calibri</vt:lpstr>
      <vt:lpstr>Open Sans</vt:lpstr>
      <vt:lpstr>Trebuchet MS</vt:lpstr>
      <vt:lpstr>Office Theme</vt:lpstr>
      <vt:lpstr>PowerPoint Presentation</vt:lpstr>
      <vt:lpstr>The AWS Deep Learning AMI (DLAMI) is your one-stop shop for deep learning in the cloud.</vt:lpstr>
      <vt:lpstr>AWS Deep Learning Frameworks</vt:lpstr>
      <vt:lpstr>Deep Learning AMIs cheat sheet</vt:lpstr>
      <vt:lpstr>Accelerate your model training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Ramirez</cp:lastModifiedBy>
  <cp:revision>11</cp:revision>
  <dcterms:modified xsi:type="dcterms:W3CDTF">2018-08-16T02:51:03Z</dcterms:modified>
</cp:coreProperties>
</file>