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3792" autoAdjust="0"/>
  </p:normalViewPr>
  <p:slideViewPr>
    <p:cSldViewPr>
      <p:cViewPr varScale="1">
        <p:scale>
          <a:sx n="86" d="100"/>
          <a:sy n="86" d="100"/>
        </p:scale>
        <p:origin x="51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28/10/2022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28/10/2022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10/28/2022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VIJAYA-LAKSHMI.POBBATTI@capgemini.com" TargetMode="External"/><Relationship Id="rId7" Type="http://schemas.openxmlformats.org/officeDocument/2006/relationships/hyperlink" Target="https://github.com/VPOBBATT/ShoppingCartSystemVideo"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VPOBBATT?tab=repositories" TargetMode="External"/><Relationship Id="rId5" Type="http://schemas.openxmlformats.org/officeDocument/2006/relationships/image" Target="../media/image14.png"/><Relationship Id="rId4" Type="http://schemas.openxmlformats.org/officeDocument/2006/relationships/hyperlink" Target="https://github.com/VPOBBATT"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880795728"/>
              </p:ext>
            </p:extLst>
          </p:nvPr>
        </p:nvGraphicFramePr>
        <p:xfrm>
          <a:off x="9241790" y="1184911"/>
          <a:ext cx="2874009" cy="5139689"/>
        </p:xfrm>
        <a:graphic>
          <a:graphicData uri="http://schemas.openxmlformats.org/drawingml/2006/table">
            <a:tbl>
              <a:tblPr firstRow="1" bandRow="1">
                <a:tableStyleId>{0E3FDE45-AF77-4B5C-9715-49D594BDF05E}</a:tableStyleId>
              </a:tblPr>
              <a:tblGrid>
                <a:gridCol w="838851">
                  <a:extLst>
                    <a:ext uri="{9D8B030D-6E8A-4147-A177-3AD203B41FA5}">
                      <a16:colId xmlns:a16="http://schemas.microsoft.com/office/drawing/2014/main" val="20000"/>
                    </a:ext>
                  </a:extLst>
                </a:gridCol>
                <a:gridCol w="2035158">
                  <a:extLst>
                    <a:ext uri="{9D8B030D-6E8A-4147-A177-3AD203B41FA5}">
                      <a16:colId xmlns:a16="http://schemas.microsoft.com/office/drawing/2014/main" val="20001"/>
                    </a:ext>
                  </a:extLst>
                </a:gridCol>
              </a:tblGrid>
              <a:tr h="872489">
                <a:tc>
                  <a:txBody>
                    <a:bodyPr/>
                    <a:lstStyle/>
                    <a:p>
                      <a:r>
                        <a:rPr kumimoji="0" lang="en-US" sz="1100" b="0" u="none" strike="noStrike" kern="1200" cap="none" spc="0" normalizeH="0" baseline="0" noProof="0" dirty="0">
                          <a:ln>
                            <a:noFill/>
                          </a:ln>
                          <a:solidFill>
                            <a:prstClr val="black"/>
                          </a:solidFill>
                          <a:effectLst/>
                          <a:uLnTx/>
                          <a:uFillTx/>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533400">
                <a:tc>
                  <a:txBody>
                    <a:bodyPr/>
                    <a:lstStyle/>
                    <a:p>
                      <a:r>
                        <a:rPr kumimoji="0" lang="en-US" sz="1100" b="0" u="none" strike="noStrike" kern="1200" cap="none" spc="0" normalizeH="0" baseline="0" dirty="0">
                          <a:ln>
                            <a:noFill/>
                          </a:ln>
                          <a:solidFill>
                            <a:prstClr val="black"/>
                          </a:solidFill>
                          <a:effectLst/>
                          <a:uLnTx/>
                          <a:uFillTx/>
                        </a:rPr>
                        <a:t>.NET </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ADO.NET,ASP.NET With MVC and WEB API, Entity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48733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Components , Services , Modules , Routing , Forms &amp; Validation ,Testing</a:t>
                      </a:r>
                    </a:p>
                  </a:txBody>
                  <a:tcPr/>
                </a:tc>
                <a:extLst>
                  <a:ext uri="{0D108BD9-81ED-4DB2-BD59-A6C34878D82A}">
                    <a16:rowId xmlns:a16="http://schemas.microsoft.com/office/drawing/2014/main" val="4290116431"/>
                  </a:ext>
                </a:extLst>
              </a:tr>
              <a:tr h="245275">
                <a:tc>
                  <a:txBody>
                    <a:bodyPr/>
                    <a:lstStyle/>
                    <a:p>
                      <a:r>
                        <a:rPr kumimoji="0" lang="en-US" sz="1100" b="0" u="none" strike="noStrike" kern="1200" cap="none" spc="0" normalizeH="0" baseline="0" dirty="0">
                          <a:ln>
                            <a:noFill/>
                          </a:ln>
                          <a:solidFill>
                            <a:prstClr val="black"/>
                          </a:solidFill>
                          <a:effectLst/>
                          <a:uLnTx/>
                          <a:uFillTx/>
                        </a:rPr>
                        <a:t>Ado.net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Basics Architecture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2"/>
                  </a:ext>
                </a:extLst>
              </a:tr>
              <a:tr h="2675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dirty="0">
                          <a:ln>
                            <a:noFill/>
                          </a:ln>
                          <a:solidFill>
                            <a:prstClr val="black"/>
                          </a:solidFill>
                          <a:effectLst/>
                          <a:uLnTx/>
                          <a:uFillTx/>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 Microsoft SQL Server</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3"/>
                  </a:ext>
                </a:extLst>
              </a:tr>
              <a:tr h="40398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GIT,SSMS, Visual Studio , Visual Studio Code </a:t>
                      </a:r>
                    </a:p>
                  </a:txBody>
                  <a:tcPr/>
                </a:tc>
                <a:extLst>
                  <a:ext uri="{0D108BD9-81ED-4DB2-BD59-A6C34878D82A}">
                    <a16:rowId xmlns:a16="http://schemas.microsoft.com/office/drawing/2014/main" val="10004"/>
                  </a:ext>
                </a:extLst>
              </a:tr>
              <a:tr h="40398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Microsoft Azure AZ 900,Az 104 Certified ongoing Microsoft Azure training</a:t>
                      </a:r>
                    </a:p>
                  </a:txBody>
                  <a:tcPr/>
                </a:tc>
                <a:extLst>
                  <a:ext uri="{0D108BD9-81ED-4DB2-BD59-A6C34878D82A}">
                    <a16:rowId xmlns:a16="http://schemas.microsoft.com/office/drawing/2014/main" val="991270598"/>
                  </a:ext>
                </a:extLst>
              </a:tr>
              <a:tr h="562691">
                <a:tc>
                  <a:txBody>
                    <a:bodyPr/>
                    <a:lstStyle/>
                    <a:p>
                      <a:r>
                        <a:rPr kumimoji="0" lang="en-US" sz="1100" b="0" u="none" strike="noStrike" kern="1200" cap="none" spc="0" normalizeH="0" baseline="0" dirty="0">
                          <a:ln>
                            <a:noFill/>
                          </a:ln>
                          <a:solidFill>
                            <a:prstClr val="black"/>
                          </a:solidFill>
                          <a:effectLst/>
                          <a:uLnTx/>
                          <a:uFillTx/>
                        </a:rPr>
                        <a:t>UI 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 JavaScript &amp; Angular</a:t>
                      </a:r>
                    </a:p>
                  </a:txBody>
                  <a:tcPr/>
                </a:tc>
                <a:extLst>
                  <a:ext uri="{0D108BD9-81ED-4DB2-BD59-A6C34878D82A}">
                    <a16:rowId xmlns:a16="http://schemas.microsoft.com/office/drawing/2014/main" val="10005"/>
                  </a:ext>
                </a:extLst>
              </a:tr>
              <a:tr h="552449">
                <a:tc>
                  <a:txBody>
                    <a:bodyPr/>
                    <a:lstStyle/>
                    <a:p>
                      <a:r>
                        <a:rPr kumimoji="0" lang="en-US" sz="1100" b="0" u="none" strike="noStrike" kern="1200" cap="none" spc="0" normalizeH="0" baseline="0" dirty="0">
                          <a:ln>
                            <a:noFill/>
                          </a:ln>
                          <a:solidFill>
                            <a:prstClr val="black"/>
                          </a:solidFill>
                          <a:effectLst/>
                          <a:uLnTx/>
                          <a:uFillTx/>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Communication Skills, Team Management.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933355" y="2895790"/>
            <a:ext cx="3938099" cy="3886010"/>
          </a:xfrm>
        </p:spPr>
        <p:txBody>
          <a:bodyPr vert="horz" lIns="0" tIns="0" rIns="0" bIns="0" rtlCol="0" anchor="t">
            <a:noAutofit/>
          </a:bodyPr>
          <a:lstStyle/>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Online Shopping Cart System:</a:t>
            </a:r>
            <a:r>
              <a:rPr lang="en-US" altLang="en-US" sz="1200" dirty="0"/>
              <a:t>[</a:t>
            </a: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IN" sz="1200" b="1" dirty="0">
              <a:solidFill>
                <a:srgbClr val="000000"/>
              </a:solidFill>
              <a:ea typeface="Times New Roman" panose="02020603050405020304" pitchFamily="18" charset="0"/>
              <a:cs typeface="Times New Roman" panose="02020603050405020304"/>
            </a:endParaRPr>
          </a:p>
          <a:p>
            <a:pPr indent="228600" algn="just">
              <a:lnSpc>
                <a:spcPct val="100000"/>
              </a:lnSpc>
            </a:pPr>
            <a:r>
              <a:rPr lang="en-IN" altLang="nl-NL" sz="1100" dirty="0"/>
              <a:t>Case study of Online Shopping Cart System using ASP.NET Core with Entity Framework ,Web API and  SQL Server Management Studio , User Interface created with HTML5, CSS3 ,JavaScript and Angular. Backend with WEB API and frontend with Angular. It is a Website for Customers so that they can buy their Products in Shopping Cart System</a:t>
            </a:r>
          </a:p>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Degreed:</a:t>
            </a:r>
          </a:p>
          <a:p>
            <a:pPr indent="228600" algn="just">
              <a:lnSpc>
                <a:spcPct val="100000"/>
              </a:lnSpc>
            </a:pPr>
            <a:r>
              <a:rPr lang="en-IN" altLang="nl-NL" sz="1200" dirty="0"/>
              <a:t>Successfully completed the degreed training in  Git, HTML, CSS, SQL, C#, .NET Core, Angular</a:t>
            </a:r>
            <a:endParaRPr lang="en-IN" sz="1200" b="1" dirty="0">
              <a:solidFill>
                <a:srgbClr val="000000"/>
              </a:solidFill>
              <a:ea typeface="Times New Roman" panose="02020603050405020304" pitchFamily="18" charset="0"/>
              <a:cs typeface="Times New Roman" panose="02020603050405020304"/>
            </a:endParaRPr>
          </a:p>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Technologies used:</a:t>
            </a: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 ANGULAR JS</a:t>
            </a:r>
            <a:endParaRPr lang="en-US" sz="1200"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ASP.NET CORE </a:t>
            </a:r>
            <a:endParaRPr lang="en-US" sz="1200"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Microsoft SQL Server</a:t>
            </a:r>
            <a:endParaRPr lang="en-US" sz="1200" b="1" dirty="0">
              <a:solidFill>
                <a:srgbClr val="242424"/>
              </a:solidFill>
              <a:effectLst/>
              <a:latin typeface="Times New Roman" panose="02020603050405020304"/>
              <a:ea typeface="Times New Roman" panose="02020603050405020304" pitchFamily="18" charset="0"/>
              <a:cs typeface="Times New Roman" panose="02020603050405020304" pitchFamily="18" charset="0"/>
            </a:endParaRP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818290"/>
            <a:ext cx="6056312" cy="322262"/>
          </a:xfrm>
        </p:spPr>
        <p:txBody>
          <a:bodyPr/>
          <a:lstStyle/>
          <a:p>
            <a:pPr fontAlgn="base">
              <a:spcBef>
                <a:spcPct val="0"/>
              </a:spcBef>
            </a:pPr>
            <a:r>
              <a:rPr lang="nl-NL" altLang="nl-NL" dirty="0"/>
              <a:t>Analyst/Software Associate</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p:txBody>
      </p:sp>
      <p:sp>
        <p:nvSpPr>
          <p:cNvPr id="7173" name="Text Placeholder 24"/>
          <p:cNvSpPr>
            <a:spLocks noGrp="1"/>
          </p:cNvSpPr>
          <p:nvPr>
            <p:ph type="body" sz="quarter" idx="47"/>
          </p:nvPr>
        </p:nvSpPr>
        <p:spPr>
          <a:xfrm>
            <a:off x="3276600" y="1585723"/>
            <a:ext cx="5334000" cy="203200"/>
          </a:xfrm>
        </p:spPr>
        <p:txBody>
          <a:bodyPr/>
          <a:lstStyle/>
          <a:p>
            <a:pPr eaLnBrk="1" hangingPunct="1"/>
            <a:r>
              <a:rPr lang="nl-NL" altLang="nl-NL" dirty="0">
                <a:hlinkClick r:id="rId3"/>
              </a:rPr>
              <a:t>VIJAYA-LAKSHMI.POBBATTI@capgemini.</a:t>
            </a:r>
            <a:r>
              <a:rPr lang="nl-NL" altLang="nl-NL">
                <a:hlinkClick r:id="rId3"/>
              </a:rPr>
              <a:t>com</a:t>
            </a:r>
            <a:r>
              <a:rPr lang="nl-NL" altLang="nl-NL"/>
              <a:t> </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+91 9390781347</a:t>
            </a:r>
            <a:endParaRPr lang="en-US" altLang="nl-NL" dirty="0"/>
          </a:p>
        </p:txBody>
      </p:sp>
      <p:sp>
        <p:nvSpPr>
          <p:cNvPr id="7175" name="Text Placeholder 26"/>
          <p:cNvSpPr>
            <a:spLocks noGrp="1"/>
          </p:cNvSpPr>
          <p:nvPr>
            <p:ph type="body" sz="quarter" idx="50"/>
          </p:nvPr>
        </p:nvSpPr>
        <p:spPr>
          <a:xfrm>
            <a:off x="513454" y="2800807"/>
            <a:ext cx="3978346" cy="3093856"/>
          </a:xfrm>
        </p:spPr>
        <p:txBody>
          <a:bodyPr/>
          <a:lstStyle/>
          <a:p>
            <a:r>
              <a:rPr lang="en-US" altLang="en-US" sz="1100" b="1" dirty="0"/>
              <a:t>Full Stack Developer</a:t>
            </a:r>
          </a:p>
          <a:p>
            <a:endParaRPr lang="en-US" altLang="en-US" sz="1100" b="1" dirty="0"/>
          </a:p>
          <a:p>
            <a:pPr marL="171450" indent="-171450">
              <a:buFont typeface="Arial" panose="020B0604020202020204" pitchFamily="34" charset="0"/>
              <a:buChar char="•"/>
            </a:pPr>
            <a:r>
              <a:rPr lang="en-US" sz="1100" dirty="0"/>
              <a:t>Hands on experience on </a:t>
            </a:r>
            <a:r>
              <a:rPr lang="en-US" sz="1100" b="1" dirty="0"/>
              <a:t>C#,ADO.NET,SQL Server , ASP.NET MVC5 with WEBAPI.</a:t>
            </a:r>
          </a:p>
          <a:p>
            <a:pPr marL="171450" indent="-171450">
              <a:buFont typeface="Arial" panose="020B0604020202020204" pitchFamily="34" charset="0"/>
              <a:buChar char="•"/>
            </a:pPr>
            <a:r>
              <a:rPr lang="en-US" sz="1100" dirty="0"/>
              <a:t>Knowledge on creating  </a:t>
            </a:r>
            <a:r>
              <a:rPr lang="en-US" sz="1100" b="1" dirty="0"/>
              <a:t>Single Page Web </a:t>
            </a:r>
            <a:r>
              <a:rPr lang="en-US" sz="1100" dirty="0"/>
              <a:t>Applications using </a:t>
            </a:r>
            <a:r>
              <a:rPr lang="en-US" sz="1100" b="1" dirty="0"/>
              <a:t>Angular</a:t>
            </a:r>
          </a:p>
          <a:p>
            <a:pPr marL="171450" indent="-171450">
              <a:buFont typeface="Arial" panose="020B0604020202020204" pitchFamily="34" charset="0"/>
              <a:buChar char="•"/>
            </a:pPr>
            <a:r>
              <a:rPr lang="en-US" altLang="en-US" sz="1100" dirty="0">
                <a:sym typeface="+mn-ea"/>
              </a:rPr>
              <a:t>Hands on experience in developing applications Web pages using </a:t>
            </a:r>
            <a:r>
              <a:rPr lang="en-US" altLang="en-US" sz="1100" b="1" dirty="0">
                <a:sym typeface="+mn-ea"/>
              </a:rPr>
              <a:t>HTML5, CSS3, Object Oriented Java Script.</a:t>
            </a:r>
            <a:endParaRPr lang="en-US" altLang="en-US" sz="1100" dirty="0"/>
          </a:p>
          <a:p>
            <a:pPr marL="171450" indent="-171450">
              <a:buFont typeface="Arial" panose="020B0604020202020204" pitchFamily="34" charset="0"/>
              <a:buChar char="•"/>
            </a:pPr>
            <a:r>
              <a:rPr lang="en-US" sz="1100" dirty="0">
                <a:sym typeface="+mn-ea"/>
              </a:rPr>
              <a:t>Having Knowledge on </a:t>
            </a:r>
            <a:r>
              <a:rPr lang="en-US" sz="1100" b="1" dirty="0">
                <a:sym typeface="+mn-ea"/>
              </a:rPr>
              <a:t>Git </a:t>
            </a:r>
            <a:r>
              <a:rPr lang="en-US" sz="1100" dirty="0">
                <a:sym typeface="+mn-ea"/>
              </a:rPr>
              <a:t>and</a:t>
            </a:r>
            <a:r>
              <a:rPr lang="en-US" sz="1100" b="1" dirty="0">
                <a:sym typeface="+mn-ea"/>
              </a:rPr>
              <a:t> GitHub.</a:t>
            </a:r>
          </a:p>
          <a:p>
            <a:pPr marL="171450" indent="-171450">
              <a:buFont typeface="Arial" panose="020B0604020202020204" pitchFamily="34" charset="0"/>
              <a:buChar char="•"/>
            </a:pPr>
            <a:r>
              <a:rPr lang="en-US" sz="1100" dirty="0">
                <a:sym typeface="+mn-ea"/>
              </a:rPr>
              <a:t>Attended training on </a:t>
            </a:r>
            <a:r>
              <a:rPr lang="en-US" sz="1100" dirty="0" err="1">
                <a:sym typeface="+mn-ea"/>
              </a:rPr>
              <a:t>iTransform-Microsoft.Net</a:t>
            </a:r>
            <a:r>
              <a:rPr lang="en-US" sz="1100" dirty="0">
                <a:sym typeface="+mn-ea"/>
              </a:rPr>
              <a:t> </a:t>
            </a:r>
          </a:p>
          <a:p>
            <a:pPr marL="171450" indent="-171450">
              <a:buFont typeface="Arial" panose="020B0604020202020204" pitchFamily="34" charset="0"/>
              <a:buChar char="•"/>
            </a:pPr>
            <a:endParaRPr lang="en-US" sz="1100" b="1" dirty="0">
              <a:sym typeface="+mn-ea"/>
            </a:endParaRPr>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err="1"/>
              <a:t>Pobbatti</a:t>
            </a:r>
            <a:r>
              <a:rPr lang="en-US" altLang="en-IN" dirty="0"/>
              <a:t> Vijaya Lakshmi</a:t>
            </a:r>
          </a:p>
        </p:txBody>
      </p:sp>
      <p:sp>
        <p:nvSpPr>
          <p:cNvPr id="7183" name="Text Placeholder 25"/>
          <p:cNvSpPr txBox="1">
            <a:spLocks noChangeArrowheads="1"/>
          </p:cNvSpPr>
          <p:nvPr/>
        </p:nvSpPr>
        <p:spPr bwMode="white">
          <a:xfrm>
            <a:off x="3076576" y="1987062"/>
            <a:ext cx="573087" cy="22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sp>
        <p:nvSpPr>
          <p:cNvPr id="5" name="Rectangle 4"/>
          <p:cNvSpPr/>
          <p:nvPr/>
        </p:nvSpPr>
        <p:spPr>
          <a:xfrm>
            <a:off x="9345294" y="533400"/>
            <a:ext cx="26670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Bachelor of Science in Computer Science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2019-2022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3" name="Table 2">
            <a:extLst>
              <a:ext uri="{FF2B5EF4-FFF2-40B4-BE49-F238E27FC236}">
                <a16:creationId xmlns:a16="http://schemas.microsoft.com/office/drawing/2014/main" id="{5392E42E-4A3C-988C-F556-61880D8ECE6F}"/>
              </a:ext>
            </a:extLst>
          </p:cNvPr>
          <p:cNvGraphicFramePr>
            <a:graphicFrameLocks noGrp="1"/>
          </p:cNvGraphicFramePr>
          <p:nvPr/>
        </p:nvGraphicFramePr>
        <p:xfrm>
          <a:off x="1305017" y="1633491"/>
          <a:ext cx="208280" cy="365760"/>
        </p:xfrm>
        <a:graphic>
          <a:graphicData uri="http://schemas.openxmlformats.org/drawingml/2006/table">
            <a:tbl>
              <a:tblPr/>
              <a:tblGrid>
                <a:gridCol w="208280">
                  <a:extLst>
                    <a:ext uri="{9D8B030D-6E8A-4147-A177-3AD203B41FA5}">
                      <a16:colId xmlns:a16="http://schemas.microsoft.com/office/drawing/2014/main" val="2520404062"/>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50492514"/>
                  </a:ext>
                </a:extLst>
              </a:tr>
            </a:tbl>
          </a:graphicData>
        </a:graphic>
      </p:graphicFrame>
      <p:pic>
        <p:nvPicPr>
          <p:cNvPr id="10" name="Picture 7">
            <a:hlinkClick r:id="rId4"/>
            <a:extLst>
              <a:ext uri="{FF2B5EF4-FFF2-40B4-BE49-F238E27FC236}">
                <a16:creationId xmlns:a16="http://schemas.microsoft.com/office/drawing/2014/main" id="{E6B778A1-C152-432A-1FD9-AAC3DA58F7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52098" y="5943600"/>
            <a:ext cx="528829" cy="51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
            <a:extLst>
              <a:ext uri="{FF2B5EF4-FFF2-40B4-BE49-F238E27FC236}">
                <a16:creationId xmlns:a16="http://schemas.microsoft.com/office/drawing/2014/main" id="{2660CF66-0F7D-6F1E-2282-47C1484B2764}"/>
              </a:ext>
            </a:extLst>
          </p:cNvPr>
          <p:cNvSpPr txBox="1">
            <a:spLocks noChangeArrowheads="1"/>
          </p:cNvSpPr>
          <p:nvPr/>
        </p:nvSpPr>
        <p:spPr bwMode="auto">
          <a:xfrm>
            <a:off x="1080927" y="6029430"/>
            <a:ext cx="350647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100" dirty="0">
                <a:solidFill>
                  <a:prstClr val="black"/>
                </a:solidFill>
                <a:hlinkClick r:id="rId6"/>
              </a:rPr>
              <a:t>https://github.com/VPOBBATT?tab=repositories</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12" name="Picture 6" descr="Movie, play, video icon">
            <a:hlinkClick r:id="rId7"/>
            <a:extLst>
              <a:ext uri="{FF2B5EF4-FFF2-40B4-BE49-F238E27FC236}">
                <a16:creationId xmlns:a16="http://schemas.microsoft.com/office/drawing/2014/main" id="{A58375FE-85BE-9F7B-6F17-1CFC41DC91E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3547" y="242430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Placeholder 31">
            <a:extLst>
              <a:ext uri="{FF2B5EF4-FFF2-40B4-BE49-F238E27FC236}">
                <a16:creationId xmlns:a16="http://schemas.microsoft.com/office/drawing/2014/main" id="{B4C4C2B6-B44F-D0BC-C8F7-A624E3D275EC}"/>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t="9660" b="9660"/>
          <a:stretch>
            <a:fillRect/>
          </a:stretch>
        </p:blipFill>
        <p:spPr>
          <a:xfrm>
            <a:off x="400790" y="317096"/>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82</TotalTime>
  <Words>325</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honey vijji</cp:lastModifiedBy>
  <cp:revision>184</cp:revision>
  <dcterms:created xsi:type="dcterms:W3CDTF">2020-09-22T06:24:00Z</dcterms:created>
  <dcterms:modified xsi:type="dcterms:W3CDTF">2022-10-27T20:03:52Z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965BA524E36F4B9E868790125FF749BF</vt:lpwstr>
  </property>
</Properties>
</file>