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6B184-02E3-3371-D753-3BA31D21021C}" v="817" dt="2020-05-01T09:28:21.657"/>
    <p1510:client id="{6079345E-9CD1-195B-B3CA-7A253836ED8B}" v="154" dt="2020-04-30T18:52:38.002"/>
    <p1510:client id="{AB22D311-C93F-F9CE-3AD8-3BEC3BD275B4}" v="2" dt="2020-05-01T08:05:14.308"/>
    <p1510:client id="{E734FD4D-F606-0509-615B-A64A3B0C6115}" v="1647" dt="2020-05-01T11:56:21.164"/>
    <p1510:client id="{EBFA2394-C754-DF7A-00E5-5891F9FB115F}" v="1101" dt="2020-05-01T12:16:27.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latin typeface="Berlin Sans FB Demi"/>
                <a:cs typeface="Calibri Light"/>
              </a:rPr>
              <a:t>HOTEL MANAGER</a:t>
            </a:r>
          </a:p>
        </p:txBody>
      </p:sp>
      <p:sp>
        <p:nvSpPr>
          <p:cNvPr id="3" name="Subtitle 2"/>
          <p:cNvSpPr>
            <a:spLocks noGrp="1"/>
          </p:cNvSpPr>
          <p:nvPr>
            <p:ph type="subTitle" idx="1"/>
          </p:nvPr>
        </p:nvSpPr>
        <p:spPr>
          <a:xfrm>
            <a:off x="3045368" y="4074718"/>
            <a:ext cx="6105194" cy="682079"/>
          </a:xfrm>
        </p:spPr>
        <p:txBody>
          <a:bodyPr vert="horz" lIns="91440" tIns="45720" rIns="91440" bIns="45720" rtlCol="0">
            <a:normAutofit/>
          </a:bodyPr>
          <a:lstStyle/>
          <a:p>
            <a:r>
              <a:rPr lang="en-US" i="1">
                <a:solidFill>
                  <a:srgbClr val="FFFFFF"/>
                </a:solidFill>
                <a:latin typeface="Comic Sans MS"/>
                <a:ea typeface="+mn-lt"/>
                <a:cs typeface="+mn-lt"/>
              </a:rPr>
              <a:t>Easier way to control your hotel</a:t>
            </a:r>
            <a:endParaRPr lang="en-US" i="1">
              <a:solidFill>
                <a:srgbClr val="FFFFFF"/>
              </a:solidFill>
              <a:latin typeface="Comic Sans M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67C68D3-1618-4DEF-B61C-1D7832D2B51B}"/>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rgbClr val="FFFFFF"/>
                </a:solidFill>
                <a:latin typeface="+mj-lt"/>
                <a:ea typeface="+mj-ea"/>
                <a:cs typeface="+mj-cs"/>
              </a:rPr>
              <a:t>This function is to show the Staff </a:t>
            </a:r>
            <a:r>
              <a:rPr lang="en-US" sz="3600">
                <a:solidFill>
                  <a:srgbClr val="FFFFFF"/>
                </a:solidFill>
                <a:latin typeface="+mj-lt"/>
                <a:ea typeface="+mj-ea"/>
                <a:cs typeface="+mj-cs"/>
              </a:rPr>
              <a:t>on</a:t>
            </a:r>
            <a:r>
              <a:rPr lang="en-US" sz="3600" kern="1200">
                <a:solidFill>
                  <a:srgbClr val="FFFFFF"/>
                </a:solidFill>
                <a:latin typeface="+mj-lt"/>
                <a:ea typeface="+mj-ea"/>
                <a:cs typeface="+mj-cs"/>
              </a:rPr>
              <a:t> the screen</a:t>
            </a:r>
          </a:p>
        </p:txBody>
      </p:sp>
      <p:pic>
        <p:nvPicPr>
          <p:cNvPr id="2" name="Picture 2" descr="A screenshot of a cell phone&#10;&#10;Description generated with very high confidence">
            <a:extLst>
              <a:ext uri="{FF2B5EF4-FFF2-40B4-BE49-F238E27FC236}">
                <a16:creationId xmlns:a16="http://schemas.microsoft.com/office/drawing/2014/main" id="{927044AD-A4B7-4145-B92D-1D25D15B78AF}"/>
              </a:ext>
            </a:extLst>
          </p:cNvPr>
          <p:cNvPicPr>
            <a:picLocks noChangeAspect="1"/>
          </p:cNvPicPr>
          <p:nvPr/>
        </p:nvPicPr>
        <p:blipFill rotWithShape="1">
          <a:blip r:embed="rId2"/>
          <a:srcRect l="4271" r="4340" b="-479"/>
          <a:stretch/>
        </p:blipFill>
        <p:spPr>
          <a:xfrm>
            <a:off x="4266449" y="2234828"/>
            <a:ext cx="7620103" cy="2210932"/>
          </a:xfrm>
          <a:prstGeom prst="rect">
            <a:avLst/>
          </a:prstGeom>
        </p:spPr>
      </p:pic>
    </p:spTree>
    <p:extLst>
      <p:ext uri="{BB962C8B-B14F-4D97-AF65-F5344CB8AC3E}">
        <p14:creationId xmlns:p14="http://schemas.microsoft.com/office/powerpoint/2010/main" val="276392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3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cell phone&#10;&#10;Description generated with very high confidence">
            <a:extLst>
              <a:ext uri="{FF2B5EF4-FFF2-40B4-BE49-F238E27FC236}">
                <a16:creationId xmlns:a16="http://schemas.microsoft.com/office/drawing/2014/main" id="{8E5FFF2D-64DB-49B4-BB95-23D83B6C5C92}"/>
              </a:ext>
            </a:extLst>
          </p:cNvPr>
          <p:cNvPicPr>
            <a:picLocks noGrp="1" noChangeAspect="1"/>
          </p:cNvPicPr>
          <p:nvPr>
            <p:ph idx="1"/>
          </p:nvPr>
        </p:nvPicPr>
        <p:blipFill rotWithShape="1">
          <a:blip r:embed="rId2"/>
          <a:srcRect l="7017" t="43050" r="53306" b="26523"/>
          <a:stretch/>
        </p:blipFill>
        <p:spPr>
          <a:xfrm>
            <a:off x="3643662" y="499722"/>
            <a:ext cx="8220274" cy="3539995"/>
          </a:xfrm>
          <a:prstGeom prst="rect">
            <a:avLst/>
          </a:prstGeom>
        </p:spPr>
      </p:pic>
      <p:sp>
        <p:nvSpPr>
          <p:cNvPr id="6" name="TextBox 5">
            <a:extLst>
              <a:ext uri="{FF2B5EF4-FFF2-40B4-BE49-F238E27FC236}">
                <a16:creationId xmlns:a16="http://schemas.microsoft.com/office/drawing/2014/main" id="{C2185811-626D-4E53-8021-4BA932F7BD91}"/>
              </a:ext>
            </a:extLst>
          </p:cNvPr>
          <p:cNvSpPr txBox="1"/>
          <p:nvPr/>
        </p:nvSpPr>
        <p:spPr>
          <a:xfrm>
            <a:off x="3411071" y="4822120"/>
            <a:ext cx="7188199" cy="12920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In this function there is an "if statement" where we check if employeeCount&gt;0 and there is a 'for cycle' where we call the "</a:t>
            </a:r>
            <a:r>
              <a:rPr lang="en-US" sz="2200" err="1"/>
              <a:t>showStaff</a:t>
            </a:r>
            <a:r>
              <a:rPr lang="en-US" sz="2200"/>
              <a:t>" function.</a:t>
            </a:r>
          </a:p>
        </p:txBody>
      </p:sp>
      <p:pic>
        <p:nvPicPr>
          <p:cNvPr id="7" name="Picture 7" descr="A picture containing drawing&#10;&#10;Description generated with very high confidence">
            <a:extLst>
              <a:ext uri="{FF2B5EF4-FFF2-40B4-BE49-F238E27FC236}">
                <a16:creationId xmlns:a16="http://schemas.microsoft.com/office/drawing/2014/main" id="{0B924ADF-C8A2-4F7C-996F-DDEE4BAC8641}"/>
              </a:ext>
            </a:extLst>
          </p:cNvPr>
          <p:cNvPicPr>
            <a:picLocks noChangeAspect="1"/>
          </p:cNvPicPr>
          <p:nvPr/>
        </p:nvPicPr>
        <p:blipFill>
          <a:blip r:embed="rId3"/>
          <a:stretch>
            <a:fillRect/>
          </a:stretch>
        </p:blipFill>
        <p:spPr>
          <a:xfrm>
            <a:off x="-275573" y="1942578"/>
            <a:ext cx="2743200" cy="2743200"/>
          </a:xfrm>
          <a:prstGeom prst="rect">
            <a:avLst/>
          </a:prstGeom>
        </p:spPr>
      </p:pic>
      <p:pic>
        <p:nvPicPr>
          <p:cNvPr id="2" name="Picture 2" descr="A screenshot of a cell phone&#10;&#10;Description generated with very high confidence">
            <a:extLst>
              <a:ext uri="{FF2B5EF4-FFF2-40B4-BE49-F238E27FC236}">
                <a16:creationId xmlns:a16="http://schemas.microsoft.com/office/drawing/2014/main" id="{30D875D2-AC9D-4B4B-85DA-04D248805B03}"/>
              </a:ext>
            </a:extLst>
          </p:cNvPr>
          <p:cNvPicPr>
            <a:picLocks noChangeAspect="1"/>
          </p:cNvPicPr>
          <p:nvPr/>
        </p:nvPicPr>
        <p:blipFill>
          <a:blip r:embed="rId4"/>
          <a:stretch>
            <a:fillRect/>
          </a:stretch>
        </p:blipFill>
        <p:spPr>
          <a:xfrm>
            <a:off x="3242818" y="458762"/>
            <a:ext cx="8600650" cy="4144145"/>
          </a:xfrm>
          <a:prstGeom prst="rect">
            <a:avLst/>
          </a:prstGeom>
        </p:spPr>
      </p:pic>
    </p:spTree>
    <p:extLst>
      <p:ext uri="{BB962C8B-B14F-4D97-AF65-F5344CB8AC3E}">
        <p14:creationId xmlns:p14="http://schemas.microsoft.com/office/powerpoint/2010/main" val="383597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69BA992-A993-4525-A31E-CE6DC9BD9956}"/>
              </a:ext>
            </a:extLst>
          </p:cNvPr>
          <p:cNvPicPr>
            <a:picLocks noGrp="1" noChangeAspect="1"/>
          </p:cNvPicPr>
          <p:nvPr>
            <p:ph idx="1"/>
          </p:nvPr>
        </p:nvPicPr>
        <p:blipFill rotWithShape="1">
          <a:blip r:embed="rId2"/>
          <a:srcRect l="6073" t="29736" r="53306" b="45563"/>
          <a:stretch/>
        </p:blipFill>
        <p:spPr>
          <a:xfrm>
            <a:off x="944805" y="773950"/>
            <a:ext cx="7165597" cy="2449701"/>
          </a:xfrm>
          <a:prstGeom prst="rect">
            <a:avLst/>
          </a:prstGeom>
        </p:spPr>
      </p:pic>
      <p:pic>
        <p:nvPicPr>
          <p:cNvPr id="7" name="Graphic 7" descr="Dollar">
            <a:extLst>
              <a:ext uri="{FF2B5EF4-FFF2-40B4-BE49-F238E27FC236}">
                <a16:creationId xmlns:a16="http://schemas.microsoft.com/office/drawing/2014/main" id="{5557D40F-75F9-4214-87A8-FF286B9D41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78852" y="269196"/>
            <a:ext cx="3464981" cy="3464981"/>
          </a:xfrm>
          <a:prstGeom prst="rect">
            <a:avLst/>
          </a:prstGeom>
        </p:spPr>
      </p:pic>
      <p:sp>
        <p:nvSpPr>
          <p:cNvPr id="6" name="TextBox 5">
            <a:extLst>
              <a:ext uri="{FF2B5EF4-FFF2-40B4-BE49-F238E27FC236}">
                <a16:creationId xmlns:a16="http://schemas.microsoft.com/office/drawing/2014/main" id="{8936D200-6F96-40F0-BDB0-53DCB0771B02}"/>
              </a:ext>
            </a:extLst>
          </p:cNvPr>
          <p:cNvSpPr txBox="1"/>
          <p:nvPr/>
        </p:nvSpPr>
        <p:spPr>
          <a:xfrm>
            <a:off x="1040575" y="4280995"/>
            <a:ext cx="6583908" cy="188155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rPr>
              <a:t>In this function there is operation 'for' to see which employees are with monthly income, also in this 'for cycle' there is 'if statement' which check the monthlyIncome if it is over than our entered income from the user.</a:t>
            </a:r>
          </a:p>
          <a:p>
            <a:pPr indent="-228600">
              <a:lnSpc>
                <a:spcPct val="90000"/>
              </a:lnSpc>
              <a:spcAft>
                <a:spcPts val="600"/>
              </a:spcAft>
              <a:buFont typeface="Arial" panose="020B0604020202020204" pitchFamily="34" charset="0"/>
              <a:buChar char="•"/>
            </a:pPr>
            <a:endParaRPr lang="en-US" sz="2000">
              <a:solidFill>
                <a:schemeClr val="bg1"/>
              </a:solidFill>
            </a:endParaRPr>
          </a:p>
        </p:txBody>
      </p:sp>
    </p:spTree>
    <p:extLst>
      <p:ext uri="{BB962C8B-B14F-4D97-AF65-F5344CB8AC3E}">
        <p14:creationId xmlns:p14="http://schemas.microsoft.com/office/powerpoint/2010/main" val="305886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29D6F2-8351-48DC-A207-4F3B84909A54}"/>
              </a:ext>
            </a:extLst>
          </p:cNvPr>
          <p:cNvSpPr>
            <a:spLocks noGrp="1"/>
          </p:cNvSpPr>
          <p:nvPr>
            <p:ph idx="1"/>
          </p:nvPr>
        </p:nvSpPr>
        <p:spPr>
          <a:xfrm>
            <a:off x="643468" y="2638043"/>
            <a:ext cx="3363974" cy="3415623"/>
          </a:xfrm>
        </p:spPr>
        <p:txBody>
          <a:bodyPr vert="horz" lIns="91440" tIns="45720" rIns="91440" bIns="45720" rtlCol="0">
            <a:normAutofit/>
          </a:bodyPr>
          <a:lstStyle/>
          <a:p>
            <a:pPr marL="0" indent="0">
              <a:buNone/>
            </a:pPr>
            <a:r>
              <a:rPr lang="en-US" sz="2000">
                <a:ea typeface="+mn-lt"/>
                <a:cs typeface="+mn-lt"/>
              </a:rPr>
              <a:t>This is the menu of the function with the operation for the monthly income. This function is for the menu which is showing if monthly income is entered. There we call 'showEmployeeIncomeOver' function</a:t>
            </a:r>
            <a:endParaRPr lang="en-US" sz="2000">
              <a:cs typeface="Calibri"/>
            </a:endParaRPr>
          </a:p>
          <a:p>
            <a:pPr marL="0" indent="0">
              <a:buNone/>
            </a:pPr>
            <a:endParaRPr lang="en-US" sz="2000">
              <a:cs typeface="Calibri"/>
            </a:endParaRPr>
          </a:p>
        </p:txBody>
      </p:sp>
      <p:pic>
        <p:nvPicPr>
          <p:cNvPr id="2" name="Picture 3" descr="A picture containing bird&#10;&#10;Description generated with very high confidence">
            <a:extLst>
              <a:ext uri="{FF2B5EF4-FFF2-40B4-BE49-F238E27FC236}">
                <a16:creationId xmlns:a16="http://schemas.microsoft.com/office/drawing/2014/main" id="{EDD0A940-3F2C-4795-AB12-5A613693F048}"/>
              </a:ext>
            </a:extLst>
          </p:cNvPr>
          <p:cNvPicPr>
            <a:picLocks noChangeAspect="1"/>
          </p:cNvPicPr>
          <p:nvPr/>
        </p:nvPicPr>
        <p:blipFill>
          <a:blip r:embed="rId2"/>
          <a:stretch>
            <a:fillRect/>
          </a:stretch>
        </p:blipFill>
        <p:spPr>
          <a:xfrm>
            <a:off x="5020235" y="1870411"/>
            <a:ext cx="7019363" cy="2642046"/>
          </a:xfrm>
          <a:prstGeom prst="rect">
            <a:avLst/>
          </a:prstGeom>
        </p:spPr>
      </p:pic>
    </p:spTree>
    <p:extLst>
      <p:ext uri="{BB962C8B-B14F-4D97-AF65-F5344CB8AC3E}">
        <p14:creationId xmlns:p14="http://schemas.microsoft.com/office/powerpoint/2010/main" val="98322440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C961D9-F25F-4AA7-9E7C-2B082C21B8F7}"/>
              </a:ext>
            </a:extLst>
          </p:cNvPr>
          <p:cNvSpPr txBox="1"/>
          <p:nvPr/>
        </p:nvSpPr>
        <p:spPr>
          <a:xfrm>
            <a:off x="643468" y="1637918"/>
            <a:ext cx="3363974"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cs typeface="Calibri"/>
              </a:rPr>
              <a:t>This is function about getting ID from your employees.The ID is</a:t>
            </a:r>
            <a:r>
              <a:rPr lang="en-US" sz="2000">
                <a:ea typeface="+mn-lt"/>
                <a:cs typeface="+mn-lt"/>
              </a:rPr>
              <a:t> the employee number from your staff.</a:t>
            </a:r>
            <a:endParaRPr lang="en-US" sz="2000">
              <a:cs typeface="Calibri"/>
            </a:endParaRPr>
          </a:p>
          <a:p>
            <a:pPr indent="-228600">
              <a:lnSpc>
                <a:spcPct val="90000"/>
              </a:lnSpc>
              <a:spcAft>
                <a:spcPts val="600"/>
              </a:spcAft>
              <a:buFont typeface="Arial" panose="020B0604020202020204" pitchFamily="34" charset="0"/>
              <a:buChar char="•"/>
            </a:pPr>
            <a:endParaRPr lang="en-US" sz="2000">
              <a:cs typeface="Calibri"/>
            </a:endParaRPr>
          </a:p>
          <a:p>
            <a:pPr indent="-228600">
              <a:lnSpc>
                <a:spcPct val="90000"/>
              </a:lnSpc>
              <a:spcAft>
                <a:spcPts val="600"/>
              </a:spcAft>
              <a:buFont typeface="Arial" panose="020B0604020202020204" pitchFamily="34" charset="0"/>
              <a:buChar char="•"/>
            </a:pPr>
            <a:r>
              <a:rPr lang="en-US" sz="2000">
                <a:cs typeface="Calibri"/>
              </a:rPr>
              <a:t>'return I'- to get employee's ID</a:t>
            </a:r>
          </a:p>
          <a:p>
            <a:pPr indent="-228600">
              <a:lnSpc>
                <a:spcPct val="90000"/>
              </a:lnSpc>
              <a:spcAft>
                <a:spcPts val="600"/>
              </a:spcAft>
              <a:buFont typeface="Arial" panose="020B0604020202020204" pitchFamily="34" charset="0"/>
              <a:buChar char="•"/>
            </a:pPr>
            <a:r>
              <a:rPr lang="en-US" sz="2000">
                <a:cs typeface="Calibri"/>
              </a:rPr>
              <a:t>'return –1' - if the id entered is not found </a:t>
            </a:r>
          </a:p>
          <a:p>
            <a:pPr indent="-228600">
              <a:lnSpc>
                <a:spcPct val="90000"/>
              </a:lnSpc>
              <a:spcAft>
                <a:spcPts val="600"/>
              </a:spcAft>
              <a:buFont typeface="Arial" panose="020B0604020202020204" pitchFamily="34" charset="0"/>
              <a:buChar char="•"/>
            </a:pPr>
            <a:endParaRPr lang="en-US" sz="2000">
              <a:cs typeface="Calibri"/>
            </a:endParaRPr>
          </a:p>
          <a:p>
            <a:pPr indent="-228600">
              <a:lnSpc>
                <a:spcPct val="90000"/>
              </a:lnSpc>
              <a:spcAft>
                <a:spcPts val="600"/>
              </a:spcAft>
              <a:buFont typeface="Arial" panose="020B0604020202020204" pitchFamily="34" charset="0"/>
              <a:buChar char="•"/>
            </a:pPr>
            <a:endParaRPr lang="en-US" sz="200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B9C0CF6B-C796-4C2D-A1DF-C34174523E37}"/>
              </a:ext>
            </a:extLst>
          </p:cNvPr>
          <p:cNvPicPr>
            <a:picLocks noGrp="1" noChangeAspect="1"/>
          </p:cNvPicPr>
          <p:nvPr>
            <p:ph idx="1"/>
          </p:nvPr>
        </p:nvPicPr>
        <p:blipFill rotWithShape="1">
          <a:blip r:embed="rId2"/>
          <a:srcRect l="6478" t="26379" r="59379" b="41966"/>
          <a:stretch/>
        </p:blipFill>
        <p:spPr>
          <a:xfrm>
            <a:off x="5297763" y="1718645"/>
            <a:ext cx="6250769" cy="3259842"/>
          </a:xfrm>
          <a:prstGeom prst="rect">
            <a:avLst/>
          </a:prstGeom>
        </p:spPr>
      </p:pic>
    </p:spTree>
    <p:extLst>
      <p:ext uri="{BB962C8B-B14F-4D97-AF65-F5344CB8AC3E}">
        <p14:creationId xmlns:p14="http://schemas.microsoft.com/office/powerpoint/2010/main" val="21862471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046B-8327-4CCA-8C3B-386EDB3D32E1}"/>
              </a:ext>
            </a:extLst>
          </p:cNvPr>
          <p:cNvSpPr>
            <a:spLocks noGrp="1"/>
          </p:cNvSpPr>
          <p:nvPr>
            <p:ph idx="1"/>
          </p:nvPr>
        </p:nvSpPr>
        <p:spPr>
          <a:xfrm>
            <a:off x="197163" y="4040644"/>
            <a:ext cx="7060505" cy="1846133"/>
          </a:xfrm>
        </p:spPr>
        <p:txBody>
          <a:bodyPr vert="horz" lIns="91440" tIns="45720" rIns="91440" bIns="45720" rtlCol="0" anchor="t">
            <a:normAutofit/>
          </a:bodyPr>
          <a:lstStyle/>
          <a:p>
            <a:pPr marL="0" indent="0">
              <a:buNone/>
            </a:pPr>
            <a:r>
              <a:rPr lang="en-US">
                <a:cs typeface="Calibri"/>
              </a:rPr>
              <a:t>This function is to do the operation 'delete employee'. There we have a cycle 'for'. </a:t>
            </a:r>
          </a:p>
        </p:txBody>
      </p:sp>
      <p:pic>
        <p:nvPicPr>
          <p:cNvPr id="4" name="Picture 4" descr="A screenshot of a cell phone&#10;&#10;Description generated with very high confidence">
            <a:extLst>
              <a:ext uri="{FF2B5EF4-FFF2-40B4-BE49-F238E27FC236}">
                <a16:creationId xmlns:a16="http://schemas.microsoft.com/office/drawing/2014/main" id="{28A40661-5246-48EB-8D0A-B0AE8C998953}"/>
              </a:ext>
            </a:extLst>
          </p:cNvPr>
          <p:cNvPicPr>
            <a:picLocks noChangeAspect="1"/>
          </p:cNvPicPr>
          <p:nvPr/>
        </p:nvPicPr>
        <p:blipFill rotWithShape="1">
          <a:blip r:embed="rId2"/>
          <a:srcRect l="6423" t="27964" r="54408" b="39374"/>
          <a:stretch/>
        </p:blipFill>
        <p:spPr>
          <a:xfrm>
            <a:off x="194154" y="350599"/>
            <a:ext cx="6554480" cy="3078719"/>
          </a:xfrm>
          <a:prstGeom prst="rect">
            <a:avLst/>
          </a:prstGeom>
        </p:spPr>
      </p:pic>
    </p:spTree>
    <p:extLst>
      <p:ext uri="{BB962C8B-B14F-4D97-AF65-F5344CB8AC3E}">
        <p14:creationId xmlns:p14="http://schemas.microsoft.com/office/powerpoint/2010/main" val="191003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6546DD-6A6B-4968-9AD1-C702445A5EC5}"/>
              </a:ext>
            </a:extLst>
          </p:cNvPr>
          <p:cNvSpPr txBox="1"/>
          <p:nvPr/>
        </p:nvSpPr>
        <p:spPr>
          <a:xfrm>
            <a:off x="677956" y="4100232"/>
            <a:ext cx="799651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cs typeface="Calibri"/>
              </a:rPr>
              <a:t>This is function about the menu for the deleting employees from the staff, so here we just entered the id of the employee and then we call the function deleteEmployee.</a:t>
            </a:r>
            <a:endParaRPr lang="en-US">
              <a:cs typeface="Calibri"/>
            </a:endParaRPr>
          </a:p>
          <a:p>
            <a:endParaRPr lang="en-US">
              <a:cs typeface="Calibri"/>
            </a:endParaRPr>
          </a:p>
        </p:txBody>
      </p:sp>
      <p:pic>
        <p:nvPicPr>
          <p:cNvPr id="2" name="Picture 2" descr="A picture containing screen, phone, holding, room&#10;&#10;Description generated with very high confidence">
            <a:extLst>
              <a:ext uri="{FF2B5EF4-FFF2-40B4-BE49-F238E27FC236}">
                <a16:creationId xmlns:a16="http://schemas.microsoft.com/office/drawing/2014/main" id="{81C0AD0D-23D2-4AAD-BCBB-DF7623D7B678}"/>
              </a:ext>
            </a:extLst>
          </p:cNvPr>
          <p:cNvPicPr>
            <a:picLocks noChangeAspect="1"/>
          </p:cNvPicPr>
          <p:nvPr/>
        </p:nvPicPr>
        <p:blipFill>
          <a:blip r:embed="rId2"/>
          <a:stretch>
            <a:fillRect/>
          </a:stretch>
        </p:blipFill>
        <p:spPr>
          <a:xfrm>
            <a:off x="723190" y="583404"/>
            <a:ext cx="10889383" cy="3120613"/>
          </a:xfrm>
          <a:prstGeom prst="rect">
            <a:avLst/>
          </a:prstGeom>
        </p:spPr>
      </p:pic>
    </p:spTree>
    <p:extLst>
      <p:ext uri="{BB962C8B-B14F-4D97-AF65-F5344CB8AC3E}">
        <p14:creationId xmlns:p14="http://schemas.microsoft.com/office/powerpoint/2010/main" val="198294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864417-E20F-4260-B005-95B6A52C1E88}"/>
              </a:ext>
            </a:extLst>
          </p:cNvPr>
          <p:cNvSpPr txBox="1"/>
          <p:nvPr/>
        </p:nvSpPr>
        <p:spPr>
          <a:xfrm>
            <a:off x="643468" y="2638043"/>
            <a:ext cx="3363974" cy="341562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function show our menu and in this</a:t>
            </a:r>
            <a:r>
              <a:rPr lang="en-US" sz="2000" b="1"/>
              <a:t> </a:t>
            </a:r>
            <a:r>
              <a:rPr lang="en-US" sz="2000"/>
              <a:t>function there is switch case which is to work when I press a number from the keyboard and then the case is call the function we are need to call</a:t>
            </a:r>
          </a:p>
        </p:txBody>
      </p:sp>
      <p:pic>
        <p:nvPicPr>
          <p:cNvPr id="4" name="Picture 4" descr="A screenshot of a cell phone&#10;&#10;Description generated with very high confidence">
            <a:extLst>
              <a:ext uri="{FF2B5EF4-FFF2-40B4-BE49-F238E27FC236}">
                <a16:creationId xmlns:a16="http://schemas.microsoft.com/office/drawing/2014/main" id="{75AFB8A1-5CA1-4611-BEE2-A48110A25C2A}"/>
              </a:ext>
            </a:extLst>
          </p:cNvPr>
          <p:cNvPicPr>
            <a:picLocks noGrp="1" noChangeAspect="1"/>
          </p:cNvPicPr>
          <p:nvPr>
            <p:ph idx="1"/>
          </p:nvPr>
        </p:nvPicPr>
        <p:blipFill rotWithShape="1">
          <a:blip r:embed="rId2"/>
          <a:srcRect l="6613" t="17986" r="49402" b="4796"/>
          <a:stretch/>
        </p:blipFill>
        <p:spPr>
          <a:xfrm>
            <a:off x="5683803" y="643467"/>
            <a:ext cx="5478689" cy="5410199"/>
          </a:xfrm>
          <a:prstGeom prst="rect">
            <a:avLst/>
          </a:prstGeom>
        </p:spPr>
      </p:pic>
    </p:spTree>
    <p:extLst>
      <p:ext uri="{BB962C8B-B14F-4D97-AF65-F5344CB8AC3E}">
        <p14:creationId xmlns:p14="http://schemas.microsoft.com/office/powerpoint/2010/main" val="279399890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B251D28-079C-4522-AA59-3796DB77847E}"/>
              </a:ext>
            </a:extLst>
          </p:cNvPr>
          <p:cNvSpPr txBox="1"/>
          <p:nvPr/>
        </p:nvSpPr>
        <p:spPr>
          <a:xfrm>
            <a:off x="518474" y="1774372"/>
            <a:ext cx="4064409" cy="27540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This is the main function where we do all the operations and stuff and intialized the variables.</a:t>
            </a:r>
          </a:p>
        </p:txBody>
      </p:sp>
      <p:pic>
        <p:nvPicPr>
          <p:cNvPr id="4" name="Picture 4" descr="A screenshot of a cell phone&#10;&#10;Description generated with very high confidence">
            <a:extLst>
              <a:ext uri="{FF2B5EF4-FFF2-40B4-BE49-F238E27FC236}">
                <a16:creationId xmlns:a16="http://schemas.microsoft.com/office/drawing/2014/main" id="{A77C0DCF-B920-455A-887F-CABF19962725}"/>
              </a:ext>
            </a:extLst>
          </p:cNvPr>
          <p:cNvPicPr>
            <a:picLocks noGrp="1" noChangeAspect="1"/>
          </p:cNvPicPr>
          <p:nvPr>
            <p:ph idx="1"/>
          </p:nvPr>
        </p:nvPicPr>
        <p:blipFill rotWithShape="1">
          <a:blip r:embed="rId2"/>
          <a:srcRect l="6208" t="27338" r="58434" b="26619"/>
          <a:stretch/>
        </p:blipFill>
        <p:spPr>
          <a:xfrm>
            <a:off x="6038101" y="1264262"/>
            <a:ext cx="5510771" cy="4036550"/>
          </a:xfrm>
          <a:prstGeom prst="rect">
            <a:avLst/>
          </a:prstGeom>
        </p:spPr>
      </p:pic>
    </p:spTree>
    <p:extLst>
      <p:ext uri="{BB962C8B-B14F-4D97-AF65-F5344CB8AC3E}">
        <p14:creationId xmlns:p14="http://schemas.microsoft.com/office/powerpoint/2010/main" val="17452001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D467-04F1-4E01-8E3E-6A35CBA3F54C}"/>
              </a:ext>
            </a:extLst>
          </p:cNvPr>
          <p:cNvSpPr>
            <a:spLocks noGrp="1"/>
          </p:cNvSpPr>
          <p:nvPr>
            <p:ph type="title"/>
          </p:nvPr>
        </p:nvSpPr>
        <p:spPr>
          <a:xfrm>
            <a:off x="4898984" y="1232966"/>
            <a:ext cx="2626307" cy="1625878"/>
          </a:xfrm>
        </p:spPr>
        <p:txBody>
          <a:bodyPr>
            <a:normAutofit fontScale="90000"/>
          </a:bodyPr>
          <a:lstStyle/>
          <a:p>
            <a:pPr algn="ctr"/>
            <a:r>
              <a:rPr lang="en-US">
                <a:cs typeface="Calibri Light"/>
              </a:rPr>
              <a:t>Why is our application useful?</a:t>
            </a:r>
          </a:p>
        </p:txBody>
      </p:sp>
      <p:pic>
        <p:nvPicPr>
          <p:cNvPr id="4" name="Picture 4" descr="A close up of a logo&#10;&#10;Description generated with very high confidence">
            <a:extLst>
              <a:ext uri="{FF2B5EF4-FFF2-40B4-BE49-F238E27FC236}">
                <a16:creationId xmlns:a16="http://schemas.microsoft.com/office/drawing/2014/main" id="{8B03D5AE-BAF0-4457-A018-D4400322B5F9}"/>
              </a:ext>
            </a:extLst>
          </p:cNvPr>
          <p:cNvPicPr>
            <a:picLocks noGrp="1" noChangeAspect="1"/>
          </p:cNvPicPr>
          <p:nvPr>
            <p:ph idx="1"/>
          </p:nvPr>
        </p:nvPicPr>
        <p:blipFill>
          <a:blip r:embed="rId2"/>
          <a:stretch>
            <a:fillRect/>
          </a:stretch>
        </p:blipFill>
        <p:spPr>
          <a:xfrm>
            <a:off x="4855951" y="4314180"/>
            <a:ext cx="2547618" cy="2547618"/>
          </a:xfrm>
        </p:spPr>
      </p:pic>
    </p:spTree>
    <p:extLst>
      <p:ext uri="{BB962C8B-B14F-4D97-AF65-F5344CB8AC3E}">
        <p14:creationId xmlns:p14="http://schemas.microsoft.com/office/powerpoint/2010/main" val="187574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indoor, table, sitting, small&#10;&#10;Description generated with very high confidence">
            <a:extLst>
              <a:ext uri="{FF2B5EF4-FFF2-40B4-BE49-F238E27FC236}">
                <a16:creationId xmlns:a16="http://schemas.microsoft.com/office/drawing/2014/main" id="{5B721D73-AF91-47D7-880A-0D7516EE6370}"/>
              </a:ext>
            </a:extLst>
          </p:cNvPr>
          <p:cNvPicPr>
            <a:picLocks noChangeAspect="1"/>
          </p:cNvPicPr>
          <p:nvPr/>
        </p:nvPicPr>
        <p:blipFill>
          <a:blip r:embed="rId2"/>
          <a:stretch>
            <a:fillRect/>
          </a:stretch>
        </p:blipFill>
        <p:spPr>
          <a:xfrm>
            <a:off x="-4176" y="-821"/>
            <a:ext cx="12200348" cy="6859639"/>
          </a:xfrm>
          <a:prstGeom prst="rect">
            <a:avLst/>
          </a:prstGeom>
        </p:spPr>
      </p:pic>
      <p:sp>
        <p:nvSpPr>
          <p:cNvPr id="3" name="Content Placeholder 2">
            <a:extLst>
              <a:ext uri="{FF2B5EF4-FFF2-40B4-BE49-F238E27FC236}">
                <a16:creationId xmlns:a16="http://schemas.microsoft.com/office/drawing/2014/main" id="{BA2AB13B-D3B9-46C2-B665-43114C11320C}"/>
              </a:ext>
            </a:extLst>
          </p:cNvPr>
          <p:cNvSpPr>
            <a:spLocks noGrp="1"/>
          </p:cNvSpPr>
          <p:nvPr>
            <p:ph idx="1"/>
          </p:nvPr>
        </p:nvSpPr>
        <p:spPr>
          <a:xfrm>
            <a:off x="608557" y="2378858"/>
            <a:ext cx="6089737" cy="1626927"/>
          </a:xfrm>
        </p:spPr>
        <p:txBody>
          <a:bodyPr vert="horz" lIns="91440" tIns="45720" rIns="91440" bIns="45720" rtlCol="0" anchor="t">
            <a:normAutofit/>
          </a:bodyPr>
          <a:lstStyle/>
          <a:p>
            <a:pPr marL="0" indent="0" algn="ctr">
              <a:buNone/>
            </a:pPr>
            <a:r>
              <a:rPr lang="en-US" b="1">
                <a:ea typeface="+mn-lt"/>
                <a:cs typeface="+mn-lt"/>
              </a:rPr>
              <a:t>Our application is useful to the owner of the hotel or the manager.</a:t>
            </a:r>
            <a:endParaRPr lang="en-US" b="1">
              <a:cs typeface="Calibri" panose="020F0502020204030204"/>
            </a:endParaRPr>
          </a:p>
        </p:txBody>
      </p:sp>
    </p:spTree>
    <p:extLst>
      <p:ext uri="{BB962C8B-B14F-4D97-AF65-F5344CB8AC3E}">
        <p14:creationId xmlns:p14="http://schemas.microsoft.com/office/powerpoint/2010/main" val="86880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itting, computer, table&#10;&#10;Description generated with very high confidence">
            <a:extLst>
              <a:ext uri="{FF2B5EF4-FFF2-40B4-BE49-F238E27FC236}">
                <a16:creationId xmlns:a16="http://schemas.microsoft.com/office/drawing/2014/main" id="{91C654E0-8E6C-4AC3-83EE-BD0A64B698F4}"/>
              </a:ext>
            </a:extLst>
          </p:cNvPr>
          <p:cNvPicPr>
            <a:picLocks noGrp="1" noChangeAspect="1"/>
          </p:cNvPicPr>
          <p:nvPr>
            <p:ph idx="1"/>
          </p:nvPr>
        </p:nvPicPr>
        <p:blipFill>
          <a:blip r:embed="rId2"/>
          <a:stretch>
            <a:fillRect/>
          </a:stretch>
        </p:blipFill>
        <p:spPr>
          <a:xfrm>
            <a:off x="2906" y="-1087"/>
            <a:ext cx="12259255" cy="6856542"/>
          </a:xfrm>
        </p:spPr>
      </p:pic>
      <p:sp>
        <p:nvSpPr>
          <p:cNvPr id="2" name="Title 1">
            <a:extLst>
              <a:ext uri="{FF2B5EF4-FFF2-40B4-BE49-F238E27FC236}">
                <a16:creationId xmlns:a16="http://schemas.microsoft.com/office/drawing/2014/main" id="{89B0D221-A27A-4304-9599-0054FAC65616}"/>
              </a:ext>
            </a:extLst>
          </p:cNvPr>
          <p:cNvSpPr>
            <a:spLocks noGrp="1"/>
          </p:cNvSpPr>
          <p:nvPr>
            <p:ph type="title"/>
          </p:nvPr>
        </p:nvSpPr>
        <p:spPr>
          <a:xfrm>
            <a:off x="6193077" y="1450714"/>
            <a:ext cx="6173244" cy="2108440"/>
          </a:xfrm>
        </p:spPr>
        <p:txBody>
          <a:bodyPr/>
          <a:lstStyle/>
          <a:p>
            <a:r>
              <a:rPr lang="en-US" b="1" i="1">
                <a:solidFill>
                  <a:srgbClr val="FFFFFF"/>
                </a:solidFill>
                <a:cs typeface="Calibri Light"/>
              </a:rPr>
              <a:t>How our program works?</a:t>
            </a:r>
            <a:endParaRPr lang="en-US" b="1" i="1">
              <a:solidFill>
                <a:srgbClr val="FFFFFF"/>
              </a:solidFill>
            </a:endParaRPr>
          </a:p>
        </p:txBody>
      </p:sp>
    </p:spTree>
    <p:extLst>
      <p:ext uri="{BB962C8B-B14F-4D97-AF65-F5344CB8AC3E}">
        <p14:creationId xmlns:p14="http://schemas.microsoft.com/office/powerpoint/2010/main" val="332876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oup of people sitting at a table using a computer&#10;&#10;Description generated with very high confidence">
            <a:extLst>
              <a:ext uri="{FF2B5EF4-FFF2-40B4-BE49-F238E27FC236}">
                <a16:creationId xmlns:a16="http://schemas.microsoft.com/office/drawing/2014/main" id="{E1BB5E7D-3885-478C-9687-3F9045FE6E84}"/>
              </a:ext>
            </a:extLst>
          </p:cNvPr>
          <p:cNvPicPr>
            <a:picLocks noChangeAspect="1"/>
          </p:cNvPicPr>
          <p:nvPr/>
        </p:nvPicPr>
        <p:blipFill>
          <a:blip r:embed="rId2"/>
          <a:stretch>
            <a:fillRect/>
          </a:stretch>
        </p:blipFill>
        <p:spPr>
          <a:xfrm>
            <a:off x="-56367" y="-821"/>
            <a:ext cx="12252537" cy="6859639"/>
          </a:xfrm>
          <a:prstGeom prst="rect">
            <a:avLst/>
          </a:prstGeom>
        </p:spPr>
      </p:pic>
      <p:sp>
        <p:nvSpPr>
          <p:cNvPr id="3" name="Content Placeholder 2">
            <a:extLst>
              <a:ext uri="{FF2B5EF4-FFF2-40B4-BE49-F238E27FC236}">
                <a16:creationId xmlns:a16="http://schemas.microsoft.com/office/drawing/2014/main" id="{A3679A44-1B6A-46D6-A6A7-530C668CC82C}"/>
              </a:ext>
            </a:extLst>
          </p:cNvPr>
          <p:cNvSpPr>
            <a:spLocks noGrp="1"/>
          </p:cNvSpPr>
          <p:nvPr>
            <p:ph idx="1"/>
          </p:nvPr>
        </p:nvSpPr>
        <p:spPr>
          <a:xfrm>
            <a:off x="7940825" y="4754138"/>
            <a:ext cx="4210834" cy="1940078"/>
          </a:xfrm>
        </p:spPr>
        <p:txBody>
          <a:bodyPr vert="horz" lIns="91440" tIns="45720" rIns="91440" bIns="45720" rtlCol="0" anchor="t">
            <a:normAutofit fontScale="85000" lnSpcReduction="20000"/>
          </a:bodyPr>
          <a:lstStyle/>
          <a:p>
            <a:pPr marL="0" indent="0" algn="ctr">
              <a:buNone/>
            </a:pPr>
            <a:r>
              <a:rPr lang="en-US" b="1">
                <a:solidFill>
                  <a:srgbClr val="FFFFFF"/>
                </a:solidFill>
                <a:ea typeface="+mn-lt"/>
                <a:cs typeface="+mn-lt"/>
              </a:rPr>
              <a:t>Imagine you are owner\manager of a big hotel and your work is to employ the new employees in the hotel. It will be easier to have a program who knows all the people you entered in, right?</a:t>
            </a:r>
            <a:endParaRPr lang="en-US" b="1">
              <a:solidFill>
                <a:srgbClr val="FFFFFF"/>
              </a:solidFill>
              <a:cs typeface="Calibri"/>
            </a:endParaRPr>
          </a:p>
          <a:p>
            <a:pPr marL="0" indent="0" algn="ctr">
              <a:buNone/>
            </a:pPr>
            <a:endParaRPr lang="en-US">
              <a:solidFill>
                <a:srgbClr val="FFFFFF"/>
              </a:solidFill>
              <a:cs typeface="Calibri"/>
            </a:endParaRPr>
          </a:p>
        </p:txBody>
      </p:sp>
    </p:spTree>
    <p:extLst>
      <p:ext uri="{BB962C8B-B14F-4D97-AF65-F5344CB8AC3E}">
        <p14:creationId xmlns:p14="http://schemas.microsoft.com/office/powerpoint/2010/main" val="113081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person, indoor, sitting, window&#10;&#10;Description generated with very high confidence">
            <a:extLst>
              <a:ext uri="{FF2B5EF4-FFF2-40B4-BE49-F238E27FC236}">
                <a16:creationId xmlns:a16="http://schemas.microsoft.com/office/drawing/2014/main" id="{1208DD56-1C3F-4DDF-8C88-A8BF1AAC2C54}"/>
              </a:ext>
            </a:extLst>
          </p:cNvPr>
          <p:cNvPicPr>
            <a:picLocks noChangeAspect="1"/>
          </p:cNvPicPr>
          <p:nvPr/>
        </p:nvPicPr>
        <p:blipFill>
          <a:blip r:embed="rId2"/>
          <a:stretch>
            <a:fillRect/>
          </a:stretch>
        </p:blipFill>
        <p:spPr>
          <a:xfrm>
            <a:off x="-4174" y="-1489"/>
            <a:ext cx="12200348" cy="6860978"/>
          </a:xfrm>
          <a:prstGeom prst="rect">
            <a:avLst/>
          </a:prstGeom>
        </p:spPr>
      </p:pic>
      <p:sp>
        <p:nvSpPr>
          <p:cNvPr id="3" name="Content Placeholder 2">
            <a:extLst>
              <a:ext uri="{FF2B5EF4-FFF2-40B4-BE49-F238E27FC236}">
                <a16:creationId xmlns:a16="http://schemas.microsoft.com/office/drawing/2014/main" id="{311440A6-B3C6-483D-8FA4-E6D205E2AF7A}"/>
              </a:ext>
            </a:extLst>
          </p:cNvPr>
          <p:cNvSpPr>
            <a:spLocks noGrp="1"/>
          </p:cNvSpPr>
          <p:nvPr>
            <p:ph idx="1"/>
          </p:nvPr>
        </p:nvSpPr>
        <p:spPr>
          <a:xfrm>
            <a:off x="170145" y="719159"/>
            <a:ext cx="2958229" cy="4330462"/>
          </a:xfrm>
        </p:spPr>
        <p:txBody>
          <a:bodyPr vert="horz" lIns="91440" tIns="45720" rIns="91440" bIns="45720" rtlCol="0" anchor="t">
            <a:normAutofit/>
          </a:bodyPr>
          <a:lstStyle/>
          <a:p>
            <a:pPr marL="0" indent="0">
              <a:buNone/>
            </a:pPr>
            <a:r>
              <a:rPr lang="en-US" b="1">
                <a:ea typeface="+mn-lt"/>
                <a:cs typeface="+mn-lt"/>
              </a:rPr>
              <a:t>So our project i</a:t>
            </a:r>
            <a:r>
              <a:rPr lang="en-US" b="1">
                <a:cs typeface="Calibri"/>
              </a:rPr>
              <a:t>s to </a:t>
            </a:r>
            <a:r>
              <a:rPr lang="en" b="1">
                <a:cs typeface="Calibri"/>
              </a:rPr>
              <a:t>facilitate the Hotel Owner or the manager to enter the new employee’s names and to analyses the main information about them</a:t>
            </a:r>
            <a:endParaRPr lang="en-US" b="1">
              <a:ea typeface="+mn-lt"/>
              <a:cs typeface="+mn-lt"/>
            </a:endParaRPr>
          </a:p>
          <a:p>
            <a:pPr marL="0" indent="0">
              <a:buNone/>
            </a:pPr>
            <a:endParaRPr lang="en-US" b="1">
              <a:cs typeface="Calibri"/>
            </a:endParaRPr>
          </a:p>
        </p:txBody>
      </p:sp>
    </p:spTree>
    <p:extLst>
      <p:ext uri="{BB962C8B-B14F-4D97-AF65-F5344CB8AC3E}">
        <p14:creationId xmlns:p14="http://schemas.microsoft.com/office/powerpoint/2010/main" val="31555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922184-3FBE-4E3A-A2E2-022106CE7ED0}"/>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Our functions</a:t>
            </a:r>
          </a:p>
        </p:txBody>
      </p:sp>
    </p:spTree>
    <p:extLst>
      <p:ext uri="{BB962C8B-B14F-4D97-AF65-F5344CB8AC3E}">
        <p14:creationId xmlns:p14="http://schemas.microsoft.com/office/powerpoint/2010/main" val="8559186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tree&#10;&#10;Description generated with high confidence">
            <a:extLst>
              <a:ext uri="{FF2B5EF4-FFF2-40B4-BE49-F238E27FC236}">
                <a16:creationId xmlns:a16="http://schemas.microsoft.com/office/drawing/2014/main" id="{B36CEE4C-8282-4F53-B7C5-9ED89F78C41E}"/>
              </a:ext>
            </a:extLst>
          </p:cNvPr>
          <p:cNvPicPr>
            <a:picLocks noChangeAspect="1"/>
          </p:cNvPicPr>
          <p:nvPr/>
        </p:nvPicPr>
        <p:blipFill>
          <a:blip r:embed="rId2"/>
          <a:stretch>
            <a:fillRect/>
          </a:stretch>
        </p:blipFill>
        <p:spPr>
          <a:xfrm>
            <a:off x="4038600" y="1313299"/>
            <a:ext cx="6517768" cy="3091146"/>
          </a:xfrm>
          <a:prstGeom prst="rect">
            <a:avLst/>
          </a:prstGeom>
        </p:spPr>
      </p:pic>
      <p:sp>
        <p:nvSpPr>
          <p:cNvPr id="3" name="Content Placeholder 2">
            <a:extLst>
              <a:ext uri="{FF2B5EF4-FFF2-40B4-BE49-F238E27FC236}">
                <a16:creationId xmlns:a16="http://schemas.microsoft.com/office/drawing/2014/main" id="{6A46A43C-BF87-4ABE-B449-891083AACF0A}"/>
              </a:ext>
            </a:extLst>
          </p:cNvPr>
          <p:cNvSpPr>
            <a:spLocks noGrp="1"/>
          </p:cNvSpPr>
          <p:nvPr>
            <p:ph idx="1"/>
          </p:nvPr>
        </p:nvSpPr>
        <p:spPr>
          <a:xfrm>
            <a:off x="4038600" y="4884873"/>
            <a:ext cx="7188199" cy="1292090"/>
          </a:xfrm>
        </p:spPr>
        <p:txBody>
          <a:bodyPr vert="horz" lIns="91440" tIns="45720" rIns="91440" bIns="45720" rtlCol="0" anchor="t">
            <a:normAutofit/>
          </a:bodyPr>
          <a:lstStyle/>
          <a:p>
            <a:pPr marL="0" indent="0">
              <a:buNone/>
            </a:pPr>
            <a:r>
              <a:rPr lang="en-US" sz="1800">
                <a:ea typeface="+mn-lt"/>
                <a:cs typeface="+mn-lt"/>
              </a:rPr>
              <a:t>Function for generating ID which we need for the delete function</a:t>
            </a:r>
            <a:endParaRPr lang="en-US" sz="1800">
              <a:cs typeface="Calibri"/>
            </a:endParaRPr>
          </a:p>
          <a:p>
            <a:endParaRPr lang="en-US" sz="1800">
              <a:cs typeface="Calibri"/>
            </a:endParaRPr>
          </a:p>
        </p:txBody>
      </p:sp>
    </p:spTree>
    <p:extLst>
      <p:ext uri="{BB962C8B-B14F-4D97-AF65-F5344CB8AC3E}">
        <p14:creationId xmlns:p14="http://schemas.microsoft.com/office/powerpoint/2010/main" val="324181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4F4A20B-1A37-4913-AF11-B714D93DE78A}"/>
              </a:ext>
            </a:extLst>
          </p:cNvPr>
          <p:cNvPicPr>
            <a:picLocks noGrp="1" noChangeAspect="1"/>
          </p:cNvPicPr>
          <p:nvPr>
            <p:ph idx="1"/>
          </p:nvPr>
        </p:nvPicPr>
        <p:blipFill rotWithShape="1">
          <a:blip r:embed="rId2"/>
          <a:srcRect t="-990" r="1603"/>
          <a:stretch/>
        </p:blipFill>
        <p:spPr>
          <a:xfrm>
            <a:off x="861429" y="874036"/>
            <a:ext cx="7600585" cy="4856035"/>
          </a:xfrm>
          <a:prstGeom prst="rect">
            <a:avLst/>
          </a:prstGeom>
          <a:effectLst/>
        </p:spPr>
      </p:pic>
      <p:sp>
        <p:nvSpPr>
          <p:cNvPr id="6" name="TextBox 5">
            <a:extLst>
              <a:ext uri="{FF2B5EF4-FFF2-40B4-BE49-F238E27FC236}">
                <a16:creationId xmlns:a16="http://schemas.microsoft.com/office/drawing/2014/main" id="{675BDA6E-DB8D-4F7F-BBA5-FF68B7A8E6E6}"/>
              </a:ext>
            </a:extLst>
          </p:cNvPr>
          <p:cNvSpPr txBox="1"/>
          <p:nvPr/>
        </p:nvSpPr>
        <p:spPr>
          <a:xfrm>
            <a:off x="9442537" y="2866372"/>
            <a:ext cx="25657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latin typeface="Consolas"/>
                <a:ea typeface="Consolas"/>
                <a:cs typeface="Consolas"/>
              </a:rPr>
              <a:t>function about inserting people from the staff</a:t>
            </a:r>
            <a:endParaRPr lang="en-US" b="1">
              <a:solidFill>
                <a:schemeClr val="bg1"/>
              </a:solidFill>
              <a:latin typeface="Consolas"/>
            </a:endParaRPr>
          </a:p>
        </p:txBody>
      </p:sp>
    </p:spTree>
    <p:extLst>
      <p:ext uri="{BB962C8B-B14F-4D97-AF65-F5344CB8AC3E}">
        <p14:creationId xmlns:p14="http://schemas.microsoft.com/office/powerpoint/2010/main" val="101371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HOTEL MANAGER</vt:lpstr>
      <vt:lpstr>Why is our application useful?</vt:lpstr>
      <vt:lpstr>PowerPoint Presentation</vt:lpstr>
      <vt:lpstr>How our program works?</vt:lpstr>
      <vt:lpstr>PowerPoint Presentation</vt:lpstr>
      <vt:lpstr>PowerPoint Presentation</vt:lpstr>
      <vt:lpstr>Our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2020-04-30T13:14:01Z</dcterms:created>
  <dcterms:modified xsi:type="dcterms:W3CDTF">2020-05-01T15:14:32Z</dcterms:modified>
</cp:coreProperties>
</file>