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31280" y="964800"/>
            <a:ext cx="7728840" cy="1188000"/>
          </a:xfrm>
          <a:prstGeom prst="rect">
            <a:avLst/>
          </a:prstGeom>
        </p:spPr>
        <p:txBody>
          <a:bodyPr lIns="0" rIns="0" tIns="0" bIns="0" anchor="ctr" anchorCtr="1">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developer.android.com/studio"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600200" y="2386800"/>
            <a:ext cx="8991000" cy="1645200"/>
          </a:xfrm>
          <a:prstGeom prst="rect">
            <a:avLst/>
          </a:prstGeom>
          <a:solidFill>
            <a:srgbClr val="ffffff"/>
          </a:solidFill>
          <a:ln cap="sq" w="38160">
            <a:solidFill>
              <a:srgbClr val="404040"/>
            </a:solidFill>
            <a:miter/>
          </a:ln>
        </p:spPr>
        <p:style>
          <a:lnRef idx="0"/>
          <a:fillRef idx="0"/>
          <a:effectRef idx="0"/>
          <a:fontRef idx="minor"/>
        </p:style>
        <p:txBody>
          <a:bodyPr lIns="274320" rIns="274320" tIns="182880" bIns="182880" anchor="ctr" anchorCtr="1">
            <a:noAutofit/>
          </a:bodyPr>
          <a:p>
            <a:pPr algn="ctr">
              <a:lnSpc>
                <a:spcPct val="90000"/>
              </a:lnSpc>
            </a:pPr>
            <a:r>
              <a:rPr b="0" lang="en-US" sz="3800" spc="197" strike="noStrike" cap="all">
                <a:solidFill>
                  <a:srgbClr val="262626"/>
                </a:solidFill>
                <a:latin typeface="Gill Sans MT"/>
              </a:rPr>
              <a:t>Student Assistant app</a:t>
            </a:r>
            <a:endParaRPr b="0" lang="en-US" sz="3800" spc="-1" strike="noStrike">
              <a:latin typeface="Arial"/>
            </a:endParaRPr>
          </a:p>
        </p:txBody>
      </p:sp>
      <p:sp>
        <p:nvSpPr>
          <p:cNvPr id="77" name="CustomShape 2"/>
          <p:cNvSpPr/>
          <p:nvPr/>
        </p:nvSpPr>
        <p:spPr>
          <a:xfrm>
            <a:off x="2695320" y="4352400"/>
            <a:ext cx="6800760" cy="123912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1001"/>
              </a:spcBef>
              <a:tabLst>
                <a:tab algn="l" pos="0"/>
              </a:tabLst>
            </a:pPr>
            <a:r>
              <a:rPr b="0" lang="en-US" sz="2000" spc="-1" strike="noStrike">
                <a:solidFill>
                  <a:srgbClr val="ffffff"/>
                </a:solidFill>
                <a:latin typeface="Gill Sans MT"/>
              </a:rPr>
              <a:t>Created by Nick Hranuelli, Matthew Nguyen, Vincent Rodriguez</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101" name="CustomShape 1"/>
          <p:cNvSpPr/>
          <p:nvPr/>
        </p:nvSpPr>
        <p:spPr>
          <a:xfrm>
            <a:off x="2231280" y="964800"/>
            <a:ext cx="7728840" cy="1188000"/>
          </a:xfrm>
          <a:prstGeom prst="rect">
            <a:avLst/>
          </a:prstGeom>
          <a:solidFill>
            <a:srgbClr val="ffffff"/>
          </a:solidFill>
          <a:ln cap="sq" w="31680">
            <a:solidFill>
              <a:srgbClr val="404040"/>
            </a:solidFill>
            <a:miter/>
          </a:ln>
        </p:spPr>
        <p:style>
          <a:lnRef idx="0"/>
          <a:fillRef idx="0"/>
          <a:effectRef idx="0"/>
          <a:fontRef idx="minor"/>
        </p:style>
        <p:txBody>
          <a:bodyPr lIns="182880" rIns="182880" tIns="182880" bIns="182880" anchor="ctr">
            <a:noAutofit/>
          </a:bodyPr>
          <a:p>
            <a:pPr algn="ctr">
              <a:lnSpc>
                <a:spcPct val="90000"/>
              </a:lnSpc>
            </a:pPr>
            <a:r>
              <a:rPr b="0" lang="en-US" sz="2800" spc="197" strike="noStrike" cap="all">
                <a:solidFill>
                  <a:srgbClr val="262626"/>
                </a:solidFill>
                <a:latin typeface="Gill Sans MT"/>
              </a:rPr>
              <a:t>What’s Next?</a:t>
            </a:r>
            <a:endParaRPr b="0" lang="en-US" sz="2800" spc="-1" strike="noStrike">
              <a:latin typeface="Arial"/>
            </a:endParaRPr>
          </a:p>
        </p:txBody>
      </p:sp>
      <p:sp>
        <p:nvSpPr>
          <p:cNvPr id="102" name="TextShape 2"/>
          <p:cNvSpPr txBox="1"/>
          <p:nvPr/>
        </p:nvSpPr>
        <p:spPr>
          <a:xfrm>
            <a:off x="2286000" y="2377440"/>
            <a:ext cx="7680960" cy="4705560"/>
          </a:xfrm>
          <a:prstGeom prst="rect">
            <a:avLst/>
          </a:prstGeom>
          <a:noFill/>
          <a:ln>
            <a:noFill/>
          </a:ln>
        </p:spPr>
        <p:txBody>
          <a:bodyPr lIns="90000" rIns="90000" tIns="45000" bIns="45000">
            <a:noAutofit/>
          </a:bodyPr>
          <a:p>
            <a:pPr lvl="1" marL="432000" indent="-216000">
              <a:lnSpc>
                <a:spcPct val="100000"/>
              </a:lnSpc>
              <a:spcBef>
                <a:spcPts val="1001"/>
              </a:spcBef>
              <a:buClr>
                <a:srgbClr val="000000"/>
              </a:buClr>
              <a:buSzPct val="45000"/>
              <a:buFont typeface="Wingdings" charset="2"/>
              <a:buChar char=""/>
            </a:pPr>
            <a:r>
              <a:rPr b="0" lang="en-US" sz="1400" spc="-1" strike="noStrike">
                <a:solidFill>
                  <a:srgbClr val="262626"/>
                </a:solidFill>
                <a:latin typeface="Gill Sans MT"/>
                <a:ea typeface="Noto Sans CJK SC"/>
              </a:rPr>
              <a:t>TODO:</a:t>
            </a:r>
            <a:endParaRPr b="0" lang="en-US" sz="1400" spc="-1" strike="noStrike">
              <a:latin typeface="Arial"/>
            </a:endParaRPr>
          </a:p>
          <a:p>
            <a:pPr lvl="2" marL="648000" indent="-216000">
              <a:lnSpc>
                <a:spcPct val="100000"/>
              </a:lnSpc>
              <a:spcBef>
                <a:spcPts val="1001"/>
              </a:spcBef>
              <a:buClr>
                <a:srgbClr val="000000"/>
              </a:buClr>
              <a:buSzPct val="45000"/>
              <a:buFont typeface="Wingdings" charset="2"/>
              <a:buChar char=""/>
            </a:pPr>
            <a:r>
              <a:rPr b="0" lang="en-US" sz="1400" spc="-1" strike="noStrike">
                <a:solidFill>
                  <a:srgbClr val="262626"/>
                </a:solidFill>
                <a:latin typeface="Gill Sans MT"/>
              </a:rPr>
              <a:t>From the My Courses list, take the user to their selected course to display information about such course.</a:t>
            </a:r>
            <a:endParaRPr b="0" lang="en-US" sz="1400" spc="-1" strike="noStrike">
              <a:latin typeface="Arial"/>
            </a:endParaRPr>
          </a:p>
          <a:p>
            <a:pPr lvl="2" marL="648000" indent="-216000">
              <a:lnSpc>
                <a:spcPct val="100000"/>
              </a:lnSpc>
              <a:spcBef>
                <a:spcPts val="1001"/>
              </a:spcBef>
              <a:buClr>
                <a:srgbClr val="000000"/>
              </a:buClr>
              <a:buSzPct val="45000"/>
              <a:buFont typeface="Wingdings" charset="2"/>
              <a:buChar char=""/>
            </a:pPr>
            <a:r>
              <a:rPr b="0" lang="en-US" sz="1400" spc="-1" strike="noStrike">
                <a:solidFill>
                  <a:srgbClr val="262626"/>
                </a:solidFill>
                <a:latin typeface="Gill Sans MT"/>
              </a:rPr>
              <a:t>From the Course Information activity, make the DELETE button operational. This button should delete the course from the database and remove the course from the list of courses.</a:t>
            </a:r>
            <a:endParaRPr b="0" lang="en-US" sz="1400" spc="-1" strike="noStrike">
              <a:latin typeface="Arial"/>
            </a:endParaRPr>
          </a:p>
          <a:p>
            <a:pPr lvl="2" marL="648000" indent="-216000">
              <a:lnSpc>
                <a:spcPct val="100000"/>
              </a:lnSpc>
              <a:spcBef>
                <a:spcPts val="1001"/>
              </a:spcBef>
              <a:buClr>
                <a:srgbClr val="000000"/>
              </a:buClr>
              <a:buSzPct val="45000"/>
              <a:buFont typeface="Wingdings" charset="2"/>
              <a:buChar char=""/>
            </a:pPr>
            <a:r>
              <a:rPr b="0" lang="en-US" sz="1400" spc="-1" strike="noStrike">
                <a:solidFill>
                  <a:srgbClr val="262626"/>
                </a:solidFill>
                <a:latin typeface="Gill Sans MT"/>
              </a:rPr>
              <a:t>From the Edit Course activity, make the CONFIRM button operational. The button should make changes to the course information and keep the course in the list of courses. The button should not create a new course. </a:t>
            </a:r>
            <a:endParaRPr b="0" lang="en-US" sz="1400" spc="-1" strike="noStrike">
              <a:latin typeface="Arial"/>
            </a:endParaRPr>
          </a:p>
          <a:p>
            <a:pPr lvl="2" marL="648000" indent="-216000">
              <a:lnSpc>
                <a:spcPct val="100000"/>
              </a:lnSpc>
              <a:spcBef>
                <a:spcPts val="1001"/>
              </a:spcBef>
              <a:buClr>
                <a:srgbClr val="000000"/>
              </a:buClr>
              <a:buSzPct val="45000"/>
              <a:buFont typeface="Wingdings" charset="2"/>
              <a:buChar char=""/>
            </a:pPr>
            <a:r>
              <a:rPr b="0" lang="en-US" sz="1400" spc="-1" strike="noStrike">
                <a:solidFill>
                  <a:srgbClr val="262626"/>
                </a:solidFill>
                <a:latin typeface="Gill Sans MT"/>
              </a:rPr>
              <a:t>Create an activity that allows the user to create reminders about class time, homework, quizzes, or exams.</a:t>
            </a:r>
            <a:endParaRPr b="0" lang="en-US" sz="1400" spc="-1" strike="noStrike">
              <a:latin typeface="Arial"/>
            </a:endParaRPr>
          </a:p>
          <a:p>
            <a:pPr lvl="2" marL="648000" indent="-216000">
              <a:lnSpc>
                <a:spcPct val="100000"/>
              </a:lnSpc>
              <a:spcBef>
                <a:spcPts val="1001"/>
              </a:spcBef>
              <a:buClr>
                <a:srgbClr val="000000"/>
              </a:buClr>
              <a:buSzPct val="45000"/>
              <a:buFont typeface="Wingdings" charset="2"/>
              <a:buChar char=""/>
            </a:pPr>
            <a:r>
              <a:rPr b="0" lang="en-US" sz="1400" spc="-1" strike="noStrike">
                <a:solidFill>
                  <a:srgbClr val="262626"/>
                </a:solidFill>
                <a:latin typeface="Gill Sans MT"/>
              </a:rPr>
              <a:t>Create an activity that allows the user to calculate their grade for the class.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78" name="CustomShape 1"/>
          <p:cNvSpPr/>
          <p:nvPr/>
        </p:nvSpPr>
        <p:spPr>
          <a:xfrm>
            <a:off x="2231280" y="964800"/>
            <a:ext cx="7728840" cy="1188000"/>
          </a:xfrm>
          <a:prstGeom prst="rect">
            <a:avLst/>
          </a:prstGeom>
          <a:solidFill>
            <a:srgbClr val="ffffff"/>
          </a:solidFill>
          <a:ln cap="sq" w="31680">
            <a:solidFill>
              <a:srgbClr val="404040"/>
            </a:solidFill>
            <a:miter/>
          </a:ln>
        </p:spPr>
        <p:style>
          <a:lnRef idx="0"/>
          <a:fillRef idx="0"/>
          <a:effectRef idx="0"/>
          <a:fontRef idx="minor"/>
        </p:style>
        <p:txBody>
          <a:bodyPr lIns="182880" rIns="182880" tIns="182880" bIns="182880" anchor="ctr">
            <a:noAutofit/>
          </a:bodyPr>
          <a:p>
            <a:pPr algn="ctr">
              <a:lnSpc>
                <a:spcPct val="90000"/>
              </a:lnSpc>
            </a:pPr>
            <a:r>
              <a:rPr b="0" lang="en-US" sz="2800" spc="197" strike="noStrike" cap="all">
                <a:solidFill>
                  <a:srgbClr val="262626"/>
                </a:solidFill>
                <a:latin typeface="Gill Sans MT"/>
              </a:rPr>
              <a:t>Overview of project</a:t>
            </a:r>
            <a:endParaRPr b="0" lang="en-US" sz="2800" spc="-1" strike="noStrike">
              <a:latin typeface="Arial"/>
            </a:endParaRPr>
          </a:p>
        </p:txBody>
      </p:sp>
      <p:sp>
        <p:nvSpPr>
          <p:cNvPr id="79" name="CustomShape 2"/>
          <p:cNvSpPr/>
          <p:nvPr/>
        </p:nvSpPr>
        <p:spPr>
          <a:xfrm>
            <a:off x="2231280" y="2638080"/>
            <a:ext cx="7728840" cy="31014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en-US" sz="1800" spc="-1" strike="noStrike">
                <a:solidFill>
                  <a:srgbClr val="2e3338"/>
                </a:solidFill>
                <a:latin typeface="Gill Sans MT"/>
                <a:ea typeface="Times New Roman"/>
              </a:rPr>
              <a:t>This product assists students in managing their time and keeping helpful reminders set by themselves in order to create a less stressful and more productive school semester. Some features included:</a:t>
            </a:r>
            <a:endParaRPr b="0" lang="en-US" sz="1800" spc="-1" strike="noStrike">
              <a:latin typeface="Arial"/>
            </a:endParaRPr>
          </a:p>
          <a:p>
            <a:pPr lvl="1" marL="457200" indent="-227880">
              <a:lnSpc>
                <a:spcPct val="100000"/>
              </a:lnSpc>
              <a:spcBef>
                <a:spcPts val="1001"/>
              </a:spcBef>
              <a:buClr>
                <a:srgbClr val="000000"/>
              </a:buClr>
              <a:buFont typeface="Arial"/>
              <a:buChar char="•"/>
              <a:tabLst>
                <a:tab algn="l" pos="0"/>
              </a:tabLst>
            </a:pPr>
            <a:r>
              <a:rPr b="0" lang="en-US" sz="1600" spc="-1" strike="noStrike">
                <a:solidFill>
                  <a:srgbClr val="2e3338"/>
                </a:solidFill>
                <a:latin typeface="Gill Sans MT"/>
                <a:ea typeface="Times New Roman"/>
              </a:rPr>
              <a:t>Creating custom notifications for class times</a:t>
            </a:r>
            <a:endParaRPr b="0" lang="en-US" sz="1600" spc="-1" strike="noStrike">
              <a:latin typeface="Arial"/>
            </a:endParaRPr>
          </a:p>
          <a:p>
            <a:pPr lvl="1" marL="457200" indent="-227880">
              <a:lnSpc>
                <a:spcPct val="100000"/>
              </a:lnSpc>
              <a:spcBef>
                <a:spcPts val="1001"/>
              </a:spcBef>
              <a:buClr>
                <a:srgbClr val="000000"/>
              </a:buClr>
              <a:buFont typeface="Arial"/>
              <a:buChar char="•"/>
              <a:tabLst>
                <a:tab algn="l" pos="0"/>
              </a:tabLst>
            </a:pPr>
            <a:r>
              <a:rPr b="0" lang="en-US" sz="1600" spc="-1" strike="noStrike">
                <a:solidFill>
                  <a:srgbClr val="2e3338"/>
                </a:solidFill>
                <a:latin typeface="Gill Sans MT"/>
                <a:ea typeface="Times New Roman"/>
              </a:rPr>
              <a:t>Setting custom reminders</a:t>
            </a:r>
            <a:endParaRPr b="0" lang="en-US" sz="1600" spc="-1" strike="noStrike">
              <a:latin typeface="Arial"/>
            </a:endParaRPr>
          </a:p>
          <a:p>
            <a:pPr lvl="1" marL="457200" indent="-227880">
              <a:lnSpc>
                <a:spcPct val="100000"/>
              </a:lnSpc>
              <a:spcBef>
                <a:spcPts val="1001"/>
              </a:spcBef>
              <a:buClr>
                <a:srgbClr val="000000"/>
              </a:buClr>
              <a:buFont typeface="Arial"/>
              <a:buChar char="•"/>
              <a:tabLst>
                <a:tab algn="l" pos="0"/>
              </a:tabLst>
            </a:pPr>
            <a:r>
              <a:rPr b="0" lang="en-US" sz="1600" spc="-1" strike="noStrike">
                <a:solidFill>
                  <a:srgbClr val="2e3338"/>
                </a:solidFill>
                <a:latin typeface="Gill Sans MT"/>
                <a:ea typeface="Times New Roman"/>
              </a:rPr>
              <a:t>Easy to use grade calculator</a:t>
            </a:r>
            <a:endParaRPr b="0" lang="en-US" sz="1600" spc="-1" strike="noStrike">
              <a:latin typeface="Arial"/>
            </a:endParaRPr>
          </a:p>
          <a:p>
            <a:pPr lvl="1" marL="457200" indent="-227880">
              <a:lnSpc>
                <a:spcPct val="100000"/>
              </a:lnSpc>
              <a:spcBef>
                <a:spcPts val="1001"/>
              </a:spcBef>
              <a:buClr>
                <a:srgbClr val="000000"/>
              </a:buClr>
              <a:buFont typeface="Arial"/>
              <a:buChar char="•"/>
              <a:tabLst>
                <a:tab algn="l" pos="0"/>
              </a:tabLst>
            </a:pPr>
            <a:r>
              <a:rPr b="0" lang="en-US" sz="1600" spc="-1" strike="noStrike">
                <a:solidFill>
                  <a:srgbClr val="2e3338"/>
                </a:solidFill>
                <a:latin typeface="Gill Sans MT"/>
                <a:ea typeface="Times New Roman"/>
              </a:rPr>
              <a:t>Quick access to Zoom meeting</a:t>
            </a:r>
            <a:endParaRPr b="0" lang="en-US" sz="1600" spc="-1" strike="noStrike">
              <a:latin typeface="Arial"/>
            </a:endParaRPr>
          </a:p>
          <a:p>
            <a:pPr>
              <a:lnSpc>
                <a:spcPct val="100000"/>
              </a:lnSpc>
              <a:spcBef>
                <a:spcPts val="1001"/>
              </a:spcBef>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80" name="CustomShape 1"/>
          <p:cNvSpPr/>
          <p:nvPr/>
        </p:nvSpPr>
        <p:spPr>
          <a:xfrm>
            <a:off x="2231280" y="964800"/>
            <a:ext cx="7728840" cy="1188000"/>
          </a:xfrm>
          <a:prstGeom prst="rect">
            <a:avLst/>
          </a:prstGeom>
          <a:solidFill>
            <a:srgbClr val="ffffff"/>
          </a:solidFill>
          <a:ln cap="sq" w="31680">
            <a:solidFill>
              <a:srgbClr val="404040"/>
            </a:solidFill>
            <a:miter/>
          </a:ln>
        </p:spPr>
        <p:style>
          <a:lnRef idx="0"/>
          <a:fillRef idx="0"/>
          <a:effectRef idx="0"/>
          <a:fontRef idx="minor"/>
        </p:style>
        <p:txBody>
          <a:bodyPr lIns="182880" rIns="182880" tIns="182880" bIns="182880" anchor="ctr">
            <a:noAutofit/>
          </a:bodyPr>
          <a:p>
            <a:pPr algn="ctr">
              <a:lnSpc>
                <a:spcPct val="90000"/>
              </a:lnSpc>
            </a:pPr>
            <a:r>
              <a:rPr b="0" lang="en-US" sz="2800" spc="197" strike="noStrike" cap="all">
                <a:solidFill>
                  <a:srgbClr val="262626"/>
                </a:solidFill>
                <a:latin typeface="Gill Sans MT"/>
              </a:rPr>
              <a:t>App features</a:t>
            </a:r>
            <a:endParaRPr b="0" lang="en-US" sz="2800" spc="-1" strike="noStrike">
              <a:latin typeface="Arial"/>
            </a:endParaRPr>
          </a:p>
        </p:txBody>
      </p:sp>
      <p:sp>
        <p:nvSpPr>
          <p:cNvPr id="81" name="CustomShape 2"/>
          <p:cNvSpPr/>
          <p:nvPr/>
        </p:nvSpPr>
        <p:spPr>
          <a:xfrm>
            <a:off x="2231280" y="2638080"/>
            <a:ext cx="7728840" cy="3101400"/>
          </a:xfrm>
          <a:prstGeom prst="rect">
            <a:avLst/>
          </a:prstGeom>
          <a:noFill/>
          <a:ln>
            <a:noFill/>
          </a:ln>
        </p:spPr>
        <p:style>
          <a:lnRef idx="0"/>
          <a:fillRef idx="0"/>
          <a:effectRef idx="0"/>
          <a:fontRef idx="minor"/>
        </p:style>
        <p:txBody>
          <a:bodyPr lIns="90000" rIns="90000" tIns="45000" bIns="45000">
            <a:noAutofit/>
          </a:bodyPr>
          <a:p>
            <a:pPr marL="228600" indent="-227880">
              <a:lnSpc>
                <a:spcPct val="100000"/>
              </a:lnSpc>
              <a:spcBef>
                <a:spcPts val="1001"/>
              </a:spcBef>
              <a:buClr>
                <a:srgbClr val="262626"/>
              </a:buClr>
              <a:buFont typeface="Arial"/>
              <a:buChar char="•"/>
            </a:pPr>
            <a:r>
              <a:rPr b="0" lang="en-US" sz="1800" spc="-1" strike="noStrike">
                <a:solidFill>
                  <a:srgbClr val="262626"/>
                </a:solidFill>
                <a:latin typeface="Gill Sans MT"/>
              </a:rPr>
              <a:t>Quick and simple class add(class name, time period, subject, credits, study time)</a:t>
            </a:r>
            <a:endParaRPr b="0" lang="en-US" sz="1800" spc="-1" strike="noStrike">
              <a:latin typeface="Arial"/>
            </a:endParaRPr>
          </a:p>
          <a:p>
            <a:pPr marL="228600" indent="-227880">
              <a:lnSpc>
                <a:spcPct val="100000"/>
              </a:lnSpc>
              <a:spcBef>
                <a:spcPts val="1001"/>
              </a:spcBef>
              <a:buClr>
                <a:srgbClr val="262626"/>
              </a:buClr>
              <a:buFont typeface="Arial"/>
              <a:buChar char="•"/>
            </a:pPr>
            <a:r>
              <a:rPr b="0" lang="en-US" sz="1800" spc="-1" strike="noStrike">
                <a:solidFill>
                  <a:srgbClr val="262626"/>
                </a:solidFill>
                <a:latin typeface="Gill Sans MT"/>
              </a:rPr>
              <a:t>Set reminder time (classes, exams, homework, project deadlines, quizzes)</a:t>
            </a:r>
            <a:endParaRPr b="0" lang="en-US" sz="1800" spc="-1" strike="noStrike">
              <a:latin typeface="Arial"/>
            </a:endParaRPr>
          </a:p>
          <a:p>
            <a:pPr marL="228600" indent="-227880">
              <a:lnSpc>
                <a:spcPct val="100000"/>
              </a:lnSpc>
              <a:spcBef>
                <a:spcPts val="1001"/>
              </a:spcBef>
              <a:buClr>
                <a:srgbClr val="262626"/>
              </a:buClr>
              <a:buFont typeface="Arial"/>
              <a:buChar char="•"/>
            </a:pPr>
            <a:r>
              <a:rPr b="0" lang="en-US" sz="1800" spc="-1" strike="noStrike">
                <a:solidFill>
                  <a:srgbClr val="262626"/>
                </a:solidFill>
                <a:latin typeface="Gill Sans MT"/>
              </a:rPr>
              <a:t>Multiple sorting options (Time, class, due dates)</a:t>
            </a:r>
            <a:endParaRPr b="0" lang="en-US" sz="1800" spc="-1" strike="noStrike">
              <a:latin typeface="Arial"/>
            </a:endParaRPr>
          </a:p>
          <a:p>
            <a:pPr marL="228600" indent="-227880">
              <a:lnSpc>
                <a:spcPct val="100000"/>
              </a:lnSpc>
              <a:spcBef>
                <a:spcPts val="1001"/>
              </a:spcBef>
              <a:buClr>
                <a:srgbClr val="262626"/>
              </a:buClr>
              <a:buFont typeface="Arial"/>
              <a:buChar char="•"/>
            </a:pPr>
            <a:r>
              <a:rPr b="0" lang="en-US" sz="1800" spc="-1" strike="noStrike">
                <a:solidFill>
                  <a:srgbClr val="262626"/>
                </a:solidFill>
                <a:latin typeface="Gill Sans MT"/>
              </a:rPr>
              <a:t>Periodic reminders on studying/project progress</a:t>
            </a:r>
            <a:endParaRPr b="0" lang="en-US" sz="1800" spc="-1" strike="noStrike">
              <a:latin typeface="Arial"/>
            </a:endParaRPr>
          </a:p>
          <a:p>
            <a:pPr marL="228600" indent="-227880">
              <a:lnSpc>
                <a:spcPct val="100000"/>
              </a:lnSpc>
              <a:spcBef>
                <a:spcPts val="1001"/>
              </a:spcBef>
              <a:buClr>
                <a:srgbClr val="262626"/>
              </a:buClr>
              <a:buFont typeface="Arial"/>
              <a:buChar char="•"/>
            </a:pPr>
            <a:r>
              <a:rPr b="0" lang="en-US" sz="1800" spc="-1" strike="noStrike">
                <a:solidFill>
                  <a:srgbClr val="262626"/>
                </a:solidFill>
                <a:latin typeface="Gill Sans MT"/>
              </a:rPr>
              <a:t>Quick link to the classes Zoom</a:t>
            </a:r>
            <a:endParaRPr b="0" lang="en-US" sz="1800" spc="-1" strike="noStrike">
              <a:latin typeface="Arial"/>
            </a:endParaRPr>
          </a:p>
          <a:p>
            <a:pPr marL="228600" indent="-227880">
              <a:lnSpc>
                <a:spcPct val="100000"/>
              </a:lnSpc>
              <a:spcBef>
                <a:spcPts val="1001"/>
              </a:spcBef>
              <a:buClr>
                <a:srgbClr val="262626"/>
              </a:buClr>
              <a:buFont typeface="Arial"/>
              <a:buChar char="•"/>
            </a:pPr>
            <a:r>
              <a:rPr b="0" lang="en-US" sz="1800" spc="-1" strike="noStrike">
                <a:solidFill>
                  <a:srgbClr val="262626"/>
                </a:solidFill>
                <a:latin typeface="Gill Sans MT"/>
              </a:rPr>
              <a:t>Customizable grade calculator for weighted grades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82" name="CustomShape 1"/>
          <p:cNvSpPr/>
          <p:nvPr/>
        </p:nvSpPr>
        <p:spPr>
          <a:xfrm>
            <a:off x="2231280" y="964800"/>
            <a:ext cx="7728840" cy="1188000"/>
          </a:xfrm>
          <a:prstGeom prst="rect">
            <a:avLst/>
          </a:prstGeom>
          <a:solidFill>
            <a:srgbClr val="ffffff"/>
          </a:solidFill>
          <a:ln cap="sq" w="31680">
            <a:solidFill>
              <a:srgbClr val="404040"/>
            </a:solidFill>
            <a:miter/>
          </a:ln>
        </p:spPr>
        <p:style>
          <a:lnRef idx="0"/>
          <a:fillRef idx="0"/>
          <a:effectRef idx="0"/>
          <a:fontRef idx="minor"/>
        </p:style>
        <p:txBody>
          <a:bodyPr lIns="182880" rIns="182880" tIns="182880" bIns="182880" anchor="ctr">
            <a:noAutofit/>
          </a:bodyPr>
          <a:p>
            <a:pPr algn="ctr">
              <a:lnSpc>
                <a:spcPct val="90000"/>
              </a:lnSpc>
            </a:pPr>
            <a:r>
              <a:rPr b="0" lang="en-US" sz="2800" spc="197" strike="noStrike" cap="all">
                <a:solidFill>
                  <a:srgbClr val="262626"/>
                </a:solidFill>
                <a:latin typeface="Gill Sans MT"/>
              </a:rPr>
              <a:t>tools</a:t>
            </a:r>
            <a:endParaRPr b="0" lang="en-US" sz="2800" spc="-1" strike="noStrike">
              <a:latin typeface="Arial"/>
            </a:endParaRPr>
          </a:p>
        </p:txBody>
      </p:sp>
      <p:sp>
        <p:nvSpPr>
          <p:cNvPr id="83" name="CustomShape 2"/>
          <p:cNvSpPr/>
          <p:nvPr/>
        </p:nvSpPr>
        <p:spPr>
          <a:xfrm>
            <a:off x="2231280" y="2638080"/>
            <a:ext cx="7728840" cy="3101400"/>
          </a:xfrm>
          <a:prstGeom prst="rect">
            <a:avLst/>
          </a:prstGeom>
          <a:noFill/>
          <a:ln>
            <a:noFill/>
          </a:ln>
        </p:spPr>
        <p:style>
          <a:lnRef idx="0"/>
          <a:fillRef idx="0"/>
          <a:effectRef idx="0"/>
          <a:fontRef idx="minor"/>
        </p:style>
        <p:txBody>
          <a:bodyPr lIns="90000" rIns="90000" tIns="45000" bIns="45000">
            <a:noAutofit/>
          </a:bodyPr>
          <a:p>
            <a:pPr marL="228600" indent="-227880">
              <a:lnSpc>
                <a:spcPct val="100000"/>
              </a:lnSpc>
              <a:spcBef>
                <a:spcPts val="1001"/>
              </a:spcBef>
              <a:buClr>
                <a:srgbClr val="262626"/>
              </a:buClr>
              <a:buFont typeface="Arial"/>
              <a:buChar char="•"/>
            </a:pPr>
            <a:r>
              <a:rPr b="0" lang="en-US" sz="1800" spc="-1" strike="noStrike">
                <a:solidFill>
                  <a:srgbClr val="262626"/>
                </a:solidFill>
                <a:latin typeface="Gill Sans MT"/>
              </a:rPr>
              <a:t>Designed in Android Studio (</a:t>
            </a:r>
            <a:r>
              <a:rPr b="0" lang="en-US" sz="1800" spc="-1" strike="noStrike" u="sng">
                <a:solidFill>
                  <a:srgbClr val="00b0f0"/>
                </a:solidFill>
                <a:uFillTx/>
                <a:latin typeface="Gill Sans MT"/>
                <a:hlinkClick r:id="rId1"/>
              </a:rPr>
              <a:t>https://developer.android.com/studio</a:t>
            </a:r>
            <a:r>
              <a:rPr b="0" lang="en-US" sz="1800" spc="-1" strike="noStrike">
                <a:solidFill>
                  <a:srgbClr val="262626"/>
                </a:solidFill>
                <a:latin typeface="Gill Sans MT"/>
              </a:rPr>
              <a:t>)</a:t>
            </a:r>
            <a:endParaRPr b="0" lang="en-US" sz="1800" spc="-1" strike="noStrike">
              <a:latin typeface="Arial"/>
            </a:endParaRPr>
          </a:p>
          <a:p>
            <a:pPr marL="228600" indent="-227880">
              <a:lnSpc>
                <a:spcPct val="100000"/>
              </a:lnSpc>
              <a:spcBef>
                <a:spcPts val="1001"/>
              </a:spcBef>
              <a:buClr>
                <a:srgbClr val="262626"/>
              </a:buClr>
              <a:buFont typeface="Arial"/>
              <a:buChar char="•"/>
            </a:pPr>
            <a:r>
              <a:rPr b="0" lang="en-US" sz="1800" spc="-1" strike="noStrike">
                <a:solidFill>
                  <a:srgbClr val="262626"/>
                </a:solidFill>
                <a:latin typeface="Gill Sans MT"/>
              </a:rPr>
              <a:t>Coded in Java</a:t>
            </a:r>
            <a:endParaRPr b="0" lang="en-US" sz="1800" spc="-1" strike="noStrike">
              <a:latin typeface="Arial"/>
            </a:endParaRPr>
          </a:p>
          <a:p>
            <a:pPr marL="228600" indent="-227880">
              <a:lnSpc>
                <a:spcPct val="100000"/>
              </a:lnSpc>
              <a:spcBef>
                <a:spcPts val="1001"/>
              </a:spcBef>
              <a:buClr>
                <a:srgbClr val="262626"/>
              </a:buClr>
              <a:buFont typeface="Arial"/>
              <a:buChar char="•"/>
            </a:pPr>
            <a:r>
              <a:rPr b="0" lang="en-US" sz="1800" spc="-1" strike="noStrike">
                <a:solidFill>
                  <a:srgbClr val="262626"/>
                </a:solidFill>
                <a:latin typeface="Gill Sans MT"/>
              </a:rPr>
              <a:t>SQLite Database</a:t>
            </a:r>
            <a:endParaRPr b="0" lang="en-US" sz="1800" spc="-1" strike="noStrike">
              <a:latin typeface="Arial"/>
            </a:endParaRPr>
          </a:p>
        </p:txBody>
      </p:sp>
      <p:pic>
        <p:nvPicPr>
          <p:cNvPr id="84" name="" descr=""/>
          <p:cNvPicPr/>
          <p:nvPr/>
        </p:nvPicPr>
        <p:blipFill>
          <a:blip r:embed="rId2"/>
          <a:stretch/>
        </p:blipFill>
        <p:spPr>
          <a:xfrm>
            <a:off x="2183400" y="4572000"/>
            <a:ext cx="3028320" cy="1513800"/>
          </a:xfrm>
          <a:prstGeom prst="rect">
            <a:avLst/>
          </a:prstGeom>
          <a:ln>
            <a:noFill/>
          </a:ln>
        </p:spPr>
      </p:pic>
      <p:pic>
        <p:nvPicPr>
          <p:cNvPr id="85" name="" descr=""/>
          <p:cNvPicPr/>
          <p:nvPr/>
        </p:nvPicPr>
        <p:blipFill>
          <a:blip r:embed="rId3"/>
          <a:stretch/>
        </p:blipFill>
        <p:spPr>
          <a:xfrm>
            <a:off x="6858000" y="4568400"/>
            <a:ext cx="3104280" cy="14662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86" name="CustomShape 1"/>
          <p:cNvSpPr/>
          <p:nvPr/>
        </p:nvSpPr>
        <p:spPr>
          <a:xfrm>
            <a:off x="408960" y="365760"/>
            <a:ext cx="7728840" cy="1188000"/>
          </a:xfrm>
          <a:prstGeom prst="rect">
            <a:avLst/>
          </a:prstGeom>
          <a:solidFill>
            <a:srgbClr val="ffffff"/>
          </a:solidFill>
          <a:ln cap="sq" w="31680">
            <a:solidFill>
              <a:srgbClr val="404040"/>
            </a:solidFill>
            <a:miter/>
          </a:ln>
        </p:spPr>
        <p:style>
          <a:lnRef idx="0"/>
          <a:fillRef idx="0"/>
          <a:effectRef idx="0"/>
          <a:fontRef idx="minor"/>
        </p:style>
        <p:txBody>
          <a:bodyPr lIns="182880" rIns="182880" tIns="182880" bIns="182880" anchor="ctr">
            <a:noAutofit/>
          </a:bodyPr>
          <a:p>
            <a:pPr algn="ctr">
              <a:lnSpc>
                <a:spcPct val="90000"/>
              </a:lnSpc>
            </a:pPr>
            <a:r>
              <a:rPr b="0" lang="en-US" sz="2800" spc="197" strike="noStrike" cap="all">
                <a:solidFill>
                  <a:srgbClr val="262626"/>
                </a:solidFill>
                <a:latin typeface="Gill Sans MT"/>
              </a:rPr>
              <a:t>HomePage</a:t>
            </a:r>
            <a:endParaRPr b="0" lang="en-US" sz="2800" spc="-1" strike="noStrike">
              <a:latin typeface="Arial"/>
            </a:endParaRPr>
          </a:p>
        </p:txBody>
      </p:sp>
      <p:sp>
        <p:nvSpPr>
          <p:cNvPr id="87" name="CustomShape 2"/>
          <p:cNvSpPr/>
          <p:nvPr/>
        </p:nvSpPr>
        <p:spPr>
          <a:xfrm>
            <a:off x="1591200" y="2377440"/>
            <a:ext cx="5540760" cy="31014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en-US" sz="1800" spc="-1" strike="noStrike">
                <a:solidFill>
                  <a:srgbClr val="2e3338"/>
                </a:solidFill>
                <a:latin typeface="Gill Sans MT"/>
                <a:ea typeface="Times New Roman"/>
              </a:rPr>
              <a:t>The Homepage consists of two buttons:</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1. Add Course</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2. My Courses</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Add Course will take the user to an activity where they will be able to put in their course information and save it.</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My Courses will take the user to an activity that lists out the courses they have saved.</a:t>
            </a:r>
            <a:endParaRPr b="0" lang="en-US" sz="1800" spc="-1" strike="noStrike">
              <a:latin typeface="Arial"/>
            </a:endParaRPr>
          </a:p>
          <a:p>
            <a:pPr>
              <a:lnSpc>
                <a:spcPct val="100000"/>
              </a:lnSpc>
              <a:spcBef>
                <a:spcPts val="1001"/>
              </a:spcBef>
              <a:tabLst>
                <a:tab algn="l" pos="0"/>
              </a:tabLst>
            </a:pPr>
            <a:endParaRPr b="0" lang="en-US" sz="1800" spc="-1" strike="noStrike">
              <a:latin typeface="Arial"/>
            </a:endParaRPr>
          </a:p>
        </p:txBody>
      </p:sp>
      <p:pic>
        <p:nvPicPr>
          <p:cNvPr id="88" name="" descr=""/>
          <p:cNvPicPr/>
          <p:nvPr/>
        </p:nvPicPr>
        <p:blipFill>
          <a:blip r:embed="rId1"/>
          <a:stretch/>
        </p:blipFill>
        <p:spPr>
          <a:xfrm>
            <a:off x="8632440" y="896760"/>
            <a:ext cx="3163320" cy="55954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89" name="CustomShape 1"/>
          <p:cNvSpPr/>
          <p:nvPr/>
        </p:nvSpPr>
        <p:spPr>
          <a:xfrm>
            <a:off x="408960" y="365760"/>
            <a:ext cx="7728840" cy="1188000"/>
          </a:xfrm>
          <a:prstGeom prst="rect">
            <a:avLst/>
          </a:prstGeom>
          <a:solidFill>
            <a:srgbClr val="ffffff"/>
          </a:solidFill>
          <a:ln cap="sq" w="31680">
            <a:solidFill>
              <a:srgbClr val="404040"/>
            </a:solidFill>
            <a:miter/>
          </a:ln>
        </p:spPr>
        <p:style>
          <a:lnRef idx="0"/>
          <a:fillRef idx="0"/>
          <a:effectRef idx="0"/>
          <a:fontRef idx="minor"/>
        </p:style>
        <p:txBody>
          <a:bodyPr lIns="182880" rIns="182880" tIns="182880" bIns="182880" anchor="ctr">
            <a:noAutofit/>
          </a:bodyPr>
          <a:p>
            <a:pPr algn="ctr">
              <a:lnSpc>
                <a:spcPct val="90000"/>
              </a:lnSpc>
            </a:pPr>
            <a:r>
              <a:rPr b="0" lang="en-US" sz="2800" spc="197" strike="noStrike" cap="all">
                <a:solidFill>
                  <a:srgbClr val="262626"/>
                </a:solidFill>
                <a:latin typeface="Gill Sans MT"/>
              </a:rPr>
              <a:t>Add Course</a:t>
            </a:r>
            <a:endParaRPr b="0" lang="en-US" sz="2800" spc="-1" strike="noStrike">
              <a:latin typeface="Arial"/>
            </a:endParaRPr>
          </a:p>
        </p:txBody>
      </p:sp>
      <p:sp>
        <p:nvSpPr>
          <p:cNvPr id="90" name="CustomShape 2"/>
          <p:cNvSpPr/>
          <p:nvPr/>
        </p:nvSpPr>
        <p:spPr>
          <a:xfrm>
            <a:off x="1591200" y="2384640"/>
            <a:ext cx="5540760" cy="31014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en-US" sz="1800" spc="-1" strike="noStrike">
                <a:solidFill>
                  <a:srgbClr val="2e3338"/>
                </a:solidFill>
                <a:latin typeface="Gill Sans MT"/>
                <a:ea typeface="Times New Roman"/>
              </a:rPr>
              <a:t>The Add Course activity allows the user to provide information about the course they are adding and save it.</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The required fields are:</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 Course Name</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 Start Time/ End Time</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 Professor Name</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 Days the class is held</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 Units</a:t>
            </a:r>
            <a:endParaRPr b="0" lang="en-US" sz="1800" spc="-1" strike="noStrike">
              <a:latin typeface="Arial"/>
            </a:endParaRPr>
          </a:p>
          <a:p>
            <a:pPr>
              <a:lnSpc>
                <a:spcPct val="100000"/>
              </a:lnSpc>
              <a:spcBef>
                <a:spcPts val="1001"/>
              </a:spcBef>
              <a:tabLst>
                <a:tab algn="l" pos="0"/>
              </a:tabLst>
            </a:pPr>
            <a:endParaRPr b="0" lang="en-US" sz="1800" spc="-1" strike="noStrike">
              <a:latin typeface="Arial"/>
            </a:endParaRPr>
          </a:p>
        </p:txBody>
      </p:sp>
      <p:pic>
        <p:nvPicPr>
          <p:cNvPr id="91" name="" descr=""/>
          <p:cNvPicPr/>
          <p:nvPr/>
        </p:nvPicPr>
        <p:blipFill>
          <a:blip r:embed="rId1"/>
          <a:stretch/>
        </p:blipFill>
        <p:spPr>
          <a:xfrm>
            <a:off x="8642160" y="897120"/>
            <a:ext cx="3153960" cy="5595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92" name="CustomShape 1"/>
          <p:cNvSpPr/>
          <p:nvPr/>
        </p:nvSpPr>
        <p:spPr>
          <a:xfrm>
            <a:off x="408960" y="365760"/>
            <a:ext cx="7728840" cy="1188000"/>
          </a:xfrm>
          <a:prstGeom prst="rect">
            <a:avLst/>
          </a:prstGeom>
          <a:solidFill>
            <a:srgbClr val="ffffff"/>
          </a:solidFill>
          <a:ln cap="sq" w="31680">
            <a:solidFill>
              <a:srgbClr val="404040"/>
            </a:solidFill>
            <a:miter/>
          </a:ln>
        </p:spPr>
        <p:style>
          <a:lnRef idx="0"/>
          <a:fillRef idx="0"/>
          <a:effectRef idx="0"/>
          <a:fontRef idx="minor"/>
        </p:style>
        <p:txBody>
          <a:bodyPr lIns="182880" rIns="182880" tIns="182880" bIns="182880" anchor="ctr">
            <a:noAutofit/>
          </a:bodyPr>
          <a:p>
            <a:pPr algn="ctr">
              <a:lnSpc>
                <a:spcPct val="90000"/>
              </a:lnSpc>
            </a:pPr>
            <a:r>
              <a:rPr b="0" lang="en-US" sz="2800" spc="197" strike="noStrike" cap="all">
                <a:solidFill>
                  <a:srgbClr val="262626"/>
                </a:solidFill>
                <a:latin typeface="Gill Sans MT"/>
              </a:rPr>
              <a:t>My Courses</a:t>
            </a:r>
            <a:endParaRPr b="0" lang="en-US" sz="2800" spc="-1" strike="noStrike">
              <a:latin typeface="Arial"/>
            </a:endParaRPr>
          </a:p>
        </p:txBody>
      </p:sp>
      <p:sp>
        <p:nvSpPr>
          <p:cNvPr id="93" name="CustomShape 2"/>
          <p:cNvSpPr/>
          <p:nvPr/>
        </p:nvSpPr>
        <p:spPr>
          <a:xfrm>
            <a:off x="1591200" y="2384640"/>
            <a:ext cx="5540760" cy="31014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en-US" sz="1800" spc="-1" strike="noStrike">
                <a:solidFill>
                  <a:srgbClr val="2e3338"/>
                </a:solidFill>
                <a:latin typeface="Gill Sans MT"/>
                <a:ea typeface="Times New Roman"/>
              </a:rPr>
              <a:t>The My Courses activity lists out the courses that the user has saved.</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Next step:</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 Our next step is to allow the user to select a course from their list and take the user to an activity that lists out the information they provided about such course.</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 We are also working on a feature that allows the user to edit the course information or delete the course.</a:t>
            </a:r>
            <a:endParaRPr b="0" lang="en-US" sz="1800" spc="-1" strike="noStrike">
              <a:latin typeface="Arial"/>
            </a:endParaRPr>
          </a:p>
          <a:p>
            <a:pPr>
              <a:lnSpc>
                <a:spcPct val="100000"/>
              </a:lnSpc>
              <a:spcBef>
                <a:spcPts val="1001"/>
              </a:spcBef>
              <a:tabLst>
                <a:tab algn="l" pos="0"/>
              </a:tabLst>
            </a:pPr>
            <a:endParaRPr b="0" lang="en-US" sz="1800" spc="-1" strike="noStrike">
              <a:latin typeface="Arial"/>
            </a:endParaRPr>
          </a:p>
        </p:txBody>
      </p:sp>
      <p:pic>
        <p:nvPicPr>
          <p:cNvPr id="94" name="" descr=""/>
          <p:cNvPicPr/>
          <p:nvPr/>
        </p:nvPicPr>
        <p:blipFill>
          <a:blip r:embed="rId1"/>
          <a:stretch/>
        </p:blipFill>
        <p:spPr>
          <a:xfrm>
            <a:off x="8778240" y="365760"/>
            <a:ext cx="2894040" cy="60346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95" name="CustomShape 1"/>
          <p:cNvSpPr/>
          <p:nvPr/>
        </p:nvSpPr>
        <p:spPr>
          <a:xfrm>
            <a:off x="408960" y="365760"/>
            <a:ext cx="7728840" cy="1188000"/>
          </a:xfrm>
          <a:prstGeom prst="rect">
            <a:avLst/>
          </a:prstGeom>
          <a:solidFill>
            <a:srgbClr val="ffffff"/>
          </a:solidFill>
          <a:ln cap="sq" w="31680">
            <a:solidFill>
              <a:srgbClr val="404040"/>
            </a:solidFill>
            <a:miter/>
          </a:ln>
        </p:spPr>
        <p:style>
          <a:lnRef idx="0"/>
          <a:fillRef idx="0"/>
          <a:effectRef idx="0"/>
          <a:fontRef idx="minor"/>
        </p:style>
        <p:txBody>
          <a:bodyPr lIns="182880" rIns="182880" tIns="182880" bIns="182880" anchor="ctr">
            <a:noAutofit/>
          </a:bodyPr>
          <a:p>
            <a:pPr algn="ctr">
              <a:lnSpc>
                <a:spcPct val="90000"/>
              </a:lnSpc>
            </a:pPr>
            <a:r>
              <a:rPr b="0" lang="en-US" sz="2800" spc="197" strike="noStrike" cap="all">
                <a:solidFill>
                  <a:srgbClr val="262626"/>
                </a:solidFill>
                <a:latin typeface="Gill Sans MT"/>
              </a:rPr>
              <a:t>Course Information</a:t>
            </a:r>
            <a:endParaRPr b="0" lang="en-US" sz="2800" spc="-1" strike="noStrike">
              <a:latin typeface="Arial"/>
            </a:endParaRPr>
          </a:p>
        </p:txBody>
      </p:sp>
      <p:sp>
        <p:nvSpPr>
          <p:cNvPr id="96" name="CustomShape 2"/>
          <p:cNvSpPr/>
          <p:nvPr/>
        </p:nvSpPr>
        <p:spPr>
          <a:xfrm>
            <a:off x="1591200" y="2384640"/>
            <a:ext cx="5540760" cy="31014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en-US" sz="1800" spc="-1" strike="noStrike">
                <a:solidFill>
                  <a:srgbClr val="2e3338"/>
                </a:solidFill>
                <a:latin typeface="Gill Sans MT"/>
                <a:ea typeface="Times New Roman"/>
              </a:rPr>
              <a:t>Here is the Course Information activity. On this page, the user can see the information they provided about their course.</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The Course Information page gives the user the option to EDIT or DELETE the course they are viewing.</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 We are currently working on making </a:t>
            </a: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those buttons operational. </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-For now, EDIT will take the user to </a:t>
            </a: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another activity that allows them to edit </a:t>
            </a: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and save any changes to the course </a:t>
            </a: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	</a:t>
            </a:r>
            <a:r>
              <a:rPr b="0" lang="en-US" sz="1800" spc="-1" strike="noStrike">
                <a:solidFill>
                  <a:srgbClr val="2e3338"/>
                </a:solidFill>
                <a:latin typeface="Gill Sans MT"/>
                <a:ea typeface="Times New Roman"/>
              </a:rPr>
              <a:t>information.</a:t>
            </a:r>
            <a:endParaRPr b="0" lang="en-US" sz="1800" spc="-1" strike="noStrike">
              <a:latin typeface="Arial"/>
            </a:endParaRPr>
          </a:p>
          <a:p>
            <a:pPr>
              <a:lnSpc>
                <a:spcPct val="100000"/>
              </a:lnSpc>
              <a:spcBef>
                <a:spcPts val="1001"/>
              </a:spcBef>
              <a:tabLst>
                <a:tab algn="l" pos="0"/>
              </a:tabLst>
            </a:pPr>
            <a:endParaRPr b="0" lang="en-US" sz="1800" spc="-1" strike="noStrike">
              <a:latin typeface="Arial"/>
            </a:endParaRPr>
          </a:p>
        </p:txBody>
      </p:sp>
      <p:pic>
        <p:nvPicPr>
          <p:cNvPr id="97" name="" descr=""/>
          <p:cNvPicPr/>
          <p:nvPr/>
        </p:nvPicPr>
        <p:blipFill>
          <a:blip r:embed="rId1"/>
          <a:stretch/>
        </p:blipFill>
        <p:spPr>
          <a:xfrm>
            <a:off x="8642520" y="852480"/>
            <a:ext cx="3153960" cy="56397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bafb5"/>
        </a:solidFill>
      </p:bgPr>
    </p:bg>
    <p:spTree>
      <p:nvGrpSpPr>
        <p:cNvPr id="1" name=""/>
        <p:cNvGrpSpPr/>
        <p:nvPr/>
      </p:nvGrpSpPr>
      <p:grpSpPr>
        <a:xfrm>
          <a:off x="0" y="0"/>
          <a:ext cx="0" cy="0"/>
          <a:chOff x="0" y="0"/>
          <a:chExt cx="0" cy="0"/>
        </a:xfrm>
      </p:grpSpPr>
      <p:sp>
        <p:nvSpPr>
          <p:cNvPr id="98" name="CustomShape 1"/>
          <p:cNvSpPr/>
          <p:nvPr/>
        </p:nvSpPr>
        <p:spPr>
          <a:xfrm>
            <a:off x="408960" y="365760"/>
            <a:ext cx="7728840" cy="1188000"/>
          </a:xfrm>
          <a:prstGeom prst="rect">
            <a:avLst/>
          </a:prstGeom>
          <a:solidFill>
            <a:srgbClr val="ffffff"/>
          </a:solidFill>
          <a:ln cap="sq" w="31680">
            <a:solidFill>
              <a:srgbClr val="404040"/>
            </a:solidFill>
            <a:miter/>
          </a:ln>
        </p:spPr>
        <p:style>
          <a:lnRef idx="0"/>
          <a:fillRef idx="0"/>
          <a:effectRef idx="0"/>
          <a:fontRef idx="minor"/>
        </p:style>
        <p:txBody>
          <a:bodyPr lIns="182880" rIns="182880" tIns="182880" bIns="182880" anchor="ctr">
            <a:noAutofit/>
          </a:bodyPr>
          <a:p>
            <a:pPr algn="ctr">
              <a:lnSpc>
                <a:spcPct val="90000"/>
              </a:lnSpc>
            </a:pPr>
            <a:r>
              <a:rPr b="0" lang="en-US" sz="2800" spc="197" strike="noStrike" cap="all">
                <a:solidFill>
                  <a:srgbClr val="262626"/>
                </a:solidFill>
                <a:latin typeface="Gill Sans MT"/>
              </a:rPr>
              <a:t>Edit Course Information</a:t>
            </a:r>
            <a:endParaRPr b="0" lang="en-US" sz="2800" spc="-1" strike="noStrike">
              <a:latin typeface="Arial"/>
            </a:endParaRPr>
          </a:p>
        </p:txBody>
      </p:sp>
      <p:sp>
        <p:nvSpPr>
          <p:cNvPr id="99" name="CustomShape 2"/>
          <p:cNvSpPr/>
          <p:nvPr/>
        </p:nvSpPr>
        <p:spPr>
          <a:xfrm>
            <a:off x="1591200" y="2384640"/>
            <a:ext cx="5540760" cy="31014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001"/>
              </a:spcBef>
              <a:tabLst>
                <a:tab algn="l" pos="0"/>
              </a:tabLst>
            </a:pPr>
            <a:r>
              <a:rPr b="0" lang="en-US" sz="1800" spc="-1" strike="noStrike">
                <a:solidFill>
                  <a:srgbClr val="2e3338"/>
                </a:solidFill>
                <a:latin typeface="Gill Sans MT"/>
                <a:ea typeface="Times New Roman"/>
              </a:rPr>
              <a:t>The Edit Course activity gives the user the ability to make any changes to the information about a course.</a:t>
            </a:r>
            <a:endParaRPr b="0" lang="en-US" sz="1800" spc="-1" strike="noStrike">
              <a:latin typeface="Arial"/>
            </a:endParaRPr>
          </a:p>
          <a:p>
            <a:pPr>
              <a:lnSpc>
                <a:spcPct val="100000"/>
              </a:lnSpc>
              <a:spcBef>
                <a:spcPts val="1001"/>
              </a:spcBef>
              <a:tabLst>
                <a:tab algn="l" pos="0"/>
              </a:tabLst>
            </a:pPr>
            <a:r>
              <a:rPr b="0" lang="en-US" sz="1800" spc="-1" strike="noStrike">
                <a:solidFill>
                  <a:srgbClr val="2e3338"/>
                </a:solidFill>
                <a:latin typeface="Gill Sans MT"/>
                <a:ea typeface="Times New Roman"/>
              </a:rPr>
              <a:t>Should the user change their mind about making changes, the Edit Course activity offers a CANCEL button that will take the user back to their list of courses. </a:t>
            </a:r>
            <a:endParaRPr b="0" lang="en-US" sz="1800" spc="-1" strike="noStrike">
              <a:latin typeface="Arial"/>
            </a:endParaRPr>
          </a:p>
          <a:p>
            <a:pPr>
              <a:lnSpc>
                <a:spcPct val="100000"/>
              </a:lnSpc>
              <a:spcBef>
                <a:spcPts val="1001"/>
              </a:spcBef>
              <a:tabLst>
                <a:tab algn="l" pos="0"/>
              </a:tabLst>
            </a:pPr>
            <a:endParaRPr b="0" lang="en-US" sz="1800" spc="-1" strike="noStrike">
              <a:latin typeface="Arial"/>
            </a:endParaRPr>
          </a:p>
        </p:txBody>
      </p:sp>
      <p:pic>
        <p:nvPicPr>
          <p:cNvPr id="100" name="" descr=""/>
          <p:cNvPicPr/>
          <p:nvPr/>
        </p:nvPicPr>
        <p:blipFill>
          <a:blip r:embed="rId1"/>
          <a:stretch/>
        </p:blipFill>
        <p:spPr>
          <a:xfrm>
            <a:off x="8642880" y="884160"/>
            <a:ext cx="3152880" cy="5608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TotalTime>
  <Application>LibreOffice/6.4.7.2$Linux_X86_64 LibreOffice_project/40$Build-2</Application>
  <Words>153</Words>
  <Paragraphs>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2021-02-04T23:32:16Z</dcterms:created>
  <dc:creator>Nick Hranuelli</dc:creator>
  <dc:description/>
  <dc:language>en-US</dc:language>
  <cp:lastModifiedBy/>
  <dcterms:modified xsi:type="dcterms:W3CDTF">2021-04-22T14:18:29Z</dcterms:modified>
  <cp:revision>16</cp:revision>
  <dc:subject/>
  <dc:title>Student Assistant app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