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4" r:id="rId11"/>
    <p:sldId id="261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43" d="100"/>
          <a:sy n="143" d="100"/>
        </p:scale>
        <p:origin x="1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CB471-2BEB-1684-8A05-C229C35E6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05692"/>
            <a:ext cx="7197726" cy="2421464"/>
          </a:xfrm>
        </p:spPr>
        <p:txBody>
          <a:bodyPr/>
          <a:lstStyle/>
          <a:p>
            <a:r>
              <a:rPr lang="cs-CZ" dirty="0"/>
              <a:t>Řízení softwarových projektů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38E6E3-2E60-3BE6-9423-5B441EE5A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27157"/>
            <a:ext cx="7197726" cy="1405467"/>
          </a:xfrm>
        </p:spPr>
        <p:txBody>
          <a:bodyPr/>
          <a:lstStyle/>
          <a:p>
            <a:r>
              <a:rPr lang="cs-CZ" dirty="0"/>
              <a:t>2024/2025</a:t>
            </a:r>
          </a:p>
          <a:p>
            <a:endParaRPr lang="cs-CZ" dirty="0"/>
          </a:p>
        </p:txBody>
      </p:sp>
      <p:pic>
        <p:nvPicPr>
          <p:cNvPr id="7" name="Obrázek 6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DB9E54D5-C514-AF15-A70C-934EC3CC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16465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7556-94BF-931F-2170-677380C87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155321-7816-0898-8EAC-7D45F718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model navrhovaného řešení 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366EE6-6EC0-DE35-D24E-7EF63EA9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5732928" cy="4429062"/>
          </a:xfrm>
        </p:spPr>
        <p:txBody>
          <a:bodyPr anchor="t">
            <a:noAutofit/>
          </a:bodyPr>
          <a:lstStyle/>
          <a:p>
            <a:pPr marL="342900" lvl="0" indent="-342900"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cs-CZ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Článek:</a:t>
            </a:r>
            <a:r>
              <a:rPr lang="cs-CZ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id_clanku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primární klíč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nazev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Název článku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schvaleno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ano/ne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id_uzivatele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cizí klíč odkazující na entitu Uživatel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cs-CZ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Vydání:</a:t>
            </a:r>
            <a:r>
              <a:rPr lang="cs-CZ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id_vydani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Unikátní identifikátor vydání (primární klíč)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rok: Rok vydání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ctvrtleti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1-4</a:t>
            </a:r>
          </a:p>
          <a:p>
            <a:pPr marL="342900" lvl="0" indent="-342900"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cs-CZ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Uživatel:</a:t>
            </a:r>
            <a:r>
              <a:rPr lang="cs-CZ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id_uzivatele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Unikátní identifikátor uživatele (primární klíč)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jmeno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Jméno uživatele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prijmeni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Příjmení uživatele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email: Emailová adresa</a:t>
            </a:r>
          </a:p>
          <a:p>
            <a:pPr marL="742950" lvl="1" indent="-285750"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heslo: Heslo uživatele</a:t>
            </a:r>
          </a:p>
          <a:p>
            <a:pPr>
              <a:spcAft>
                <a:spcPts val="0"/>
              </a:spcAft>
            </a:pPr>
            <a:endParaRPr lang="cs-CZ" sz="1600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6F49A15E-4CC5-25F0-573A-BA2EFAB52DD4}"/>
              </a:ext>
            </a:extLst>
          </p:cNvPr>
          <p:cNvSpPr txBox="1">
            <a:spLocks/>
          </p:cNvSpPr>
          <p:nvPr/>
        </p:nvSpPr>
        <p:spPr>
          <a:xfrm>
            <a:off x="6418729" y="2065867"/>
            <a:ext cx="5459506" cy="4429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cs-CZ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Recenze:</a:t>
            </a:r>
            <a:r>
              <a:rPr lang="cs-CZ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id_recenze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Unikátní identifikátor recenze (primární klíč)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id_uzivatele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Identifikátor recenzenta (cizí klíč odkazující na entitu Uživatel)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hodnoceni: 1-5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cs-CZ" sz="1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Uživatel_Role</a:t>
            </a:r>
            <a:r>
              <a:rPr lang="cs-CZ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cs-CZ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id_uzivatele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cizí klíč odkazující na entitu Uživatel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id_role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cizí klíč odkazující na entitu Role, s 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id_uzivatele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PK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cs-CZ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Role:</a:t>
            </a:r>
            <a:r>
              <a:rPr lang="cs-CZ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id_role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Unikátní identifikátor role (primární klíč)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nazev_role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Název role (autor, recenzent, redaktor,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sefredaktor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cs-CZ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administrator</a:t>
            </a:r>
            <a:r>
              <a:rPr lang="cs-CZ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Obrázek 4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4474870D-1D66-876E-9969-183905E8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871" y="5791200"/>
            <a:ext cx="1237129" cy="12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9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834B65-43F4-F8E9-A274-95C7BA86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541309"/>
          </a:xfrm>
        </p:spPr>
        <p:txBody>
          <a:bodyPr>
            <a:normAutofit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HLAVNÍ STRÁNKA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Zástupný obsah 4" descr="Obsah obrázku text, snímek obrazovky, software">
            <a:extLst>
              <a:ext uri="{FF2B5EF4-FFF2-40B4-BE49-F238E27FC236}">
                <a16:creationId xmlns:a16="http://schemas.microsoft.com/office/drawing/2014/main" id="{7AC14E13-67FE-7158-7B85-D7F85100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0" y="358413"/>
            <a:ext cx="4697904" cy="62638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9784DE2E-B3B5-B6BE-C2A1-210B1A72040E}"/>
              </a:ext>
            </a:extLst>
          </p:cNvPr>
          <p:cNvSpPr txBox="1">
            <a:spLocks/>
          </p:cNvSpPr>
          <p:nvPr/>
        </p:nvSpPr>
        <p:spPr>
          <a:xfrm>
            <a:off x="6400800" y="609600"/>
            <a:ext cx="5147730" cy="16419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3300">
                <a:latin typeface="Times New Roman" panose="02020603050405020304" pitchFamily="18" charset="0"/>
                <a:cs typeface="Times New Roman" panose="02020603050405020304" pitchFamily="18" charset="0"/>
              </a:rPr>
              <a:t>Prototypový model uživatelského rozhraní</a:t>
            </a:r>
            <a:endParaRPr lang="cs-CZ" sz="3300" dirty="0"/>
          </a:p>
        </p:txBody>
      </p:sp>
      <p:pic>
        <p:nvPicPr>
          <p:cNvPr id="7" name="Obrázek 6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3DBD166D-E0D5-7CA3-914B-F0A3B3543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4871" y="5791200"/>
            <a:ext cx="1237129" cy="12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3F6831-62E4-4986-E845-8F317023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cs-CZ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Prototypový model uživatelského rozhraní</a:t>
            </a:r>
            <a:endParaRPr lang="cs-CZ" sz="3300" dirty="0"/>
          </a:p>
        </p:txBody>
      </p:sp>
      <p:pic>
        <p:nvPicPr>
          <p:cNvPr id="5" name="Zástupný obsah 4" descr="Obsah obrázku text, snímek obrazovky, Písmo, design&#10;&#10;Popis byl vytvořen automaticky">
            <a:extLst>
              <a:ext uri="{FF2B5EF4-FFF2-40B4-BE49-F238E27FC236}">
                <a16:creationId xmlns:a16="http://schemas.microsoft.com/office/drawing/2014/main" id="{A75E9650-BC94-6E02-3EE9-63B968FEE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68" y="803787"/>
            <a:ext cx="2677716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DF59B38C-2657-D61A-9C4A-F1B4C94E6595}"/>
              </a:ext>
            </a:extLst>
          </p:cNvPr>
          <p:cNvSpPr txBox="1">
            <a:spLocks/>
          </p:cNvSpPr>
          <p:nvPr/>
        </p:nvSpPr>
        <p:spPr>
          <a:xfrm>
            <a:off x="6400800" y="2251587"/>
            <a:ext cx="5147730" cy="541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REGISTRAČNÍ STRÁNKA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rázek 6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1B363DF3-39B4-1940-774A-DD360D42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4871" y="5791200"/>
            <a:ext cx="1237129" cy="12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9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6489-96F7-723E-5DE1-F7DD12D5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70"/>
            <a:ext cx="6814749" cy="1035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Prototypový model uživatelského rozhraní</a:t>
            </a:r>
            <a:endParaRPr lang="cs-CZ" sz="3300" dirty="0"/>
          </a:p>
        </p:txBody>
      </p:sp>
      <p:pic>
        <p:nvPicPr>
          <p:cNvPr id="7" name="Zástupný obsah 6" descr="Obsah obrázku text, elektronika, snímek obrazovky, software&#10;&#10;Popis byl vytvořen automaticky">
            <a:extLst>
              <a:ext uri="{FF2B5EF4-FFF2-40B4-BE49-F238E27FC236}">
                <a16:creationId xmlns:a16="http://schemas.microsoft.com/office/drawing/2014/main" id="{2C51DA8F-7641-D81D-4975-328F3DFC8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62" y="33348"/>
            <a:ext cx="4674886" cy="682465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Zástupný obsah 4" descr="Obsah obrázku text, snímek obrazovky, Písmo, menu&#10;&#10;Popis byl vytvořen automaticky">
            <a:extLst>
              <a:ext uri="{FF2B5EF4-FFF2-40B4-BE49-F238E27FC236}">
                <a16:creationId xmlns:a16="http://schemas.microsoft.com/office/drawing/2014/main" id="{5BF33C17-6BB3-4ED7-AB04-4095AE643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139" y="1026908"/>
            <a:ext cx="4134861" cy="564486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0" name="TextovéPole 179">
            <a:extLst>
              <a:ext uri="{FF2B5EF4-FFF2-40B4-BE49-F238E27FC236}">
                <a16:creationId xmlns:a16="http://schemas.microsoft.com/office/drawing/2014/main" id="{28F8A648-752D-B562-D669-BF81B3ADDD90}"/>
              </a:ext>
            </a:extLst>
          </p:cNvPr>
          <p:cNvSpPr txBox="1"/>
          <p:nvPr/>
        </p:nvSpPr>
        <p:spPr>
          <a:xfrm>
            <a:off x="151002" y="2063692"/>
            <a:ext cx="1627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STRÁNKA PRO TVORBU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ČLÁNKŮ</a:t>
            </a:r>
          </a:p>
        </p:txBody>
      </p:sp>
      <p:pic>
        <p:nvPicPr>
          <p:cNvPr id="3" name="Obrázek 2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6E7B8CA3-4E10-03E4-DF7C-BA5A1C532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4871" y="5791200"/>
            <a:ext cx="1237129" cy="12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831E73-B170-CADC-F737-67112F57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Členové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F90900-AD7B-6952-3297-26070D5E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Lukáš Brdíčko (PO)</a:t>
            </a:r>
          </a:p>
          <a:p>
            <a:r>
              <a:rPr lang="cs-CZ" dirty="0"/>
              <a:t>Tomáš Veselý (SM)</a:t>
            </a:r>
          </a:p>
          <a:p>
            <a:r>
              <a:rPr lang="cs-CZ" dirty="0"/>
              <a:t>Lenka Košťálová (TM)</a:t>
            </a:r>
          </a:p>
          <a:p>
            <a:r>
              <a:rPr lang="cs-CZ" dirty="0"/>
              <a:t>Václav Fišer (TM)</a:t>
            </a:r>
          </a:p>
          <a:p>
            <a:r>
              <a:rPr lang="cs-CZ" dirty="0"/>
              <a:t>Štěpán Konečný (TM)</a:t>
            </a:r>
          </a:p>
          <a:p>
            <a:r>
              <a:rPr lang="cs-CZ" dirty="0"/>
              <a:t>Pavel Vaníček (TM)</a:t>
            </a:r>
          </a:p>
        </p:txBody>
      </p:sp>
      <p:pic>
        <p:nvPicPr>
          <p:cNvPr id="4" name="Obrázek 3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5ECE5996-D573-3594-EE04-5D518046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16" y="-1064349"/>
            <a:ext cx="8618622" cy="86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5A6FFB-40B6-A3D9-0CE7-3BED348B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2729"/>
            <a:ext cx="10131425" cy="1456267"/>
          </a:xfrm>
        </p:spPr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Zástupný obsah 5" descr="Obsah obrázku text, snímek obrazovky, diagram&#10;&#10;Popis byl vytvořen automaticky">
            <a:extLst>
              <a:ext uri="{FF2B5EF4-FFF2-40B4-BE49-F238E27FC236}">
                <a16:creationId xmlns:a16="http://schemas.microsoft.com/office/drawing/2014/main" id="{4DEBB8D1-DF7A-46DD-50F0-A2685A637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51" y="1403252"/>
            <a:ext cx="8665697" cy="5309347"/>
          </a:xfrm>
        </p:spPr>
      </p:pic>
      <p:pic>
        <p:nvPicPr>
          <p:cNvPr id="4" name="Obrázek 3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1F659ACF-A52C-9004-F6C5-FF9CA380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71" y="5791200"/>
            <a:ext cx="1237129" cy="12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3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BC9FE-859D-11A9-24C3-88E07985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READY (DOR)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2BE8DC-5365-B4E7-D3F5-7A901036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43452"/>
            <a:ext cx="10131425" cy="672851"/>
          </a:xfrm>
        </p:spPr>
        <p:txBody>
          <a:bodyPr anchor="t"/>
          <a:lstStyle/>
          <a:p>
            <a:pPr marL="0" indent="0">
              <a:buNone/>
            </a:pPr>
            <a:r>
              <a:rPr lang="cs-CZ" dirty="0"/>
              <a:t>Tento seznam definuje podmínky, které musí být splněny, než se úkol nebo funkce přesune do vývojové fáze.</a:t>
            </a:r>
          </a:p>
        </p:txBody>
      </p:sp>
      <p:pic>
        <p:nvPicPr>
          <p:cNvPr id="4" name="Obrázek 3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40471FF3-78DF-4A3D-A8E3-16803A35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871" y="5791200"/>
            <a:ext cx="1237129" cy="1237129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F64DBC64-73CB-0357-ECD9-E92767B290B4}"/>
              </a:ext>
            </a:extLst>
          </p:cNvPr>
          <p:cNvSpPr txBox="1">
            <a:spLocks/>
          </p:cNvSpPr>
          <p:nvPr/>
        </p:nvSpPr>
        <p:spPr>
          <a:xfrm>
            <a:off x="685801" y="2814918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cs-CZ" b="1" dirty="0">
                <a:latin typeface="Aptos" panose="020B0004020202020204" pitchFamily="34" charset="0"/>
              </a:rPr>
              <a:t>Přehled funkčnosti</a:t>
            </a:r>
          </a:p>
          <a:p>
            <a:pPr lvl="1"/>
            <a:r>
              <a:rPr lang="cs-CZ" dirty="0">
                <a:latin typeface="Aptos" panose="020B0004020202020204" pitchFamily="34" charset="0"/>
              </a:rPr>
              <a:t>Je jasně definováno, co má funkce dělat a proč je důležitá pro uživatele.</a:t>
            </a:r>
          </a:p>
          <a:p>
            <a:pPr marL="342900" indent="-342900">
              <a:buFont typeface="+mj-lt"/>
              <a:buAutoNum type="arabicPeriod"/>
            </a:pPr>
            <a:r>
              <a:rPr lang="cs-CZ" b="1" dirty="0">
                <a:latin typeface="Aptos" panose="020B0004020202020204" pitchFamily="34" charset="0"/>
              </a:rPr>
              <a:t>Akceptační kritéria</a:t>
            </a:r>
          </a:p>
          <a:p>
            <a:pPr lvl="1"/>
            <a:r>
              <a:rPr lang="cs-CZ" dirty="0">
                <a:latin typeface="Aptos" panose="020B0004020202020204" pitchFamily="34" charset="0"/>
              </a:rPr>
              <a:t>Každá funkce obsahuje podrobný popis a jasná kritéria, která musí být splněna, aby byla považována za dokončenou.</a:t>
            </a:r>
          </a:p>
          <a:p>
            <a:pPr marL="342900" indent="-342900">
              <a:buFont typeface="+mj-lt"/>
              <a:buAutoNum type="arabicPeriod"/>
            </a:pPr>
            <a:r>
              <a:rPr lang="cs-CZ" b="1" dirty="0">
                <a:latin typeface="Aptos" panose="020B0004020202020204" pitchFamily="34" charset="0"/>
              </a:rPr>
              <a:t>Zadání je odsouhlaseno týmem</a:t>
            </a:r>
          </a:p>
          <a:p>
            <a:pPr lvl="1"/>
            <a:r>
              <a:rPr lang="cs-CZ" dirty="0">
                <a:latin typeface="Aptos" panose="020B0004020202020204" pitchFamily="34" charset="0"/>
              </a:rPr>
              <a:t>Tým rozumí zadání a má všechny potřebné informace k jeho implementaci.</a:t>
            </a:r>
          </a:p>
          <a:p>
            <a:pPr marL="342900" indent="-342900">
              <a:buFont typeface="+mj-lt"/>
              <a:buAutoNum type="arabicPeriod"/>
            </a:pPr>
            <a:r>
              <a:rPr lang="cs-CZ" b="1" dirty="0">
                <a:latin typeface="Aptos" panose="020B0004020202020204" pitchFamily="34" charset="0"/>
              </a:rPr>
              <a:t>Technické podmínky</a:t>
            </a:r>
          </a:p>
          <a:p>
            <a:pPr lvl="1"/>
            <a:r>
              <a:rPr lang="cs-CZ" dirty="0" err="1">
                <a:latin typeface="Aptos" panose="020B0004020202020204" pitchFamily="34" charset="0"/>
              </a:rPr>
              <a:t>Backendové</a:t>
            </a:r>
            <a:r>
              <a:rPr lang="cs-CZ" dirty="0">
                <a:latin typeface="Aptos" panose="020B0004020202020204" pitchFamily="34" charset="0"/>
              </a:rPr>
              <a:t> a </a:t>
            </a:r>
            <a:r>
              <a:rPr lang="cs-CZ" dirty="0" err="1">
                <a:latin typeface="Aptos" panose="020B0004020202020204" pitchFamily="34" charset="0"/>
              </a:rPr>
              <a:t>frontendové</a:t>
            </a:r>
            <a:r>
              <a:rPr lang="cs-CZ" dirty="0">
                <a:latin typeface="Aptos" panose="020B0004020202020204" pitchFamily="34" charset="0"/>
              </a:rPr>
              <a:t> technologie jsou specifikovány a je k dispozici potřebná infrastruktura.</a:t>
            </a:r>
          </a:p>
          <a:p>
            <a:endParaRPr lang="cs-CZ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3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FFC94-E6E8-667E-6D4C-0459F240E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233AB-D272-EF6D-91D0-C146B8E7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READY (DOR)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1218AD-0969-DC88-2F16-55C5898E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43452"/>
            <a:ext cx="10131425" cy="672851"/>
          </a:xfrm>
        </p:spPr>
        <p:txBody>
          <a:bodyPr anchor="t"/>
          <a:lstStyle/>
          <a:p>
            <a:pPr marL="0" indent="0">
              <a:buNone/>
            </a:pPr>
            <a:r>
              <a:rPr lang="cs-CZ" dirty="0"/>
              <a:t>Tento seznam definuje podmínky, které musí být splněny, než se úkol nebo funkce přesune do vývojové fáze.</a:t>
            </a:r>
          </a:p>
        </p:txBody>
      </p:sp>
      <p:pic>
        <p:nvPicPr>
          <p:cNvPr id="4" name="Obrázek 3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E4ADABD5-D177-C515-8788-C11D338A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871" y="5791200"/>
            <a:ext cx="1237129" cy="1237129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54285CEC-079D-5797-6D25-AA485A9EC6BA}"/>
              </a:ext>
            </a:extLst>
          </p:cNvPr>
          <p:cNvSpPr txBox="1">
            <a:spLocks/>
          </p:cNvSpPr>
          <p:nvPr/>
        </p:nvSpPr>
        <p:spPr>
          <a:xfrm>
            <a:off x="685801" y="2814918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  Bezpečnostní požadavky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Jsou identifikovány základní bezpečnostní požadavky.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  Notifikace a termíny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 definováno, jak a kdy budou různé role informovány o stavech příspěvků a úkolech.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7.   Připravenost na testování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Jsou jasně definovány testovací případy, které musí být provedeny.</a:t>
            </a:r>
          </a:p>
        </p:txBody>
      </p:sp>
    </p:spTree>
    <p:extLst>
      <p:ext uri="{BB962C8B-B14F-4D97-AF65-F5344CB8AC3E}">
        <p14:creationId xmlns:p14="http://schemas.microsoft.com/office/powerpoint/2010/main" val="383447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9B1A-4C25-110F-0F0E-92293B11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A79C35-46DB-354B-8958-045BB15E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(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6DDCFB-9660-4129-22BB-301B6A88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43452"/>
            <a:ext cx="10131425" cy="6728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cs-CZ" dirty="0"/>
              <a:t>Seznam podmínek, které musí být splněny, aby byla funkce nebo úkol považován za kompletně dokončený a připravený k nasazení.</a:t>
            </a:r>
          </a:p>
        </p:txBody>
      </p:sp>
      <p:pic>
        <p:nvPicPr>
          <p:cNvPr id="4" name="Obrázek 3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600363ED-4ACD-398C-7DD4-F131E393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871" y="5791200"/>
            <a:ext cx="1237129" cy="1237129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EB07CFBD-4457-8DA4-4351-2A1767C1BF46}"/>
              </a:ext>
            </a:extLst>
          </p:cNvPr>
          <p:cNvSpPr txBox="1">
            <a:spLocks/>
          </p:cNvSpPr>
          <p:nvPr/>
        </p:nvSpPr>
        <p:spPr>
          <a:xfrm>
            <a:off x="685801" y="2814918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Funkční požadavky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Funkce byla úspěšně implementována dle specifikace a odpovídá akceptačním kritériím.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Jednotkové testy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Všechny jednotkové testy jsou napsané a prošly.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Integrační testy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Funkce byla integrována do systému a otestována společně s dalšími komponenty.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UI/UX testy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Byla zajištěna správná funkčnost a intuitivní ovládání z pohledu koncového uživatele.</a:t>
            </a:r>
          </a:p>
        </p:txBody>
      </p:sp>
    </p:spTree>
    <p:extLst>
      <p:ext uri="{BB962C8B-B14F-4D97-AF65-F5344CB8AC3E}">
        <p14:creationId xmlns:p14="http://schemas.microsoft.com/office/powerpoint/2010/main" val="138769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613C6-BC97-ACCC-0209-287ABD799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C171AF-BFBA-8761-D177-6CF89917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(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82C6AA-F4F5-F26A-0836-E0B7689B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43452"/>
            <a:ext cx="10131425" cy="6728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cs-CZ" dirty="0"/>
              <a:t>Seznam podmínek, které musí být splněny, aby byla funkce nebo úkol považován za kompletně dokončený a připravený k nasazení.</a:t>
            </a:r>
          </a:p>
        </p:txBody>
      </p:sp>
      <p:pic>
        <p:nvPicPr>
          <p:cNvPr id="4" name="Obrázek 3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A915940E-A433-EE07-FB6E-384B58B8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871" y="5791200"/>
            <a:ext cx="1237129" cy="1237129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225EFB4-E153-F9B9-2B07-DA7DF23E0E05}"/>
              </a:ext>
            </a:extLst>
          </p:cNvPr>
          <p:cNvSpPr txBox="1">
            <a:spLocks/>
          </p:cNvSpPr>
          <p:nvPr/>
        </p:nvSpPr>
        <p:spPr>
          <a:xfrm>
            <a:off x="685801" y="2814918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  Bezpečnostní kontroly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Byly provedeny bezpečnostní audity, včetně zabezpečení přístupových údajů a ochrany dat uživatelů.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  Dokumentace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 k dispozici uživatelská a administrátorská dokumentace pro nově implementovanou funkcionalitu.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7.   </a:t>
            </a:r>
            <a:r>
              <a:rPr lang="cs-CZ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Code</a:t>
            </a: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cs-CZ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Review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Kód prošel </a:t>
            </a:r>
            <a:r>
              <a:rPr lang="cs-CZ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</a:t>
            </a: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od minimálně jednoho dalšího člena týmu.</a:t>
            </a:r>
          </a:p>
        </p:txBody>
      </p:sp>
    </p:spTree>
    <p:extLst>
      <p:ext uri="{BB962C8B-B14F-4D97-AF65-F5344CB8AC3E}">
        <p14:creationId xmlns:p14="http://schemas.microsoft.com/office/powerpoint/2010/main" val="75045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FEB5F-02F1-0CA5-959C-DCC5DA11E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E3C548-0DFE-48AC-8BF5-640C9C3F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(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67B1FF-67FF-E2B4-E2ED-46C8ABB2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43452"/>
            <a:ext cx="10131425" cy="6728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cs-CZ" dirty="0"/>
              <a:t>Seznam podmínek, které musí být splněny, aby byla funkce nebo úkol považován za kompletně dokončený a připravený k nasazení.</a:t>
            </a:r>
          </a:p>
        </p:txBody>
      </p:sp>
      <p:pic>
        <p:nvPicPr>
          <p:cNvPr id="4" name="Obrázek 3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49A5D74C-E7B7-817D-C0BC-AE1C05BC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871" y="5791200"/>
            <a:ext cx="1237129" cy="1237129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82596D8-D311-F9F2-A44A-544C63723EDC}"/>
              </a:ext>
            </a:extLst>
          </p:cNvPr>
          <p:cNvSpPr txBox="1">
            <a:spLocks/>
          </p:cNvSpPr>
          <p:nvPr/>
        </p:nvSpPr>
        <p:spPr>
          <a:xfrm>
            <a:off x="685801" y="2814918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8.   Nasazení na testovací prostředí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Funkce byla nasazena na testovací prostředí a úspěšně otestována.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9.   Oprava chyb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Byly opraveny všechny zjištěné chyby a regresní testy potvrdily stabilitu systému.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cs-CZ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10. Schválení týmem</a:t>
            </a:r>
            <a:endParaRPr lang="cs-CZ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Funkce byla schválena </a:t>
            </a:r>
            <a:r>
              <a:rPr lang="cs-CZ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</a:t>
            </a: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cs-CZ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ownerem</a:t>
            </a:r>
            <a:r>
              <a:rPr lang="cs-CZ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nebo zástupcem týmu, a je připravena k nasazení do produkce.</a:t>
            </a:r>
          </a:p>
        </p:txBody>
      </p:sp>
    </p:spTree>
    <p:extLst>
      <p:ext uri="{BB962C8B-B14F-4D97-AF65-F5344CB8AC3E}">
        <p14:creationId xmlns:p14="http://schemas.microsoft.com/office/powerpoint/2010/main" val="88212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84CEB3-6324-2A05-6887-6F17C8A7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model navrhovaného řešení 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9018954-C72F-711C-EDCD-8BBCB198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303921"/>
            <a:ext cx="6897878" cy="4259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476F97-E1AE-5F19-C5BD-931EF9E4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Obrázek 5" descr="Obsah obrázku Grafika, Písmo, Purpurová, fialka&#10;&#10;Popis byl vytvořen automaticky">
            <a:extLst>
              <a:ext uri="{FF2B5EF4-FFF2-40B4-BE49-F238E27FC236}">
                <a16:creationId xmlns:a16="http://schemas.microsoft.com/office/drawing/2014/main" id="{37DC11A2-CB97-CEEE-A6AF-2E0EA16B7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4871" y="5791200"/>
            <a:ext cx="1237129" cy="12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75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Nebe</Template>
  <TotalTime>89</TotalTime>
  <Words>641</Words>
  <Application>Microsoft Macintosh PowerPoint</Application>
  <PresentationFormat>Širokoúhlá obrazovka</PresentationFormat>
  <Paragraphs>88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Courier New</vt:lpstr>
      <vt:lpstr>Symbol</vt:lpstr>
      <vt:lpstr>Times New Roman</vt:lpstr>
      <vt:lpstr>Nebe</vt:lpstr>
      <vt:lpstr>Řízení softwarových projektů</vt:lpstr>
      <vt:lpstr>Členové týmu</vt:lpstr>
      <vt:lpstr>Business Model Canvas</vt:lpstr>
      <vt:lpstr>DEFINITION OF READY (DOR)</vt:lpstr>
      <vt:lpstr>DEFINITION OF READY (DOR)</vt:lpstr>
      <vt:lpstr>Definition of done (dod)</vt:lpstr>
      <vt:lpstr>Definition of done (dod)</vt:lpstr>
      <vt:lpstr>Definition of done (dod)</vt:lpstr>
      <vt:lpstr>ER model navrhovaného řešení </vt:lpstr>
      <vt:lpstr>ER model navrhovaného řešení </vt:lpstr>
      <vt:lpstr>Prezentace aplikace PowerPoint</vt:lpstr>
      <vt:lpstr>Prototypový model uživatelského rozhraní</vt:lpstr>
      <vt:lpstr>Prototypový model uživatelského rozhraní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Brdicko</dc:creator>
  <cp:lastModifiedBy>Lukas Brdicko</cp:lastModifiedBy>
  <cp:revision>6</cp:revision>
  <dcterms:created xsi:type="dcterms:W3CDTF">2024-10-15T20:21:10Z</dcterms:created>
  <dcterms:modified xsi:type="dcterms:W3CDTF">2024-10-16T17:20:37Z</dcterms:modified>
</cp:coreProperties>
</file>