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E65867-E0AD-4DA1-A9D8-EBBC9FDBB206}" v="23" dt="2025-07-04T05:52:54.4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09501cf63aba5b7/Documentos/tabela%20BJ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09501cf63aba5b7/Documentos/tabela%20BJ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Planilha1!$I$36</c:f>
              <c:strCache>
                <c:ptCount val="1"/>
                <c:pt idx="0">
                  <c:v>Resultado do Jogador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Planilha1!$I$37:$I$56</c:f>
              <c:numCache>
                <c:formatCode>General</c:formatCode>
                <c:ptCount val="20"/>
                <c:pt idx="0">
                  <c:v>0</c:v>
                </c:pt>
                <c:pt idx="1">
                  <c:v>-100</c:v>
                </c:pt>
                <c:pt idx="2">
                  <c:v>-100</c:v>
                </c:pt>
                <c:pt idx="3">
                  <c:v>-200</c:v>
                </c:pt>
                <c:pt idx="4">
                  <c:v>-300</c:v>
                </c:pt>
                <c:pt idx="5">
                  <c:v>-200</c:v>
                </c:pt>
                <c:pt idx="6">
                  <c:v>-300</c:v>
                </c:pt>
                <c:pt idx="7">
                  <c:v>-400</c:v>
                </c:pt>
                <c:pt idx="8">
                  <c:v>-500</c:v>
                </c:pt>
                <c:pt idx="9">
                  <c:v>-600</c:v>
                </c:pt>
                <c:pt idx="10">
                  <c:v>-700</c:v>
                </c:pt>
                <c:pt idx="11">
                  <c:v>-800</c:v>
                </c:pt>
                <c:pt idx="12">
                  <c:v>-700</c:v>
                </c:pt>
                <c:pt idx="13">
                  <c:v>-800</c:v>
                </c:pt>
                <c:pt idx="14">
                  <c:v>-800</c:v>
                </c:pt>
                <c:pt idx="15">
                  <c:v>-600</c:v>
                </c:pt>
                <c:pt idx="16">
                  <c:v>-500</c:v>
                </c:pt>
                <c:pt idx="17">
                  <c:v>-500</c:v>
                </c:pt>
                <c:pt idx="18">
                  <c:v>-600</c:v>
                </c:pt>
                <c:pt idx="19">
                  <c:v>-500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5AC-43BC-A1DE-505E4AA41EEB}"/>
            </c:ext>
          </c:extLst>
        </c:ser>
        <c:ser>
          <c:idx val="1"/>
          <c:order val="1"/>
          <c:tx>
            <c:strRef>
              <c:f>Planilha1!$J$36</c:f>
              <c:strCache>
                <c:ptCount val="1"/>
                <c:pt idx="0">
                  <c:v>Resultado da Máquina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Planilha1!$J$37:$J$56</c:f>
              <c:numCache>
                <c:formatCode>General</c:formatCode>
                <c:ptCount val="20"/>
                <c:pt idx="0">
                  <c:v>-100</c:v>
                </c:pt>
                <c:pt idx="1">
                  <c:v>-200</c:v>
                </c:pt>
                <c:pt idx="2">
                  <c:v>-200</c:v>
                </c:pt>
                <c:pt idx="3">
                  <c:v>-300</c:v>
                </c:pt>
                <c:pt idx="4">
                  <c:v>-400</c:v>
                </c:pt>
                <c:pt idx="5">
                  <c:v>-300</c:v>
                </c:pt>
                <c:pt idx="6">
                  <c:v>-400</c:v>
                </c:pt>
                <c:pt idx="7">
                  <c:v>-500</c:v>
                </c:pt>
                <c:pt idx="8">
                  <c:v>-600</c:v>
                </c:pt>
                <c:pt idx="9">
                  <c:v>-700</c:v>
                </c:pt>
                <c:pt idx="10">
                  <c:v>-800</c:v>
                </c:pt>
                <c:pt idx="11">
                  <c:v>-900</c:v>
                </c:pt>
                <c:pt idx="12">
                  <c:v>-800</c:v>
                </c:pt>
                <c:pt idx="13">
                  <c:v>-900</c:v>
                </c:pt>
                <c:pt idx="14">
                  <c:v>-900</c:v>
                </c:pt>
                <c:pt idx="15">
                  <c:v>-800</c:v>
                </c:pt>
                <c:pt idx="16">
                  <c:v>-600</c:v>
                </c:pt>
                <c:pt idx="17">
                  <c:v>-500</c:v>
                </c:pt>
                <c:pt idx="18">
                  <c:v>-600</c:v>
                </c:pt>
                <c:pt idx="19">
                  <c:v>-400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5AC-43BC-A1DE-505E4AA41E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73823919"/>
        <c:axId val="773821519"/>
      </c:lineChart>
      <c:catAx>
        <c:axId val="77382391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73821519"/>
        <c:crosses val="autoZero"/>
        <c:auto val="1"/>
        <c:lblAlgn val="ctr"/>
        <c:lblOffset val="100"/>
        <c:noMultiLvlLbl val="0"/>
      </c:catAx>
      <c:valAx>
        <c:axId val="7738215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738239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Planilha1!$C$1</c:f>
              <c:strCache>
                <c:ptCount val="1"/>
                <c:pt idx="0">
                  <c:v>Resultado do Jogador 2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Planilha1!$C$2:$C$21</c:f>
              <c:numCache>
                <c:formatCode>General</c:formatCode>
                <c:ptCount val="20"/>
                <c:pt idx="0">
                  <c:v>100</c:v>
                </c:pt>
                <c:pt idx="1">
                  <c:v>200</c:v>
                </c:pt>
                <c:pt idx="2">
                  <c:v>200</c:v>
                </c:pt>
                <c:pt idx="3">
                  <c:v>100</c:v>
                </c:pt>
                <c:pt idx="4">
                  <c:v>300</c:v>
                </c:pt>
                <c:pt idx="5">
                  <c:v>400</c:v>
                </c:pt>
                <c:pt idx="6">
                  <c:v>300</c:v>
                </c:pt>
                <c:pt idx="7">
                  <c:v>400</c:v>
                </c:pt>
                <c:pt idx="8">
                  <c:v>500</c:v>
                </c:pt>
                <c:pt idx="9">
                  <c:v>400</c:v>
                </c:pt>
                <c:pt idx="10">
                  <c:v>300</c:v>
                </c:pt>
                <c:pt idx="11">
                  <c:v>400</c:v>
                </c:pt>
                <c:pt idx="12">
                  <c:v>500</c:v>
                </c:pt>
                <c:pt idx="13">
                  <c:v>950</c:v>
                </c:pt>
                <c:pt idx="14">
                  <c:v>1050</c:v>
                </c:pt>
                <c:pt idx="15">
                  <c:v>1200</c:v>
                </c:pt>
                <c:pt idx="16">
                  <c:v>1100</c:v>
                </c:pt>
                <c:pt idx="17">
                  <c:v>1000</c:v>
                </c:pt>
                <c:pt idx="18">
                  <c:v>1100</c:v>
                </c:pt>
                <c:pt idx="19">
                  <c:v>1100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FA4-4936-A857-709D6676274F}"/>
            </c:ext>
          </c:extLst>
        </c:ser>
        <c:ser>
          <c:idx val="1"/>
          <c:order val="1"/>
          <c:tx>
            <c:strRef>
              <c:f>Planilha1!$D$1</c:f>
              <c:strCache>
                <c:ptCount val="1"/>
                <c:pt idx="0">
                  <c:v>Resultado da Máquina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Planilha1!$D$2:$D$21</c:f>
              <c:numCache>
                <c:formatCode>General</c:formatCode>
                <c:ptCount val="20"/>
                <c:pt idx="0">
                  <c:v>100</c:v>
                </c:pt>
                <c:pt idx="1">
                  <c:v>200</c:v>
                </c:pt>
                <c:pt idx="2">
                  <c:v>200</c:v>
                </c:pt>
                <c:pt idx="3">
                  <c:v>0</c:v>
                </c:pt>
                <c:pt idx="4">
                  <c:v>100</c:v>
                </c:pt>
                <c:pt idx="5">
                  <c:v>200</c:v>
                </c:pt>
                <c:pt idx="6">
                  <c:v>100</c:v>
                </c:pt>
                <c:pt idx="7">
                  <c:v>200</c:v>
                </c:pt>
                <c:pt idx="8">
                  <c:v>300</c:v>
                </c:pt>
                <c:pt idx="9">
                  <c:v>100</c:v>
                </c:pt>
                <c:pt idx="10">
                  <c:v>0</c:v>
                </c:pt>
                <c:pt idx="11">
                  <c:v>200</c:v>
                </c:pt>
                <c:pt idx="12">
                  <c:v>400</c:v>
                </c:pt>
                <c:pt idx="13">
                  <c:v>500</c:v>
                </c:pt>
                <c:pt idx="14">
                  <c:v>600</c:v>
                </c:pt>
                <c:pt idx="15">
                  <c:v>750</c:v>
                </c:pt>
                <c:pt idx="16">
                  <c:v>650</c:v>
                </c:pt>
                <c:pt idx="17">
                  <c:v>550</c:v>
                </c:pt>
                <c:pt idx="18">
                  <c:v>450</c:v>
                </c:pt>
                <c:pt idx="19">
                  <c:v>450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FA4-4936-A857-709D667627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16098431"/>
        <c:axId val="2016099871"/>
      </c:lineChart>
      <c:catAx>
        <c:axId val="201609843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16099871"/>
        <c:crosses val="autoZero"/>
        <c:auto val="1"/>
        <c:lblAlgn val="ctr"/>
        <c:lblOffset val="100"/>
        <c:noMultiLvlLbl val="0"/>
      </c:catAx>
      <c:valAx>
        <c:axId val="2016099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16098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5DF5-F04A-451D-8E66-453B2A52D115}" type="datetimeFigureOut">
              <a:rPr lang="pt-BR" smtClean="0"/>
              <a:t>04/07/2025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9CC53-86CB-4E7E-81AF-EE007471A4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924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5DF5-F04A-451D-8E66-453B2A52D115}" type="datetimeFigureOut">
              <a:rPr lang="pt-BR" smtClean="0"/>
              <a:t>04/07/2025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9CC53-86CB-4E7E-81AF-EE007471A4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0255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5DF5-F04A-451D-8E66-453B2A52D115}" type="datetimeFigureOut">
              <a:rPr lang="pt-BR" smtClean="0"/>
              <a:t>04/07/2025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9CC53-86CB-4E7E-81AF-EE007471A4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7228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5DF5-F04A-451D-8E66-453B2A52D115}" type="datetimeFigureOut">
              <a:rPr lang="pt-BR" smtClean="0"/>
              <a:t>04/07/2025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9CC53-86CB-4E7E-81AF-EE007471A4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282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5DF5-F04A-451D-8E66-453B2A52D115}" type="datetimeFigureOut">
              <a:rPr lang="pt-BR" smtClean="0"/>
              <a:t>04/07/2025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9CC53-86CB-4E7E-81AF-EE007471A4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3659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5DF5-F04A-451D-8E66-453B2A52D115}" type="datetimeFigureOut">
              <a:rPr lang="pt-BR" smtClean="0"/>
              <a:t>04/07/2025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9CC53-86CB-4E7E-81AF-EE007471A4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94757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5DF5-F04A-451D-8E66-453B2A52D115}" type="datetimeFigureOut">
              <a:rPr lang="pt-BR" smtClean="0"/>
              <a:t>04/07/2025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9CC53-86CB-4E7E-81AF-EE007471A4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1576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5DF5-F04A-451D-8E66-453B2A52D115}" type="datetimeFigureOut">
              <a:rPr lang="pt-BR" smtClean="0"/>
              <a:t>04/07/2025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9CC53-86CB-4E7E-81AF-EE007471A4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9435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5DF5-F04A-451D-8E66-453B2A52D115}" type="datetimeFigureOut">
              <a:rPr lang="pt-BR" smtClean="0"/>
              <a:t>04/07/2025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9CC53-86CB-4E7E-81AF-EE007471A4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896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5DF5-F04A-451D-8E66-453B2A52D115}" type="datetimeFigureOut">
              <a:rPr lang="pt-BR" smtClean="0"/>
              <a:t>04/07/2025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9CC53-86CB-4E7E-81AF-EE007471A4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7648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5DF5-F04A-451D-8E66-453B2A52D115}" type="datetimeFigureOut">
              <a:rPr lang="pt-BR" smtClean="0"/>
              <a:t>04/07/2025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9CC53-86CB-4E7E-81AF-EE007471A4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76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5DF5-F04A-451D-8E66-453B2A52D115}" type="datetimeFigureOut">
              <a:rPr lang="pt-BR" smtClean="0"/>
              <a:t>04/07/2025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9CC53-86CB-4E7E-81AF-EE007471A4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9369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5DF5-F04A-451D-8E66-453B2A52D115}" type="datetimeFigureOut">
              <a:rPr lang="pt-BR" smtClean="0"/>
              <a:t>04/07/2025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9CC53-86CB-4E7E-81AF-EE007471A4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383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5DF5-F04A-451D-8E66-453B2A52D115}" type="datetimeFigureOut">
              <a:rPr lang="pt-BR" smtClean="0"/>
              <a:t>04/07/2025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9CC53-86CB-4E7E-81AF-EE007471A4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6380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5DF5-F04A-451D-8E66-453B2A52D115}" type="datetimeFigureOut">
              <a:rPr lang="pt-BR" smtClean="0"/>
              <a:t>04/07/2025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9CC53-86CB-4E7E-81AF-EE007471A4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3413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5DF5-F04A-451D-8E66-453B2A52D115}" type="datetimeFigureOut">
              <a:rPr lang="pt-BR" smtClean="0"/>
              <a:t>04/07/2025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9CC53-86CB-4E7E-81AF-EE007471A4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8957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C20D5DF5-F04A-451D-8E66-453B2A52D115}" type="datetimeFigureOut">
              <a:rPr lang="pt-BR" smtClean="0"/>
              <a:t>04/07/2025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6F19CC53-86CB-4E7E-81AF-EE007471A4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8608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20D5DF5-F04A-451D-8E66-453B2A52D115}" type="datetimeFigureOut">
              <a:rPr lang="pt-BR" smtClean="0"/>
              <a:t>04/07/2025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F19CC53-86CB-4E7E-81AF-EE007471A4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92221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dennisho/blackjack-hands/" TargetMode="External"/><Relationship Id="rId2" Type="http://schemas.openxmlformats.org/officeDocument/2006/relationships/hyperlink" Target="https://www.blackjackinfo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ikit-learn.org/stable/supervised_learning.html" TargetMode="External"/><Relationship Id="rId4" Type="http://schemas.openxmlformats.org/officeDocument/2006/relationships/hyperlink" Target="https://stakecommunity.com/topic/30385-vale-a-pena-seguir-a-tabela-do-blackjack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8+ Thousand Blackjack Images Royalty-Free Images, Stock Photos &amp; Pictures |  Shutterstock">
            <a:extLst>
              <a:ext uri="{FF2B5EF4-FFF2-40B4-BE49-F238E27FC236}">
                <a16:creationId xmlns:a16="http://schemas.microsoft.com/office/drawing/2014/main" id="{3461E02A-A94E-F20B-FC02-781474627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>
            <a:fillRect/>
          </a:stretch>
        </p:blipFill>
        <p:spPr bwMode="auto">
          <a:xfrm>
            <a:off x="20" y="10"/>
            <a:ext cx="121919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D9A6237-C658-7F4B-3F58-F46DBA649B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1062" y="304801"/>
            <a:ext cx="8676222" cy="1905000"/>
          </a:xfrm>
        </p:spPr>
        <p:txBody>
          <a:bodyPr>
            <a:normAutofit/>
          </a:bodyPr>
          <a:lstStyle/>
          <a:p>
            <a:r>
              <a:rPr lang="pt-BR" dirty="0"/>
              <a:t>BLACKJACK DECISION ADVISOR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4477CC-519B-A0A3-4328-DA3E43E0A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05824" y="4829176"/>
            <a:ext cx="3521609" cy="1905000"/>
          </a:xfrm>
        </p:spPr>
        <p:txBody>
          <a:bodyPr>
            <a:normAutofit/>
          </a:bodyPr>
          <a:lstStyle/>
          <a:p>
            <a:r>
              <a:rPr lang="pt-BR" dirty="0"/>
              <a:t>Ana Roberta</a:t>
            </a:r>
          </a:p>
          <a:p>
            <a:r>
              <a:rPr lang="pt-BR" dirty="0"/>
              <a:t>Erick Meira</a:t>
            </a:r>
          </a:p>
          <a:p>
            <a:r>
              <a:rPr lang="pt-BR" dirty="0"/>
              <a:t>Lívia </a:t>
            </a:r>
            <a:r>
              <a:rPr lang="pt-BR" dirty="0" err="1"/>
              <a:t>Stefanni</a:t>
            </a:r>
            <a:endParaRPr lang="pt-BR" dirty="0"/>
          </a:p>
          <a:p>
            <a:r>
              <a:rPr lang="pt-BR" dirty="0"/>
              <a:t>Vinícius Pittoli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479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DD469A-2D22-FD63-3922-2525F52EA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6">
            <a:extLst>
              <a:ext uri="{FF2B5EF4-FFF2-40B4-BE49-F238E27FC236}">
                <a16:creationId xmlns:a16="http://schemas.microsoft.com/office/drawing/2014/main" id="{8D62164E-4528-40DB-BC26-D6DDE216A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363D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8">
            <a:extLst>
              <a:ext uri="{FF2B5EF4-FFF2-40B4-BE49-F238E27FC236}">
                <a16:creationId xmlns:a16="http://schemas.microsoft.com/office/drawing/2014/main" id="{F30007FA-C6A2-43A0-8045-7016AEF81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110DD0-0A06-218B-076C-93AAB853F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865974"/>
            <a:ext cx="8676222" cy="36438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OBRIGADO!</a:t>
            </a:r>
            <a:br>
              <a:rPr lang="en-US" sz="66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sz="66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dúvidas?</a:t>
            </a:r>
          </a:p>
        </p:txBody>
      </p:sp>
    </p:spTree>
    <p:extLst>
      <p:ext uri="{BB962C8B-B14F-4D97-AF65-F5344CB8AC3E}">
        <p14:creationId xmlns:p14="http://schemas.microsoft.com/office/powerpoint/2010/main" val="2797437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7369A6-4D95-A96E-91F7-A8DCFC47D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6" y="87629"/>
            <a:ext cx="3311715" cy="1152144"/>
          </a:xfrm>
        </p:spPr>
        <p:txBody>
          <a:bodyPr/>
          <a:lstStyle/>
          <a:p>
            <a:r>
              <a:rPr lang="pt-BR" dirty="0"/>
              <a:t>Sistema </a:t>
            </a:r>
            <a:r>
              <a:rPr lang="pt-BR" dirty="0" err="1"/>
              <a:t>Hi-Lo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CE664F-41A2-F97B-9538-04AB913E9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336" y="1352549"/>
            <a:ext cx="6034955" cy="1790701"/>
          </a:xfrm>
        </p:spPr>
        <p:txBody>
          <a:bodyPr>
            <a:normAutofit/>
          </a:bodyPr>
          <a:lstStyle/>
          <a:p>
            <a:r>
              <a:rPr lang="pt-BR" dirty="0">
                <a:latin typeface="Abadi" panose="020B0604020104020204" pitchFamily="34" charset="0"/>
              </a:rPr>
              <a:t>Como Funciona a Contagem (</a:t>
            </a:r>
            <a:r>
              <a:rPr lang="pt-BR" dirty="0" err="1">
                <a:latin typeface="Abadi" panose="020B0604020104020204" pitchFamily="34" charset="0"/>
              </a:rPr>
              <a:t>Runing</a:t>
            </a:r>
            <a:r>
              <a:rPr lang="pt-BR" dirty="0">
                <a:latin typeface="Abadi" panose="020B0604020104020204" pitchFamily="34" charset="0"/>
              </a:rPr>
              <a:t> Count) ?</a:t>
            </a:r>
          </a:p>
          <a:p>
            <a:pPr lvl="1"/>
            <a:r>
              <a:rPr lang="pt-BR" dirty="0">
                <a:latin typeface="Abadi" panose="020B0604020104020204" pitchFamily="34" charset="0"/>
              </a:rPr>
              <a:t>2/6 -&gt; +1, restam mais cartas altas no baralho</a:t>
            </a:r>
          </a:p>
          <a:p>
            <a:pPr lvl="1"/>
            <a:r>
              <a:rPr lang="pt-BR" dirty="0">
                <a:latin typeface="Abadi" panose="020B0604020104020204" pitchFamily="34" charset="0"/>
              </a:rPr>
              <a:t>7/9 -&gt; 0</a:t>
            </a:r>
          </a:p>
          <a:p>
            <a:pPr lvl="1"/>
            <a:r>
              <a:rPr lang="pt-BR" dirty="0">
                <a:latin typeface="Abadi" panose="020B0604020104020204" pitchFamily="34" charset="0"/>
              </a:rPr>
              <a:t>10/A -&gt; +1, restam mais cartas baixas no baralho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933B87ED-1920-F26D-8A02-09E16A825201}"/>
              </a:ext>
            </a:extLst>
          </p:cNvPr>
          <p:cNvSpPr txBox="1">
            <a:spLocks/>
          </p:cNvSpPr>
          <p:nvPr/>
        </p:nvSpPr>
        <p:spPr>
          <a:xfrm>
            <a:off x="6689149" y="1037977"/>
            <a:ext cx="4961515" cy="17907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>
                <a:latin typeface="Abadi" panose="020B0604020104020204" pitchFamily="34" charset="0"/>
              </a:rPr>
              <a:t>True</a:t>
            </a:r>
            <a:r>
              <a:rPr lang="pt-BR" dirty="0">
                <a:latin typeface="Abadi" panose="020B0604020104020204" pitchFamily="34" charset="0"/>
              </a:rPr>
              <a:t> Count: Precisamos dividir o valor da contagem pela estimativa de quantos baralhos restam em jogo.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95DE2DEC-B83F-F232-068D-0553562EBD66}"/>
              </a:ext>
            </a:extLst>
          </p:cNvPr>
          <p:cNvSpPr txBox="1">
            <a:spLocks/>
          </p:cNvSpPr>
          <p:nvPr/>
        </p:nvSpPr>
        <p:spPr>
          <a:xfrm>
            <a:off x="720724" y="3143250"/>
            <a:ext cx="5373688" cy="10050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latin typeface="Abadi" panose="020B0604020104020204" pitchFamily="34" charset="0"/>
              </a:rPr>
              <a:t>Como o TC pode afetar o Jogo?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44A140BA-52E6-30A8-AFC6-B0BBCDEDD7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66716"/>
              </p:ext>
            </p:extLst>
          </p:nvPr>
        </p:nvGraphicFramePr>
        <p:xfrm>
          <a:off x="95853" y="4351451"/>
          <a:ext cx="3147188" cy="9692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5850">
                  <a:extLst>
                    <a:ext uri="{9D8B030D-6E8A-4147-A177-3AD203B41FA5}">
                      <a16:colId xmlns:a16="http://schemas.microsoft.com/office/drawing/2014/main" val="4279790464"/>
                    </a:ext>
                  </a:extLst>
                </a:gridCol>
                <a:gridCol w="987552">
                  <a:extLst>
                    <a:ext uri="{9D8B030D-6E8A-4147-A177-3AD203B41FA5}">
                      <a16:colId xmlns:a16="http://schemas.microsoft.com/office/drawing/2014/main" val="4141486268"/>
                    </a:ext>
                  </a:extLst>
                </a:gridCol>
                <a:gridCol w="1073786">
                  <a:extLst>
                    <a:ext uri="{9D8B030D-6E8A-4147-A177-3AD203B41FA5}">
                      <a16:colId xmlns:a16="http://schemas.microsoft.com/office/drawing/2014/main" val="2829196394"/>
                    </a:ext>
                  </a:extLst>
                </a:gridCol>
              </a:tblGrid>
              <a:tr h="207265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effectLst/>
                        </a:rPr>
                        <a:t>Distribuição Normal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7508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</a:rPr>
                        <a:t>Tipo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</a:rPr>
                        <a:t>Quantidade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</a:rPr>
                        <a:t>Probabilidade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89849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Alta (Ás ou 10)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20/52 = 38,46%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48329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Média (7-9)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12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12/52 = 23,08%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189093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Baixa (2-6)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20/52 = 38,46%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22700243"/>
                  </a:ext>
                </a:extLst>
              </a:tr>
            </a:tbl>
          </a:graphicData>
        </a:graphic>
      </p:graphicFrame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140A6286-AFBB-4B29-6437-F98EB1F4D930}"/>
              </a:ext>
            </a:extLst>
          </p:cNvPr>
          <p:cNvCxnSpPr>
            <a:cxnSpLocks/>
          </p:cNvCxnSpPr>
          <p:nvPr/>
        </p:nvCxnSpPr>
        <p:spPr>
          <a:xfrm>
            <a:off x="3331843" y="4841549"/>
            <a:ext cx="667502" cy="0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5C61292F-8BA6-6332-386B-EDF38CE35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295839"/>
              </p:ext>
            </p:extLst>
          </p:nvPr>
        </p:nvGraphicFramePr>
        <p:xfrm>
          <a:off x="4148933" y="4321033"/>
          <a:ext cx="3171719" cy="9530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7611">
                  <a:extLst>
                    <a:ext uri="{9D8B030D-6E8A-4147-A177-3AD203B41FA5}">
                      <a16:colId xmlns:a16="http://schemas.microsoft.com/office/drawing/2014/main" val="3701622013"/>
                    </a:ext>
                  </a:extLst>
                </a:gridCol>
                <a:gridCol w="976548">
                  <a:extLst>
                    <a:ext uri="{9D8B030D-6E8A-4147-A177-3AD203B41FA5}">
                      <a16:colId xmlns:a16="http://schemas.microsoft.com/office/drawing/2014/main" val="3090268216"/>
                    </a:ext>
                  </a:extLst>
                </a:gridCol>
                <a:gridCol w="1067560">
                  <a:extLst>
                    <a:ext uri="{9D8B030D-6E8A-4147-A177-3AD203B41FA5}">
                      <a16:colId xmlns:a16="http://schemas.microsoft.com/office/drawing/2014/main" val="2410908933"/>
                    </a:ext>
                  </a:extLst>
                </a:gridCol>
              </a:tblGrid>
              <a:tr h="204376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effectLst/>
                        </a:rPr>
                        <a:t>Distribuição TC +1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6649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</a:rPr>
                        <a:t>Tipo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>
                          <a:effectLst/>
                        </a:rPr>
                        <a:t>Quantidade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</a:rPr>
                        <a:t>Probabilidade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92615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Alta (Ás ou 10)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21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21/52 = 40,38%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516137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Média (7-9)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12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12/52 = 23,08%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490095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Baixa (2-6)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19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19/52 = 36,54%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8614523"/>
                  </a:ext>
                </a:extLst>
              </a:tr>
            </a:tbl>
          </a:graphicData>
        </a:graphic>
      </p:graphicFrame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E72C8F44-896C-D127-1413-29D42D2FC2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377864"/>
              </p:ext>
            </p:extLst>
          </p:nvPr>
        </p:nvGraphicFramePr>
        <p:xfrm>
          <a:off x="8258608" y="4312920"/>
          <a:ext cx="3171719" cy="9530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7611">
                  <a:extLst>
                    <a:ext uri="{9D8B030D-6E8A-4147-A177-3AD203B41FA5}">
                      <a16:colId xmlns:a16="http://schemas.microsoft.com/office/drawing/2014/main" val="3701622013"/>
                    </a:ext>
                  </a:extLst>
                </a:gridCol>
                <a:gridCol w="976548">
                  <a:extLst>
                    <a:ext uri="{9D8B030D-6E8A-4147-A177-3AD203B41FA5}">
                      <a16:colId xmlns:a16="http://schemas.microsoft.com/office/drawing/2014/main" val="3090268216"/>
                    </a:ext>
                  </a:extLst>
                </a:gridCol>
                <a:gridCol w="1067560">
                  <a:extLst>
                    <a:ext uri="{9D8B030D-6E8A-4147-A177-3AD203B41FA5}">
                      <a16:colId xmlns:a16="http://schemas.microsoft.com/office/drawing/2014/main" val="2410908933"/>
                    </a:ext>
                  </a:extLst>
                </a:gridCol>
              </a:tblGrid>
              <a:tr h="204376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effectLst/>
                        </a:rPr>
                        <a:t>Distribuição TC +2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6649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</a:rPr>
                        <a:t>Tipo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>
                          <a:effectLst/>
                        </a:rPr>
                        <a:t>Quantidade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</a:rPr>
                        <a:t>Probabilidade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92615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Alta (Ás ou 10)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22/52 = 42,31%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516137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Média (7-9)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12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12/52 = 23,08%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490095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Baixa (2-6)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18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18/52 = 34,61%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8614523"/>
                  </a:ext>
                </a:extLst>
              </a:tr>
            </a:tbl>
          </a:graphicData>
        </a:graphic>
      </p:graphicFrame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1980442C-1C70-C557-C0C0-1A1F07B9C345}"/>
              </a:ext>
            </a:extLst>
          </p:cNvPr>
          <p:cNvCxnSpPr>
            <a:cxnSpLocks/>
          </p:cNvCxnSpPr>
          <p:nvPr/>
        </p:nvCxnSpPr>
        <p:spPr>
          <a:xfrm>
            <a:off x="7455879" y="4836083"/>
            <a:ext cx="667502" cy="0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ADA6AE89-E87E-4600-EE04-2A1241522F31}"/>
              </a:ext>
            </a:extLst>
          </p:cNvPr>
          <p:cNvSpPr txBox="1">
            <a:spLocks/>
          </p:cNvSpPr>
          <p:nvPr/>
        </p:nvSpPr>
        <p:spPr>
          <a:xfrm>
            <a:off x="541336" y="5265961"/>
            <a:ext cx="11109328" cy="17907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latin typeface="Abadi" panose="020B0604020104020204" pitchFamily="34" charset="0"/>
              </a:rPr>
              <a:t>Uma contagem de TC positiva beneficia o jogador, enquanto um TC Negativo favorece o </a:t>
            </a:r>
            <a:r>
              <a:rPr lang="pt-BR" dirty="0" err="1">
                <a:latin typeface="Abadi" panose="020B0604020104020204" pitchFamily="34" charset="0"/>
              </a:rPr>
              <a:t>dealer</a:t>
            </a:r>
            <a:r>
              <a:rPr lang="pt-BR" dirty="0">
                <a:latin typeface="Abadi" panose="020B06040201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1465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C32F0A-8999-10B8-ADAD-D546CC577D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9A092B-1B19-B918-1EB3-771DB6408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6" y="87629"/>
            <a:ext cx="11419016" cy="1152144"/>
          </a:xfrm>
        </p:spPr>
        <p:txBody>
          <a:bodyPr/>
          <a:lstStyle/>
          <a:p>
            <a:r>
              <a:rPr lang="pt-BR" dirty="0"/>
              <a:t>MONTE CARLO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CBBD90-C9C5-EAB7-E336-BB76989BDB3D}"/>
              </a:ext>
            </a:extLst>
          </p:cNvPr>
          <p:cNvSpPr txBox="1">
            <a:spLocks/>
          </p:cNvSpPr>
          <p:nvPr/>
        </p:nvSpPr>
        <p:spPr>
          <a:xfrm>
            <a:off x="361501" y="855097"/>
            <a:ext cx="5993579" cy="17907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latin typeface="Abadi" panose="020B0604020104020204" pitchFamily="34" charset="0"/>
              </a:rPr>
              <a:t>Simula milhares de rodadas de blackjack para as diferentes ações que o jogador pode fazer (hit, stand, </a:t>
            </a:r>
            <a:r>
              <a:rPr lang="pt-BR" dirty="0" err="1">
                <a:latin typeface="Abadi" panose="020B0604020104020204" pitchFamily="34" charset="0"/>
              </a:rPr>
              <a:t>double</a:t>
            </a:r>
            <a:r>
              <a:rPr lang="pt-BR" dirty="0">
                <a:latin typeface="Abadi" panose="020B0604020104020204" pitchFamily="34" charset="0"/>
              </a:rPr>
              <a:t>, split) e estima a probabilidade de vitória, empate e derrota.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7B7E821-725C-B99F-E505-4F9F654C6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080" y="311971"/>
            <a:ext cx="2295845" cy="287695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6B8969F-E1FA-CB82-034B-E38CAEAC8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1910" y="1870922"/>
            <a:ext cx="2601914" cy="131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96E4024-D8D4-31E2-047F-B97328DD9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03" y="3156708"/>
            <a:ext cx="4979247" cy="331132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42DE876-42E1-0DBE-3915-AD4FF742C3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2497" y="311971"/>
            <a:ext cx="2706518" cy="1031054"/>
          </a:xfrm>
          <a:prstGeom prst="rect">
            <a:avLst/>
          </a:prstGeom>
        </p:spPr>
      </p:pic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68B28D3B-49ED-84F1-3EC6-22F0EA7C1C15}"/>
              </a:ext>
            </a:extLst>
          </p:cNvPr>
          <p:cNvSpPr txBox="1">
            <a:spLocks/>
          </p:cNvSpPr>
          <p:nvPr/>
        </p:nvSpPr>
        <p:spPr>
          <a:xfrm>
            <a:off x="6065707" y="4251156"/>
            <a:ext cx="5993579" cy="17907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latin typeface="Abadi" panose="020B0604020104020204" pitchFamily="34" charset="0"/>
              </a:rPr>
              <a:t>Mesmo com uma chance de aproximadamente 12~17% </a:t>
            </a:r>
            <a:r>
              <a:rPr lang="pt-BR" dirty="0" err="1">
                <a:latin typeface="Abadi" panose="020B0604020104020204" pitchFamily="34" charset="0"/>
              </a:rPr>
              <a:t>hitando</a:t>
            </a:r>
            <a:r>
              <a:rPr lang="pt-BR" dirty="0">
                <a:latin typeface="Abadi" panose="020B0604020104020204" pitchFamily="34" charset="0"/>
              </a:rPr>
              <a:t> essa mão conseguimos 21 enquanto o </a:t>
            </a:r>
            <a:r>
              <a:rPr lang="pt-BR" dirty="0" err="1">
                <a:latin typeface="Abadi" panose="020B0604020104020204" pitchFamily="34" charset="0"/>
              </a:rPr>
              <a:t>dealer</a:t>
            </a:r>
            <a:r>
              <a:rPr lang="pt-BR" dirty="0">
                <a:latin typeface="Abadi" panose="020B0604020104020204" pitchFamily="34" charset="0"/>
              </a:rPr>
              <a:t> estourou, ganhando a mão.</a:t>
            </a: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EC830E93-BBD1-B722-9B7F-EBD810BFADA0}"/>
              </a:ext>
            </a:extLst>
          </p:cNvPr>
          <p:cNvSpPr txBox="1">
            <a:spLocks/>
          </p:cNvSpPr>
          <p:nvPr/>
        </p:nvSpPr>
        <p:spPr>
          <a:xfrm>
            <a:off x="5966773" y="4251156"/>
            <a:ext cx="5993579" cy="17907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pt-BR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668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DA8B53-A543-8D0A-2B33-80F1BB50A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BE189D-018B-9411-5580-5A88D37E3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6" y="87629"/>
            <a:ext cx="7631114" cy="1152144"/>
          </a:xfrm>
        </p:spPr>
        <p:txBody>
          <a:bodyPr/>
          <a:lstStyle/>
          <a:p>
            <a:r>
              <a:rPr lang="pt-BR" dirty="0"/>
              <a:t>árvore</a:t>
            </a:r>
          </a:p>
        </p:txBody>
      </p:sp>
    </p:spTree>
    <p:extLst>
      <p:ext uri="{BB962C8B-B14F-4D97-AF65-F5344CB8AC3E}">
        <p14:creationId xmlns:p14="http://schemas.microsoft.com/office/powerpoint/2010/main" val="3604487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1859CD-CE69-CE99-4851-1CA3B08E66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6B7B5B-B382-296B-4AAF-0A744F6DA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6" y="87629"/>
            <a:ext cx="8945564" cy="1152144"/>
          </a:xfrm>
        </p:spPr>
        <p:txBody>
          <a:bodyPr/>
          <a:lstStyle/>
          <a:p>
            <a:r>
              <a:rPr lang="pt-BR" dirty="0" err="1"/>
              <a:t>Regreção</a:t>
            </a:r>
            <a:r>
              <a:rPr lang="pt-BR" dirty="0"/>
              <a:t> logística</a:t>
            </a:r>
          </a:p>
        </p:txBody>
      </p:sp>
    </p:spTree>
    <p:extLst>
      <p:ext uri="{BB962C8B-B14F-4D97-AF65-F5344CB8AC3E}">
        <p14:creationId xmlns:p14="http://schemas.microsoft.com/office/powerpoint/2010/main" val="1003430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3E4E13-8A0B-56E6-3853-6BA19BE76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C7DFB8-FE9A-C3CB-AABC-BCE4C32E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6" y="87629"/>
            <a:ext cx="8945564" cy="1152144"/>
          </a:xfrm>
        </p:spPr>
        <p:txBody>
          <a:bodyPr/>
          <a:lstStyle/>
          <a:p>
            <a:r>
              <a:rPr lang="pt-BR" dirty="0" err="1"/>
              <a:t>Regreção</a:t>
            </a:r>
            <a:r>
              <a:rPr lang="pt-BR" dirty="0"/>
              <a:t> logística</a:t>
            </a:r>
          </a:p>
        </p:txBody>
      </p:sp>
    </p:spTree>
    <p:extLst>
      <p:ext uri="{BB962C8B-B14F-4D97-AF65-F5344CB8AC3E}">
        <p14:creationId xmlns:p14="http://schemas.microsoft.com/office/powerpoint/2010/main" val="1483542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09E7D4-4DB8-C414-5DD8-69C7A9DB5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AD7EE2-BEF7-F2CE-FD27-F72BCBC60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6" y="87629"/>
            <a:ext cx="8945564" cy="1152144"/>
          </a:xfrm>
        </p:spPr>
        <p:txBody>
          <a:bodyPr/>
          <a:lstStyle/>
          <a:p>
            <a:r>
              <a:rPr lang="pt-BR" dirty="0"/>
              <a:t>resultados</a:t>
            </a:r>
          </a:p>
        </p:txBody>
      </p:sp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7BF40E88-4BF3-5D92-6571-6756D9448E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461057"/>
              </p:ext>
            </p:extLst>
          </p:nvPr>
        </p:nvGraphicFramePr>
        <p:xfrm>
          <a:off x="220027" y="1648214"/>
          <a:ext cx="3724275" cy="1809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1E007C47-6CC0-1047-6904-E00F0CAE62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664071"/>
              </p:ext>
            </p:extLst>
          </p:nvPr>
        </p:nvGraphicFramePr>
        <p:xfrm>
          <a:off x="220027" y="4101655"/>
          <a:ext cx="3695700" cy="1724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39ED7B79-7AE9-D725-303B-74826DF009F4}"/>
              </a:ext>
            </a:extLst>
          </p:cNvPr>
          <p:cNvSpPr txBox="1"/>
          <p:nvPr/>
        </p:nvSpPr>
        <p:spPr>
          <a:xfrm>
            <a:off x="220027" y="1248104"/>
            <a:ext cx="35930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000"/>
              </a:spcAft>
            </a:pPr>
            <a:r>
              <a:rPr lang="pt-BR" sz="1000" b="1" i="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Gráfico 1: Variação de Fichas do Jogador 1 x Variação das fichas usando o Sistema</a:t>
            </a:r>
            <a:endParaRPr lang="pt-BR" sz="1050" i="1" kern="1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DC0083E-49AC-37B5-A71B-8C55E865D1E6}"/>
              </a:ext>
            </a:extLst>
          </p:cNvPr>
          <p:cNvSpPr txBox="1"/>
          <p:nvPr/>
        </p:nvSpPr>
        <p:spPr>
          <a:xfrm>
            <a:off x="220027" y="3701545"/>
            <a:ext cx="35930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b="1" dirty="0"/>
              <a:t>Gráfico 2: Variação de fichas do Jogador 2 x Variação de fichas usando o Sistema</a:t>
            </a:r>
            <a:endParaRPr lang="pt-BR" sz="1000" i="1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993145F-3546-2CBD-CB3A-4559E85C28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993" y="1533525"/>
            <a:ext cx="5391150" cy="3790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9480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08174-6B20-B9A5-A330-22F4A03B4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F83505-EB8F-4697-807F-0F21A378F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6" y="87629"/>
            <a:ext cx="8945564" cy="1152144"/>
          </a:xfrm>
        </p:spPr>
        <p:txBody>
          <a:bodyPr/>
          <a:lstStyle/>
          <a:p>
            <a:r>
              <a:rPr lang="pt-BR" dirty="0"/>
              <a:t>conclusões</a:t>
            </a:r>
          </a:p>
        </p:txBody>
      </p:sp>
    </p:spTree>
    <p:extLst>
      <p:ext uri="{BB962C8B-B14F-4D97-AF65-F5344CB8AC3E}">
        <p14:creationId xmlns:p14="http://schemas.microsoft.com/office/powerpoint/2010/main" val="2680531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7C0E5D-6F7D-16AF-C9DB-044958E048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6BCE41-60CD-DFF5-319E-2C02AEEF4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6" y="87629"/>
            <a:ext cx="8945564" cy="1152144"/>
          </a:xfrm>
        </p:spPr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9D9B2A0-D34F-456C-3046-0A1F3E9E9E4A}"/>
              </a:ext>
            </a:extLst>
          </p:cNvPr>
          <p:cNvSpPr txBox="1"/>
          <p:nvPr/>
        </p:nvSpPr>
        <p:spPr>
          <a:xfrm>
            <a:off x="624078" y="1067055"/>
            <a:ext cx="10741914" cy="2337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BLACKJACKINFO.COM. Blackjack Strategy and Odds. </a:t>
            </a:r>
            <a:r>
              <a:rPr lang="pt-BR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Disponível em: </a:t>
            </a:r>
            <a:r>
              <a:rPr lang="pt-BR" sz="1400" u="sng" kern="10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https://www.blackjackinfo.com/</a:t>
            </a:r>
            <a:r>
              <a:rPr lang="pt-BR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Acesso em: 3 jun. 2025.</a:t>
            </a:r>
            <a:endParaRPr lang="pt-BR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HO, Dennis. 50 </a:t>
            </a:r>
            <a:r>
              <a:rPr lang="pt-BR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Million</a:t>
            </a:r>
            <a:r>
              <a:rPr lang="pt-BR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Blackjack Hands. 2021. Disponível em: </a:t>
            </a:r>
            <a:r>
              <a:rPr lang="pt-BR" sz="1400" u="sng" kern="10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https://www.kaggle.com/</a:t>
            </a:r>
            <a:r>
              <a:rPr lang="pt-BR" sz="1400" u="sng" kern="100" dirty="0" err="1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datasets</a:t>
            </a:r>
            <a:r>
              <a:rPr lang="pt-BR" sz="1400" u="sng" kern="10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/</a:t>
            </a:r>
            <a:r>
              <a:rPr lang="pt-BR" sz="1400" u="sng" kern="100" dirty="0" err="1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dennisho</a:t>
            </a:r>
            <a:r>
              <a:rPr lang="pt-BR" sz="1400" u="sng" kern="10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/blackjack-</a:t>
            </a:r>
            <a:r>
              <a:rPr lang="pt-BR" sz="1400" u="sng" kern="100" dirty="0" err="1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hands</a:t>
            </a:r>
            <a:r>
              <a:rPr lang="pt-BR" sz="1400" u="sng" kern="10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/</a:t>
            </a:r>
            <a:r>
              <a:rPr lang="pt-BR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Acesso em: 13 jun. 2025.</a:t>
            </a:r>
            <a:endParaRPr lang="pt-BR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STAKE COMMUNITY. Vale a pena seguir a tabela do blackjack? </a:t>
            </a:r>
            <a:r>
              <a:rPr lang="pt-BR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Stake</a:t>
            </a:r>
            <a:r>
              <a:rPr lang="pt-BR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Community, [2023?]. Disponível em: </a:t>
            </a:r>
            <a:r>
              <a:rPr lang="pt-BR" sz="1400" u="sng" kern="10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4"/>
              </a:rPr>
              <a:t>https://stakecommunity.com/</a:t>
            </a:r>
            <a:r>
              <a:rPr lang="pt-BR" sz="1400" u="sng" kern="100" dirty="0" err="1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4"/>
              </a:rPr>
              <a:t>topic</a:t>
            </a:r>
            <a:r>
              <a:rPr lang="pt-BR" sz="1400" u="sng" kern="10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4"/>
              </a:rPr>
              <a:t>/30385-vale-a-pena-seguir-a-tabela-do-blackjack/</a:t>
            </a:r>
            <a:r>
              <a:rPr lang="pt-BR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Acesso em: 3 jun. 2025.</a:t>
            </a:r>
            <a:endParaRPr lang="pt-BR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THORP, Edward O. Beat the Dealer: A Winning Strategy for the Game of Twenty-One. New York: Vintage Books, 1966.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Acesso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em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19 jun. 2025.</a:t>
            </a:r>
            <a:endParaRPr lang="pt-BR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1. Supervised Learning - scikit-learn 1.7.0 documentation. </a:t>
            </a:r>
            <a:r>
              <a:rPr lang="pt-BR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2025. Disponível em: </a:t>
            </a:r>
            <a:r>
              <a:rPr lang="pt-BR" sz="1400" u="sng" kern="10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5"/>
              </a:rPr>
              <a:t>https://scikit-learn.org/</a:t>
            </a:r>
            <a:r>
              <a:rPr lang="pt-BR" sz="1400" u="sng" kern="100" dirty="0" err="1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5"/>
              </a:rPr>
              <a:t>stable</a:t>
            </a:r>
            <a:r>
              <a:rPr lang="pt-BR" sz="1400" u="sng" kern="10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5"/>
              </a:rPr>
              <a:t>/supervised_learning.html</a:t>
            </a:r>
            <a:r>
              <a:rPr lang="pt-BR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Acesso em: 3 jul. 2025.</a:t>
            </a:r>
            <a:endParaRPr lang="pt-BR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1318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ha">
  <a:themeElements>
    <a:clrScheme name="Malh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h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h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TM03457485[[fn=Malha]]</Template>
  <TotalTime>95</TotalTime>
  <Words>475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7" baseType="lpstr">
      <vt:lpstr>Abadi</vt:lpstr>
      <vt:lpstr>Aptos</vt:lpstr>
      <vt:lpstr>Aptos Narrow</vt:lpstr>
      <vt:lpstr>Arial</vt:lpstr>
      <vt:lpstr>Century Gothic</vt:lpstr>
      <vt:lpstr>Times New Roman</vt:lpstr>
      <vt:lpstr>Malha</vt:lpstr>
      <vt:lpstr>BLACKJACK DECISION ADVISOR</vt:lpstr>
      <vt:lpstr>Sistema Hi-Lo</vt:lpstr>
      <vt:lpstr>MONTE CARLO </vt:lpstr>
      <vt:lpstr>árvore</vt:lpstr>
      <vt:lpstr>Regreção logística</vt:lpstr>
      <vt:lpstr>Regreção logística</vt:lpstr>
      <vt:lpstr>resultados</vt:lpstr>
      <vt:lpstr>conclusões</vt:lpstr>
      <vt:lpstr>referências</vt:lpstr>
      <vt:lpstr>OBRIGADO! dúvidas?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Vinícius Pittoli</dc:creator>
  <cp:lastModifiedBy>Vinícius Pittoli</cp:lastModifiedBy>
  <cp:revision>2</cp:revision>
  <dcterms:created xsi:type="dcterms:W3CDTF">2025-07-02T17:56:43Z</dcterms:created>
  <dcterms:modified xsi:type="dcterms:W3CDTF">2025-07-04T05:54:40Z</dcterms:modified>
</cp:coreProperties>
</file>