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3"/>
  </p:notesMasterIdLst>
  <p:sldIdLst>
    <p:sldId id="256" r:id="rId2"/>
    <p:sldId id="259" r:id="rId3"/>
    <p:sldId id="261" r:id="rId4"/>
    <p:sldId id="298" r:id="rId5"/>
    <p:sldId id="323" r:id="rId6"/>
    <p:sldId id="295" r:id="rId7"/>
    <p:sldId id="296" r:id="rId8"/>
    <p:sldId id="305" r:id="rId9"/>
    <p:sldId id="297" r:id="rId10"/>
    <p:sldId id="299" r:id="rId11"/>
    <p:sldId id="262" r:id="rId12"/>
    <p:sldId id="306" r:id="rId13"/>
    <p:sldId id="301" r:id="rId14"/>
    <p:sldId id="307" r:id="rId15"/>
    <p:sldId id="303" r:id="rId16"/>
    <p:sldId id="308" r:id="rId17"/>
    <p:sldId id="315" r:id="rId18"/>
    <p:sldId id="310" r:id="rId19"/>
    <p:sldId id="311" r:id="rId20"/>
    <p:sldId id="312" r:id="rId21"/>
    <p:sldId id="313" r:id="rId22"/>
    <p:sldId id="314" r:id="rId23"/>
    <p:sldId id="309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4" r:id="rId32"/>
  </p:sldIdLst>
  <p:sldSz cx="9144000" cy="5143500" type="screen16x9"/>
  <p:notesSz cx="6858000" cy="9144000"/>
  <p:embeddedFontLst>
    <p:embeddedFont>
      <p:font typeface="Arvo" panose="020B0604020202020204" charset="0"/>
      <p:regular r:id="rId34"/>
      <p:bold r:id="rId35"/>
      <p:italic r:id="rId36"/>
      <p:boldItalic r:id="rId37"/>
    </p:embeddedFont>
    <p:embeddedFont>
      <p:font typeface="Roboto Condensed" panose="02000000000000000000" pitchFamily="2" charset="0"/>
      <p:regular r:id="rId38"/>
      <p:bold r:id="rId39"/>
      <p:italic r:id="rId40"/>
      <p:boldItalic r:id="rId41"/>
    </p:embeddedFont>
    <p:embeddedFont>
      <p:font typeface="Roboto Condensed Light" panose="020000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040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806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53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475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019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931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551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075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652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526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766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4186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806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3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76050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8878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6302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280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185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144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010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766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536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934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eaborn.pydata.org/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parrt/dtreeviz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Purcell99/DataMining2/tree/main/MLBOutcomePrediction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MLB-StatsAPI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panzarino/mlbgam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mongo.readthedocs.io/en/stabl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0" y="1080811"/>
            <a:ext cx="5446643" cy="16126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Predicting MLB Game Outcomes</a:t>
            </a:r>
            <a:endParaRPr dirty="0"/>
          </a:p>
        </p:txBody>
      </p:sp>
      <p:sp>
        <p:nvSpPr>
          <p:cNvPr id="4" name="Google Shape;184;p11">
            <a:extLst>
              <a:ext uri="{FF2B5EF4-FFF2-40B4-BE49-F238E27FC236}">
                <a16:creationId xmlns:a16="http://schemas.microsoft.com/office/drawing/2014/main" id="{624F539B-D4C3-4FF1-B7D4-8FF7E1C737B8}"/>
              </a:ext>
            </a:extLst>
          </p:cNvPr>
          <p:cNvSpPr txBox="1">
            <a:spLocks/>
          </p:cNvSpPr>
          <p:nvPr/>
        </p:nvSpPr>
        <p:spPr>
          <a:xfrm>
            <a:off x="390938" y="2693504"/>
            <a:ext cx="1417983" cy="260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/>
              <a:t>By: Vince Purcell</a:t>
            </a:r>
          </a:p>
        </p:txBody>
      </p:sp>
      <p:sp>
        <p:nvSpPr>
          <p:cNvPr id="5" name="Google Shape;184;p11">
            <a:extLst>
              <a:ext uri="{FF2B5EF4-FFF2-40B4-BE49-F238E27FC236}">
                <a16:creationId xmlns:a16="http://schemas.microsoft.com/office/drawing/2014/main" id="{B44C67BC-0309-4698-9BAC-E54868DD38B2}"/>
              </a:ext>
            </a:extLst>
          </p:cNvPr>
          <p:cNvSpPr txBox="1">
            <a:spLocks/>
          </p:cNvSpPr>
          <p:nvPr/>
        </p:nvSpPr>
        <p:spPr>
          <a:xfrm>
            <a:off x="6261652" y="4581940"/>
            <a:ext cx="2882348" cy="56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5"/>
                </a:solidFill>
              </a:rPr>
              <a:t>Summer 2021 – Data Mining 2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Supervised by, Dr. Anthony </a:t>
            </a:r>
            <a:r>
              <a:rPr lang="en-US" sz="1400" dirty="0" err="1">
                <a:solidFill>
                  <a:schemeClr val="accent5"/>
                </a:solidFill>
              </a:rPr>
              <a:t>Breitzman</a:t>
            </a:r>
            <a:endParaRPr lang="en-US" sz="1400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Major League Baseball Logo transparent PNG - StickPNG">
            <a:extLst>
              <a:ext uri="{FF2B5EF4-FFF2-40B4-BE49-F238E27FC236}">
                <a16:creationId xmlns:a16="http://schemas.microsoft.com/office/drawing/2014/main" id="{30302F81-3989-4AA1-92DC-04E0C3548A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270" t="-29060" r="168" b="-36640"/>
          <a:stretch/>
        </p:blipFill>
        <p:spPr bwMode="auto">
          <a:xfrm>
            <a:off x="1173973" y="747230"/>
            <a:ext cx="5962323" cy="285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Analysis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621D2-62CA-476E-8D82-34D582F6A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26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894521" y="721986"/>
            <a:ext cx="7354957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5"/>
                </a:solidFill>
              </a:rPr>
              <a:t>Data Analysis Overview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7" name="Google Shape;420;p27">
            <a:extLst>
              <a:ext uri="{FF2B5EF4-FFF2-40B4-BE49-F238E27FC236}">
                <a16:creationId xmlns:a16="http://schemas.microsoft.com/office/drawing/2014/main" id="{0A689A0D-456F-4ACA-9F54-E9D789F8AC8F}"/>
              </a:ext>
            </a:extLst>
          </p:cNvPr>
          <p:cNvGrpSpPr/>
          <p:nvPr/>
        </p:nvGrpSpPr>
        <p:grpSpPr>
          <a:xfrm rot="10800000">
            <a:off x="89452" y="2246809"/>
            <a:ext cx="2604976" cy="804504"/>
            <a:chOff x="185742" y="1697030"/>
            <a:chExt cx="5165698" cy="1658130"/>
          </a:xfrm>
        </p:grpSpPr>
        <p:sp>
          <p:nvSpPr>
            <p:cNvPr id="18" name="Google Shape;421;p27">
              <a:extLst>
                <a:ext uri="{FF2B5EF4-FFF2-40B4-BE49-F238E27FC236}">
                  <a16:creationId xmlns:a16="http://schemas.microsoft.com/office/drawing/2014/main" id="{B4C04789-D6B3-4A86-9BEC-AAC49172785B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Data Preparation</a:t>
              </a:r>
              <a:endParaRPr sz="16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9" name="Google Shape;422;p27">
              <a:extLst>
                <a:ext uri="{FF2B5EF4-FFF2-40B4-BE49-F238E27FC236}">
                  <a16:creationId xmlns:a16="http://schemas.microsoft.com/office/drawing/2014/main" id="{8D15D0D0-0AD2-406D-9C34-1B09FC4A0196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0" name="Google Shape;423;p27">
              <a:extLst>
                <a:ext uri="{FF2B5EF4-FFF2-40B4-BE49-F238E27FC236}">
                  <a16:creationId xmlns:a16="http://schemas.microsoft.com/office/drawing/2014/main" id="{EDEF05A6-EC55-4EE9-8A62-0E95E4EB91D6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1" name="Google Shape;424;p27">
              <a:extLst>
                <a:ext uri="{FF2B5EF4-FFF2-40B4-BE49-F238E27FC236}">
                  <a16:creationId xmlns:a16="http://schemas.microsoft.com/office/drawing/2014/main" id="{86481ECF-909E-460D-9ACA-E3370941F2F3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2" name="Google Shape;425;p27">
            <a:extLst>
              <a:ext uri="{FF2B5EF4-FFF2-40B4-BE49-F238E27FC236}">
                <a16:creationId xmlns:a16="http://schemas.microsoft.com/office/drawing/2014/main" id="{A8597AAF-F83C-4845-A295-A7DB783CAE49}"/>
              </a:ext>
            </a:extLst>
          </p:cNvPr>
          <p:cNvGrpSpPr/>
          <p:nvPr/>
        </p:nvGrpSpPr>
        <p:grpSpPr>
          <a:xfrm rot="10800000">
            <a:off x="2190430" y="2246803"/>
            <a:ext cx="2604976" cy="804504"/>
            <a:chOff x="185742" y="1697030"/>
            <a:chExt cx="5165698" cy="1658130"/>
          </a:xfrm>
        </p:grpSpPr>
        <p:sp>
          <p:nvSpPr>
            <p:cNvPr id="23" name="Google Shape;426;p27">
              <a:extLst>
                <a:ext uri="{FF2B5EF4-FFF2-40B4-BE49-F238E27FC236}">
                  <a16:creationId xmlns:a16="http://schemas.microsoft.com/office/drawing/2014/main" id="{F0C41162-3701-497B-9C0D-B826B716E1D2}"/>
                </a:ext>
              </a:extLst>
            </p:cNvPr>
            <p:cNvSpPr/>
            <p:nvPr/>
          </p:nvSpPr>
          <p:spPr>
            <a:xfrm rot="10800000" flipH="1">
              <a:off x="1426313" y="1697030"/>
              <a:ext cx="2693399" cy="1243801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" name="Google Shape;427;p27">
              <a:extLst>
                <a:ext uri="{FF2B5EF4-FFF2-40B4-BE49-F238E27FC236}">
                  <a16:creationId xmlns:a16="http://schemas.microsoft.com/office/drawing/2014/main" id="{4EE8DA6A-EF6F-48FB-8773-4ACB708B18DF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428;p27">
              <a:extLst>
                <a:ext uri="{FF2B5EF4-FFF2-40B4-BE49-F238E27FC236}">
                  <a16:creationId xmlns:a16="http://schemas.microsoft.com/office/drawing/2014/main" id="{AA0B5892-BDCA-4A13-962B-7A605FA15400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429;p27">
              <a:extLst>
                <a:ext uri="{FF2B5EF4-FFF2-40B4-BE49-F238E27FC236}">
                  <a16:creationId xmlns:a16="http://schemas.microsoft.com/office/drawing/2014/main" id="{73C3AED2-2C76-44A9-A0C3-ECB8D6B66C29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7" name="Google Shape;430;p27">
            <a:extLst>
              <a:ext uri="{FF2B5EF4-FFF2-40B4-BE49-F238E27FC236}">
                <a16:creationId xmlns:a16="http://schemas.microsoft.com/office/drawing/2014/main" id="{C1A60F57-16DE-44B6-8CD8-FFAC75778886}"/>
              </a:ext>
            </a:extLst>
          </p:cNvPr>
          <p:cNvGrpSpPr/>
          <p:nvPr/>
        </p:nvGrpSpPr>
        <p:grpSpPr>
          <a:xfrm rot="10800000">
            <a:off x="4295692" y="2246803"/>
            <a:ext cx="2604976" cy="804504"/>
            <a:chOff x="185742" y="1697030"/>
            <a:chExt cx="5165698" cy="1658130"/>
          </a:xfrm>
        </p:grpSpPr>
        <p:sp>
          <p:nvSpPr>
            <p:cNvPr id="28" name="Google Shape;431;p27">
              <a:extLst>
                <a:ext uri="{FF2B5EF4-FFF2-40B4-BE49-F238E27FC236}">
                  <a16:creationId xmlns:a16="http://schemas.microsoft.com/office/drawing/2014/main" id="{A6D4E341-1EA3-4782-BF1B-760AC6877354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9" name="Google Shape;432;p27">
              <a:extLst>
                <a:ext uri="{FF2B5EF4-FFF2-40B4-BE49-F238E27FC236}">
                  <a16:creationId xmlns:a16="http://schemas.microsoft.com/office/drawing/2014/main" id="{D9F0A12C-55C3-4ECC-8C02-9061B1EC83E1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0" name="Google Shape;433;p27">
              <a:extLst>
                <a:ext uri="{FF2B5EF4-FFF2-40B4-BE49-F238E27FC236}">
                  <a16:creationId xmlns:a16="http://schemas.microsoft.com/office/drawing/2014/main" id="{66BEC3E6-D022-4ECC-8065-68EFB3B77073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1" name="Google Shape;434;p27">
              <a:extLst>
                <a:ext uri="{FF2B5EF4-FFF2-40B4-BE49-F238E27FC236}">
                  <a16:creationId xmlns:a16="http://schemas.microsoft.com/office/drawing/2014/main" id="{D1848BBF-304D-4923-A72E-5D67B96556A0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2" name="Google Shape;430;p27">
            <a:extLst>
              <a:ext uri="{FF2B5EF4-FFF2-40B4-BE49-F238E27FC236}">
                <a16:creationId xmlns:a16="http://schemas.microsoft.com/office/drawing/2014/main" id="{C540A6F0-C393-4707-93BE-B16EA607888C}"/>
              </a:ext>
            </a:extLst>
          </p:cNvPr>
          <p:cNvGrpSpPr/>
          <p:nvPr/>
        </p:nvGrpSpPr>
        <p:grpSpPr>
          <a:xfrm rot="10800000">
            <a:off x="6399014" y="2246803"/>
            <a:ext cx="2604976" cy="804504"/>
            <a:chOff x="185742" y="1697030"/>
            <a:chExt cx="5165698" cy="1658130"/>
          </a:xfrm>
        </p:grpSpPr>
        <p:sp>
          <p:nvSpPr>
            <p:cNvPr id="33" name="Google Shape;431;p27">
              <a:extLst>
                <a:ext uri="{FF2B5EF4-FFF2-40B4-BE49-F238E27FC236}">
                  <a16:creationId xmlns:a16="http://schemas.microsoft.com/office/drawing/2014/main" id="{54D12075-1CBE-46AE-8FAA-1352273BF8EE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Predict Future Games </a:t>
              </a:r>
              <a:endParaRPr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4" name="Google Shape;432;p27">
              <a:extLst>
                <a:ext uri="{FF2B5EF4-FFF2-40B4-BE49-F238E27FC236}">
                  <a16:creationId xmlns:a16="http://schemas.microsoft.com/office/drawing/2014/main" id="{43930CA0-FDC1-4D73-A881-6688F4E89479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5" name="Google Shape;433;p27">
              <a:extLst>
                <a:ext uri="{FF2B5EF4-FFF2-40B4-BE49-F238E27FC236}">
                  <a16:creationId xmlns:a16="http://schemas.microsoft.com/office/drawing/2014/main" id="{0FAEC9D2-43CC-4690-B596-8F2F15FDAD40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" name="Google Shape;434;p27">
              <a:extLst>
                <a:ext uri="{FF2B5EF4-FFF2-40B4-BE49-F238E27FC236}">
                  <a16:creationId xmlns:a16="http://schemas.microsoft.com/office/drawing/2014/main" id="{82AE1D17-F8C1-4C3F-8952-764393BC8045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7" name="Google Shape;426;p27">
            <a:extLst>
              <a:ext uri="{FF2B5EF4-FFF2-40B4-BE49-F238E27FC236}">
                <a16:creationId xmlns:a16="http://schemas.microsoft.com/office/drawing/2014/main" id="{3378F96F-3655-4C9B-84ED-E571633B137F}"/>
              </a:ext>
            </a:extLst>
          </p:cNvPr>
          <p:cNvSpPr/>
          <p:nvPr/>
        </p:nvSpPr>
        <p:spPr>
          <a:xfrm flipH="1">
            <a:off x="2511314" y="2465391"/>
            <a:ext cx="1875132" cy="60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Sentiment Analysis on Regression Models</a:t>
            </a:r>
            <a:endParaRPr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" name="Google Shape;426;p27">
            <a:extLst>
              <a:ext uri="{FF2B5EF4-FFF2-40B4-BE49-F238E27FC236}">
                <a16:creationId xmlns:a16="http://schemas.microsoft.com/office/drawing/2014/main" id="{408395B6-58EB-438D-83C4-D80A14099780}"/>
              </a:ext>
            </a:extLst>
          </p:cNvPr>
          <p:cNvSpPr/>
          <p:nvPr/>
        </p:nvSpPr>
        <p:spPr>
          <a:xfrm flipH="1">
            <a:off x="4705991" y="2462902"/>
            <a:ext cx="1875132" cy="60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Analyze various models for accuracy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7" name="Google Shape;420;p27">
            <a:extLst>
              <a:ext uri="{FF2B5EF4-FFF2-40B4-BE49-F238E27FC236}">
                <a16:creationId xmlns:a16="http://schemas.microsoft.com/office/drawing/2014/main" id="{0A689A0D-456F-4ACA-9F54-E9D789F8AC8F}"/>
              </a:ext>
            </a:extLst>
          </p:cNvPr>
          <p:cNvGrpSpPr/>
          <p:nvPr/>
        </p:nvGrpSpPr>
        <p:grpSpPr>
          <a:xfrm rot="10800000">
            <a:off x="89452" y="2246809"/>
            <a:ext cx="2604976" cy="804504"/>
            <a:chOff x="185742" y="1697030"/>
            <a:chExt cx="5165698" cy="1658130"/>
          </a:xfrm>
        </p:grpSpPr>
        <p:sp>
          <p:nvSpPr>
            <p:cNvPr id="18" name="Google Shape;421;p27">
              <a:extLst>
                <a:ext uri="{FF2B5EF4-FFF2-40B4-BE49-F238E27FC236}">
                  <a16:creationId xmlns:a16="http://schemas.microsoft.com/office/drawing/2014/main" id="{B4C04789-D6B3-4A86-9BEC-AAC49172785B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Data Preparation</a:t>
              </a:r>
              <a:endParaRPr sz="16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9" name="Google Shape;422;p27">
              <a:extLst>
                <a:ext uri="{FF2B5EF4-FFF2-40B4-BE49-F238E27FC236}">
                  <a16:creationId xmlns:a16="http://schemas.microsoft.com/office/drawing/2014/main" id="{8D15D0D0-0AD2-406D-9C34-1B09FC4A0196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0" name="Google Shape;423;p27">
              <a:extLst>
                <a:ext uri="{FF2B5EF4-FFF2-40B4-BE49-F238E27FC236}">
                  <a16:creationId xmlns:a16="http://schemas.microsoft.com/office/drawing/2014/main" id="{EDEF05A6-EC55-4EE9-8A62-0E95E4EB91D6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1" name="Google Shape;424;p27">
              <a:extLst>
                <a:ext uri="{FF2B5EF4-FFF2-40B4-BE49-F238E27FC236}">
                  <a16:creationId xmlns:a16="http://schemas.microsoft.com/office/drawing/2014/main" id="{86481ECF-909E-460D-9ACA-E3370941F2F3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2" name="Google Shape;425;p27">
            <a:extLst>
              <a:ext uri="{FF2B5EF4-FFF2-40B4-BE49-F238E27FC236}">
                <a16:creationId xmlns:a16="http://schemas.microsoft.com/office/drawing/2014/main" id="{A8597AAF-F83C-4845-A295-A7DB783CAE49}"/>
              </a:ext>
            </a:extLst>
          </p:cNvPr>
          <p:cNvGrpSpPr/>
          <p:nvPr/>
        </p:nvGrpSpPr>
        <p:grpSpPr>
          <a:xfrm rot="10800000">
            <a:off x="2190430" y="2246803"/>
            <a:ext cx="2604976" cy="804504"/>
            <a:chOff x="185742" y="1697030"/>
            <a:chExt cx="5165698" cy="1658130"/>
          </a:xfrm>
        </p:grpSpPr>
        <p:sp>
          <p:nvSpPr>
            <p:cNvPr id="23" name="Google Shape;426;p27">
              <a:extLst>
                <a:ext uri="{FF2B5EF4-FFF2-40B4-BE49-F238E27FC236}">
                  <a16:creationId xmlns:a16="http://schemas.microsoft.com/office/drawing/2014/main" id="{F0C41162-3701-497B-9C0D-B826B716E1D2}"/>
                </a:ext>
              </a:extLst>
            </p:cNvPr>
            <p:cNvSpPr/>
            <p:nvPr/>
          </p:nvSpPr>
          <p:spPr>
            <a:xfrm rot="10800000" flipH="1">
              <a:off x="1426313" y="1697030"/>
              <a:ext cx="2693399" cy="1243801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" name="Google Shape;427;p27">
              <a:extLst>
                <a:ext uri="{FF2B5EF4-FFF2-40B4-BE49-F238E27FC236}">
                  <a16:creationId xmlns:a16="http://schemas.microsoft.com/office/drawing/2014/main" id="{4EE8DA6A-EF6F-48FB-8773-4ACB708B18DF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428;p27">
              <a:extLst>
                <a:ext uri="{FF2B5EF4-FFF2-40B4-BE49-F238E27FC236}">
                  <a16:creationId xmlns:a16="http://schemas.microsoft.com/office/drawing/2014/main" id="{AA0B5892-BDCA-4A13-962B-7A605FA15400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429;p27">
              <a:extLst>
                <a:ext uri="{FF2B5EF4-FFF2-40B4-BE49-F238E27FC236}">
                  <a16:creationId xmlns:a16="http://schemas.microsoft.com/office/drawing/2014/main" id="{73C3AED2-2C76-44A9-A0C3-ECB8D6B66C29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7" name="Google Shape;430;p27">
            <a:extLst>
              <a:ext uri="{FF2B5EF4-FFF2-40B4-BE49-F238E27FC236}">
                <a16:creationId xmlns:a16="http://schemas.microsoft.com/office/drawing/2014/main" id="{C1A60F57-16DE-44B6-8CD8-FFAC75778886}"/>
              </a:ext>
            </a:extLst>
          </p:cNvPr>
          <p:cNvGrpSpPr/>
          <p:nvPr/>
        </p:nvGrpSpPr>
        <p:grpSpPr>
          <a:xfrm rot="10800000">
            <a:off x="4295692" y="2246803"/>
            <a:ext cx="2604976" cy="804504"/>
            <a:chOff x="185742" y="1697030"/>
            <a:chExt cx="5165698" cy="1658130"/>
          </a:xfrm>
        </p:grpSpPr>
        <p:sp>
          <p:nvSpPr>
            <p:cNvPr id="28" name="Google Shape;431;p27">
              <a:extLst>
                <a:ext uri="{FF2B5EF4-FFF2-40B4-BE49-F238E27FC236}">
                  <a16:creationId xmlns:a16="http://schemas.microsoft.com/office/drawing/2014/main" id="{A6D4E341-1EA3-4782-BF1B-760AC6877354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9" name="Google Shape;432;p27">
              <a:extLst>
                <a:ext uri="{FF2B5EF4-FFF2-40B4-BE49-F238E27FC236}">
                  <a16:creationId xmlns:a16="http://schemas.microsoft.com/office/drawing/2014/main" id="{D9F0A12C-55C3-4ECC-8C02-9061B1EC83E1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0" name="Google Shape;433;p27">
              <a:extLst>
                <a:ext uri="{FF2B5EF4-FFF2-40B4-BE49-F238E27FC236}">
                  <a16:creationId xmlns:a16="http://schemas.microsoft.com/office/drawing/2014/main" id="{66BEC3E6-D022-4ECC-8065-68EFB3B77073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1" name="Google Shape;434;p27">
              <a:extLst>
                <a:ext uri="{FF2B5EF4-FFF2-40B4-BE49-F238E27FC236}">
                  <a16:creationId xmlns:a16="http://schemas.microsoft.com/office/drawing/2014/main" id="{D1848BBF-304D-4923-A72E-5D67B96556A0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2" name="Google Shape;430;p27">
            <a:extLst>
              <a:ext uri="{FF2B5EF4-FFF2-40B4-BE49-F238E27FC236}">
                <a16:creationId xmlns:a16="http://schemas.microsoft.com/office/drawing/2014/main" id="{C540A6F0-C393-4707-93BE-B16EA607888C}"/>
              </a:ext>
            </a:extLst>
          </p:cNvPr>
          <p:cNvGrpSpPr/>
          <p:nvPr/>
        </p:nvGrpSpPr>
        <p:grpSpPr>
          <a:xfrm rot="10800000">
            <a:off x="6399014" y="2246803"/>
            <a:ext cx="2604976" cy="804504"/>
            <a:chOff x="185742" y="1697030"/>
            <a:chExt cx="5165698" cy="1658130"/>
          </a:xfrm>
        </p:grpSpPr>
        <p:sp>
          <p:nvSpPr>
            <p:cNvPr id="33" name="Google Shape;431;p27">
              <a:extLst>
                <a:ext uri="{FF2B5EF4-FFF2-40B4-BE49-F238E27FC236}">
                  <a16:creationId xmlns:a16="http://schemas.microsoft.com/office/drawing/2014/main" id="{54D12075-1CBE-46AE-8FAA-1352273BF8EE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Predict Future Games </a:t>
              </a:r>
              <a:endParaRPr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4" name="Google Shape;432;p27">
              <a:extLst>
                <a:ext uri="{FF2B5EF4-FFF2-40B4-BE49-F238E27FC236}">
                  <a16:creationId xmlns:a16="http://schemas.microsoft.com/office/drawing/2014/main" id="{43930CA0-FDC1-4D73-A881-6688F4E89479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5" name="Google Shape;433;p27">
              <a:extLst>
                <a:ext uri="{FF2B5EF4-FFF2-40B4-BE49-F238E27FC236}">
                  <a16:creationId xmlns:a16="http://schemas.microsoft.com/office/drawing/2014/main" id="{0FAEC9D2-43CC-4690-B596-8F2F15FDAD40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" name="Google Shape;434;p27">
              <a:extLst>
                <a:ext uri="{FF2B5EF4-FFF2-40B4-BE49-F238E27FC236}">
                  <a16:creationId xmlns:a16="http://schemas.microsoft.com/office/drawing/2014/main" id="{82AE1D17-F8C1-4C3F-8952-764393BC8045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7" name="Google Shape;426;p27">
            <a:extLst>
              <a:ext uri="{FF2B5EF4-FFF2-40B4-BE49-F238E27FC236}">
                <a16:creationId xmlns:a16="http://schemas.microsoft.com/office/drawing/2014/main" id="{3378F96F-3655-4C9B-84ED-E571633B137F}"/>
              </a:ext>
            </a:extLst>
          </p:cNvPr>
          <p:cNvSpPr/>
          <p:nvPr/>
        </p:nvSpPr>
        <p:spPr>
          <a:xfrm flipH="1">
            <a:off x="2511314" y="2465391"/>
            <a:ext cx="1875132" cy="60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Sentiment Analysis on Regression Models</a:t>
            </a:r>
            <a:endParaRPr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" name="Google Shape;426;p27">
            <a:extLst>
              <a:ext uri="{FF2B5EF4-FFF2-40B4-BE49-F238E27FC236}">
                <a16:creationId xmlns:a16="http://schemas.microsoft.com/office/drawing/2014/main" id="{408395B6-58EB-438D-83C4-D80A14099780}"/>
              </a:ext>
            </a:extLst>
          </p:cNvPr>
          <p:cNvSpPr/>
          <p:nvPr/>
        </p:nvSpPr>
        <p:spPr>
          <a:xfrm flipH="1">
            <a:off x="4705991" y="2462902"/>
            <a:ext cx="1875132" cy="60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Analyze various models for accuracy</a:t>
            </a:r>
          </a:p>
        </p:txBody>
      </p:sp>
      <p:grpSp>
        <p:nvGrpSpPr>
          <p:cNvPr id="39" name="Google Shape;611;p38">
            <a:extLst>
              <a:ext uri="{FF2B5EF4-FFF2-40B4-BE49-F238E27FC236}">
                <a16:creationId xmlns:a16="http://schemas.microsoft.com/office/drawing/2014/main" id="{D98CE13C-BAC2-4509-8BAB-C0CC1291FCA0}"/>
              </a:ext>
            </a:extLst>
          </p:cNvPr>
          <p:cNvGrpSpPr/>
          <p:nvPr/>
        </p:nvGrpSpPr>
        <p:grpSpPr>
          <a:xfrm>
            <a:off x="931533" y="1411357"/>
            <a:ext cx="914184" cy="935952"/>
            <a:chOff x="1786339" y="1703401"/>
            <a:chExt cx="473400" cy="473400"/>
          </a:xfrm>
        </p:grpSpPr>
        <p:sp>
          <p:nvSpPr>
            <p:cNvPr id="40" name="Google Shape;612;p38">
              <a:extLst>
                <a:ext uri="{FF2B5EF4-FFF2-40B4-BE49-F238E27FC236}">
                  <a16:creationId xmlns:a16="http://schemas.microsoft.com/office/drawing/2014/main" id="{8E28BFF2-23E5-4829-8C88-A6B99C4052AB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1" name="Google Shape;613;p38">
              <a:extLst>
                <a:ext uri="{FF2B5EF4-FFF2-40B4-BE49-F238E27FC236}">
                  <a16:creationId xmlns:a16="http://schemas.microsoft.com/office/drawing/2014/main" id="{F90934E5-7A44-45ED-A463-CFA75C76546B}"/>
                </a:ext>
              </a:extLst>
            </p:cNvPr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5301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49"/>
            <a:ext cx="7385508" cy="29762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Read Mongo Collections for batting and pitching projections for both home and away teams.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Included home plate umpire to see if it had effect in prediction during sensitivity analysis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Target column will be whether home team won or lost the game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2853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 – Training Data Overview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Bar chart&#10;&#10;Description automatically generated with low confidence">
            <a:extLst>
              <a:ext uri="{FF2B5EF4-FFF2-40B4-BE49-F238E27FC236}">
                <a16:creationId xmlns:a16="http://schemas.microsoft.com/office/drawing/2014/main" id="{B2ECFE10-C2CD-46BB-A03A-6F5EB7601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09" y="2486872"/>
            <a:ext cx="2276242" cy="227624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3E53C-898B-4A13-B1B8-52FEBBC4D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1431933"/>
            <a:ext cx="3327400" cy="988310"/>
          </a:xfrm>
        </p:spPr>
        <p:txBody>
          <a:bodyPr/>
          <a:lstStyle/>
          <a:p>
            <a:r>
              <a:rPr lang="en-US" sz="1200" dirty="0"/>
              <a:t>Data Collection script collected data from 1,202 matchups and performed 85/15 training and test split</a:t>
            </a:r>
          </a:p>
          <a:p>
            <a:r>
              <a:rPr lang="en-US" sz="1200" dirty="0"/>
              <a:t>Data is not linearly separable</a:t>
            </a:r>
          </a:p>
          <a:p>
            <a:r>
              <a:rPr lang="en-US" sz="1200" dirty="0"/>
              <a:t>Plotting done using Seaborn python package</a:t>
            </a:r>
          </a:p>
        </p:txBody>
      </p:sp>
      <p:pic>
        <p:nvPicPr>
          <p:cNvPr id="7" name="Picture 6" descr="A picture containing window, building&#10;&#10;Description automatically generated">
            <a:extLst>
              <a:ext uri="{FF2B5EF4-FFF2-40B4-BE49-F238E27FC236}">
                <a16:creationId xmlns:a16="http://schemas.microsoft.com/office/drawing/2014/main" id="{700AFDC6-13B4-4E35-921D-BA08CE993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400" y="1364359"/>
            <a:ext cx="3911600" cy="35877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F66060-6665-418E-AC92-2557486B5757}"/>
              </a:ext>
            </a:extLst>
          </p:cNvPr>
          <p:cNvSpPr txBox="1"/>
          <p:nvPr/>
        </p:nvSpPr>
        <p:spPr>
          <a:xfrm>
            <a:off x="0" y="4774882"/>
            <a:ext cx="2831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1" dirty="0">
                <a:solidFill>
                  <a:srgbClr val="3F5378"/>
                </a:solidFill>
              </a:rPr>
              <a:t>Python Packages found at: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 dirty="0">
                <a:solidFill>
                  <a:srgbClr val="3F5378"/>
                </a:solidFill>
                <a:hlinkClick r:id="rId5"/>
              </a:rPr>
              <a:t>https://seaborn.pydata.org/</a:t>
            </a:r>
            <a:r>
              <a:rPr lang="en-US" sz="1000" i="1" dirty="0">
                <a:solidFill>
                  <a:srgbClr val="3F5378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7419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 – Data Snippet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2AA4BB6E-CE7C-4A5F-92D6-3CD3615DF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8" y="1877160"/>
            <a:ext cx="9079482" cy="1569338"/>
          </a:xfrm>
          <a:prstGeom prst="rect">
            <a:avLst/>
          </a:prstGeom>
        </p:spPr>
      </p:pic>
      <p:sp>
        <p:nvSpPr>
          <p:cNvPr id="14" name="Google Shape;237;p16">
            <a:extLst>
              <a:ext uri="{FF2B5EF4-FFF2-40B4-BE49-F238E27FC236}">
                <a16:creationId xmlns:a16="http://schemas.microsoft.com/office/drawing/2014/main" id="{4F6049E4-0A6E-41A8-BC32-31E8D0A006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4767" y="1334202"/>
            <a:ext cx="8861784" cy="5803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 dirty="0"/>
              <a:t>There were too many data features and all features may not prove to be influential.</a:t>
            </a:r>
          </a:p>
        </p:txBody>
      </p:sp>
    </p:spTree>
    <p:extLst>
      <p:ext uri="{BB962C8B-B14F-4D97-AF65-F5344CB8AC3E}">
        <p14:creationId xmlns:p14="http://schemas.microsoft.com/office/powerpoint/2010/main" val="64985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7" name="Google Shape;420;p27">
            <a:extLst>
              <a:ext uri="{FF2B5EF4-FFF2-40B4-BE49-F238E27FC236}">
                <a16:creationId xmlns:a16="http://schemas.microsoft.com/office/drawing/2014/main" id="{0A689A0D-456F-4ACA-9F54-E9D789F8AC8F}"/>
              </a:ext>
            </a:extLst>
          </p:cNvPr>
          <p:cNvGrpSpPr/>
          <p:nvPr/>
        </p:nvGrpSpPr>
        <p:grpSpPr>
          <a:xfrm rot="10800000">
            <a:off x="89452" y="2246809"/>
            <a:ext cx="2604976" cy="804504"/>
            <a:chOff x="185742" y="1697030"/>
            <a:chExt cx="5165698" cy="1658130"/>
          </a:xfrm>
        </p:grpSpPr>
        <p:sp>
          <p:nvSpPr>
            <p:cNvPr id="18" name="Google Shape;421;p27">
              <a:extLst>
                <a:ext uri="{FF2B5EF4-FFF2-40B4-BE49-F238E27FC236}">
                  <a16:creationId xmlns:a16="http://schemas.microsoft.com/office/drawing/2014/main" id="{B4C04789-D6B3-4A86-9BEC-AAC49172785B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Data Preparation</a:t>
              </a:r>
              <a:endParaRPr sz="16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9" name="Google Shape;422;p27">
              <a:extLst>
                <a:ext uri="{FF2B5EF4-FFF2-40B4-BE49-F238E27FC236}">
                  <a16:creationId xmlns:a16="http://schemas.microsoft.com/office/drawing/2014/main" id="{8D15D0D0-0AD2-406D-9C34-1B09FC4A0196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0" name="Google Shape;423;p27">
              <a:extLst>
                <a:ext uri="{FF2B5EF4-FFF2-40B4-BE49-F238E27FC236}">
                  <a16:creationId xmlns:a16="http://schemas.microsoft.com/office/drawing/2014/main" id="{EDEF05A6-EC55-4EE9-8A62-0E95E4EB91D6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1" name="Google Shape;424;p27">
              <a:extLst>
                <a:ext uri="{FF2B5EF4-FFF2-40B4-BE49-F238E27FC236}">
                  <a16:creationId xmlns:a16="http://schemas.microsoft.com/office/drawing/2014/main" id="{86481ECF-909E-460D-9ACA-E3370941F2F3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2" name="Google Shape;425;p27">
            <a:extLst>
              <a:ext uri="{FF2B5EF4-FFF2-40B4-BE49-F238E27FC236}">
                <a16:creationId xmlns:a16="http://schemas.microsoft.com/office/drawing/2014/main" id="{A8597AAF-F83C-4845-A295-A7DB783CAE49}"/>
              </a:ext>
            </a:extLst>
          </p:cNvPr>
          <p:cNvGrpSpPr/>
          <p:nvPr/>
        </p:nvGrpSpPr>
        <p:grpSpPr>
          <a:xfrm rot="10800000">
            <a:off x="2190430" y="2246803"/>
            <a:ext cx="2604976" cy="804504"/>
            <a:chOff x="185742" y="1697030"/>
            <a:chExt cx="5165698" cy="1658130"/>
          </a:xfrm>
        </p:grpSpPr>
        <p:sp>
          <p:nvSpPr>
            <p:cNvPr id="23" name="Google Shape;426;p27">
              <a:extLst>
                <a:ext uri="{FF2B5EF4-FFF2-40B4-BE49-F238E27FC236}">
                  <a16:creationId xmlns:a16="http://schemas.microsoft.com/office/drawing/2014/main" id="{F0C41162-3701-497B-9C0D-B826B716E1D2}"/>
                </a:ext>
              </a:extLst>
            </p:cNvPr>
            <p:cNvSpPr/>
            <p:nvPr/>
          </p:nvSpPr>
          <p:spPr>
            <a:xfrm rot="10800000" flipH="1">
              <a:off x="1426313" y="1697030"/>
              <a:ext cx="2693399" cy="1243801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" name="Google Shape;427;p27">
              <a:extLst>
                <a:ext uri="{FF2B5EF4-FFF2-40B4-BE49-F238E27FC236}">
                  <a16:creationId xmlns:a16="http://schemas.microsoft.com/office/drawing/2014/main" id="{4EE8DA6A-EF6F-48FB-8773-4ACB708B18DF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428;p27">
              <a:extLst>
                <a:ext uri="{FF2B5EF4-FFF2-40B4-BE49-F238E27FC236}">
                  <a16:creationId xmlns:a16="http://schemas.microsoft.com/office/drawing/2014/main" id="{AA0B5892-BDCA-4A13-962B-7A605FA15400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429;p27">
              <a:extLst>
                <a:ext uri="{FF2B5EF4-FFF2-40B4-BE49-F238E27FC236}">
                  <a16:creationId xmlns:a16="http://schemas.microsoft.com/office/drawing/2014/main" id="{73C3AED2-2C76-44A9-A0C3-ECB8D6B66C29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7" name="Google Shape;430;p27">
            <a:extLst>
              <a:ext uri="{FF2B5EF4-FFF2-40B4-BE49-F238E27FC236}">
                <a16:creationId xmlns:a16="http://schemas.microsoft.com/office/drawing/2014/main" id="{C1A60F57-16DE-44B6-8CD8-FFAC75778886}"/>
              </a:ext>
            </a:extLst>
          </p:cNvPr>
          <p:cNvGrpSpPr/>
          <p:nvPr/>
        </p:nvGrpSpPr>
        <p:grpSpPr>
          <a:xfrm rot="10800000">
            <a:off x="4295692" y="2246803"/>
            <a:ext cx="2604976" cy="804504"/>
            <a:chOff x="185742" y="1697030"/>
            <a:chExt cx="5165698" cy="1658130"/>
          </a:xfrm>
        </p:grpSpPr>
        <p:sp>
          <p:nvSpPr>
            <p:cNvPr id="28" name="Google Shape;431;p27">
              <a:extLst>
                <a:ext uri="{FF2B5EF4-FFF2-40B4-BE49-F238E27FC236}">
                  <a16:creationId xmlns:a16="http://schemas.microsoft.com/office/drawing/2014/main" id="{A6D4E341-1EA3-4782-BF1B-760AC6877354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9" name="Google Shape;432;p27">
              <a:extLst>
                <a:ext uri="{FF2B5EF4-FFF2-40B4-BE49-F238E27FC236}">
                  <a16:creationId xmlns:a16="http://schemas.microsoft.com/office/drawing/2014/main" id="{D9F0A12C-55C3-4ECC-8C02-9061B1EC83E1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0" name="Google Shape;433;p27">
              <a:extLst>
                <a:ext uri="{FF2B5EF4-FFF2-40B4-BE49-F238E27FC236}">
                  <a16:creationId xmlns:a16="http://schemas.microsoft.com/office/drawing/2014/main" id="{66BEC3E6-D022-4ECC-8065-68EFB3B77073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1" name="Google Shape;434;p27">
              <a:extLst>
                <a:ext uri="{FF2B5EF4-FFF2-40B4-BE49-F238E27FC236}">
                  <a16:creationId xmlns:a16="http://schemas.microsoft.com/office/drawing/2014/main" id="{D1848BBF-304D-4923-A72E-5D67B96556A0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2" name="Google Shape;430;p27">
            <a:extLst>
              <a:ext uri="{FF2B5EF4-FFF2-40B4-BE49-F238E27FC236}">
                <a16:creationId xmlns:a16="http://schemas.microsoft.com/office/drawing/2014/main" id="{C540A6F0-C393-4707-93BE-B16EA607888C}"/>
              </a:ext>
            </a:extLst>
          </p:cNvPr>
          <p:cNvGrpSpPr/>
          <p:nvPr/>
        </p:nvGrpSpPr>
        <p:grpSpPr>
          <a:xfrm rot="10800000">
            <a:off x="6399014" y="2246803"/>
            <a:ext cx="2604976" cy="804504"/>
            <a:chOff x="185742" y="1697030"/>
            <a:chExt cx="5165698" cy="1658130"/>
          </a:xfrm>
        </p:grpSpPr>
        <p:sp>
          <p:nvSpPr>
            <p:cNvPr id="33" name="Google Shape;431;p27">
              <a:extLst>
                <a:ext uri="{FF2B5EF4-FFF2-40B4-BE49-F238E27FC236}">
                  <a16:creationId xmlns:a16="http://schemas.microsoft.com/office/drawing/2014/main" id="{54D12075-1CBE-46AE-8FAA-1352273BF8EE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Predict Future Games </a:t>
              </a:r>
              <a:endParaRPr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4" name="Google Shape;432;p27">
              <a:extLst>
                <a:ext uri="{FF2B5EF4-FFF2-40B4-BE49-F238E27FC236}">
                  <a16:creationId xmlns:a16="http://schemas.microsoft.com/office/drawing/2014/main" id="{43930CA0-FDC1-4D73-A881-6688F4E89479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5" name="Google Shape;433;p27">
              <a:extLst>
                <a:ext uri="{FF2B5EF4-FFF2-40B4-BE49-F238E27FC236}">
                  <a16:creationId xmlns:a16="http://schemas.microsoft.com/office/drawing/2014/main" id="{0FAEC9D2-43CC-4690-B596-8F2F15FDAD40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" name="Google Shape;434;p27">
              <a:extLst>
                <a:ext uri="{FF2B5EF4-FFF2-40B4-BE49-F238E27FC236}">
                  <a16:creationId xmlns:a16="http://schemas.microsoft.com/office/drawing/2014/main" id="{82AE1D17-F8C1-4C3F-8952-764393BC8045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7" name="Google Shape;426;p27">
            <a:extLst>
              <a:ext uri="{FF2B5EF4-FFF2-40B4-BE49-F238E27FC236}">
                <a16:creationId xmlns:a16="http://schemas.microsoft.com/office/drawing/2014/main" id="{3378F96F-3655-4C9B-84ED-E571633B137F}"/>
              </a:ext>
            </a:extLst>
          </p:cNvPr>
          <p:cNvSpPr/>
          <p:nvPr/>
        </p:nvSpPr>
        <p:spPr>
          <a:xfrm flipH="1">
            <a:off x="2511314" y="2465391"/>
            <a:ext cx="1875132" cy="60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Sentiment Analysis on Regression Models</a:t>
            </a:r>
            <a:endParaRPr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" name="Google Shape;426;p27">
            <a:extLst>
              <a:ext uri="{FF2B5EF4-FFF2-40B4-BE49-F238E27FC236}">
                <a16:creationId xmlns:a16="http://schemas.microsoft.com/office/drawing/2014/main" id="{408395B6-58EB-438D-83C4-D80A14099780}"/>
              </a:ext>
            </a:extLst>
          </p:cNvPr>
          <p:cNvSpPr/>
          <p:nvPr/>
        </p:nvSpPr>
        <p:spPr>
          <a:xfrm flipH="1">
            <a:off x="4705991" y="2462902"/>
            <a:ext cx="1875132" cy="60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Analyze various models for accuracy</a:t>
            </a:r>
          </a:p>
        </p:txBody>
      </p:sp>
      <p:grpSp>
        <p:nvGrpSpPr>
          <p:cNvPr id="39" name="Google Shape;611;p38">
            <a:extLst>
              <a:ext uri="{FF2B5EF4-FFF2-40B4-BE49-F238E27FC236}">
                <a16:creationId xmlns:a16="http://schemas.microsoft.com/office/drawing/2014/main" id="{D98CE13C-BAC2-4509-8BAB-C0CC1291FCA0}"/>
              </a:ext>
            </a:extLst>
          </p:cNvPr>
          <p:cNvGrpSpPr/>
          <p:nvPr/>
        </p:nvGrpSpPr>
        <p:grpSpPr>
          <a:xfrm>
            <a:off x="3033596" y="1411357"/>
            <a:ext cx="914184" cy="935952"/>
            <a:chOff x="1786339" y="1703401"/>
            <a:chExt cx="473400" cy="473400"/>
          </a:xfrm>
        </p:grpSpPr>
        <p:sp>
          <p:nvSpPr>
            <p:cNvPr id="40" name="Google Shape;612;p38">
              <a:extLst>
                <a:ext uri="{FF2B5EF4-FFF2-40B4-BE49-F238E27FC236}">
                  <a16:creationId xmlns:a16="http://schemas.microsoft.com/office/drawing/2014/main" id="{8E28BFF2-23E5-4829-8C88-A6B99C4052AB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1" name="Google Shape;613;p38">
              <a:extLst>
                <a:ext uri="{FF2B5EF4-FFF2-40B4-BE49-F238E27FC236}">
                  <a16:creationId xmlns:a16="http://schemas.microsoft.com/office/drawing/2014/main" id="{F90934E5-7A44-45ED-A463-CFA75C76546B}"/>
                </a:ext>
              </a:extLst>
            </p:cNvPr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3756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Sensitivity Analysis Overview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49"/>
            <a:ext cx="7385508" cy="29762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Sensitivity Analysis is done to quantify the relationship between model performance and dataset size or data features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Perform Sensitivity Analysis on Support Vector, Multilayer Perceptron, and Decision Tree Regression Models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Only included data features that prove to be more influential to cut down on dataset size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1034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Sensitivity Analysis – Support Vector Regressor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F342672-8C83-4FDC-BB31-D5F099A3B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3343"/>
            <a:ext cx="5409263" cy="3437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839DF5-5A57-43F1-B7BF-255DED066952}"/>
              </a:ext>
            </a:extLst>
          </p:cNvPr>
          <p:cNvSpPr txBox="1"/>
          <p:nvPr/>
        </p:nvSpPr>
        <p:spPr>
          <a:xfrm>
            <a:off x="6407150" y="1498876"/>
            <a:ext cx="23939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TPA: Total Plate Appearances</a:t>
            </a:r>
          </a:p>
          <a:p>
            <a:r>
              <a:rPr lang="en-US" sz="1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PA: Pitches thrown per plate appearance</a:t>
            </a:r>
          </a:p>
          <a:p>
            <a:r>
              <a:rPr lang="en-US" sz="1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TB: Total Bases gained through hits</a:t>
            </a:r>
          </a:p>
          <a:p>
            <a:r>
              <a:rPr lang="en-US" sz="1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SO: Strike Outs</a:t>
            </a:r>
          </a:p>
          <a:p>
            <a:r>
              <a:rPr lang="en-US" sz="1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H: Total Hits</a:t>
            </a:r>
          </a:p>
        </p:txBody>
      </p:sp>
    </p:spTree>
    <p:extLst>
      <p:ext uri="{BB962C8B-B14F-4D97-AF65-F5344CB8AC3E}">
        <p14:creationId xmlns:p14="http://schemas.microsoft.com/office/powerpoint/2010/main" val="3634361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Sensitivity Analysis – MLP Regressor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E839DF5-5A57-43F1-B7BF-255DED066952}"/>
              </a:ext>
            </a:extLst>
          </p:cNvPr>
          <p:cNvSpPr txBox="1"/>
          <p:nvPr/>
        </p:nvSpPr>
        <p:spPr>
          <a:xfrm>
            <a:off x="6407150" y="1498876"/>
            <a:ext cx="23939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PA: Pitches thrown per plate appearance</a:t>
            </a:r>
          </a:p>
          <a:p>
            <a:r>
              <a:rPr lang="en-US" sz="1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TB: Total Bases gained through hits</a:t>
            </a:r>
          </a:p>
          <a:p>
            <a:r>
              <a:rPr lang="en-US" sz="1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TPA: Total Plate Appearances</a:t>
            </a:r>
          </a:p>
          <a:p>
            <a:r>
              <a:rPr lang="en-US" sz="1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IP: Innings Pitched</a:t>
            </a:r>
          </a:p>
          <a:p>
            <a:r>
              <a:rPr lang="en-US" sz="1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SO: Strike Outs</a:t>
            </a:r>
          </a:p>
        </p:txBody>
      </p:sp>
      <p:pic>
        <p:nvPicPr>
          <p:cNvPr id="4" name="Picture 3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AF010571-0022-43D1-A85B-D7C37105E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1169"/>
            <a:ext cx="5493024" cy="340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8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621D2-62CA-476E-8D82-34D582F6A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Sensitivity Analysis – Decision Tree Regressor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E839DF5-5A57-43F1-B7BF-255DED066952}"/>
              </a:ext>
            </a:extLst>
          </p:cNvPr>
          <p:cNvSpPr txBox="1"/>
          <p:nvPr/>
        </p:nvSpPr>
        <p:spPr>
          <a:xfrm>
            <a:off x="6407150" y="1498876"/>
            <a:ext cx="2393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WHIP: Walks plus hits per inning</a:t>
            </a:r>
          </a:p>
          <a:p>
            <a:r>
              <a:rPr lang="en-US" sz="1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WPCT: Win percentage</a:t>
            </a:r>
          </a:p>
          <a:p>
            <a:r>
              <a:rPr lang="en-US" sz="1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H: Hits</a:t>
            </a:r>
          </a:p>
          <a:p>
            <a:r>
              <a:rPr lang="en-US" sz="1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OPS: Addition of on-base percentage and      </a:t>
            </a:r>
          </a:p>
          <a:p>
            <a:r>
              <a:rPr lang="en-US" sz="1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      slugging percentage</a:t>
            </a:r>
          </a:p>
          <a:p>
            <a:r>
              <a:rPr lang="en-US" sz="1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HLD: A Hold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9FA7C65-E94C-4E26-B8D9-1D9961F54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1724"/>
            <a:ext cx="5429250" cy="339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04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 Data Snippet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8D543E2B-1F11-4E7D-AF52-250737DF5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0" y="1954314"/>
            <a:ext cx="9105400" cy="1474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5180DB-8247-4AED-B53F-ED3012FF2C2E}"/>
              </a:ext>
            </a:extLst>
          </p:cNvPr>
          <p:cNvSpPr txBox="1"/>
          <p:nvPr/>
        </p:nvSpPr>
        <p:spPr>
          <a:xfrm>
            <a:off x="76200" y="1485900"/>
            <a:ext cx="6572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Data now cut down to 33 data features after sensitivity analysis</a:t>
            </a:r>
          </a:p>
        </p:txBody>
      </p:sp>
    </p:spTree>
    <p:extLst>
      <p:ext uri="{BB962C8B-B14F-4D97-AF65-F5344CB8AC3E}">
        <p14:creationId xmlns:p14="http://schemas.microsoft.com/office/powerpoint/2010/main" val="1075726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17" name="Google Shape;420;p27">
            <a:extLst>
              <a:ext uri="{FF2B5EF4-FFF2-40B4-BE49-F238E27FC236}">
                <a16:creationId xmlns:a16="http://schemas.microsoft.com/office/drawing/2014/main" id="{0A689A0D-456F-4ACA-9F54-E9D789F8AC8F}"/>
              </a:ext>
            </a:extLst>
          </p:cNvPr>
          <p:cNvGrpSpPr/>
          <p:nvPr/>
        </p:nvGrpSpPr>
        <p:grpSpPr>
          <a:xfrm rot="10800000">
            <a:off x="89452" y="2246809"/>
            <a:ext cx="2604976" cy="804504"/>
            <a:chOff x="185742" y="1697030"/>
            <a:chExt cx="5165698" cy="1658130"/>
          </a:xfrm>
        </p:grpSpPr>
        <p:sp>
          <p:nvSpPr>
            <p:cNvPr id="18" name="Google Shape;421;p27">
              <a:extLst>
                <a:ext uri="{FF2B5EF4-FFF2-40B4-BE49-F238E27FC236}">
                  <a16:creationId xmlns:a16="http://schemas.microsoft.com/office/drawing/2014/main" id="{B4C04789-D6B3-4A86-9BEC-AAC49172785B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Data Preparation</a:t>
              </a:r>
              <a:endParaRPr sz="16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9" name="Google Shape;422;p27">
              <a:extLst>
                <a:ext uri="{FF2B5EF4-FFF2-40B4-BE49-F238E27FC236}">
                  <a16:creationId xmlns:a16="http://schemas.microsoft.com/office/drawing/2014/main" id="{8D15D0D0-0AD2-406D-9C34-1B09FC4A0196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0" name="Google Shape;423;p27">
              <a:extLst>
                <a:ext uri="{FF2B5EF4-FFF2-40B4-BE49-F238E27FC236}">
                  <a16:creationId xmlns:a16="http://schemas.microsoft.com/office/drawing/2014/main" id="{EDEF05A6-EC55-4EE9-8A62-0E95E4EB91D6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1" name="Google Shape;424;p27">
              <a:extLst>
                <a:ext uri="{FF2B5EF4-FFF2-40B4-BE49-F238E27FC236}">
                  <a16:creationId xmlns:a16="http://schemas.microsoft.com/office/drawing/2014/main" id="{86481ECF-909E-460D-9ACA-E3370941F2F3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2" name="Google Shape;425;p27">
            <a:extLst>
              <a:ext uri="{FF2B5EF4-FFF2-40B4-BE49-F238E27FC236}">
                <a16:creationId xmlns:a16="http://schemas.microsoft.com/office/drawing/2014/main" id="{A8597AAF-F83C-4845-A295-A7DB783CAE49}"/>
              </a:ext>
            </a:extLst>
          </p:cNvPr>
          <p:cNvGrpSpPr/>
          <p:nvPr/>
        </p:nvGrpSpPr>
        <p:grpSpPr>
          <a:xfrm rot="10800000">
            <a:off x="2190430" y="2246803"/>
            <a:ext cx="2604976" cy="804504"/>
            <a:chOff x="185742" y="1697030"/>
            <a:chExt cx="5165698" cy="1658130"/>
          </a:xfrm>
        </p:grpSpPr>
        <p:sp>
          <p:nvSpPr>
            <p:cNvPr id="23" name="Google Shape;426;p27">
              <a:extLst>
                <a:ext uri="{FF2B5EF4-FFF2-40B4-BE49-F238E27FC236}">
                  <a16:creationId xmlns:a16="http://schemas.microsoft.com/office/drawing/2014/main" id="{F0C41162-3701-497B-9C0D-B826B716E1D2}"/>
                </a:ext>
              </a:extLst>
            </p:cNvPr>
            <p:cNvSpPr/>
            <p:nvPr/>
          </p:nvSpPr>
          <p:spPr>
            <a:xfrm rot="10800000" flipH="1">
              <a:off x="1426313" y="1697030"/>
              <a:ext cx="2693399" cy="1243801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" name="Google Shape;427;p27">
              <a:extLst>
                <a:ext uri="{FF2B5EF4-FFF2-40B4-BE49-F238E27FC236}">
                  <a16:creationId xmlns:a16="http://schemas.microsoft.com/office/drawing/2014/main" id="{4EE8DA6A-EF6F-48FB-8773-4ACB708B18DF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428;p27">
              <a:extLst>
                <a:ext uri="{FF2B5EF4-FFF2-40B4-BE49-F238E27FC236}">
                  <a16:creationId xmlns:a16="http://schemas.microsoft.com/office/drawing/2014/main" id="{AA0B5892-BDCA-4A13-962B-7A605FA15400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429;p27">
              <a:extLst>
                <a:ext uri="{FF2B5EF4-FFF2-40B4-BE49-F238E27FC236}">
                  <a16:creationId xmlns:a16="http://schemas.microsoft.com/office/drawing/2014/main" id="{73C3AED2-2C76-44A9-A0C3-ECB8D6B66C29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7" name="Google Shape;430;p27">
            <a:extLst>
              <a:ext uri="{FF2B5EF4-FFF2-40B4-BE49-F238E27FC236}">
                <a16:creationId xmlns:a16="http://schemas.microsoft.com/office/drawing/2014/main" id="{C1A60F57-16DE-44B6-8CD8-FFAC75778886}"/>
              </a:ext>
            </a:extLst>
          </p:cNvPr>
          <p:cNvGrpSpPr/>
          <p:nvPr/>
        </p:nvGrpSpPr>
        <p:grpSpPr>
          <a:xfrm rot="10800000">
            <a:off x="4295692" y="2246803"/>
            <a:ext cx="2604976" cy="804504"/>
            <a:chOff x="185742" y="1697030"/>
            <a:chExt cx="5165698" cy="1658130"/>
          </a:xfrm>
        </p:grpSpPr>
        <p:sp>
          <p:nvSpPr>
            <p:cNvPr id="28" name="Google Shape;431;p27">
              <a:extLst>
                <a:ext uri="{FF2B5EF4-FFF2-40B4-BE49-F238E27FC236}">
                  <a16:creationId xmlns:a16="http://schemas.microsoft.com/office/drawing/2014/main" id="{A6D4E341-1EA3-4782-BF1B-760AC6877354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9" name="Google Shape;432;p27">
              <a:extLst>
                <a:ext uri="{FF2B5EF4-FFF2-40B4-BE49-F238E27FC236}">
                  <a16:creationId xmlns:a16="http://schemas.microsoft.com/office/drawing/2014/main" id="{D9F0A12C-55C3-4ECC-8C02-9061B1EC83E1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0" name="Google Shape;433;p27">
              <a:extLst>
                <a:ext uri="{FF2B5EF4-FFF2-40B4-BE49-F238E27FC236}">
                  <a16:creationId xmlns:a16="http://schemas.microsoft.com/office/drawing/2014/main" id="{66BEC3E6-D022-4ECC-8065-68EFB3B77073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1" name="Google Shape;434;p27">
              <a:extLst>
                <a:ext uri="{FF2B5EF4-FFF2-40B4-BE49-F238E27FC236}">
                  <a16:creationId xmlns:a16="http://schemas.microsoft.com/office/drawing/2014/main" id="{D1848BBF-304D-4923-A72E-5D67B96556A0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2" name="Google Shape;430;p27">
            <a:extLst>
              <a:ext uri="{FF2B5EF4-FFF2-40B4-BE49-F238E27FC236}">
                <a16:creationId xmlns:a16="http://schemas.microsoft.com/office/drawing/2014/main" id="{C540A6F0-C393-4707-93BE-B16EA607888C}"/>
              </a:ext>
            </a:extLst>
          </p:cNvPr>
          <p:cNvGrpSpPr/>
          <p:nvPr/>
        </p:nvGrpSpPr>
        <p:grpSpPr>
          <a:xfrm rot="10800000">
            <a:off x="6399014" y="2246803"/>
            <a:ext cx="2604976" cy="804504"/>
            <a:chOff x="185742" y="1697030"/>
            <a:chExt cx="5165698" cy="1658130"/>
          </a:xfrm>
        </p:grpSpPr>
        <p:sp>
          <p:nvSpPr>
            <p:cNvPr id="33" name="Google Shape;431;p27">
              <a:extLst>
                <a:ext uri="{FF2B5EF4-FFF2-40B4-BE49-F238E27FC236}">
                  <a16:creationId xmlns:a16="http://schemas.microsoft.com/office/drawing/2014/main" id="{54D12075-1CBE-46AE-8FAA-1352273BF8EE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Predict Future Games </a:t>
              </a:r>
              <a:endParaRPr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4" name="Google Shape;432;p27">
              <a:extLst>
                <a:ext uri="{FF2B5EF4-FFF2-40B4-BE49-F238E27FC236}">
                  <a16:creationId xmlns:a16="http://schemas.microsoft.com/office/drawing/2014/main" id="{43930CA0-FDC1-4D73-A881-6688F4E89479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5" name="Google Shape;433;p27">
              <a:extLst>
                <a:ext uri="{FF2B5EF4-FFF2-40B4-BE49-F238E27FC236}">
                  <a16:creationId xmlns:a16="http://schemas.microsoft.com/office/drawing/2014/main" id="{0FAEC9D2-43CC-4690-B596-8F2F15FDAD40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" name="Google Shape;434;p27">
              <a:extLst>
                <a:ext uri="{FF2B5EF4-FFF2-40B4-BE49-F238E27FC236}">
                  <a16:creationId xmlns:a16="http://schemas.microsoft.com/office/drawing/2014/main" id="{82AE1D17-F8C1-4C3F-8952-764393BC8045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7" name="Google Shape;426;p27">
            <a:extLst>
              <a:ext uri="{FF2B5EF4-FFF2-40B4-BE49-F238E27FC236}">
                <a16:creationId xmlns:a16="http://schemas.microsoft.com/office/drawing/2014/main" id="{3378F96F-3655-4C9B-84ED-E571633B137F}"/>
              </a:ext>
            </a:extLst>
          </p:cNvPr>
          <p:cNvSpPr/>
          <p:nvPr/>
        </p:nvSpPr>
        <p:spPr>
          <a:xfrm flipH="1">
            <a:off x="2511314" y="2465391"/>
            <a:ext cx="1875132" cy="60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Sentiment Analysis on Regression Models</a:t>
            </a:r>
            <a:endParaRPr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" name="Google Shape;426;p27">
            <a:extLst>
              <a:ext uri="{FF2B5EF4-FFF2-40B4-BE49-F238E27FC236}">
                <a16:creationId xmlns:a16="http://schemas.microsoft.com/office/drawing/2014/main" id="{408395B6-58EB-438D-83C4-D80A14099780}"/>
              </a:ext>
            </a:extLst>
          </p:cNvPr>
          <p:cNvSpPr/>
          <p:nvPr/>
        </p:nvSpPr>
        <p:spPr>
          <a:xfrm flipH="1">
            <a:off x="4705991" y="2462902"/>
            <a:ext cx="1875132" cy="60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Analyze various models for accuracy</a:t>
            </a:r>
          </a:p>
        </p:txBody>
      </p:sp>
      <p:grpSp>
        <p:nvGrpSpPr>
          <p:cNvPr id="39" name="Google Shape;611;p38">
            <a:extLst>
              <a:ext uri="{FF2B5EF4-FFF2-40B4-BE49-F238E27FC236}">
                <a16:creationId xmlns:a16="http://schemas.microsoft.com/office/drawing/2014/main" id="{D98CE13C-BAC2-4509-8BAB-C0CC1291FCA0}"/>
              </a:ext>
            </a:extLst>
          </p:cNvPr>
          <p:cNvGrpSpPr/>
          <p:nvPr/>
        </p:nvGrpSpPr>
        <p:grpSpPr>
          <a:xfrm>
            <a:off x="5186465" y="1411357"/>
            <a:ext cx="914184" cy="935952"/>
            <a:chOff x="1786339" y="1703401"/>
            <a:chExt cx="473400" cy="473400"/>
          </a:xfrm>
        </p:grpSpPr>
        <p:sp>
          <p:nvSpPr>
            <p:cNvPr id="40" name="Google Shape;612;p38">
              <a:extLst>
                <a:ext uri="{FF2B5EF4-FFF2-40B4-BE49-F238E27FC236}">
                  <a16:creationId xmlns:a16="http://schemas.microsoft.com/office/drawing/2014/main" id="{8E28BFF2-23E5-4829-8C88-A6B99C4052AB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1" name="Google Shape;613;p38">
              <a:extLst>
                <a:ext uri="{FF2B5EF4-FFF2-40B4-BE49-F238E27FC236}">
                  <a16:creationId xmlns:a16="http://schemas.microsoft.com/office/drawing/2014/main" id="{F90934E5-7A44-45ED-A463-CFA75C76546B}"/>
                </a:ext>
              </a:extLst>
            </p:cNvPr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2321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SVM and MLP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87350" y="1327349"/>
            <a:ext cx="7812433" cy="812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sz="1800" dirty="0"/>
              <a:t>Both models either predicted all games as wins or losses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Data is not linearly separable, so this was expected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42EAD7BA-4E08-4F61-8D07-B665624F9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272" y="2398577"/>
            <a:ext cx="2480403" cy="1894256"/>
          </a:xfrm>
          <a:prstGeom prst="rect">
            <a:avLst/>
          </a:prstGeom>
        </p:spPr>
      </p:pic>
      <p:pic>
        <p:nvPicPr>
          <p:cNvPr id="5" name="Picture 4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C2D3C8BE-7902-4454-BE25-182338DFD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065" y="2398577"/>
            <a:ext cx="2480403" cy="189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5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61296" y="1377099"/>
            <a:ext cx="7812433" cy="5522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sz="1200" dirty="0"/>
              <a:t>Decision Trees are best suited for this data set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Decision Tree with a max depth of 3 performed at 69% accuracy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Great python package called </a:t>
            </a:r>
            <a:r>
              <a:rPr lang="en-US" sz="1200" dirty="0" err="1"/>
              <a:t>dtreeviz</a:t>
            </a:r>
            <a:r>
              <a:rPr lang="en-US" sz="1200" dirty="0"/>
              <a:t> for Decision Tree visualization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C719DB58-19F8-494C-A8A1-BEE82085A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0662" y="2147674"/>
            <a:ext cx="5408050" cy="2995826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4587E7-9EB2-4113-9616-10C77D040C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416" y="2246526"/>
            <a:ext cx="2484552" cy="3762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F713094-5575-4A39-9A78-C15D74FB4D33}"/>
              </a:ext>
            </a:extLst>
          </p:cNvPr>
          <p:cNvSpPr txBox="1"/>
          <p:nvPr/>
        </p:nvSpPr>
        <p:spPr>
          <a:xfrm>
            <a:off x="0" y="4804946"/>
            <a:ext cx="20205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1" dirty="0">
                <a:solidFill>
                  <a:srgbClr val="3F5378"/>
                </a:solidFill>
              </a:rPr>
              <a:t>Python Packages found at: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i="1" dirty="0">
                <a:solidFill>
                  <a:srgbClr val="3F5378"/>
                </a:solidFill>
                <a:hlinkClick r:id="rId6"/>
              </a:rPr>
              <a:t>https://github.com/parrt/dtreeviz</a:t>
            </a:r>
            <a:r>
              <a:rPr lang="en-US" sz="800" i="1" dirty="0">
                <a:solidFill>
                  <a:srgbClr val="3F5378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81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7313" y="1364400"/>
            <a:ext cx="6808787" cy="3795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sz="1200" dirty="0"/>
              <a:t>Random Forest with a max depth of 4 and an “entropy” criterion produced bests results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sz="1200" dirty="0"/>
              <a:t>Over 70% accuracy for training data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lang="en-US" dirty="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Graphic 7">
            <a:extLst>
              <a:ext uri="{FF2B5EF4-FFF2-40B4-BE49-F238E27FC236}">
                <a16:creationId xmlns:a16="http://schemas.microsoft.com/office/drawing/2014/main" id="{30B3FD62-D876-4156-B4E8-07F32019C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377" y="1860415"/>
            <a:ext cx="7404100" cy="3283085"/>
          </a:xfrm>
          <a:prstGeom prst="rect">
            <a:avLst/>
          </a:prstGeom>
        </p:spPr>
      </p:pic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113D722-8400-4EB9-BB3D-C1DA63E9A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13" y="1911215"/>
            <a:ext cx="2890838" cy="575581"/>
          </a:xfrm>
          <a:prstGeom prst="rect">
            <a:avLst/>
          </a:prstGeom>
        </p:spPr>
      </p:pic>
      <p:sp>
        <p:nvSpPr>
          <p:cNvPr id="19" name="Google Shape;238;p16">
            <a:extLst>
              <a:ext uri="{FF2B5EF4-FFF2-40B4-BE49-F238E27FC236}">
                <a16:creationId xmlns:a16="http://schemas.microsoft.com/office/drawing/2014/main" id="{63B6A8AA-EA9F-4B01-9234-695859F3744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845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17" name="Google Shape;420;p27">
            <a:extLst>
              <a:ext uri="{FF2B5EF4-FFF2-40B4-BE49-F238E27FC236}">
                <a16:creationId xmlns:a16="http://schemas.microsoft.com/office/drawing/2014/main" id="{0A689A0D-456F-4ACA-9F54-E9D789F8AC8F}"/>
              </a:ext>
            </a:extLst>
          </p:cNvPr>
          <p:cNvGrpSpPr/>
          <p:nvPr/>
        </p:nvGrpSpPr>
        <p:grpSpPr>
          <a:xfrm rot="10800000">
            <a:off x="89452" y="2246809"/>
            <a:ext cx="2604976" cy="804504"/>
            <a:chOff x="185742" y="1697030"/>
            <a:chExt cx="5165698" cy="1658130"/>
          </a:xfrm>
        </p:grpSpPr>
        <p:sp>
          <p:nvSpPr>
            <p:cNvPr id="18" name="Google Shape;421;p27">
              <a:extLst>
                <a:ext uri="{FF2B5EF4-FFF2-40B4-BE49-F238E27FC236}">
                  <a16:creationId xmlns:a16="http://schemas.microsoft.com/office/drawing/2014/main" id="{B4C04789-D6B3-4A86-9BEC-AAC49172785B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Data Preparation</a:t>
              </a:r>
              <a:endParaRPr sz="16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9" name="Google Shape;422;p27">
              <a:extLst>
                <a:ext uri="{FF2B5EF4-FFF2-40B4-BE49-F238E27FC236}">
                  <a16:creationId xmlns:a16="http://schemas.microsoft.com/office/drawing/2014/main" id="{8D15D0D0-0AD2-406D-9C34-1B09FC4A0196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0" name="Google Shape;423;p27">
              <a:extLst>
                <a:ext uri="{FF2B5EF4-FFF2-40B4-BE49-F238E27FC236}">
                  <a16:creationId xmlns:a16="http://schemas.microsoft.com/office/drawing/2014/main" id="{EDEF05A6-EC55-4EE9-8A62-0E95E4EB91D6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1" name="Google Shape;424;p27">
              <a:extLst>
                <a:ext uri="{FF2B5EF4-FFF2-40B4-BE49-F238E27FC236}">
                  <a16:creationId xmlns:a16="http://schemas.microsoft.com/office/drawing/2014/main" id="{86481ECF-909E-460D-9ACA-E3370941F2F3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2" name="Google Shape;425;p27">
            <a:extLst>
              <a:ext uri="{FF2B5EF4-FFF2-40B4-BE49-F238E27FC236}">
                <a16:creationId xmlns:a16="http://schemas.microsoft.com/office/drawing/2014/main" id="{A8597AAF-F83C-4845-A295-A7DB783CAE49}"/>
              </a:ext>
            </a:extLst>
          </p:cNvPr>
          <p:cNvGrpSpPr/>
          <p:nvPr/>
        </p:nvGrpSpPr>
        <p:grpSpPr>
          <a:xfrm rot="10800000">
            <a:off x="2190430" y="2246803"/>
            <a:ext cx="2604976" cy="804504"/>
            <a:chOff x="185742" y="1697030"/>
            <a:chExt cx="5165698" cy="1658130"/>
          </a:xfrm>
        </p:grpSpPr>
        <p:sp>
          <p:nvSpPr>
            <p:cNvPr id="23" name="Google Shape;426;p27">
              <a:extLst>
                <a:ext uri="{FF2B5EF4-FFF2-40B4-BE49-F238E27FC236}">
                  <a16:creationId xmlns:a16="http://schemas.microsoft.com/office/drawing/2014/main" id="{F0C41162-3701-497B-9C0D-B826B716E1D2}"/>
                </a:ext>
              </a:extLst>
            </p:cNvPr>
            <p:cNvSpPr/>
            <p:nvPr/>
          </p:nvSpPr>
          <p:spPr>
            <a:xfrm rot="10800000" flipH="1">
              <a:off x="1426313" y="1697030"/>
              <a:ext cx="2693399" cy="1243801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" name="Google Shape;427;p27">
              <a:extLst>
                <a:ext uri="{FF2B5EF4-FFF2-40B4-BE49-F238E27FC236}">
                  <a16:creationId xmlns:a16="http://schemas.microsoft.com/office/drawing/2014/main" id="{4EE8DA6A-EF6F-48FB-8773-4ACB708B18DF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428;p27">
              <a:extLst>
                <a:ext uri="{FF2B5EF4-FFF2-40B4-BE49-F238E27FC236}">
                  <a16:creationId xmlns:a16="http://schemas.microsoft.com/office/drawing/2014/main" id="{AA0B5892-BDCA-4A13-962B-7A605FA15400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429;p27">
              <a:extLst>
                <a:ext uri="{FF2B5EF4-FFF2-40B4-BE49-F238E27FC236}">
                  <a16:creationId xmlns:a16="http://schemas.microsoft.com/office/drawing/2014/main" id="{73C3AED2-2C76-44A9-A0C3-ECB8D6B66C29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7" name="Google Shape;430;p27">
            <a:extLst>
              <a:ext uri="{FF2B5EF4-FFF2-40B4-BE49-F238E27FC236}">
                <a16:creationId xmlns:a16="http://schemas.microsoft.com/office/drawing/2014/main" id="{C1A60F57-16DE-44B6-8CD8-FFAC75778886}"/>
              </a:ext>
            </a:extLst>
          </p:cNvPr>
          <p:cNvGrpSpPr/>
          <p:nvPr/>
        </p:nvGrpSpPr>
        <p:grpSpPr>
          <a:xfrm rot="10800000">
            <a:off x="4295692" y="2246803"/>
            <a:ext cx="2604976" cy="804504"/>
            <a:chOff x="185742" y="1697030"/>
            <a:chExt cx="5165698" cy="1658130"/>
          </a:xfrm>
        </p:grpSpPr>
        <p:sp>
          <p:nvSpPr>
            <p:cNvPr id="28" name="Google Shape;431;p27">
              <a:extLst>
                <a:ext uri="{FF2B5EF4-FFF2-40B4-BE49-F238E27FC236}">
                  <a16:creationId xmlns:a16="http://schemas.microsoft.com/office/drawing/2014/main" id="{A6D4E341-1EA3-4782-BF1B-760AC6877354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9" name="Google Shape;432;p27">
              <a:extLst>
                <a:ext uri="{FF2B5EF4-FFF2-40B4-BE49-F238E27FC236}">
                  <a16:creationId xmlns:a16="http://schemas.microsoft.com/office/drawing/2014/main" id="{D9F0A12C-55C3-4ECC-8C02-9061B1EC83E1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0" name="Google Shape;433;p27">
              <a:extLst>
                <a:ext uri="{FF2B5EF4-FFF2-40B4-BE49-F238E27FC236}">
                  <a16:creationId xmlns:a16="http://schemas.microsoft.com/office/drawing/2014/main" id="{66BEC3E6-D022-4ECC-8065-68EFB3B77073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1" name="Google Shape;434;p27">
              <a:extLst>
                <a:ext uri="{FF2B5EF4-FFF2-40B4-BE49-F238E27FC236}">
                  <a16:creationId xmlns:a16="http://schemas.microsoft.com/office/drawing/2014/main" id="{D1848BBF-304D-4923-A72E-5D67B96556A0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2" name="Google Shape;430;p27">
            <a:extLst>
              <a:ext uri="{FF2B5EF4-FFF2-40B4-BE49-F238E27FC236}">
                <a16:creationId xmlns:a16="http://schemas.microsoft.com/office/drawing/2014/main" id="{C540A6F0-C393-4707-93BE-B16EA607888C}"/>
              </a:ext>
            </a:extLst>
          </p:cNvPr>
          <p:cNvGrpSpPr/>
          <p:nvPr/>
        </p:nvGrpSpPr>
        <p:grpSpPr>
          <a:xfrm rot="10800000">
            <a:off x="6399014" y="2246803"/>
            <a:ext cx="2604976" cy="804504"/>
            <a:chOff x="185742" y="1697030"/>
            <a:chExt cx="5165698" cy="1658130"/>
          </a:xfrm>
        </p:grpSpPr>
        <p:sp>
          <p:nvSpPr>
            <p:cNvPr id="33" name="Google Shape;431;p27">
              <a:extLst>
                <a:ext uri="{FF2B5EF4-FFF2-40B4-BE49-F238E27FC236}">
                  <a16:creationId xmlns:a16="http://schemas.microsoft.com/office/drawing/2014/main" id="{54D12075-1CBE-46AE-8FAA-1352273BF8EE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Predict Future Games </a:t>
              </a:r>
              <a:endParaRPr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4" name="Google Shape;432;p27">
              <a:extLst>
                <a:ext uri="{FF2B5EF4-FFF2-40B4-BE49-F238E27FC236}">
                  <a16:creationId xmlns:a16="http://schemas.microsoft.com/office/drawing/2014/main" id="{43930CA0-FDC1-4D73-A881-6688F4E89479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5" name="Google Shape;433;p27">
              <a:extLst>
                <a:ext uri="{FF2B5EF4-FFF2-40B4-BE49-F238E27FC236}">
                  <a16:creationId xmlns:a16="http://schemas.microsoft.com/office/drawing/2014/main" id="{0FAEC9D2-43CC-4690-B596-8F2F15FDAD40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" name="Google Shape;434;p27">
              <a:extLst>
                <a:ext uri="{FF2B5EF4-FFF2-40B4-BE49-F238E27FC236}">
                  <a16:creationId xmlns:a16="http://schemas.microsoft.com/office/drawing/2014/main" id="{82AE1D17-F8C1-4C3F-8952-764393BC8045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7" name="Google Shape;426;p27">
            <a:extLst>
              <a:ext uri="{FF2B5EF4-FFF2-40B4-BE49-F238E27FC236}">
                <a16:creationId xmlns:a16="http://schemas.microsoft.com/office/drawing/2014/main" id="{3378F96F-3655-4C9B-84ED-E571633B137F}"/>
              </a:ext>
            </a:extLst>
          </p:cNvPr>
          <p:cNvSpPr/>
          <p:nvPr/>
        </p:nvSpPr>
        <p:spPr>
          <a:xfrm flipH="1">
            <a:off x="2511314" y="2465391"/>
            <a:ext cx="1875132" cy="60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Sentiment Analysis on Regression Models</a:t>
            </a:r>
            <a:endParaRPr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" name="Google Shape;426;p27">
            <a:extLst>
              <a:ext uri="{FF2B5EF4-FFF2-40B4-BE49-F238E27FC236}">
                <a16:creationId xmlns:a16="http://schemas.microsoft.com/office/drawing/2014/main" id="{408395B6-58EB-438D-83C4-D80A14099780}"/>
              </a:ext>
            </a:extLst>
          </p:cNvPr>
          <p:cNvSpPr/>
          <p:nvPr/>
        </p:nvSpPr>
        <p:spPr>
          <a:xfrm flipH="1">
            <a:off x="4705991" y="2462902"/>
            <a:ext cx="1875132" cy="60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Analyze various models for accuracy</a:t>
            </a:r>
          </a:p>
        </p:txBody>
      </p:sp>
      <p:grpSp>
        <p:nvGrpSpPr>
          <p:cNvPr id="39" name="Google Shape;611;p38">
            <a:extLst>
              <a:ext uri="{FF2B5EF4-FFF2-40B4-BE49-F238E27FC236}">
                <a16:creationId xmlns:a16="http://schemas.microsoft.com/office/drawing/2014/main" id="{D98CE13C-BAC2-4509-8BAB-C0CC1291FCA0}"/>
              </a:ext>
            </a:extLst>
          </p:cNvPr>
          <p:cNvGrpSpPr/>
          <p:nvPr/>
        </p:nvGrpSpPr>
        <p:grpSpPr>
          <a:xfrm>
            <a:off x="7242180" y="1455807"/>
            <a:ext cx="914184" cy="935952"/>
            <a:chOff x="1786339" y="1703401"/>
            <a:chExt cx="473400" cy="473400"/>
          </a:xfrm>
        </p:grpSpPr>
        <p:sp>
          <p:nvSpPr>
            <p:cNvPr id="40" name="Google Shape;612;p38">
              <a:extLst>
                <a:ext uri="{FF2B5EF4-FFF2-40B4-BE49-F238E27FC236}">
                  <a16:creationId xmlns:a16="http://schemas.microsoft.com/office/drawing/2014/main" id="{8E28BFF2-23E5-4829-8C88-A6B99C4052AB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1" name="Google Shape;613;p38">
              <a:extLst>
                <a:ext uri="{FF2B5EF4-FFF2-40B4-BE49-F238E27FC236}">
                  <a16:creationId xmlns:a16="http://schemas.microsoft.com/office/drawing/2014/main" id="{F90934E5-7A44-45ED-A463-CFA75C76546B}"/>
                </a:ext>
              </a:extLst>
            </p:cNvPr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6221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Predicting Future Games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61296" y="1377099"/>
            <a:ext cx="7812433" cy="648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sz="1200" dirty="0"/>
              <a:t>Store data in MongoDB Collections separate from Training Data in order to not interfere with model training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MLB Game Day data is available for future games only at most 3 days out due to starting pitcher and lineup changes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After running this on a few days throughout the month of August I found it will get anywhere between 55-80%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19CF2DB-B54D-4A86-944F-14095C1B5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46" y="2059037"/>
            <a:ext cx="2549103" cy="2544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67E8D7-94DE-4CEC-9DE7-70FCA335A129}"/>
              </a:ext>
            </a:extLst>
          </p:cNvPr>
          <p:cNvSpPr txBox="1"/>
          <p:nvPr/>
        </p:nvSpPr>
        <p:spPr>
          <a:xfrm>
            <a:off x="1170934" y="4592556"/>
            <a:ext cx="20559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Example output when given 08/22 as the date</a:t>
            </a:r>
          </a:p>
        </p:txBody>
      </p:sp>
    </p:spTree>
    <p:extLst>
      <p:ext uri="{BB962C8B-B14F-4D97-AF65-F5344CB8AC3E}">
        <p14:creationId xmlns:p14="http://schemas.microsoft.com/office/powerpoint/2010/main" val="297477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Predicting Future Games – Betting Scenarios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61296" y="1377100"/>
            <a:ext cx="7812433" cy="4257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sz="1200" dirty="0"/>
              <a:t>Best option would be to do Round Robin betting.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sz="1200" dirty="0"/>
              <a:t>Round Robins are parlay bets that bet every combination that you specify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37BB1E2-6182-4CFA-B9BA-4D9EC74EF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752" y="2120900"/>
            <a:ext cx="2586541" cy="3022600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AF92871-F8B7-4B4D-B4E5-CBB5CCED9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996" y="2120900"/>
            <a:ext cx="2592935" cy="302260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EA93EC1-0835-4DA1-A3D4-D4506E9B4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34" y="2120899"/>
            <a:ext cx="2599362" cy="30226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90F62F-9893-4847-86DF-1FF4BCFC4633}"/>
              </a:ext>
            </a:extLst>
          </p:cNvPr>
          <p:cNvSpPr txBox="1"/>
          <p:nvPr/>
        </p:nvSpPr>
        <p:spPr>
          <a:xfrm>
            <a:off x="507178" y="1878666"/>
            <a:ext cx="179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60% correct - $9 gain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567869-2FC4-4578-9586-A090A011C29E}"/>
              </a:ext>
            </a:extLst>
          </p:cNvPr>
          <p:cNvSpPr txBox="1"/>
          <p:nvPr/>
        </p:nvSpPr>
        <p:spPr>
          <a:xfrm>
            <a:off x="5702672" y="1882685"/>
            <a:ext cx="179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80% correct - $523 gain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E40F7E-763D-47DF-920B-A590A932F70F}"/>
              </a:ext>
            </a:extLst>
          </p:cNvPr>
          <p:cNvSpPr txBox="1"/>
          <p:nvPr/>
        </p:nvSpPr>
        <p:spPr>
          <a:xfrm>
            <a:off x="3100113" y="1864721"/>
            <a:ext cx="179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70% correct - $205 gain</a:t>
            </a:r>
          </a:p>
        </p:txBody>
      </p:sp>
    </p:spTree>
    <p:extLst>
      <p:ext uri="{BB962C8B-B14F-4D97-AF65-F5344CB8AC3E}">
        <p14:creationId xmlns:p14="http://schemas.microsoft.com/office/powerpoint/2010/main" val="207812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621D2-62CA-476E-8D82-34D582F6A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0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Objectives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7385508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Collect Data using MLB’s Game Day API.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Perform Sentiment analysis to determine importance of various pitching and batting statistics.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Analyze various models for accuracy in predicting the winner of MLB game matchups.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61296" y="1377099"/>
            <a:ext cx="7812433" cy="22360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sz="1800" dirty="0"/>
              <a:t>For sports predictions, any model worth while will need to be at least 65% accurate.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sz="1800" dirty="0"/>
              <a:t>Decision Trees and Random Forests are most likely the best solution for any data science problems that involve sports statistics.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lang="en-US" sz="1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lang="en-US" sz="1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lang="en-US" sz="1200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8761ABC-9133-4E3F-A4CA-D906909C13E9}"/>
              </a:ext>
            </a:extLst>
          </p:cNvPr>
          <p:cNvSpPr txBox="1"/>
          <p:nvPr/>
        </p:nvSpPr>
        <p:spPr>
          <a:xfrm>
            <a:off x="139700" y="4291689"/>
            <a:ext cx="3917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1" dirty="0">
                <a:solidFill>
                  <a:srgbClr val="3F5378"/>
                </a:solidFill>
              </a:rPr>
              <a:t>My code found at: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i="1" dirty="0">
                <a:solidFill>
                  <a:srgbClr val="3F5378"/>
                </a:solidFill>
                <a:hlinkClick r:id="rId3"/>
              </a:rPr>
              <a:t>https://github.com/VPurcell99/DataMining2/tree/main/MLBOutcomePrediction</a:t>
            </a:r>
            <a:r>
              <a:rPr lang="en-US" sz="800" i="1" dirty="0">
                <a:solidFill>
                  <a:srgbClr val="3F5378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6957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D767-A1A1-49BD-B4FF-7B28133A5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90750"/>
            <a:ext cx="5727700" cy="2961900"/>
          </a:xfrm>
        </p:spPr>
        <p:txBody>
          <a:bodyPr/>
          <a:lstStyle/>
          <a:p>
            <a:r>
              <a:rPr lang="en-US" dirty="0"/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402286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D4B7-D1D2-4A85-B929-D83E1FE8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Importance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DD25D-DB03-4E54-A9C5-3C7413C8C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MLB Teams would like to know the probability of their team winning based on different batting lineup and pitcher matchups</a:t>
            </a:r>
          </a:p>
          <a:p>
            <a:r>
              <a:rPr lang="en-US" dirty="0"/>
              <a:t>At this time of this presentation sports betting is legal in more than two dozen states.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DBEC5-FFE4-43FF-B12B-DCCF913A12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pSp>
        <p:nvGrpSpPr>
          <p:cNvPr id="5" name="Google Shape;239;p16">
            <a:extLst>
              <a:ext uri="{FF2B5EF4-FFF2-40B4-BE49-F238E27FC236}">
                <a16:creationId xmlns:a16="http://schemas.microsoft.com/office/drawing/2014/main" id="{BB576060-9EDA-45C3-BB11-797ADCF62E44}"/>
              </a:ext>
            </a:extLst>
          </p:cNvPr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6" name="Google Shape;240;p16">
              <a:extLst>
                <a:ext uri="{FF2B5EF4-FFF2-40B4-BE49-F238E27FC236}">
                  <a16:creationId xmlns:a16="http://schemas.microsoft.com/office/drawing/2014/main" id="{1FED443A-3D5C-4E0A-AD57-428C136B2AA1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1;p16">
              <a:extLst>
                <a:ext uri="{FF2B5EF4-FFF2-40B4-BE49-F238E27FC236}">
                  <a16:creationId xmlns:a16="http://schemas.microsoft.com/office/drawing/2014/main" id="{2DD476FD-642A-436D-B0EF-BE5F069E68CB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2;p16">
              <a:extLst>
                <a:ext uri="{FF2B5EF4-FFF2-40B4-BE49-F238E27FC236}">
                  <a16:creationId xmlns:a16="http://schemas.microsoft.com/office/drawing/2014/main" id="{D2D7EE20-9992-423B-8270-659B8A3402FF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3;p16">
              <a:extLst>
                <a:ext uri="{FF2B5EF4-FFF2-40B4-BE49-F238E27FC236}">
                  <a16:creationId xmlns:a16="http://schemas.microsoft.com/office/drawing/2014/main" id="{084A6D62-8268-4970-83D8-F7E9416FEEF8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3087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D4B7-D1D2-4A85-B929-D83E1FE8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Original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DD25D-DB03-4E54-A9C5-3C7413C8C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decided to use MLB Season Stat predictions. Most research I investigated about this topic would use running averages.</a:t>
            </a:r>
          </a:p>
          <a:p>
            <a:r>
              <a:rPr lang="en-US" dirty="0"/>
              <a:t>I decided to include umpire statistics into the predictive model to see if there was an effect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DBEC5-FFE4-43FF-B12B-DCCF913A12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pSp>
        <p:nvGrpSpPr>
          <p:cNvPr id="5" name="Google Shape;239;p16">
            <a:extLst>
              <a:ext uri="{FF2B5EF4-FFF2-40B4-BE49-F238E27FC236}">
                <a16:creationId xmlns:a16="http://schemas.microsoft.com/office/drawing/2014/main" id="{BB576060-9EDA-45C3-BB11-797ADCF62E44}"/>
              </a:ext>
            </a:extLst>
          </p:cNvPr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6" name="Google Shape;240;p16">
              <a:extLst>
                <a:ext uri="{FF2B5EF4-FFF2-40B4-BE49-F238E27FC236}">
                  <a16:creationId xmlns:a16="http://schemas.microsoft.com/office/drawing/2014/main" id="{1FED443A-3D5C-4E0A-AD57-428C136B2AA1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1;p16">
              <a:extLst>
                <a:ext uri="{FF2B5EF4-FFF2-40B4-BE49-F238E27FC236}">
                  <a16:creationId xmlns:a16="http://schemas.microsoft.com/office/drawing/2014/main" id="{2DD476FD-642A-436D-B0EF-BE5F069E68CB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2;p16">
              <a:extLst>
                <a:ext uri="{FF2B5EF4-FFF2-40B4-BE49-F238E27FC236}">
                  <a16:creationId xmlns:a16="http://schemas.microsoft.com/office/drawing/2014/main" id="{D2D7EE20-9992-423B-8270-659B8A3402FF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3;p16">
              <a:extLst>
                <a:ext uri="{FF2B5EF4-FFF2-40B4-BE49-F238E27FC236}">
                  <a16:creationId xmlns:a16="http://schemas.microsoft.com/office/drawing/2014/main" id="{084A6D62-8268-4970-83D8-F7E9416FEEF8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420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621D2-62CA-476E-8D82-34D582F6A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 Approach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7385508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Collected Box Score, Game Summary, Player Data, and Player Stat Projections for each MLB matchup over past 4 years.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Used MLB-</a:t>
            </a:r>
            <a:r>
              <a:rPr lang="en-US" dirty="0" err="1"/>
              <a:t>StatsAPI</a:t>
            </a:r>
            <a:r>
              <a:rPr lang="en-US" dirty="0"/>
              <a:t> and the </a:t>
            </a:r>
            <a:r>
              <a:rPr lang="en-US" dirty="0" err="1"/>
              <a:t>mlbgame</a:t>
            </a:r>
            <a:r>
              <a:rPr lang="en-US" dirty="0"/>
              <a:t> API python packages to access MLB GameDay data.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Stored data into a MongoDB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B6B5BDD-C2EE-48E7-9A85-2E42A12A2DF3}"/>
              </a:ext>
            </a:extLst>
          </p:cNvPr>
          <p:cNvSpPr txBox="1"/>
          <p:nvPr/>
        </p:nvSpPr>
        <p:spPr>
          <a:xfrm>
            <a:off x="38600" y="4570277"/>
            <a:ext cx="68889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1" dirty="0">
                <a:solidFill>
                  <a:srgbClr val="3F5378"/>
                </a:solidFill>
              </a:rPr>
              <a:t>API’s found at: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 dirty="0">
                <a:solidFill>
                  <a:srgbClr val="3F5378"/>
                </a:solidFill>
                <a:hlinkClick r:id="rId3"/>
              </a:rPr>
              <a:t>https://pypi.org/project/MLB-StatsAPI/</a:t>
            </a:r>
            <a:endParaRPr lang="en-US" sz="1000" i="1" dirty="0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 dirty="0">
                <a:solidFill>
                  <a:srgbClr val="3F5378"/>
                </a:solidFill>
                <a:hlinkClick r:id="rId4"/>
              </a:rPr>
              <a:t>https://github.com/panzarino/mlbgame</a:t>
            </a:r>
            <a:r>
              <a:rPr lang="en-US" sz="1000" i="1" dirty="0">
                <a:solidFill>
                  <a:srgbClr val="3F5378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042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 Encountered During Data Collection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7385508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MLB GameDay data was incomplete for a large portion of the games.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Python API’s had existing issues which was the reason for multiple data collection processes.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9685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Choice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49"/>
            <a:ext cx="7385508" cy="29762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MongoDB synergizes well with the JSON outputs of the API’s.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The </a:t>
            </a:r>
            <a:r>
              <a:rPr lang="en-US" dirty="0" err="1"/>
              <a:t>pymongo</a:t>
            </a:r>
            <a:r>
              <a:rPr lang="en-US" dirty="0"/>
              <a:t> python package makes storing and accessing mongo documents immensely easy.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At the time of data collection I was unsure of what data specific data points.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42E927F-7A34-47F0-BA5F-E0DCA84C9546}"/>
              </a:ext>
            </a:extLst>
          </p:cNvPr>
          <p:cNvSpPr txBox="1"/>
          <p:nvPr/>
        </p:nvSpPr>
        <p:spPr>
          <a:xfrm>
            <a:off x="0" y="4774882"/>
            <a:ext cx="2831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1" dirty="0">
                <a:solidFill>
                  <a:srgbClr val="3F5378"/>
                </a:solidFill>
              </a:rPr>
              <a:t>Python Packages found at: </a:t>
            </a:r>
            <a:r>
              <a:rPr lang="en-US" sz="1000" i="1" dirty="0">
                <a:solidFill>
                  <a:srgbClr val="3F5378"/>
                </a:solidFill>
                <a:hlinkClick r:id="rId3"/>
              </a:rPr>
              <a:t>https://pymongo.readthedocs.io/en/stable/</a:t>
            </a:r>
            <a:r>
              <a:rPr lang="en-US" sz="1000" i="1" dirty="0">
                <a:solidFill>
                  <a:srgbClr val="3F5378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180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p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970</Words>
  <Application>Microsoft Office PowerPoint</Application>
  <PresentationFormat>On-screen Show (16:9)</PresentationFormat>
  <Paragraphs>161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Roboto Condensed</vt:lpstr>
      <vt:lpstr>Arvo</vt:lpstr>
      <vt:lpstr>Roboto Condensed Light</vt:lpstr>
      <vt:lpstr>Arial</vt:lpstr>
      <vt:lpstr>Salerio template</vt:lpstr>
      <vt:lpstr>Predicting MLB Game Outcomes</vt:lpstr>
      <vt:lpstr>Project Overview</vt:lpstr>
      <vt:lpstr>Project Objectives</vt:lpstr>
      <vt:lpstr>Project Importance</vt:lpstr>
      <vt:lpstr>What is Original</vt:lpstr>
      <vt:lpstr>Data Collection</vt:lpstr>
      <vt:lpstr>Data Collection Approach</vt:lpstr>
      <vt:lpstr>Problems Encountered During Data Collection</vt:lpstr>
      <vt:lpstr>Database Choice</vt:lpstr>
      <vt:lpstr>Data Analysis</vt:lpstr>
      <vt:lpstr>Data Analysis Overview</vt:lpstr>
      <vt:lpstr>PowerPoint Presentation</vt:lpstr>
      <vt:lpstr>Data Preparation</vt:lpstr>
      <vt:lpstr>Data Preparation – Training Data Overview</vt:lpstr>
      <vt:lpstr>Data Preparation – Data Snippet</vt:lpstr>
      <vt:lpstr>PowerPoint Presentation</vt:lpstr>
      <vt:lpstr>Sensitivity Analysis Overview</vt:lpstr>
      <vt:lpstr>Sensitivity Analysis – Support Vector Regressor</vt:lpstr>
      <vt:lpstr>Sensitivity Analysis – MLP Regressor</vt:lpstr>
      <vt:lpstr>Sensitivity Analysis – Decision Tree Regressor</vt:lpstr>
      <vt:lpstr>New Data Snippet</vt:lpstr>
      <vt:lpstr>PowerPoint Presentation</vt:lpstr>
      <vt:lpstr>SVM and MLP</vt:lpstr>
      <vt:lpstr>Decision Tree</vt:lpstr>
      <vt:lpstr>Random Forest</vt:lpstr>
      <vt:lpstr>PowerPoint Presentation</vt:lpstr>
      <vt:lpstr>Predicting Future Games</vt:lpstr>
      <vt:lpstr>Predicting Future Games – Betting Scenarios</vt:lpstr>
      <vt:lpstr>Conclusion</vt:lpstr>
      <vt:lpstr>Conclusion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MLB Game Outcomes</dc:title>
  <dc:creator>Vince Purcell</dc:creator>
  <cp:lastModifiedBy>Purcell, Vincent Dominic</cp:lastModifiedBy>
  <cp:revision>5</cp:revision>
  <dcterms:modified xsi:type="dcterms:W3CDTF">2021-08-22T18:33:50Z</dcterms:modified>
</cp:coreProperties>
</file>