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56" r:id="rId3"/>
    <p:sldId id="313" r:id="rId4"/>
    <p:sldId id="258" r:id="rId5"/>
    <p:sldId id="295" r:id="rId6"/>
    <p:sldId id="315" r:id="rId7"/>
    <p:sldId id="289" r:id="rId8"/>
    <p:sldId id="290" r:id="rId9"/>
    <p:sldId id="259" r:id="rId10"/>
    <p:sldId id="261" r:id="rId11"/>
    <p:sldId id="263" r:id="rId12"/>
    <p:sldId id="262" r:id="rId13"/>
    <p:sldId id="260" r:id="rId14"/>
    <p:sldId id="305"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73" autoAdjust="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91251AF-67B4-450C-BB4C-6CA38B4477CD}" type="datetimeFigureOut">
              <a:rPr lang="pt-BR" smtClean="0"/>
              <a:t>24/07/2019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417822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91251AF-67B4-450C-BB4C-6CA38B4477CD}" type="datetimeFigureOut">
              <a:rPr lang="pt-BR" smtClean="0"/>
              <a:t>24/07/2019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141742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09600" y="274639"/>
            <a:ext cx="80264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91251AF-67B4-450C-BB4C-6CA38B4477CD}" type="datetimeFigureOut">
              <a:rPr lang="pt-BR" smtClean="0"/>
              <a:t>24/07/2019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26204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91251AF-67B4-450C-BB4C-6CA38B4477CD}" type="datetimeFigureOut">
              <a:rPr lang="pt-BR" smtClean="0"/>
              <a:t>24/07/2019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31432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291251AF-67B4-450C-BB4C-6CA38B4477CD}" type="datetimeFigureOut">
              <a:rPr lang="pt-BR" smtClean="0"/>
              <a:t>24/07/2019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423888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91251AF-67B4-450C-BB4C-6CA38B4477CD}" type="datetimeFigureOut">
              <a:rPr lang="pt-BR" smtClean="0"/>
              <a:t>24/07/2019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173423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91251AF-67B4-450C-BB4C-6CA38B4477CD}" type="datetimeFigureOut">
              <a:rPr lang="pt-BR" smtClean="0"/>
              <a:t>24/07/2019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369986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91251AF-67B4-450C-BB4C-6CA38B4477CD}" type="datetimeFigureOut">
              <a:rPr lang="pt-BR" smtClean="0"/>
              <a:t>24/07/2019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15166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91251AF-67B4-450C-BB4C-6CA38B4477CD}" type="datetimeFigureOut">
              <a:rPr lang="pt-BR" smtClean="0"/>
              <a:t>24/07/2019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206139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91251AF-67B4-450C-BB4C-6CA38B4477CD}" type="datetimeFigureOut">
              <a:rPr lang="pt-BR" smtClean="0"/>
              <a:t>24/07/2019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381156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91251AF-67B4-450C-BB4C-6CA38B4477CD}" type="datetimeFigureOut">
              <a:rPr lang="pt-BR" smtClean="0"/>
              <a:t>24/07/2019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3810E2C-B25A-449B-A25B-EA091E6EB5B1}" type="slidenum">
              <a:rPr lang="pt-BR" smtClean="0"/>
              <a:t>‹nº›</a:t>
            </a:fld>
            <a:endParaRPr lang="pt-BR"/>
          </a:p>
        </p:txBody>
      </p:sp>
    </p:spTree>
    <p:extLst>
      <p:ext uri="{BB962C8B-B14F-4D97-AF65-F5344CB8AC3E}">
        <p14:creationId xmlns:p14="http://schemas.microsoft.com/office/powerpoint/2010/main" val="29092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251AF-67B4-450C-BB4C-6CA38B4477CD}" type="datetimeFigureOut">
              <a:rPr lang="pt-BR" smtClean="0"/>
              <a:t>24/07/2019</a:t>
            </a:fld>
            <a:endParaRPr lang="pt-BR"/>
          </a:p>
        </p:txBody>
      </p:sp>
      <p:sp>
        <p:nvSpPr>
          <p:cNvPr id="5" name="Espaço Reservado para Rodapé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10E2C-B25A-449B-A25B-EA091E6EB5B1}" type="slidenum">
              <a:rPr lang="pt-BR" smtClean="0"/>
              <a:t>‹nº›</a:t>
            </a:fld>
            <a:endParaRPr lang="pt-BR"/>
          </a:p>
        </p:txBody>
      </p:sp>
    </p:spTree>
    <p:extLst>
      <p:ext uri="{BB962C8B-B14F-4D97-AF65-F5344CB8AC3E}">
        <p14:creationId xmlns:p14="http://schemas.microsoft.com/office/powerpoint/2010/main" val="396216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gif"/></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7.png"/><Relationship Id="rId7" Type="http://schemas.openxmlformats.org/officeDocument/2006/relationships/image" Target="../media/image18.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 Id="rId9" Type="http://schemas.openxmlformats.org/officeDocument/2006/relationships/image" Target="../media/image20.gi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user/roldoagro" TargetMode="Externa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hyperlink" Target="https://www.youtube.com/channel/UCAeMOscpPhThTt9zMF5JIgA" TargetMode="Externa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hyperlink" Target="https://www.facebook.com/GenesNews/info/?tab=page_info" TargetMode="Externa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hyperlink" Target="ftp://ftp.ufv.br/dbg/biodat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ftp://ftp.ufv.br/dbg/biodat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75521" y="1789489"/>
            <a:ext cx="8729701" cy="7078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pt-BR"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GENES </a:t>
            </a:r>
            <a:endParaRPr lang="pt-BR"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1026" name="Picture 2" descr="C:\Users\Vinicius\Desktop\Curso GENES\Aula_01\genes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680" y="2622730"/>
            <a:ext cx="2511473" cy="2606471"/>
          </a:xfrm>
          <a:prstGeom prst="rect">
            <a:avLst/>
          </a:prstGeom>
          <a:noFill/>
          <a:extLst>
            <a:ext uri="{909E8E84-426E-40DD-AFC4-6F175D3DCCD1}">
              <a14:hiddenFill xmlns:a14="http://schemas.microsoft.com/office/drawing/2010/main">
                <a:solidFill>
                  <a:srgbClr val="FFFFFF"/>
                </a:solidFill>
              </a14:hiddenFill>
            </a:ext>
          </a:extLst>
        </p:spPr>
      </p:pic>
      <p:sp>
        <p:nvSpPr>
          <p:cNvPr id="13" name="Caixa de texto 9"/>
          <p:cNvSpPr txBox="1"/>
          <p:nvPr/>
        </p:nvSpPr>
        <p:spPr>
          <a:xfrm>
            <a:off x="2505944" y="5589240"/>
            <a:ext cx="7704856" cy="1080120"/>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r">
              <a:lnSpc>
                <a:spcPct val="115000"/>
              </a:lnSpc>
            </a:pPr>
            <a:r>
              <a:rPr lang="pt-BR" b="1" dirty="0">
                <a:solidFill>
                  <a:schemeClr val="tx1"/>
                </a:solidFill>
                <a:latin typeface="Arial" panose="020B0604020202020204" pitchFamily="34" charset="0"/>
                <a:ea typeface="Calibri"/>
                <a:cs typeface="Arial" panose="020B0604020202020204" pitchFamily="34" charset="0"/>
              </a:rPr>
              <a:t>Vinícius </a:t>
            </a:r>
            <a:r>
              <a:rPr lang="pt-BR" b="1" dirty="0">
                <a:solidFill>
                  <a:schemeClr val="tx1"/>
                </a:solidFill>
                <a:latin typeface="Arial" panose="020B0604020202020204" pitchFamily="34" charset="0"/>
                <a:ea typeface="Calibri"/>
                <a:cs typeface="Arial" panose="020B0604020202020204" pitchFamily="34" charset="0"/>
              </a:rPr>
              <a:t>Quintão Carneiro</a:t>
            </a:r>
            <a:endParaRPr lang="pt-BR" sz="1200" b="1" dirty="0">
              <a:solidFill>
                <a:schemeClr val="tx1"/>
              </a:solidFill>
              <a:latin typeface="Arial" panose="020B0604020202020204" pitchFamily="34" charset="0"/>
              <a:ea typeface="Calibri"/>
              <a:cs typeface="Arial" panose="020B0604020202020204" pitchFamily="34" charset="0"/>
            </a:endParaRPr>
          </a:p>
          <a:p>
            <a:pPr algn="r">
              <a:lnSpc>
                <a:spcPct val="115000"/>
              </a:lnSpc>
              <a:spcAft>
                <a:spcPts val="1000"/>
              </a:spcAft>
            </a:pPr>
            <a:r>
              <a:rPr lang="pt-BR" b="1" dirty="0">
                <a:solidFill>
                  <a:schemeClr val="tx1"/>
                </a:solidFill>
                <a:latin typeface="Arial" panose="020B0604020202020204" pitchFamily="34" charset="0"/>
                <a:ea typeface="Calibri"/>
                <a:cs typeface="Arial" panose="020B0604020202020204" pitchFamily="34" charset="0"/>
              </a:rPr>
              <a:t>vinicius.carneiro@ufla.br</a:t>
            </a:r>
            <a:endParaRPr lang="pt-BR" sz="1200" b="1" dirty="0">
              <a:solidFill>
                <a:schemeClr val="tx1"/>
              </a:solidFill>
              <a:latin typeface="Arial" panose="020B0604020202020204" pitchFamily="34" charset="0"/>
              <a:ea typeface="Calibri"/>
              <a:cs typeface="Arial" panose="020B0604020202020204" pitchFamily="34" charset="0"/>
            </a:endParaRPr>
          </a:p>
        </p:txBody>
      </p:sp>
      <p:sp>
        <p:nvSpPr>
          <p:cNvPr id="6" name="Título 1"/>
          <p:cNvSpPr>
            <a:spLocks noGrp="1"/>
          </p:cNvSpPr>
          <p:nvPr>
            <p:ph type="title"/>
          </p:nvPr>
        </p:nvSpPr>
        <p:spPr>
          <a:xfrm>
            <a:off x="1812206" y="116632"/>
            <a:ext cx="8398594" cy="1143000"/>
          </a:xfrm>
        </p:spPr>
        <p:txBody>
          <a:bodyPr>
            <a:noAutofit/>
          </a:bodyPr>
          <a:lstStyle/>
          <a:p>
            <a:r>
              <a:rPr lang="pt-BR" sz="2000" b="1" dirty="0"/>
              <a:t>Universidade Federal de Lavras</a:t>
            </a:r>
            <a:br>
              <a:rPr lang="pt-BR" sz="2000" b="1" dirty="0"/>
            </a:br>
            <a:r>
              <a:rPr lang="pt-BR" sz="2000" b="1" dirty="0"/>
              <a:t>Departamento de Biologia</a:t>
            </a:r>
            <a:br>
              <a:rPr lang="pt-BR" sz="2000" b="1" dirty="0"/>
            </a:br>
            <a:r>
              <a:rPr lang="pt-BR" sz="2000" b="1" dirty="0"/>
              <a:t>Programa de Mestrado Profissional em Genética e Melhoramento de Plantas</a:t>
            </a:r>
            <a:endParaRPr lang="pt-BR" sz="2000" b="1" dirty="0"/>
          </a:p>
        </p:txBody>
      </p:sp>
      <p:pic>
        <p:nvPicPr>
          <p:cNvPr id="2" name="Imagem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721" y="5645150"/>
            <a:ext cx="9064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Imagem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2207" y="5733257"/>
            <a:ext cx="13874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792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991545" y="1268761"/>
            <a:ext cx="9105390" cy="2400657"/>
          </a:xfrm>
          <a:prstGeom prst="rect">
            <a:avLst/>
          </a:prstGeom>
          <a:noFill/>
        </p:spPr>
        <p:txBody>
          <a:bodyPr wrap="square" lIns="91440" tIns="45720" rIns="91440" bIns="45720">
            <a:spAutoFit/>
          </a:bodyPr>
          <a:lstStyle/>
          <a:p>
            <a:pPr algn="ctr"/>
            <a:r>
              <a:rPr lang="pt-B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Virgula-Ponto</a:t>
            </a:r>
          </a:p>
          <a:p>
            <a:r>
              <a:rPr lang="pt-BR"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OBS: O Genes trabalha somente com ponto.</a:t>
            </a:r>
          </a:p>
          <a:p>
            <a:endParaRPr lang="pt-BR" sz="1600" b="1" i="1"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algn="ctr"/>
            <a:r>
              <a:rPr lang="pt-BR" sz="1400" b="1" i="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(UTILITÁRIOS -&gt; CONFIGURAÇÕES -&gt; IMAGEM PLANETA -&gt; CONFIGURAÇÕES ADICIONAIS)</a:t>
            </a:r>
          </a:p>
          <a:p>
            <a:pPr marL="742950" indent="-742950" algn="ctr">
              <a:buFont typeface="+mj-lt"/>
              <a:buAutoNum type="arabicPeriod"/>
            </a:pPr>
            <a:endParaRPr lang="pt-BR"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algn="ctr"/>
            <a:endParaRPr lang="pt-BR"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p:txBody>
      </p:sp>
      <p:grpSp>
        <p:nvGrpSpPr>
          <p:cNvPr id="19" name="Grupo 18"/>
          <p:cNvGrpSpPr/>
          <p:nvPr/>
        </p:nvGrpSpPr>
        <p:grpSpPr>
          <a:xfrm>
            <a:off x="3262116" y="2708920"/>
            <a:ext cx="6650308" cy="4104456"/>
            <a:chOff x="3707904" y="1484784"/>
            <a:chExt cx="5282156" cy="3028306"/>
          </a:xfrm>
        </p:grpSpPr>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484784"/>
              <a:ext cx="5282156" cy="274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lipse 5"/>
            <p:cNvSpPr/>
            <p:nvPr/>
          </p:nvSpPr>
          <p:spPr>
            <a:xfrm>
              <a:off x="7776356" y="3573016"/>
              <a:ext cx="612068" cy="576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p:cNvCxnSpPr/>
            <p:nvPr/>
          </p:nvCxnSpPr>
          <p:spPr>
            <a:xfrm>
              <a:off x="7236296" y="3284984"/>
              <a:ext cx="468052" cy="30806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flipV="1">
              <a:off x="7470322" y="4136725"/>
              <a:ext cx="395669" cy="300387"/>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a:off x="7856748" y="2857711"/>
              <a:ext cx="162279" cy="5425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flipH="1">
              <a:off x="8382814" y="3231378"/>
              <a:ext cx="288401" cy="30643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flipH="1" flipV="1">
              <a:off x="8388424" y="4077072"/>
              <a:ext cx="319926" cy="43601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Retângulo 12"/>
          <p:cNvSpPr/>
          <p:nvPr/>
        </p:nvSpPr>
        <p:spPr>
          <a:xfrm>
            <a:off x="4248197" y="201415"/>
            <a:ext cx="4136069" cy="769441"/>
          </a:xfrm>
          <a:prstGeom prst="rect">
            <a:avLst/>
          </a:prstGeom>
          <a:noFill/>
        </p:spPr>
        <p:txBody>
          <a:bodyPr wrap="none" lIns="91440" tIns="45720" rIns="91440" bIns="45720">
            <a:spAutoFit/>
          </a:bodyPr>
          <a:lstStyle/>
          <a:p>
            <a:pPr algn="ctr"/>
            <a:r>
              <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Configurações</a:t>
            </a:r>
            <a:endPar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17" name="Picture 2" descr="C:\Users\Vinicius\Desktop\Curso GENES\Aula_01\genes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7726" y="79683"/>
            <a:ext cx="918155" cy="95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21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upo 35"/>
          <p:cNvGrpSpPr/>
          <p:nvPr/>
        </p:nvGrpSpPr>
        <p:grpSpPr>
          <a:xfrm>
            <a:off x="1524001" y="188641"/>
            <a:ext cx="9129336" cy="5095651"/>
            <a:chOff x="1" y="709613"/>
            <a:chExt cx="9129336" cy="5095651"/>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09613"/>
              <a:ext cx="9129336" cy="509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Elipse 10"/>
            <p:cNvSpPr/>
            <p:nvPr/>
          </p:nvSpPr>
          <p:spPr>
            <a:xfrm>
              <a:off x="2123728" y="4581128"/>
              <a:ext cx="1944216" cy="4747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de seta reta 11"/>
            <p:cNvCxnSpPr/>
            <p:nvPr/>
          </p:nvCxnSpPr>
          <p:spPr>
            <a:xfrm>
              <a:off x="1732969" y="4197883"/>
              <a:ext cx="589284" cy="41754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p:nvPr/>
          </p:nvCxnSpPr>
          <p:spPr>
            <a:xfrm flipV="1">
              <a:off x="2123728" y="5332681"/>
              <a:ext cx="498153" cy="40713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p:nvPr/>
          </p:nvCxnSpPr>
          <p:spPr>
            <a:xfrm>
              <a:off x="2728998" y="3749604"/>
              <a:ext cx="204312" cy="73535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p:cNvCxnSpPr/>
            <p:nvPr/>
          </p:nvCxnSpPr>
          <p:spPr>
            <a:xfrm flipH="1">
              <a:off x="3837779" y="4135413"/>
              <a:ext cx="363101" cy="41533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ector de seta reta 15"/>
            <p:cNvCxnSpPr/>
            <p:nvPr/>
          </p:nvCxnSpPr>
          <p:spPr>
            <a:xfrm flipH="1" flipV="1">
              <a:off x="3692972" y="5148852"/>
              <a:ext cx="402791" cy="59096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4564669" y="2060848"/>
              <a:ext cx="4183795" cy="38289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rgbClr val="FF0000"/>
                  </a:solidFill>
                </a:rPr>
                <a:t>1</a:t>
              </a:r>
              <a:r>
                <a:rPr lang="pt-BR" dirty="0"/>
                <a:t>V</a:t>
              </a:r>
              <a:endParaRPr lang="pt-BR" dirty="0"/>
            </a:p>
          </p:txBody>
        </p:sp>
        <p:cxnSp>
          <p:nvCxnSpPr>
            <p:cNvPr id="38" name="Conector de seta reta 37"/>
            <p:cNvCxnSpPr/>
            <p:nvPr/>
          </p:nvCxnSpPr>
          <p:spPr>
            <a:xfrm>
              <a:off x="4788024" y="1567921"/>
              <a:ext cx="589284" cy="41754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a:off x="6283659" y="1227772"/>
              <a:ext cx="204312" cy="73535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Conector de seta reta 40"/>
            <p:cNvCxnSpPr/>
            <p:nvPr/>
          </p:nvCxnSpPr>
          <p:spPr>
            <a:xfrm flipH="1">
              <a:off x="7897761" y="1547795"/>
              <a:ext cx="363102" cy="41533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Elipse 67"/>
            <p:cNvSpPr/>
            <p:nvPr/>
          </p:nvSpPr>
          <p:spPr>
            <a:xfrm>
              <a:off x="4572000" y="2614061"/>
              <a:ext cx="4183795" cy="38289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rgbClr val="FF0000"/>
                  </a:solidFill>
                </a:rPr>
                <a:t>2</a:t>
              </a:r>
              <a:endParaRPr lang="pt-BR" sz="2400" b="1" dirty="0">
                <a:solidFill>
                  <a:srgbClr val="FF0000"/>
                </a:solidFill>
              </a:endParaRPr>
            </a:p>
          </p:txBody>
        </p:sp>
        <p:cxnSp>
          <p:nvCxnSpPr>
            <p:cNvPr id="69" name="Conector de seta reta 68"/>
            <p:cNvCxnSpPr/>
            <p:nvPr/>
          </p:nvCxnSpPr>
          <p:spPr>
            <a:xfrm flipV="1">
              <a:off x="5015777" y="2996953"/>
              <a:ext cx="294642" cy="50405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Conector de seta reta 71"/>
            <p:cNvCxnSpPr/>
            <p:nvPr/>
          </p:nvCxnSpPr>
          <p:spPr>
            <a:xfrm flipV="1">
              <a:off x="6334737" y="3140969"/>
              <a:ext cx="153234" cy="64807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Conector de seta reta 74"/>
            <p:cNvCxnSpPr/>
            <p:nvPr/>
          </p:nvCxnSpPr>
          <p:spPr>
            <a:xfrm flipH="1" flipV="1">
              <a:off x="7534659" y="3140969"/>
              <a:ext cx="363102" cy="50405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3" name="CaixaDeTexto 42"/>
          <p:cNvSpPr txBox="1"/>
          <p:nvPr/>
        </p:nvSpPr>
        <p:spPr>
          <a:xfrm>
            <a:off x="1847529" y="5517233"/>
            <a:ext cx="8406853" cy="1200329"/>
          </a:xfrm>
          <a:prstGeom prst="rect">
            <a:avLst/>
          </a:prstGeom>
          <a:noFill/>
        </p:spPr>
        <p:txBody>
          <a:bodyPr wrap="none" rtlCol="0">
            <a:spAutoFit/>
          </a:bodyPr>
          <a:lstStyle/>
          <a:p>
            <a:pPr marL="342900" indent="-342900">
              <a:buFont typeface="+mj-lt"/>
              <a:buAutoNum type="arabicPeriod"/>
            </a:pPr>
            <a:r>
              <a:rPr lang="pt-BR" sz="2400" dirty="0"/>
              <a:t>Símbolo decimal: Colocar ponto (.) como na figura</a:t>
            </a:r>
          </a:p>
          <a:p>
            <a:pPr marL="342900" indent="-342900">
              <a:buFont typeface="+mj-lt"/>
              <a:buAutoNum type="arabicPeriod"/>
            </a:pPr>
            <a:r>
              <a:rPr lang="pt-BR" sz="2400" dirty="0"/>
              <a:t>Símbolo de agrupamento de dígitos: Colocar espaço simples ( ) </a:t>
            </a:r>
          </a:p>
          <a:p>
            <a:r>
              <a:rPr lang="pt-BR" sz="2400" dirty="0"/>
              <a:t>como na figura</a:t>
            </a:r>
            <a:endParaRPr lang="pt-BR" sz="2400" dirty="0"/>
          </a:p>
        </p:txBody>
      </p:sp>
    </p:spTree>
    <p:extLst>
      <p:ext uri="{BB962C8B-B14F-4D97-AF65-F5344CB8AC3E}">
        <p14:creationId xmlns:p14="http://schemas.microsoft.com/office/powerpoint/2010/main" val="4290665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991544" y="764705"/>
            <a:ext cx="8640960" cy="3477875"/>
          </a:xfrm>
          <a:prstGeom prst="rect">
            <a:avLst/>
          </a:prstGeom>
          <a:noFill/>
        </p:spPr>
        <p:txBody>
          <a:bodyPr wrap="square" lIns="91440" tIns="45720" rIns="91440" bIns="45720">
            <a:spAutoFit/>
          </a:bodyPr>
          <a:lstStyle/>
          <a:p>
            <a:pPr algn="ctr"/>
            <a:r>
              <a:rPr lang="pt-BR"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Trilha de dados</a:t>
            </a:r>
          </a:p>
          <a:p>
            <a:pPr algn="ctr"/>
            <a:r>
              <a:rPr lang="pt-BR" sz="16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(Utilitários -&gt; Trilha de Dados)</a:t>
            </a:r>
          </a:p>
          <a:p>
            <a:endParaRPr lang="pt-B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marL="742950" indent="-742950">
              <a:buFont typeface="+mj-lt"/>
              <a:buAutoNum type="arabicPeriod"/>
            </a:pPr>
            <a:r>
              <a:rPr lang="pt-BR"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Pasta</a:t>
            </a:r>
          </a:p>
          <a:p>
            <a:pPr marL="1200150" lvl="1" indent="-742950">
              <a:buFont typeface="+mj-lt"/>
              <a:buAutoNum type="alphaLcPeriod"/>
            </a:pPr>
            <a:r>
              <a:rPr lang="pt-B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Definição</a:t>
            </a:r>
          </a:p>
          <a:p>
            <a:pPr marL="1200150" lvl="1" indent="-742950">
              <a:buFont typeface="+mj-lt"/>
              <a:buAutoNum type="alphaLcPeriod"/>
            </a:pPr>
            <a:r>
              <a:rPr lang="pt-B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Criação</a:t>
            </a:r>
          </a:p>
          <a:p>
            <a:pPr lvl="1"/>
            <a:r>
              <a:rPr lang="pt-B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 </a:t>
            </a:r>
          </a:p>
          <a:p>
            <a:pPr marL="742950" indent="-742950">
              <a:buFont typeface="+mj-lt"/>
              <a:buAutoNum type="arabicPeriod"/>
            </a:pPr>
            <a:r>
              <a:rPr lang="pt-BR"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Integração</a:t>
            </a:r>
          </a:p>
          <a:p>
            <a:pPr marL="742950" indent="-742950" algn="ctr">
              <a:buFont typeface="+mj-lt"/>
              <a:buAutoNum type="arabicPeriod"/>
            </a:pPr>
            <a:endParaRPr lang="pt-B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a:p>
            <a:pPr algn="ctr"/>
            <a:endParaRPr lang="pt-BR"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endParaRPr>
          </a:p>
        </p:txBody>
      </p:sp>
      <p:pic>
        <p:nvPicPr>
          <p:cNvPr id="3076" name="Picture 4" descr="http://andersonmedeiros.com/wp-content/uploads/2013/11/R-Sistem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6166" y="4941168"/>
            <a:ext cx="1165538" cy="8842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peteletrica.uff.br/wp-content/uploads/2013/04/physics_tools_matla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226" y="4725144"/>
            <a:ext cx="1224671" cy="1547168"/>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p:cNvSpPr/>
          <p:nvPr/>
        </p:nvSpPr>
        <p:spPr>
          <a:xfrm>
            <a:off x="4048164" y="-27384"/>
            <a:ext cx="4136069" cy="769441"/>
          </a:xfrm>
          <a:prstGeom prst="rect">
            <a:avLst/>
          </a:prstGeom>
          <a:noFill/>
        </p:spPr>
        <p:txBody>
          <a:bodyPr wrap="none" lIns="91440" tIns="45720" rIns="91440" bIns="45720">
            <a:spAutoFit/>
          </a:bodyPr>
          <a:lstStyle/>
          <a:p>
            <a:pPr algn="ctr"/>
            <a:r>
              <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Configurações</a:t>
            </a:r>
            <a:endPar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8" name="Picture 2" descr="C:\Users\Vinicius\Desktop\Curso GENES\Aula_01\genes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57726" y="79683"/>
            <a:ext cx="918155" cy="95288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p:cNvPicPr>
            <a:picLocks noChangeAspect="1"/>
          </p:cNvPicPr>
          <p:nvPr/>
        </p:nvPicPr>
        <p:blipFill>
          <a:blip r:embed="rId5"/>
          <a:stretch>
            <a:fillRect/>
          </a:stretch>
        </p:blipFill>
        <p:spPr>
          <a:xfrm>
            <a:off x="6093572" y="1752079"/>
            <a:ext cx="3962868" cy="4832068"/>
          </a:xfrm>
          <a:prstGeom prst="rect">
            <a:avLst/>
          </a:prstGeom>
        </p:spPr>
      </p:pic>
    </p:spTree>
    <p:extLst>
      <p:ext uri="{BB962C8B-B14F-4D97-AF65-F5344CB8AC3E}">
        <p14:creationId xmlns:p14="http://schemas.microsoft.com/office/powerpoint/2010/main" val="2271463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063552" y="1628801"/>
            <a:ext cx="8496944" cy="4524315"/>
          </a:xfrm>
          <a:prstGeom prst="rect">
            <a:avLst/>
          </a:prstGeom>
        </p:spPr>
        <p:txBody>
          <a:bodyPr wrap="square">
            <a:spAutoFit/>
          </a:bodyPr>
          <a:lstStyle/>
          <a:p>
            <a:r>
              <a:rPr lang="pt-BR" sz="2400" dirty="0"/>
              <a:t>Ao iniciar o programa Genes faça a seguinte checagem:</a:t>
            </a:r>
            <a:br>
              <a:rPr lang="pt-BR" sz="2400" dirty="0"/>
            </a:br>
            <a:r>
              <a:rPr lang="pt-BR" sz="2400" dirty="0"/>
              <a:t>a. Veja a definição da trilha de dados (Canto inferior direito da tela). Se não estiver definida, clique na palavra “trilha” e acesse o painel para atualização (para primeira avaliação recomenda-se usar o default que é c:\dados)</a:t>
            </a:r>
            <a:br>
              <a:rPr lang="pt-BR" sz="2400" dirty="0"/>
            </a:br>
            <a:r>
              <a:rPr lang="pt-BR" sz="2400" dirty="0"/>
              <a:t>b. Veja a configuração do símbolo decimal. Se estiver com vírgula, passe para ponto. Você pode alterar isto entrando em utilitários e clicando em “configurações”</a:t>
            </a:r>
            <a:br>
              <a:rPr lang="pt-BR" sz="2400" dirty="0"/>
            </a:br>
            <a:r>
              <a:rPr lang="pt-BR" sz="2400" dirty="0"/>
              <a:t>c. Faça um teste rodando sua primeira análise. Entre em um procedimento, acesse um conjunto de dados exemplo (clique no ícone representativo de um triângulo amarelo, na tela de entrada do procedimento escolhido)</a:t>
            </a:r>
            <a:endParaRPr lang="pt-BR" sz="2400" dirty="0"/>
          </a:p>
        </p:txBody>
      </p:sp>
      <p:sp>
        <p:nvSpPr>
          <p:cNvPr id="7" name="Retângulo 6"/>
          <p:cNvSpPr/>
          <p:nvPr/>
        </p:nvSpPr>
        <p:spPr>
          <a:xfrm>
            <a:off x="2867668" y="260649"/>
            <a:ext cx="6612709" cy="769441"/>
          </a:xfrm>
          <a:prstGeom prst="rect">
            <a:avLst/>
          </a:prstGeom>
          <a:noFill/>
        </p:spPr>
        <p:txBody>
          <a:bodyPr wrap="none" lIns="91440" tIns="45720" rIns="91440" bIns="45720">
            <a:spAutoFit/>
          </a:bodyPr>
          <a:lstStyle/>
          <a:p>
            <a:pPr algn="ctr"/>
            <a:r>
              <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Roteiro - Configurações</a:t>
            </a:r>
            <a:endPar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spTree>
    <p:extLst>
      <p:ext uri="{BB962C8B-B14F-4D97-AF65-F5344CB8AC3E}">
        <p14:creationId xmlns:p14="http://schemas.microsoft.com/office/powerpoint/2010/main" val="495735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dedic.org.br/site/wp-content/uploads/2013/08/d%C3%BAvida-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8" y="2348880"/>
            <a:ext cx="3251806" cy="2448272"/>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463125" y="967604"/>
            <a:ext cx="3068469" cy="769441"/>
          </a:xfrm>
          <a:prstGeom prst="rect">
            <a:avLst/>
          </a:prstGeom>
          <a:noFill/>
        </p:spPr>
        <p:txBody>
          <a:bodyPr wrap="none" lIns="91440" tIns="45720" rIns="91440" bIns="45720">
            <a:spAutoFit/>
          </a:bodyPr>
          <a:lstStyle/>
          <a:p>
            <a:pPr algn="ctr"/>
            <a:r>
              <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DUVIDAS?</a:t>
            </a:r>
            <a:endPar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spTree>
    <p:extLst>
      <p:ext uri="{BB962C8B-B14F-4D97-AF65-F5344CB8AC3E}">
        <p14:creationId xmlns:p14="http://schemas.microsoft.com/office/powerpoint/2010/main" val="3568410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1027" name="Picture 3"/>
          <p:cNvPicPr>
            <a:picLocks noChangeAspect="1" noChangeArrowheads="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1487489" y="1"/>
            <a:ext cx="918051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ervicosweb.cnpq.br/wspessoa/servletrecuperafoto?tipo=1&amp;id=K4788274A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5465" y="2947424"/>
            <a:ext cx="1322251" cy="1512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6702" y="4779837"/>
            <a:ext cx="7810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r="90581"/>
          <a:stretch/>
        </p:blipFill>
        <p:spPr bwMode="auto">
          <a:xfrm>
            <a:off x="6627312" y="4781328"/>
            <a:ext cx="743756"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49317" r="39871"/>
          <a:stretch/>
        </p:blipFill>
        <p:spPr bwMode="auto">
          <a:xfrm>
            <a:off x="7707433" y="4781328"/>
            <a:ext cx="85371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88149"/>
          <a:stretch/>
        </p:blipFill>
        <p:spPr bwMode="auto">
          <a:xfrm>
            <a:off x="8715870" y="4675616"/>
            <a:ext cx="935778"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descr="C:\Users\Vinicius\Desktop\Curso GENES\Aula_01\genes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3978" y="1590904"/>
            <a:ext cx="2574030" cy="2671393"/>
          </a:xfrm>
          <a:prstGeom prst="rect">
            <a:avLst/>
          </a:prstGeom>
          <a:noFill/>
          <a:extLst>
            <a:ext uri="{909E8E84-426E-40DD-AFC4-6F175D3DCCD1}">
              <a14:hiddenFill xmlns:a14="http://schemas.microsoft.com/office/drawing/2010/main">
                <a:solidFill>
                  <a:srgbClr val="FFFFFF"/>
                </a:solidFill>
              </a14:hiddenFill>
            </a:ext>
          </a:extLst>
        </p:spPr>
      </p:pic>
      <p:sp>
        <p:nvSpPr>
          <p:cNvPr id="19" name="Retângulo 18"/>
          <p:cNvSpPr/>
          <p:nvPr/>
        </p:nvSpPr>
        <p:spPr>
          <a:xfrm>
            <a:off x="3375686" y="499320"/>
            <a:ext cx="5672643" cy="76944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SOFTWARE GENES </a:t>
            </a:r>
            <a:endPar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1026" name="Picture 2" descr="Resultado de imagem para ufv logo"/>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765" t="13502" r="6132" b="38619"/>
          <a:stretch/>
        </p:blipFill>
        <p:spPr bwMode="auto">
          <a:xfrm>
            <a:off x="9491552" y="3963284"/>
            <a:ext cx="1109755" cy="47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466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GENES estatistica"/>
          <p:cNvPicPr>
            <a:picLocks noChangeAspect="1" noChangeArrowheads="1"/>
          </p:cNvPicPr>
          <p:nvPr/>
        </p:nvPicPr>
        <p:blipFill rotWithShape="1">
          <a:blip r:embed="rId2">
            <a:extLst>
              <a:ext uri="{28A0092B-C50C-407E-A947-70E740481C1C}">
                <a14:useLocalDpi xmlns:a14="http://schemas.microsoft.com/office/drawing/2010/main" val="0"/>
              </a:ext>
            </a:extLst>
          </a:blip>
          <a:srcRect l="2439" t="4221" r="26431" b="28755"/>
          <a:stretch/>
        </p:blipFill>
        <p:spPr bwMode="auto">
          <a:xfrm>
            <a:off x="6096621" y="-243408"/>
            <a:ext cx="4322617" cy="305797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20" name="Picture 2" descr="Resultado de imagem para aplicativo 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128" y="3745022"/>
            <a:ext cx="4138857" cy="27083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17" name="Picture 2" descr="Resultado de imagem para GENES estatistica"/>
          <p:cNvPicPr>
            <a:picLocks noChangeAspect="1" noChangeArrowheads="1"/>
          </p:cNvPicPr>
          <p:nvPr/>
        </p:nvPicPr>
        <p:blipFill rotWithShape="1">
          <a:blip r:embed="rId4">
            <a:extLst>
              <a:ext uri="{28A0092B-C50C-407E-A947-70E740481C1C}">
                <a14:useLocalDpi xmlns:a14="http://schemas.microsoft.com/office/drawing/2010/main" val="0"/>
              </a:ext>
            </a:extLst>
          </a:blip>
          <a:srcRect l="4414" t="5983" r="3540" b="8975"/>
          <a:stretch/>
        </p:blipFill>
        <p:spPr bwMode="auto">
          <a:xfrm>
            <a:off x="1703513" y="180114"/>
            <a:ext cx="2815067" cy="260081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21" name="Picture 2" descr="Resultado de imagem para aplicativo GEN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3612" y="3933056"/>
            <a:ext cx="4164876" cy="244827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pic>
        <p:nvPicPr>
          <p:cNvPr id="8" name="Imagem 7"/>
          <p:cNvPicPr>
            <a:picLocks noChangeAspect="1"/>
          </p:cNvPicPr>
          <p:nvPr/>
        </p:nvPicPr>
        <p:blipFill rotWithShape="1">
          <a:blip r:embed="rId6"/>
          <a:srcRect t="1796" r="28000" b="33562"/>
          <a:stretch/>
        </p:blipFill>
        <p:spPr>
          <a:xfrm>
            <a:off x="3255372" y="1896840"/>
            <a:ext cx="5002556" cy="295232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4515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2"/>
          <a:srcRect t="1796" r="28000" b="33562"/>
          <a:stretch/>
        </p:blipFill>
        <p:spPr>
          <a:xfrm>
            <a:off x="1631504" y="476672"/>
            <a:ext cx="8784976" cy="5184576"/>
          </a:xfrm>
          <a:prstGeom prst="rect">
            <a:avLst/>
          </a:prstGeom>
        </p:spPr>
      </p:pic>
    </p:spTree>
    <p:extLst>
      <p:ext uri="{BB962C8B-B14F-4D97-AF65-F5344CB8AC3E}">
        <p14:creationId xmlns:p14="http://schemas.microsoft.com/office/powerpoint/2010/main" val="812882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981200" y="836713"/>
            <a:ext cx="8229600" cy="4525963"/>
          </a:xfrm>
        </p:spPr>
        <p:txBody>
          <a:bodyPr>
            <a:noAutofit/>
          </a:bodyPr>
          <a:lstStyle/>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Geral</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Utilitários</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Estatística Experimental</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Biometria</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Análise Multivariada</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Diversidade Genética</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Simulação</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Matrizes</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Integração</a:t>
            </a: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Inteligência Computacional</a:t>
            </a:r>
          </a:p>
          <a:p>
            <a:pPr>
              <a:lnSpc>
                <a:spcPct val="150000"/>
              </a:lnSpc>
            </a:pPr>
            <a:r>
              <a:rPr lang="pt-BR" sz="18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Fenômica</a:t>
            </a:r>
            <a:endPar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nSpc>
                <a:spcPct val="150000"/>
              </a:lnSpc>
            </a:pPr>
            <a:r>
              <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Genômica</a:t>
            </a:r>
            <a:endParaRPr lang="pt-BR" sz="1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Retângulo 3"/>
          <p:cNvSpPr/>
          <p:nvPr/>
        </p:nvSpPr>
        <p:spPr>
          <a:xfrm>
            <a:off x="4964372" y="44624"/>
            <a:ext cx="1980029" cy="707886"/>
          </a:xfrm>
          <a:prstGeom prst="rect">
            <a:avLst/>
          </a:prstGeom>
          <a:noFill/>
        </p:spPr>
        <p:txBody>
          <a:bodyPr wrap="none" lIns="91440" tIns="45720" rIns="91440" bIns="45720">
            <a:spAutoFit/>
          </a:bodyPr>
          <a:lstStyle/>
          <a:p>
            <a:pPr algn="ctr"/>
            <a:r>
              <a:rPr lang="pt-BR"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Seções</a:t>
            </a:r>
            <a:endParaRPr lang="pt-BR"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7172" name="Picture 4" descr="https://encrypted-tbn3.gstatic.com/images?q=tbn:ANd9GcTzz5BzzOHd2ZxJhymaBHYFI1EPhCVUD4I0UBrwBv7XdW39XBW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414" y="2979674"/>
            <a:ext cx="3648075" cy="12573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9317" r="39871"/>
          <a:stretch/>
        </p:blipFill>
        <p:spPr bwMode="auto">
          <a:xfrm>
            <a:off x="4112446" y="5825660"/>
            <a:ext cx="615403" cy="796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2" descr="C:\Users\PC11\Documents\MEGAsync\AulaFuzzy\Head.jpg"/>
          <p:cNvPicPr>
            <a:picLocks noChangeAspect="1" noChangeArrowheads="1"/>
          </p:cNvPicPr>
          <p:nvPr/>
        </p:nvPicPr>
        <p:blipFill>
          <a:blip r:embed="rId4"/>
          <a:srcRect/>
          <a:stretch>
            <a:fillRect/>
          </a:stretch>
        </p:blipFill>
        <p:spPr bwMode="auto">
          <a:xfrm>
            <a:off x="6840413" y="4821612"/>
            <a:ext cx="1230210" cy="1149150"/>
          </a:xfrm>
          <a:prstGeom prst="rect">
            <a:avLst/>
          </a:prstGeom>
          <a:ln>
            <a:noFill/>
          </a:ln>
          <a:effectLst>
            <a:softEdge rad="112500"/>
          </a:effectLst>
        </p:spPr>
      </p:pic>
      <p:pic>
        <p:nvPicPr>
          <p:cNvPr id="7175" name="Picture 7" descr="https://upload.wikimedia.org/wikipedia/commons/thumb/3/3a/Linear_regression.svg/2000px-Linear_regression.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836713"/>
            <a:ext cx="2727574" cy="18001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andersonmedeiros.com/wp-content/uploads/2013/11/R-Sistem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73572" y="4077760"/>
            <a:ext cx="854277" cy="6480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peteletrica.uff.br/wp-content/uploads/2013/04/physics_tools_matla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1178" y="3912938"/>
            <a:ext cx="773918" cy="9777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Vinicius\Desktop\Curso GENES\Aula_01\genes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57726" y="79683"/>
            <a:ext cx="830763" cy="8621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www.arruda.blog.br/wp-content/uploads/2011/07/fuzzy_logic.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4451" y="4801820"/>
            <a:ext cx="1168943" cy="1168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966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2135560" y="260648"/>
            <a:ext cx="7488832" cy="2016224"/>
            <a:chOff x="885824" y="4437112"/>
            <a:chExt cx="8258176" cy="2341533"/>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0896"/>
            <a:stretch/>
          </p:blipFill>
          <p:spPr bwMode="auto">
            <a:xfrm>
              <a:off x="885824" y="6088990"/>
              <a:ext cx="8258175" cy="68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54051"/>
            <a:stretch/>
          </p:blipFill>
          <p:spPr bwMode="auto">
            <a:xfrm>
              <a:off x="885825" y="4437112"/>
              <a:ext cx="8258175" cy="165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tângulo 1"/>
          <p:cNvSpPr/>
          <p:nvPr/>
        </p:nvSpPr>
        <p:spPr>
          <a:xfrm>
            <a:off x="2063552" y="4577060"/>
            <a:ext cx="8280920" cy="2308324"/>
          </a:xfrm>
          <a:prstGeom prst="rect">
            <a:avLst/>
          </a:prstGeom>
        </p:spPr>
        <p:txBody>
          <a:bodyPr wrap="square">
            <a:spAutoFit/>
          </a:bodyPr>
          <a:lstStyle/>
          <a:p>
            <a:pPr marL="342900" indent="-342900" algn="just">
              <a:buFont typeface="+mj-lt"/>
              <a:buAutoNum type="arabicPeriod"/>
            </a:pPr>
            <a:r>
              <a:rPr lang="pt-BR" dirty="0"/>
              <a:t>CRUZ</a:t>
            </a:r>
            <a:r>
              <a:rPr lang="pt-BR" dirty="0"/>
              <a:t>, C. D. . Programa Genes - Análise multivariada e simulação. 1. ed. Viçosa, MG: Editora UFV, 2006. v. 1. 175 p. </a:t>
            </a:r>
            <a:endParaRPr lang="pt-BR" dirty="0"/>
          </a:p>
          <a:p>
            <a:pPr marL="342900" indent="-342900" algn="just">
              <a:buFont typeface="+mj-lt"/>
              <a:buAutoNum type="arabicPeriod"/>
            </a:pPr>
            <a:r>
              <a:rPr lang="pt-BR" dirty="0"/>
              <a:t>CRUZ</a:t>
            </a:r>
            <a:r>
              <a:rPr lang="pt-BR" dirty="0"/>
              <a:t>, C. D. . Programa Genes - Biometria. 1. ed. </a:t>
            </a:r>
            <a:r>
              <a:rPr lang="pt-BR" dirty="0" err="1"/>
              <a:t>Viçosa,MG</a:t>
            </a:r>
            <a:r>
              <a:rPr lang="pt-BR" dirty="0"/>
              <a:t>: Editora UFV, 2006. v. 1. 382 p</a:t>
            </a:r>
            <a:r>
              <a:rPr lang="pt-BR" dirty="0"/>
              <a:t>.</a:t>
            </a:r>
          </a:p>
          <a:p>
            <a:pPr marL="342900" indent="-342900" algn="just">
              <a:buFont typeface="+mj-lt"/>
              <a:buAutoNum type="arabicPeriod"/>
            </a:pPr>
            <a:r>
              <a:rPr lang="pt-BR" dirty="0"/>
              <a:t>CRUZ</a:t>
            </a:r>
            <a:r>
              <a:rPr lang="pt-BR" dirty="0"/>
              <a:t>, C. D. . Programa Genes - Diversidade Genética. 1. </a:t>
            </a:r>
            <a:r>
              <a:rPr lang="pt-BR" dirty="0" err="1"/>
              <a:t>ed.Viçosa</a:t>
            </a:r>
            <a:r>
              <a:rPr lang="pt-BR" dirty="0"/>
              <a:t>, MG: Editora UFV, 2008. v. 1. 278 p</a:t>
            </a:r>
            <a:r>
              <a:rPr lang="pt-BR" dirty="0"/>
              <a:t>.</a:t>
            </a:r>
          </a:p>
          <a:p>
            <a:pPr marL="342900" indent="-342900" algn="just">
              <a:buFont typeface="+mj-lt"/>
              <a:buAutoNum type="arabicPeriod"/>
            </a:pPr>
            <a:r>
              <a:rPr lang="pt-BR" dirty="0"/>
              <a:t> CRUZ, C. D. . Programa Genes - Estatística Experimental e Matrizes. 1. ed. Viçosa: Editora UFV, 2006. v. 1. 285 p. </a:t>
            </a:r>
            <a:endParaRPr lang="pt-BR" dirty="0"/>
          </a:p>
        </p:txBody>
      </p:sp>
      <p:pic>
        <p:nvPicPr>
          <p:cNvPr id="3" name="Imagem 2"/>
          <p:cNvPicPr>
            <a:picLocks noChangeAspect="1"/>
          </p:cNvPicPr>
          <p:nvPr/>
        </p:nvPicPr>
        <p:blipFill>
          <a:blip r:embed="rId3"/>
          <a:stretch>
            <a:fillRect/>
          </a:stretch>
        </p:blipFill>
        <p:spPr>
          <a:xfrm>
            <a:off x="2063552" y="2420888"/>
            <a:ext cx="6257628" cy="1848726"/>
          </a:xfrm>
          <a:prstGeom prst="rect">
            <a:avLst/>
          </a:prstGeom>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1277" t="33333" b="24242"/>
          <a:stretch/>
        </p:blipFill>
        <p:spPr bwMode="auto">
          <a:xfrm>
            <a:off x="7752184" y="3619508"/>
            <a:ext cx="2867446" cy="96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508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7" y="980728"/>
            <a:ext cx="874846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lipse 4"/>
          <p:cNvSpPr/>
          <p:nvPr/>
        </p:nvSpPr>
        <p:spPr>
          <a:xfrm>
            <a:off x="5418159" y="5229200"/>
            <a:ext cx="648072" cy="5040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5879976" y="4725144"/>
            <a:ext cx="2043844" cy="5040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hlinkClick r:id="rId3"/>
          </p:cNvPr>
          <p:cNvSpPr/>
          <p:nvPr/>
        </p:nvSpPr>
        <p:spPr>
          <a:xfrm>
            <a:off x="3575721" y="5775648"/>
            <a:ext cx="5693931" cy="461665"/>
          </a:xfrm>
          <a:prstGeom prst="rect">
            <a:avLst/>
          </a:prstGeom>
        </p:spPr>
        <p:txBody>
          <a:bodyPr wrap="none">
            <a:spAutoFit/>
          </a:bodyPr>
          <a:lstStyle/>
          <a:p>
            <a:r>
              <a:rPr lang="pt-BR" sz="2400" b="1" dirty="0">
                <a:solidFill>
                  <a:srgbClr val="FF0000"/>
                </a:solidFill>
              </a:rPr>
              <a:t>https://www.youtube.com/user/roldoagro</a:t>
            </a:r>
          </a:p>
        </p:txBody>
      </p:sp>
      <p:sp>
        <p:nvSpPr>
          <p:cNvPr id="8" name="Retângulo 7"/>
          <p:cNvSpPr/>
          <p:nvPr/>
        </p:nvSpPr>
        <p:spPr>
          <a:xfrm>
            <a:off x="5150322" y="44624"/>
            <a:ext cx="1608134" cy="707886"/>
          </a:xfrm>
          <a:prstGeom prst="rect">
            <a:avLst/>
          </a:prstGeom>
          <a:noFill/>
        </p:spPr>
        <p:txBody>
          <a:bodyPr wrap="none" lIns="91440" tIns="45720" rIns="91440" bIns="45720">
            <a:spAutoFit/>
          </a:bodyPr>
          <a:lstStyle/>
          <a:p>
            <a:pPr algn="ctr"/>
            <a:r>
              <a:rPr lang="pt-BR"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Ajuda</a:t>
            </a:r>
            <a:endParaRPr lang="pt-BR" sz="4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9" name="Picture 2" descr="C:\Users\Vinicius\Desktop\Curso GENES\Aula_01\genes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57726" y="79683"/>
            <a:ext cx="830763" cy="862187"/>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p:cNvSpPr/>
          <p:nvPr/>
        </p:nvSpPr>
        <p:spPr>
          <a:xfrm>
            <a:off x="2820144" y="6237312"/>
            <a:ext cx="8748464" cy="400110"/>
          </a:xfrm>
          <a:prstGeom prst="rect">
            <a:avLst/>
          </a:prstGeom>
        </p:spPr>
        <p:txBody>
          <a:bodyPr wrap="square">
            <a:spAutoFit/>
          </a:bodyPr>
          <a:lstStyle/>
          <a:p>
            <a:r>
              <a:rPr lang="pt-BR" sz="2000" b="1" dirty="0">
                <a:solidFill>
                  <a:srgbClr val="FF0000"/>
                </a:solidFill>
                <a:hlinkClick r:id="rId5"/>
              </a:rPr>
              <a:t>https://www.youtube.com/channel/UCAeMOscpPhThTt9zMF5JIgA</a:t>
            </a:r>
            <a:endParaRPr lang="pt-BR" sz="2000" b="1" dirty="0">
              <a:solidFill>
                <a:srgbClr val="FF0000"/>
              </a:solidFill>
            </a:endParaRPr>
          </a:p>
        </p:txBody>
      </p:sp>
    </p:spTree>
    <p:extLst>
      <p:ext uri="{BB962C8B-B14F-4D97-AF65-F5344CB8AC3E}">
        <p14:creationId xmlns:p14="http://schemas.microsoft.com/office/powerpoint/2010/main" val="403279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169265" y="201414"/>
            <a:ext cx="3570208" cy="923330"/>
          </a:xfrm>
          <a:prstGeom prst="rect">
            <a:avLst/>
          </a:prstGeom>
          <a:noFill/>
        </p:spPr>
        <p:txBody>
          <a:bodyPr wrap="none" lIns="91440" tIns="45720" rIns="91440" bIns="45720">
            <a:spAutoFit/>
          </a:bodyPr>
          <a:lstStyle/>
          <a:p>
            <a:pPr algn="ctr"/>
            <a:r>
              <a:rPr lang="pt-BR"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Instalação</a:t>
            </a:r>
            <a:endParaRPr lang="pt-BR"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5" name="Picture 5" descr="http://winblog.blob.core.windows.net/win/sites/2/2012/02/6874.5_5F00_01C91EB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2264" y="53503"/>
            <a:ext cx="1074098" cy="1071241"/>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7802425" y="2751311"/>
            <a:ext cx="2635337" cy="923330"/>
          </a:xfrm>
          <a:prstGeom prst="rect">
            <a:avLst/>
          </a:prstGeom>
          <a:noFill/>
        </p:spPr>
        <p:txBody>
          <a:bodyPr wrap="none" rtlCol="0">
            <a:spAutoFit/>
          </a:bodyPr>
          <a:lstStyle/>
          <a:p>
            <a:pPr algn="just"/>
            <a:r>
              <a:rPr lang="pt-BR" b="1" dirty="0">
                <a:solidFill>
                  <a:srgbClr val="FF0000"/>
                </a:solidFill>
              </a:rPr>
              <a:t>Atenção: Só irá funcionar </a:t>
            </a:r>
          </a:p>
          <a:p>
            <a:pPr algn="just"/>
            <a:r>
              <a:rPr lang="pt-BR" b="1" dirty="0">
                <a:solidFill>
                  <a:srgbClr val="FF0000"/>
                </a:solidFill>
              </a:rPr>
              <a:t>se fizer estes três </a:t>
            </a:r>
          </a:p>
          <a:p>
            <a:pPr algn="just"/>
            <a:r>
              <a:rPr lang="pt-BR" b="1" dirty="0">
                <a:solidFill>
                  <a:srgbClr val="FF0000"/>
                </a:solidFill>
              </a:rPr>
              <a:t>procedimentos</a:t>
            </a:r>
            <a:endParaRPr lang="pt-BR" b="1" dirty="0">
              <a:solidFill>
                <a:srgbClr val="FF0000"/>
              </a:solidFill>
            </a:endParaRPr>
          </a:p>
        </p:txBody>
      </p:sp>
      <p:sp>
        <p:nvSpPr>
          <p:cNvPr id="11" name="Espaço Reservado para Conteúdo 2"/>
          <p:cNvSpPr>
            <a:spLocks noGrp="1"/>
          </p:cNvSpPr>
          <p:nvPr>
            <p:ph idx="1"/>
          </p:nvPr>
        </p:nvSpPr>
        <p:spPr>
          <a:xfrm>
            <a:off x="1970856" y="1340769"/>
            <a:ext cx="8229600" cy="4525963"/>
          </a:xfrm>
        </p:spPr>
        <p:txBody>
          <a:bodyPr>
            <a:noAutofit/>
          </a:bodyPr>
          <a:lstStyle/>
          <a:p>
            <a:pPr lvl="1">
              <a:buFont typeface="Wingdings" pitchFamily="2" charset="2"/>
              <a:buChar char="v"/>
            </a:pPr>
            <a:r>
              <a:rPr lang="pt-BR" sz="1800" dirty="0"/>
              <a:t>Download: </a:t>
            </a:r>
            <a:r>
              <a:rPr lang="pt-BR" sz="1800" dirty="0"/>
              <a:t>Genes News: </a:t>
            </a:r>
            <a:r>
              <a:rPr lang="pt-BR" sz="1800" dirty="0">
                <a:hlinkClick r:id="rId3"/>
              </a:rPr>
              <a:t>https</a:t>
            </a:r>
            <a:r>
              <a:rPr lang="pt-BR" sz="1800" dirty="0">
                <a:hlinkClick r:id="rId3"/>
              </a:rPr>
              <a:t>://</a:t>
            </a:r>
            <a:r>
              <a:rPr lang="pt-BR" sz="1800" dirty="0">
                <a:hlinkClick r:id="rId3"/>
              </a:rPr>
              <a:t>www.facebook.com/GenesNews/</a:t>
            </a:r>
            <a:endParaRPr lang="pt-BR" sz="1800" dirty="0"/>
          </a:p>
          <a:p>
            <a:pPr marL="1828800" lvl="4" indent="0">
              <a:buNone/>
            </a:pPr>
            <a:r>
              <a:rPr lang="pt-BR" sz="1800" dirty="0"/>
              <a:t>Site: </a:t>
            </a:r>
            <a:r>
              <a:rPr lang="pt-BR" sz="1800" dirty="0">
                <a:hlinkClick r:id="rId4"/>
              </a:rPr>
              <a:t>ftp://ftp.ufv.br/dbg/biodata</a:t>
            </a:r>
            <a:r>
              <a:rPr lang="pt-BR" sz="1800" dirty="0">
                <a:hlinkClick r:id="rId4"/>
              </a:rPr>
              <a:t>/</a:t>
            </a:r>
            <a:endParaRPr lang="pt-BR" sz="1800" dirty="0"/>
          </a:p>
          <a:p>
            <a:pPr marL="1828800" lvl="4" indent="0">
              <a:buNone/>
            </a:pPr>
            <a:endParaRPr lang="pt-BR" sz="1800" dirty="0"/>
          </a:p>
          <a:p>
            <a:pPr marL="457200"/>
            <a:r>
              <a:rPr lang="pt-BR" sz="1800" dirty="0"/>
              <a:t>Arquivos: </a:t>
            </a:r>
          </a:p>
          <a:p>
            <a:pPr marL="857250" lvl="1" indent="-342900">
              <a:buFont typeface="+mj-lt"/>
              <a:buAutoNum type="arabicPeriod"/>
            </a:pPr>
            <a:r>
              <a:rPr lang="pt-BR" sz="1800" dirty="0" err="1"/>
              <a:t>bioinfo_setup</a:t>
            </a:r>
            <a:r>
              <a:rPr lang="pt-BR" sz="1800" dirty="0"/>
              <a:t> -&gt; Instalação propriamente dita</a:t>
            </a:r>
          </a:p>
          <a:p>
            <a:pPr marL="857250" lvl="1" indent="-342900">
              <a:buFont typeface="+mj-lt"/>
              <a:buAutoNum type="arabicPeriod"/>
            </a:pPr>
            <a:r>
              <a:rPr lang="pt-BR" sz="1800" dirty="0" err="1"/>
              <a:t>genesexe</a:t>
            </a:r>
            <a:r>
              <a:rPr lang="pt-BR" sz="1800" dirty="0"/>
              <a:t> -&gt; Descompactar em C:</a:t>
            </a:r>
          </a:p>
          <a:p>
            <a:pPr marL="857250" lvl="1" indent="-342900">
              <a:buFont typeface="+mj-lt"/>
              <a:buAutoNum type="arabicPeriod"/>
            </a:pPr>
            <a:r>
              <a:rPr lang="pt-BR" sz="1800" dirty="0"/>
              <a:t>dados -&gt; Descompactar  em C:</a:t>
            </a:r>
            <a:r>
              <a:rPr lang="pt-BR" sz="1800" dirty="0"/>
              <a:t/>
            </a:r>
            <a:br>
              <a:rPr lang="pt-BR" sz="1800" dirty="0"/>
            </a:br>
            <a:endParaRPr lang="pt-BR" sz="1800" dirty="0"/>
          </a:p>
        </p:txBody>
      </p:sp>
      <p:sp>
        <p:nvSpPr>
          <p:cNvPr id="9" name="Chave direita 8"/>
          <p:cNvSpPr/>
          <p:nvPr/>
        </p:nvSpPr>
        <p:spPr>
          <a:xfrm>
            <a:off x="7307425" y="2636912"/>
            <a:ext cx="432048" cy="115212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pic>
        <p:nvPicPr>
          <p:cNvPr id="12" name="Picture 2" descr="C:\Users\Vinicius\Desktop\Curso GENES\Aula_01\genes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57726" y="79683"/>
            <a:ext cx="918155" cy="9528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50000" b="7823"/>
          <a:stretch/>
        </p:blipFill>
        <p:spPr bwMode="auto">
          <a:xfrm>
            <a:off x="7896200" y="4725145"/>
            <a:ext cx="1401004" cy="128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50000" b="7823"/>
          <a:stretch/>
        </p:blipFill>
        <p:spPr bwMode="auto">
          <a:xfrm>
            <a:off x="2936708" y="4725145"/>
            <a:ext cx="1401004" cy="128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50000" b="7823"/>
          <a:stretch/>
        </p:blipFill>
        <p:spPr bwMode="auto">
          <a:xfrm>
            <a:off x="5375920" y="4725145"/>
            <a:ext cx="1401004" cy="128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tângulo 1"/>
          <p:cNvSpPr/>
          <p:nvPr/>
        </p:nvSpPr>
        <p:spPr>
          <a:xfrm>
            <a:off x="2855640" y="6043787"/>
            <a:ext cx="1507272" cy="369332"/>
          </a:xfrm>
          <a:prstGeom prst="rect">
            <a:avLst/>
          </a:prstGeom>
        </p:spPr>
        <p:txBody>
          <a:bodyPr wrap="none">
            <a:spAutoFit/>
          </a:bodyPr>
          <a:lstStyle/>
          <a:p>
            <a:r>
              <a:rPr lang="pt-BR" b="1" dirty="0" err="1"/>
              <a:t>bioinfo_setup</a:t>
            </a:r>
            <a:endParaRPr lang="pt-BR" b="1" dirty="0"/>
          </a:p>
        </p:txBody>
      </p:sp>
      <p:sp>
        <p:nvSpPr>
          <p:cNvPr id="16" name="Retângulo 15"/>
          <p:cNvSpPr/>
          <p:nvPr/>
        </p:nvSpPr>
        <p:spPr>
          <a:xfrm>
            <a:off x="5525875" y="6011913"/>
            <a:ext cx="1054841" cy="369332"/>
          </a:xfrm>
          <a:prstGeom prst="rect">
            <a:avLst/>
          </a:prstGeom>
        </p:spPr>
        <p:txBody>
          <a:bodyPr wrap="none">
            <a:spAutoFit/>
          </a:bodyPr>
          <a:lstStyle/>
          <a:p>
            <a:r>
              <a:rPr lang="pt-BR" b="1" dirty="0" err="1"/>
              <a:t>genesexe</a:t>
            </a:r>
            <a:endParaRPr lang="pt-BR" b="1" dirty="0"/>
          </a:p>
        </p:txBody>
      </p:sp>
      <p:sp>
        <p:nvSpPr>
          <p:cNvPr id="3" name="Retângulo 2"/>
          <p:cNvSpPr/>
          <p:nvPr/>
        </p:nvSpPr>
        <p:spPr>
          <a:xfrm>
            <a:off x="8221439" y="6011912"/>
            <a:ext cx="760144" cy="369332"/>
          </a:xfrm>
          <a:prstGeom prst="rect">
            <a:avLst/>
          </a:prstGeom>
        </p:spPr>
        <p:txBody>
          <a:bodyPr wrap="none">
            <a:spAutoFit/>
          </a:bodyPr>
          <a:lstStyle/>
          <a:p>
            <a:r>
              <a:rPr lang="pt-BR" b="1" dirty="0"/>
              <a:t>dados</a:t>
            </a:r>
          </a:p>
        </p:txBody>
      </p:sp>
      <p:sp>
        <p:nvSpPr>
          <p:cNvPr id="6" name="Retângulo 5"/>
          <p:cNvSpPr/>
          <p:nvPr/>
        </p:nvSpPr>
        <p:spPr>
          <a:xfrm>
            <a:off x="5231904" y="4509120"/>
            <a:ext cx="4137308"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951984" y="4095589"/>
            <a:ext cx="2814488" cy="369332"/>
          </a:xfrm>
          <a:prstGeom prst="rect">
            <a:avLst/>
          </a:prstGeom>
        </p:spPr>
        <p:txBody>
          <a:bodyPr wrap="none">
            <a:spAutoFit/>
          </a:bodyPr>
          <a:lstStyle/>
          <a:p>
            <a:r>
              <a:rPr lang="pt-BR" b="1" dirty="0">
                <a:solidFill>
                  <a:srgbClr val="FF0000"/>
                </a:solidFill>
              </a:rPr>
              <a:t>INSTALAÇÃO/ATUALIZAÇÃO</a:t>
            </a:r>
            <a:endParaRPr lang="pt-BR" b="1" dirty="0">
              <a:solidFill>
                <a:srgbClr val="FF0000"/>
              </a:solidFill>
            </a:endParaRPr>
          </a:p>
        </p:txBody>
      </p:sp>
      <p:sp>
        <p:nvSpPr>
          <p:cNvPr id="20" name="Retângulo 19"/>
          <p:cNvSpPr/>
          <p:nvPr/>
        </p:nvSpPr>
        <p:spPr>
          <a:xfrm>
            <a:off x="2567608" y="4509120"/>
            <a:ext cx="2232248"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2930468" y="4077072"/>
            <a:ext cx="1387944" cy="369332"/>
          </a:xfrm>
          <a:prstGeom prst="rect">
            <a:avLst/>
          </a:prstGeom>
        </p:spPr>
        <p:txBody>
          <a:bodyPr wrap="none">
            <a:spAutoFit/>
          </a:bodyPr>
          <a:lstStyle/>
          <a:p>
            <a:r>
              <a:rPr lang="pt-BR" b="1" dirty="0">
                <a:solidFill>
                  <a:srgbClr val="FF0000"/>
                </a:solidFill>
              </a:rPr>
              <a:t>INSTALAÇÃO</a:t>
            </a:r>
            <a:endParaRPr lang="pt-BR" b="1" dirty="0">
              <a:solidFill>
                <a:srgbClr val="FF0000"/>
              </a:solidFill>
            </a:endParaRPr>
          </a:p>
        </p:txBody>
      </p:sp>
    </p:spTree>
    <p:extLst>
      <p:ext uri="{BB962C8B-B14F-4D97-AF65-F5344CB8AC3E}">
        <p14:creationId xmlns:p14="http://schemas.microsoft.com/office/powerpoint/2010/main" val="3787146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009800" y="1325082"/>
            <a:ext cx="8622704" cy="5632311"/>
          </a:xfrm>
          <a:prstGeom prst="rect">
            <a:avLst/>
          </a:prstGeom>
        </p:spPr>
        <p:txBody>
          <a:bodyPr wrap="square">
            <a:spAutoFit/>
          </a:bodyPr>
          <a:lstStyle/>
          <a:p>
            <a:r>
              <a:rPr lang="pt-BR" sz="2400" dirty="0"/>
              <a:t>Instalação do Programa Genes – site: </a:t>
            </a:r>
            <a:r>
              <a:rPr lang="pt-BR" sz="2400" dirty="0">
                <a:hlinkClick r:id="rId2"/>
              </a:rPr>
              <a:t>ftp://ftp.ufv.br/dbg/biodata/</a:t>
            </a:r>
            <a:r>
              <a:rPr lang="pt-BR" sz="2400" dirty="0"/>
              <a:t/>
            </a:r>
            <a:br>
              <a:rPr lang="pt-BR" sz="2400" dirty="0"/>
            </a:br>
            <a:r>
              <a:rPr lang="pt-BR" sz="2400" dirty="0"/>
              <a:t>1. Se você vai utilizar o programa genes pela primeira vez, recomendamos instalar um programa auxiliar denominado </a:t>
            </a:r>
            <a:r>
              <a:rPr lang="pt-BR" sz="2400" dirty="0" err="1"/>
              <a:t>bioinfo</a:t>
            </a:r>
            <a:r>
              <a:rPr lang="pt-BR" sz="2400" dirty="0"/>
              <a:t>. Faça o seguinte:</a:t>
            </a:r>
            <a:r>
              <a:rPr lang="pt-BR" sz="2400" dirty="0"/>
              <a:t/>
            </a:r>
            <a:br>
              <a:rPr lang="pt-BR" sz="2400" dirty="0"/>
            </a:br>
            <a:r>
              <a:rPr lang="pt-BR" sz="2400" dirty="0"/>
              <a:t>a. Faça download do arquivo bioinfo_setup.zip</a:t>
            </a:r>
            <a:r>
              <a:rPr lang="pt-BR" sz="2400" dirty="0"/>
              <a:t/>
            </a:r>
            <a:br>
              <a:rPr lang="pt-BR" sz="2400" dirty="0"/>
            </a:br>
            <a:r>
              <a:rPr lang="pt-BR" sz="2400" dirty="0"/>
              <a:t>b. Descompacte a pasta</a:t>
            </a:r>
            <a:r>
              <a:rPr lang="pt-BR" sz="2400" dirty="0"/>
              <a:t/>
            </a:r>
            <a:br>
              <a:rPr lang="pt-BR" sz="2400" dirty="0"/>
            </a:br>
            <a:r>
              <a:rPr lang="pt-BR" sz="2400" dirty="0"/>
              <a:t>c. Execute o programa </a:t>
            </a:r>
            <a:r>
              <a:rPr lang="pt-BR" sz="2400" dirty="0" err="1"/>
              <a:t>bioinfo_setup</a:t>
            </a:r>
            <a:r>
              <a:rPr lang="pt-BR" sz="2400" dirty="0"/>
              <a:t/>
            </a:r>
            <a:br>
              <a:rPr lang="pt-BR" sz="2400" dirty="0"/>
            </a:br>
            <a:r>
              <a:rPr lang="pt-BR" sz="2400" dirty="0"/>
              <a:t>2. Se você está fazendo atualização, faça o seguinte:</a:t>
            </a:r>
            <a:br>
              <a:rPr lang="pt-BR" sz="2400" dirty="0"/>
            </a:br>
            <a:r>
              <a:rPr lang="pt-BR" sz="2400" dirty="0"/>
              <a:t>a. Faça download do arquivo genesexe.zip</a:t>
            </a:r>
            <a:br>
              <a:rPr lang="pt-BR" sz="2400" dirty="0"/>
            </a:br>
            <a:r>
              <a:rPr lang="pt-BR" sz="2400" dirty="0"/>
              <a:t>b. Descompacte a pasta em c:\genesexe. Posteriormente, encontre, dentro da pasta, o arquivo genes.exe e execute-o. Crie um atalho na área de trabalho para facilitar o acesso.</a:t>
            </a:r>
            <a:br>
              <a:rPr lang="pt-BR" sz="2400" dirty="0"/>
            </a:br>
            <a:r>
              <a:rPr lang="pt-BR" sz="2400" dirty="0"/>
              <a:t>c. Faça download do arquivo dados.zip</a:t>
            </a:r>
            <a:br>
              <a:rPr lang="pt-BR" sz="2400" dirty="0"/>
            </a:br>
            <a:r>
              <a:rPr lang="pt-BR" sz="2400" dirty="0"/>
              <a:t>d. Descompacte a pasta em c:\dados</a:t>
            </a:r>
            <a:br>
              <a:rPr lang="pt-BR" sz="2400" dirty="0"/>
            </a:br>
            <a:endParaRPr lang="pt-BR" sz="2400" dirty="0"/>
          </a:p>
        </p:txBody>
      </p:sp>
      <p:sp>
        <p:nvSpPr>
          <p:cNvPr id="5" name="Retângulo 4"/>
          <p:cNvSpPr/>
          <p:nvPr/>
        </p:nvSpPr>
        <p:spPr>
          <a:xfrm>
            <a:off x="3242731" y="201415"/>
            <a:ext cx="5423280" cy="769441"/>
          </a:xfrm>
          <a:prstGeom prst="rect">
            <a:avLst/>
          </a:prstGeom>
          <a:noFill/>
        </p:spPr>
        <p:txBody>
          <a:bodyPr wrap="none" lIns="91440" tIns="45720" rIns="91440" bIns="45720">
            <a:spAutoFit/>
          </a:bodyPr>
          <a:lstStyle/>
          <a:p>
            <a:pPr algn="ctr"/>
            <a:r>
              <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rPr>
              <a:t>Roteiro - Instalação</a:t>
            </a:r>
            <a:endParaRPr lang="pt-BR"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Arial" pitchFamily="34" charset="0"/>
              <a:cs typeface="Arial" pitchFamily="34" charset="0"/>
            </a:endParaRPr>
          </a:p>
        </p:txBody>
      </p:sp>
      <p:pic>
        <p:nvPicPr>
          <p:cNvPr id="6" name="Picture 2" descr="C:\Users\Vinicius\Desktop\Curso GENES\Aula_01\genes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7726" y="79683"/>
            <a:ext cx="918155" cy="95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351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177</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Calibri</vt:lpstr>
      <vt:lpstr>Wingdings</vt:lpstr>
      <vt:lpstr>Tema do Office</vt:lpstr>
      <vt:lpstr>Universidade Federal de Lavras Departamento de Biologia Programa de Mestrado Profissional em Genética e Melhoramento de Plantas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Vinicius</dc:creator>
  <cp:lastModifiedBy>Cliente</cp:lastModifiedBy>
  <cp:revision>161</cp:revision>
  <dcterms:created xsi:type="dcterms:W3CDTF">2016-05-07T13:28:16Z</dcterms:created>
  <dcterms:modified xsi:type="dcterms:W3CDTF">2019-07-24T13:47:52Z</dcterms:modified>
</cp:coreProperties>
</file>