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70" r:id="rId7"/>
    <p:sldId id="271" r:id="rId8"/>
    <p:sldId id="272" r:id="rId9"/>
    <p:sldId id="274" r:id="rId10"/>
    <p:sldId id="276" r:id="rId11"/>
    <p:sldId id="275" r:id="rId12"/>
    <p:sldId id="282" r:id="rId13"/>
    <p:sldId id="281" r:id="rId14"/>
    <p:sldId id="279" r:id="rId15"/>
    <p:sldId id="297" r:id="rId16"/>
    <p:sldId id="298" r:id="rId17"/>
    <p:sldId id="299" r:id="rId18"/>
    <p:sldId id="300" r:id="rId19"/>
    <p:sldId id="301" r:id="rId20"/>
    <p:sldId id="302" r:id="rId21"/>
    <p:sldId id="313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4" r:id="rId30"/>
    <p:sldId id="318" r:id="rId31"/>
    <p:sldId id="316" r:id="rId32"/>
    <p:sldId id="317" r:id="rId33"/>
    <p:sldId id="319" r:id="rId34"/>
    <p:sldId id="320" r:id="rId35"/>
    <p:sldId id="32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0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27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79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67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5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83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48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7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C515-1215-457C-8F47-B4FAC4EDADCB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888B-86C3-48DF-B513-5D2AEC12C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8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45.png"/><Relationship Id="rId4" Type="http://schemas.openxmlformats.org/officeDocument/2006/relationships/image" Target="../media/image1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Procedimentos Pós Análise de Variância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7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Tukey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6" y="2553315"/>
            <a:ext cx="5587487" cy="31519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893" y="2445683"/>
            <a:ext cx="4632360" cy="32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Tukey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9" y="1888301"/>
            <a:ext cx="11479621" cy="46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Duncan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6" y="1888301"/>
            <a:ext cx="11396612" cy="41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5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Duncan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6" y="2553315"/>
            <a:ext cx="5587487" cy="31519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278" y="2308123"/>
            <a:ext cx="4958484" cy="34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Duncan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3" y="1690688"/>
            <a:ext cx="11466533" cy="46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6" y="1888301"/>
            <a:ext cx="11396612" cy="417328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4822" y="253568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Student</a:t>
            </a:r>
            <a:r>
              <a:rPr lang="pt-BR" dirty="0" smtClean="0"/>
              <a:t>-Newman-</a:t>
            </a:r>
            <a:r>
              <a:rPr lang="pt-BR" dirty="0" err="1" smtClean="0"/>
              <a:t>Keuls</a:t>
            </a:r>
            <a:r>
              <a:rPr lang="pt-BR" dirty="0" smtClean="0"/>
              <a:t> (SNK)</a:t>
            </a:r>
            <a:endParaRPr lang="pt-BR" dirty="0"/>
          </a:p>
        </p:txBody>
      </p:sp>
      <p:pic>
        <p:nvPicPr>
          <p:cNvPr id="7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9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6" y="2553315"/>
            <a:ext cx="5587487" cy="315191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74822" y="253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mtClean="0"/>
              <a:t>Teste de Student-Newman-Keuls (SNK)</a:t>
            </a:r>
            <a:endParaRPr lang="pt-BR" dirty="0"/>
          </a:p>
        </p:txBody>
      </p:sp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641" y="2519425"/>
            <a:ext cx="4506918" cy="31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2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822" y="253568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Student</a:t>
            </a:r>
            <a:r>
              <a:rPr lang="pt-BR" dirty="0" smtClean="0"/>
              <a:t>-Newman-</a:t>
            </a:r>
            <a:r>
              <a:rPr lang="pt-BR" dirty="0" err="1" smtClean="0"/>
              <a:t>Keuls</a:t>
            </a:r>
            <a:r>
              <a:rPr lang="pt-BR" dirty="0" smtClean="0"/>
              <a:t> (SNK)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2" y="1690688"/>
            <a:ext cx="11625711" cy="43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0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164" y="113963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Dunnett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9246" y="1232574"/>
            <a:ext cx="11335004" cy="232604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Teste utilizado quando as únicas comparações que interessam são aquelas entre um determinado padrão (testemunha) e cada um dos demais tratamentos.</a:t>
            </a:r>
          </a:p>
          <a:p>
            <a:endParaRPr lang="pt-BR" sz="2400" dirty="0" smtClean="0"/>
          </a:p>
          <a:p>
            <a:endParaRPr lang="pt-BR" sz="2400" dirty="0"/>
          </a:p>
          <a:p>
            <a:pPr lvl="2"/>
            <a:endParaRPr lang="pt-B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896113" y="3995588"/>
                <a:ext cx="1654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13" y="3995588"/>
                <a:ext cx="16544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867260" y="4364920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260" y="4364920"/>
                <a:ext cx="16491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876532" y="5033731"/>
                <a:ext cx="1596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532" y="5033731"/>
                <a:ext cx="15967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879882" y="4703648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82" y="4703648"/>
                <a:ext cx="16491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825356" y="2107380"/>
                <a:ext cx="2828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𝑡𝑒𝑠𝑡𝑒𝑚𝑢𝑛h𝑎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56" y="2107380"/>
                <a:ext cx="282898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4102065" y="2107380"/>
                <a:ext cx="2841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𝑡𝑒𝑠𝑡𝑒𝑚𝑢𝑛h𝑎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65" y="2107380"/>
                <a:ext cx="284109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289246" y="2974812"/>
                <a:ext cx="723980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400" dirty="0" smtClean="0"/>
                  <a:t>Quantos contrastes testar?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pt-BR" dirty="0" smtClean="0"/>
                  <a:t>5 </a:t>
                </a:r>
                <a:r>
                  <a:rPr lang="pt-BR" dirty="0"/>
                  <a:t>tratamentos (4 tratamentos + 1 </a:t>
                </a:r>
                <a:r>
                  <a:rPr lang="pt-BR" dirty="0" smtClean="0"/>
                  <a:t>testemunha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</a:t>
                </a: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6" y="2974812"/>
                <a:ext cx="7239806" cy="738664"/>
              </a:xfrm>
              <a:prstGeom prst="rect">
                <a:avLst/>
              </a:prstGeom>
              <a:blipFill>
                <a:blip r:embed="rId8"/>
                <a:stretch>
                  <a:fillRect l="-1094" t="-6612" b="-12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6304935" y="3354330"/>
                <a:ext cx="60173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pt-BR" dirty="0" smtClean="0"/>
                  <a:t>5 </a:t>
                </a:r>
                <a:r>
                  <a:rPr lang="pt-BR" dirty="0"/>
                  <a:t>tratamentos </a:t>
                </a:r>
                <a:r>
                  <a:rPr lang="pt-BR" dirty="0" smtClean="0"/>
                  <a:t>(3 </a:t>
                </a:r>
                <a:r>
                  <a:rPr lang="pt-BR" dirty="0"/>
                  <a:t>tratamentos + 2</a:t>
                </a:r>
                <a:r>
                  <a:rPr lang="pt-BR" dirty="0" smtClean="0"/>
                  <a:t> testemunhas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</a:t>
                </a: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935" y="3354330"/>
                <a:ext cx="6017341" cy="369332"/>
              </a:xfrm>
              <a:prstGeom prst="rect">
                <a:avLst/>
              </a:prstGeom>
              <a:blipFill>
                <a:blip r:embed="rId9"/>
                <a:stretch>
                  <a:fillRect l="-811" t="-8197" r="-405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7304447" y="4171370"/>
                <a:ext cx="1654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47" y="4171370"/>
                <a:ext cx="16544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7275594" y="4540702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94" y="4540702"/>
                <a:ext cx="16491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7288216" y="4879430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216" y="4879430"/>
                <a:ext cx="16491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9189782" y="4171370"/>
                <a:ext cx="1654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782" y="4171370"/>
                <a:ext cx="16544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9160929" y="4540702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29" y="4540702"/>
                <a:ext cx="16491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9173551" y="4879430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551" y="4879430"/>
                <a:ext cx="16491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Aplicação do teste de </a:t>
            </a:r>
            <a:r>
              <a:rPr lang="pt-BR" dirty="0" err="1" smtClean="0"/>
              <a:t>Dunnett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62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Calculo da diferença mínima significativa: DMS (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897261" y="2465182"/>
                <a:ext cx="299146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𝑡𝑑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𝑔𝑙𝑟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𝑄𝑀𝑟𝑒𝑠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261" y="2465182"/>
                <a:ext cx="2991460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051479" y="4068037"/>
                <a:ext cx="5464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𝑚𝑒𝑟𝑜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𝑡𝑟𝑎𝑡𝑎𝑚𝑒𝑛𝑡𝑜𝑠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𝑖𝑛𝑐𝑙𝑢𝑖𝑛𝑑𝑜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𝑡𝑒𝑠𝑡𝑒𝑚𝑢𝑛h𝑎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79" y="4068037"/>
                <a:ext cx="54648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051479" y="3614684"/>
                <a:ext cx="4806764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𝑡𝑑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𝑔𝑙𝑟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𝑣𝑎𝑙𝑜𝑟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𝑡𝑎𝑏𝑒𝑙𝑎𝑑𝑜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𝑡𝑒𝑠𝑡𝑒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𝐷𝑢𝑛𝑛𝑒𝑡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79" y="3614684"/>
                <a:ext cx="4806764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051479" y="4453832"/>
                <a:ext cx="36837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𝑔𝑙𝑟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𝐺𝑟𝑎𝑢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𝑙𝑖𝑏𝑒𝑟𝑑𝑎𝑑𝑒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79" y="4453832"/>
                <a:ext cx="368370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4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18036" y="2610464"/>
            <a:ext cx="2234381" cy="160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DADOS</a:t>
            </a:r>
            <a:endParaRPr lang="pt-BR" sz="2800" b="1" dirty="0"/>
          </a:p>
        </p:txBody>
      </p:sp>
      <p:sp>
        <p:nvSpPr>
          <p:cNvPr id="5" name="Seta para a Direita 4"/>
          <p:cNvSpPr/>
          <p:nvPr/>
        </p:nvSpPr>
        <p:spPr>
          <a:xfrm>
            <a:off x="3126657" y="2976044"/>
            <a:ext cx="3384756" cy="1031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Modelo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204662" y="4837444"/>
                <a:ext cx="3175806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62" y="4837444"/>
                <a:ext cx="3175806" cy="491417"/>
              </a:xfrm>
              <a:prstGeom prst="rect">
                <a:avLst/>
              </a:prstGeom>
              <a:blipFill>
                <a:blip r:embed="rId2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542083" y="1396760"/>
                <a:ext cx="255390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83" y="1396760"/>
                <a:ext cx="2553904" cy="491417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65472"/>
              </p:ext>
            </p:extLst>
          </p:nvPr>
        </p:nvGraphicFramePr>
        <p:xfrm>
          <a:off x="7478245" y="4984957"/>
          <a:ext cx="3420000" cy="1732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23919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6672200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62883462"/>
                    </a:ext>
                  </a:extLst>
                </a:gridCol>
              </a:tblGrid>
              <a:tr h="2868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FV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QM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33424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Blocos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34191,1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625069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Tratamento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1951613,63 **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523866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Resíduo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194759,66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13609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Média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4492,1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826553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CV(%)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9,82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54372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7175090" y="4041056"/>
            <a:ext cx="421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Tabela 1. Resumo da análise de variância de produtividade de grãos em Kg ha</a:t>
            </a:r>
            <a:r>
              <a:rPr lang="pt-BR" sz="2000" baseline="30000" dirty="0"/>
              <a:t>-1</a:t>
            </a:r>
            <a:r>
              <a:rPr lang="pt-BR" sz="1600" dirty="0" smtClean="0"/>
              <a:t> referente a avaliação de 10 cultivares de arroz.</a:t>
            </a:r>
            <a:endParaRPr lang="pt-BR" sz="20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08691"/>
              </p:ext>
            </p:extLst>
          </p:nvPr>
        </p:nvGraphicFramePr>
        <p:xfrm>
          <a:off x="7259893" y="2125824"/>
          <a:ext cx="3856703" cy="1462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576">
                  <a:extLst>
                    <a:ext uri="{9D8B030D-6E8A-4147-A177-3AD203B41FA5}">
                      <a16:colId xmlns:a16="http://schemas.microsoft.com/office/drawing/2014/main" val="3072391906"/>
                    </a:ext>
                  </a:extLst>
                </a:gridCol>
                <a:gridCol w="875576">
                  <a:extLst>
                    <a:ext uri="{9D8B030D-6E8A-4147-A177-3AD203B41FA5}">
                      <a16:colId xmlns:a16="http://schemas.microsoft.com/office/drawing/2014/main" val="2766722009"/>
                    </a:ext>
                  </a:extLst>
                </a:gridCol>
                <a:gridCol w="1084046">
                  <a:extLst>
                    <a:ext uri="{9D8B030D-6E8A-4147-A177-3AD203B41FA5}">
                      <a16:colId xmlns:a16="http://schemas.microsoft.com/office/drawing/2014/main" val="2019562620"/>
                    </a:ext>
                  </a:extLst>
                </a:gridCol>
                <a:gridCol w="1021505">
                  <a:extLst>
                    <a:ext uri="{9D8B030D-6E8A-4147-A177-3AD203B41FA5}">
                      <a16:colId xmlns:a16="http://schemas.microsoft.com/office/drawing/2014/main" val="662883462"/>
                    </a:ext>
                  </a:extLst>
                </a:gridCol>
              </a:tblGrid>
              <a:tr h="2924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FV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GL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SQ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QM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33424"/>
                  </a:ext>
                </a:extLst>
              </a:tr>
              <a:tr h="29245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 smtClean="0">
                          <a:effectLst/>
                        </a:rPr>
                        <a:t>Tratamento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18061.37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2006.82 **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523866"/>
                  </a:ext>
                </a:extLst>
              </a:tr>
              <a:tr h="29245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Resíduo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75.27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3.76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13609"/>
                  </a:ext>
                </a:extLst>
              </a:tr>
              <a:tr h="29245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 smtClean="0">
                          <a:effectLst/>
                        </a:rPr>
                        <a:t>Média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81,97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343318"/>
                  </a:ext>
                </a:extLst>
              </a:tr>
              <a:tr h="29245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CV(%)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406876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6972299" y="1177819"/>
            <a:ext cx="4623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Tabela 1. Resumo da análise de variância do percentual de absorção de água de dez linhagens de feijão. 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6878803" y="181899"/>
            <a:ext cx="49346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/>
              <a:t>Hipóteses - Efeito de Tratamento </a:t>
            </a:r>
            <a:r>
              <a:rPr lang="pt-BR" sz="2400" dirty="0"/>
              <a:t>Fixo</a:t>
            </a:r>
          </a:p>
          <a:p>
            <a:pPr algn="ctr"/>
            <a:r>
              <a:rPr lang="pt-BR" sz="2000" dirty="0" smtClean="0"/>
              <a:t>H</a:t>
            </a:r>
            <a:r>
              <a:rPr lang="pt-BR" sz="2000" baseline="-25000" dirty="0" smtClean="0"/>
              <a:t>0</a:t>
            </a:r>
            <a:r>
              <a:rPr lang="pt-BR" sz="2000" dirty="0"/>
              <a:t>: m</a:t>
            </a:r>
            <a:r>
              <a:rPr lang="pt-BR" sz="2000" baseline="-25000" dirty="0"/>
              <a:t>1</a:t>
            </a:r>
            <a:r>
              <a:rPr lang="pt-BR" sz="2000" dirty="0"/>
              <a:t> =</a:t>
            </a:r>
            <a:r>
              <a:rPr lang="pt-BR" sz="2000" baseline="-25000" dirty="0"/>
              <a:t> </a:t>
            </a:r>
            <a:r>
              <a:rPr lang="pt-BR" sz="2000" dirty="0"/>
              <a:t>m</a:t>
            </a:r>
            <a:r>
              <a:rPr lang="pt-BR" sz="2000" baseline="-25000" dirty="0"/>
              <a:t>2</a:t>
            </a:r>
            <a:r>
              <a:rPr lang="pt-BR" sz="2000" dirty="0"/>
              <a:t> = </a:t>
            </a:r>
            <a:r>
              <a:rPr lang="pt-BR" sz="2000" dirty="0" smtClean="0"/>
              <a:t>... </a:t>
            </a:r>
            <a:r>
              <a:rPr lang="pt-BR" sz="2000" dirty="0"/>
              <a:t>=</a:t>
            </a:r>
            <a:r>
              <a:rPr lang="pt-BR" sz="2000" baseline="-25000" dirty="0"/>
              <a:t> </a:t>
            </a:r>
            <a:r>
              <a:rPr lang="pt-BR" sz="2000" dirty="0" smtClean="0"/>
              <a:t>m</a:t>
            </a:r>
            <a:r>
              <a:rPr lang="pt-BR" sz="2000" baseline="-25000" dirty="0" smtClean="0"/>
              <a:t>10 </a:t>
            </a:r>
            <a:endParaRPr lang="pt-BR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59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64" y="0"/>
            <a:ext cx="5463057" cy="6850626"/>
          </a:xfrm>
          <a:prstGeom prst="rect">
            <a:avLst/>
          </a:prstGeom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14632" y="631875"/>
            <a:ext cx="6124008" cy="50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Exemplo: Teste de </a:t>
            </a:r>
            <a:r>
              <a:rPr lang="pt-BR" sz="2400" dirty="0" err="1" smtClean="0"/>
              <a:t>Dunnett</a:t>
            </a:r>
            <a:r>
              <a:rPr lang="pt-BR" sz="2400" dirty="0" smtClean="0"/>
              <a:t> com 1 </a:t>
            </a:r>
            <a:r>
              <a:rPr lang="pt-BR" dirty="0" smtClean="0"/>
              <a:t>testemunha</a:t>
            </a:r>
            <a:endParaRPr lang="pt-BR" sz="2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33863"/>
              </p:ext>
            </p:extLst>
          </p:nvPr>
        </p:nvGraphicFramePr>
        <p:xfrm>
          <a:off x="434179" y="2077406"/>
          <a:ext cx="3420000" cy="1732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23919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6672200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62883462"/>
                    </a:ext>
                  </a:extLst>
                </a:gridCol>
              </a:tblGrid>
              <a:tr h="2868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FV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QM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33424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Blocos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34191,1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625069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Tratamento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1951613,63 **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523866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Resíduo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194759,66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13609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Média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4492,1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826553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CV(%)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9,82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54372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314632" y="1136495"/>
            <a:ext cx="421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Tabela 1. Resumo da análise de variância de produtividade de grãos em Kg ha</a:t>
            </a:r>
            <a:r>
              <a:rPr lang="pt-BR" sz="2000" baseline="30000" dirty="0"/>
              <a:t>-1</a:t>
            </a:r>
            <a:r>
              <a:rPr lang="pt-BR" sz="1600" dirty="0" smtClean="0"/>
              <a:t> referente a avaliação de 10 cultivares de arroz.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6513316" y="4549877"/>
            <a:ext cx="5207509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307870" y="227757"/>
            <a:ext cx="412955" cy="4499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316035" y="4524067"/>
            <a:ext cx="404790" cy="2027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49326" y="4351874"/>
                <a:ext cx="1709058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𝑡𝑑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10,18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=2,9</m:t>
                    </m:r>
                  </m:oMath>
                </a14:m>
                <a:r>
                  <a:rPr lang="pt-BR" dirty="0" smtClean="0"/>
                  <a:t>8</a:t>
                </a:r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6" y="4351874"/>
                <a:ext cx="1709058" cy="396006"/>
              </a:xfrm>
              <a:prstGeom prst="rect">
                <a:avLst/>
              </a:prstGeom>
              <a:blipFill>
                <a:blip r:embed="rId3"/>
                <a:stretch>
                  <a:fillRect t="-7692" r="-2143"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7093" y="4979624"/>
                <a:ext cx="6215291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𝑡𝑑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𝑔𝑙𝑟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𝑄𝑀𝑟𝑒𝑠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2,98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194759,66</m:t>
                              </m:r>
                            </m:num>
                            <m:den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1073,79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" y="4979624"/>
                <a:ext cx="6215291" cy="820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a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22094"/>
                  </p:ext>
                </p:extLst>
              </p:nvPr>
            </p:nvGraphicFramePr>
            <p:xfrm>
              <a:off x="3973726" y="1768370"/>
              <a:ext cx="2448000" cy="25984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878176149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1057986231"/>
                        </a:ext>
                      </a:extLst>
                    </a:gridCol>
                  </a:tblGrid>
                  <a:tr h="2362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 smtClean="0">
                              <a:effectLst/>
                            </a:rPr>
                            <a:t>Cultivares (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)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Médias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99419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1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5600.67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19994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2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4024.33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58825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3972.33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599550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5222.33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7832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4517.67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53126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6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3052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67547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4427.33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618467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8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3923.67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14080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9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5583.33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37298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pt-B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4597.33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023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a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22094"/>
                  </p:ext>
                </p:extLst>
              </p:nvPr>
            </p:nvGraphicFramePr>
            <p:xfrm>
              <a:off x="3973726" y="1768370"/>
              <a:ext cx="2448000" cy="25984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878176149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1057986231"/>
                        </a:ext>
                      </a:extLst>
                    </a:gridCol>
                  </a:tblGrid>
                  <a:tr h="2362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5" t="-17949" r="-100495" b="-10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Médias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99419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1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5600.67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19994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2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4024.33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58825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3972.33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599550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5222.33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7832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4517.67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53126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6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3052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67547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4427.33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618467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8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3923.67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14080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9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5583.33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37298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pt-B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4597.33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0239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03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22"/>
                <a:ext cx="10515600" cy="5046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Obter os valores dos contrastes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𝑒𝑠𝑡𝑒𝑚𝑢𝑛h𝑎</m:t>
                        </m:r>
                      </m:sub>
                    </m:sSub>
                  </m:oMath>
                </a14:m>
                <a:r>
                  <a:rPr lang="pt-BR" sz="2400" dirty="0" smtClean="0"/>
                  <a:t>) em valor absoluto.</a:t>
                </a:r>
                <a:endParaRPr lang="pt-BR" sz="2400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22"/>
                <a:ext cx="10515600" cy="504620"/>
              </a:xfrm>
              <a:blipFill>
                <a:blip r:embed="rId2"/>
                <a:stretch>
                  <a:fillRect l="-928" t="-17073" b="-1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631775" y="1829285"/>
                <a:ext cx="57225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𝟓𝟔𝟎𝟎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𝟔𝟕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𝟒𝟓𝟗𝟕</m:t>
                          </m:r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𝟑𝟑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𝟏𝟎𝟎𝟑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75" y="1829285"/>
                <a:ext cx="5722529" cy="307777"/>
              </a:xfrm>
              <a:prstGeom prst="rect">
                <a:avLst/>
              </a:prstGeom>
              <a:blipFill>
                <a:blip r:embed="rId3"/>
                <a:stretch>
                  <a:fillRect r="-426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7265522" y="3629417"/>
          <a:ext cx="3291348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116">
                  <a:extLst>
                    <a:ext uri="{9D8B030D-6E8A-4147-A177-3AD203B41FA5}">
                      <a16:colId xmlns:a16="http://schemas.microsoft.com/office/drawing/2014/main" val="2294505604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2822455502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1148979481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Cultivares</a:t>
                      </a:r>
                      <a:endParaRPr lang="pt-BR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Médias</a:t>
                      </a:r>
                      <a:endParaRPr lang="pt-BR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9355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 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357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5583.3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4414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276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4517.7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799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4427.3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5055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4024.3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14582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3972.3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8449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8664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5467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4597.3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26590"/>
                  </a:ext>
                </a:extLst>
              </a:tr>
            </a:tbl>
          </a:graphicData>
        </a:graphic>
      </p:graphicFrame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85799" y="4675467"/>
            <a:ext cx="5946058" cy="50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 smtClean="0"/>
              <a:t>Comparar cada estimativa de contraste, em valor absoluto, com a diferença mínima significativa (</a:t>
            </a:r>
            <a:r>
              <a:rPr lang="el-G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sz="2400" dirty="0" smtClean="0"/>
              <a:t>).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577346" y="2329241"/>
                <a:ext cx="1821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1073,79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46" y="2329241"/>
                <a:ext cx="182133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2"/>
              <p:cNvGraphicFramePr>
                <a:graphicFrameLocks noGrp="1"/>
              </p:cNvGraphicFramePr>
              <p:nvPr/>
            </p:nvGraphicFramePr>
            <p:xfrm>
              <a:off x="685799" y="844195"/>
              <a:ext cx="4815348" cy="31013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03837">
                      <a:extLst>
                        <a:ext uri="{9D8B030D-6E8A-4147-A177-3AD203B41FA5}">
                          <a16:colId xmlns:a16="http://schemas.microsoft.com/office/drawing/2014/main" val="2646369360"/>
                        </a:ext>
                      </a:extLst>
                    </a:gridCol>
                    <a:gridCol w="1203837">
                      <a:extLst>
                        <a:ext uri="{9D8B030D-6E8A-4147-A177-3AD203B41FA5}">
                          <a16:colId xmlns:a16="http://schemas.microsoft.com/office/drawing/2014/main" val="133561774"/>
                        </a:ext>
                      </a:extLst>
                    </a:gridCol>
                    <a:gridCol w="1203837">
                      <a:extLst>
                        <a:ext uri="{9D8B030D-6E8A-4147-A177-3AD203B41FA5}">
                          <a16:colId xmlns:a16="http://schemas.microsoft.com/office/drawing/2014/main" val="3467221442"/>
                        </a:ext>
                      </a:extLst>
                    </a:gridCol>
                    <a:gridCol w="1203837">
                      <a:extLst>
                        <a:ext uri="{9D8B030D-6E8A-4147-A177-3AD203B41FA5}">
                          <a16:colId xmlns:a16="http://schemas.microsoft.com/office/drawing/2014/main" val="2781892016"/>
                        </a:ext>
                      </a:extLst>
                    </a:gridCol>
                  </a:tblGrid>
                  <a:tr h="2362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 smtClean="0">
                              <a:effectLst/>
                            </a:rPr>
                            <a:t>Cultivares (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)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Médias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Decisão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20060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1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5600.67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1003.33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71196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2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4024.33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573,00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58873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3972.33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625,00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43204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5222.33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625,00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518054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4517.67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79,67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38534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6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3052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1545,33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030098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4427.33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170,00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18450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8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3923.67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673,67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65032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9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5583.33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986,00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984682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10</a:t>
                          </a:r>
                          <a:endParaRPr lang="pt-BR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4597.33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pt-BR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524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2"/>
              <p:cNvGraphicFramePr>
                <a:graphicFrameLocks noGrp="1"/>
              </p:cNvGraphicFramePr>
              <p:nvPr/>
            </p:nvGraphicFramePr>
            <p:xfrm>
              <a:off x="685799" y="844195"/>
              <a:ext cx="4815348" cy="31013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03837">
                      <a:extLst>
                        <a:ext uri="{9D8B030D-6E8A-4147-A177-3AD203B41FA5}">
                          <a16:colId xmlns:a16="http://schemas.microsoft.com/office/drawing/2014/main" val="2646369360"/>
                        </a:ext>
                      </a:extLst>
                    </a:gridCol>
                    <a:gridCol w="1203837">
                      <a:extLst>
                        <a:ext uri="{9D8B030D-6E8A-4147-A177-3AD203B41FA5}">
                          <a16:colId xmlns:a16="http://schemas.microsoft.com/office/drawing/2014/main" val="133561774"/>
                        </a:ext>
                      </a:extLst>
                    </a:gridCol>
                    <a:gridCol w="1203837">
                      <a:extLst>
                        <a:ext uri="{9D8B030D-6E8A-4147-A177-3AD203B41FA5}">
                          <a16:colId xmlns:a16="http://schemas.microsoft.com/office/drawing/2014/main" val="3467221442"/>
                        </a:ext>
                      </a:extLst>
                    </a:gridCol>
                    <a:gridCol w="1203837">
                      <a:extLst>
                        <a:ext uri="{9D8B030D-6E8A-4147-A177-3AD203B41FA5}">
                          <a16:colId xmlns:a16="http://schemas.microsoft.com/office/drawing/2014/main" val="2781892016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5" t="-23913" r="-300505" b="-105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Médias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523" t="-23913" r="-101523" b="-105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Decisão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2006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1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5600.67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1003.33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71196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2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4024.33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573,00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58873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3972.33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625,00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432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5222.33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625,00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518054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4517.67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79,67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3853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6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3052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1545,33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03009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4427.33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170,00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1845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8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3923.67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673,67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65032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9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5583.33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 smtClean="0">
                              <a:effectLst/>
                            </a:rPr>
                            <a:t>986,00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98468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10</a:t>
                          </a:r>
                          <a:endParaRPr lang="pt-BR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4597.33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pt-BR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5242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5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13620" y="502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Dunnett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" y="1828339"/>
            <a:ext cx="11134796" cy="40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13620" y="502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Dunnett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64" y="2163603"/>
            <a:ext cx="6296025" cy="38004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270" y="2326959"/>
            <a:ext cx="5235985" cy="34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Dunnett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9" y="1690688"/>
            <a:ext cx="11291272" cy="43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/>
          <a:srcRect t="1292" b="1077"/>
          <a:stretch/>
        </p:blipFill>
        <p:spPr>
          <a:xfrm>
            <a:off x="6534643" y="95863"/>
            <a:ext cx="5463057" cy="6688393"/>
          </a:xfrm>
          <a:prstGeom prst="rect">
            <a:avLst/>
          </a:prstGeom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60834" y="673635"/>
            <a:ext cx="6426223" cy="50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Exemplo: Teste de </a:t>
            </a:r>
            <a:r>
              <a:rPr lang="pt-BR" sz="2400" dirty="0" err="1" smtClean="0"/>
              <a:t>Dunnett</a:t>
            </a:r>
            <a:r>
              <a:rPr lang="pt-BR" sz="2400" dirty="0" smtClean="0"/>
              <a:t> com 3 </a:t>
            </a:r>
            <a:r>
              <a:rPr lang="pt-BR" sz="2400" dirty="0"/>
              <a:t>testemunhas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90430"/>
              </p:ext>
            </p:extLst>
          </p:nvPr>
        </p:nvGraphicFramePr>
        <p:xfrm>
          <a:off x="314632" y="2074846"/>
          <a:ext cx="3420000" cy="1732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23919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6672200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62883462"/>
                    </a:ext>
                  </a:extLst>
                </a:gridCol>
              </a:tblGrid>
              <a:tr h="2868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FV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QM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33424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Blocos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34191,1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625069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Tratamento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1951613,63 **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523866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Resíduo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194759,66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13609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Média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4492,1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826553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CV(%)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9,82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54372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314632" y="1136495"/>
            <a:ext cx="421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Tabela 1. Resumo da análise de variância de produtividade de grãos em Kg ha</a:t>
            </a:r>
            <a:r>
              <a:rPr lang="pt-BR" sz="2000" baseline="30000" dirty="0"/>
              <a:t>-1</a:t>
            </a:r>
            <a:r>
              <a:rPr lang="pt-BR" sz="1600" dirty="0" smtClean="0"/>
              <a:t> referente a avaliação de 10 cultivares de arroz.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6690295" y="4535127"/>
            <a:ext cx="4234955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512295" y="287592"/>
            <a:ext cx="412955" cy="4424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512295" y="4549875"/>
            <a:ext cx="404790" cy="2027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49326" y="4351874"/>
                <a:ext cx="1675395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𝑡𝑑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8,18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=2,89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6" y="4351874"/>
                <a:ext cx="1675395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7093" y="4979624"/>
                <a:ext cx="6479787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𝑡𝑑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𝑔𝑙𝑟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𝑄𝑀𝑟𝑒𝑠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2,89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194759,66</m:t>
                              </m:r>
                            </m:num>
                            <m:den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1041,362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" y="4979624"/>
                <a:ext cx="6479787" cy="820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31926"/>
                  </p:ext>
                </p:extLst>
              </p:nvPr>
            </p:nvGraphicFramePr>
            <p:xfrm>
              <a:off x="3965420" y="2013393"/>
              <a:ext cx="2448000" cy="25984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878176149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1057986231"/>
                        </a:ext>
                      </a:extLst>
                    </a:gridCol>
                  </a:tblGrid>
                  <a:tr h="2362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 smtClean="0">
                              <a:effectLst/>
                            </a:rPr>
                            <a:t>Cultivares (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)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Médias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99419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1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5600.67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19994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2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4024.33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58825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3972.33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599550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5222.33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7832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4517.67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53126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6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3052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67547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4427.33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618467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8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3923.67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14080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9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5583.33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37298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pt-B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4597.33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023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31926"/>
                  </p:ext>
                </p:extLst>
              </p:nvPr>
            </p:nvGraphicFramePr>
            <p:xfrm>
              <a:off x="3965420" y="2013393"/>
              <a:ext cx="2448000" cy="25984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878176149"/>
                        </a:ext>
                      </a:extLst>
                    </a:gridCol>
                    <a:gridCol w="1224000">
                      <a:extLst>
                        <a:ext uri="{9D8B030D-6E8A-4147-A177-3AD203B41FA5}">
                          <a16:colId xmlns:a16="http://schemas.microsoft.com/office/drawing/2014/main" val="1057986231"/>
                        </a:ext>
                      </a:extLst>
                    </a:gridCol>
                  </a:tblGrid>
                  <a:tr h="2362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5" t="-15385" r="-100495" b="-10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Médias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99419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1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5600.67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19994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2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4024.33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58825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3972.33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599550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5222.33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78329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4517.67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53126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6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3052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67547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4427.33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618467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8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3923.67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14080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9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5583.33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37298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pt-B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400" u="none" strike="noStrike" dirty="0">
                              <a:effectLst/>
                            </a:rPr>
                            <a:t>4597.33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0239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1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22"/>
                <a:ext cx="10515600" cy="5046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Obter os valores dos contrastes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𝑒𝑠𝑡𝑒𝑚𝑢𝑛h𝑎</m:t>
                        </m:r>
                      </m:sub>
                    </m:sSub>
                  </m:oMath>
                </a14:m>
                <a:r>
                  <a:rPr lang="pt-BR" sz="2400" dirty="0" smtClean="0"/>
                  <a:t>) em valor absoluto.</a:t>
                </a:r>
                <a:endParaRPr lang="pt-BR" sz="2400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22"/>
                <a:ext cx="10515600" cy="504620"/>
              </a:xfrm>
              <a:blipFill>
                <a:blip r:embed="rId2"/>
                <a:stretch>
                  <a:fillRect l="-928" t="-17073" b="-1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403255" y="955665"/>
                <a:ext cx="49817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𝟓𝟔𝟎𝟎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𝟔𝟕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𝟑𝟗𝟐𝟑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𝟔𝟕</m:t>
                        </m:r>
                      </m:e>
                    </m:d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pt-BR" sz="2000" b="1" dirty="0" smtClean="0"/>
                  <a:t>1677</a:t>
                </a:r>
                <a:endParaRPr lang="pt-BR" sz="2000" b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255" y="955665"/>
                <a:ext cx="4981748" cy="307777"/>
              </a:xfrm>
              <a:prstGeom prst="rect">
                <a:avLst/>
              </a:prstGeom>
              <a:blipFill>
                <a:blip r:embed="rId3"/>
                <a:stretch>
                  <a:fillRect t="-26000" r="-2078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742335" y="4331325"/>
            <a:ext cx="5946058" cy="50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 smtClean="0"/>
              <a:t>Comparar cada estimativa de contraste, em valor absoluto, com a diferença mínima significativa (</a:t>
            </a:r>
            <a:r>
              <a:rPr lang="el-G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sz="2400" dirty="0" smtClean="0"/>
              <a:t>).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329513" y="2330105"/>
                <a:ext cx="200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1041,362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13" y="2330105"/>
                <a:ext cx="20008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607885"/>
                  </p:ext>
                </p:extLst>
              </p:nvPr>
            </p:nvGraphicFramePr>
            <p:xfrm>
              <a:off x="287592" y="666242"/>
              <a:ext cx="5678130" cy="33756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4465">
                      <a:extLst>
                        <a:ext uri="{9D8B030D-6E8A-4147-A177-3AD203B41FA5}">
                          <a16:colId xmlns:a16="http://schemas.microsoft.com/office/drawing/2014/main" val="158798405"/>
                        </a:ext>
                      </a:extLst>
                    </a:gridCol>
                    <a:gridCol w="1147764">
                      <a:extLst>
                        <a:ext uri="{9D8B030D-6E8A-4147-A177-3AD203B41FA5}">
                          <a16:colId xmlns:a16="http://schemas.microsoft.com/office/drawing/2014/main" val="129342613"/>
                        </a:ext>
                      </a:extLst>
                    </a:gridCol>
                    <a:gridCol w="1211967">
                      <a:extLst>
                        <a:ext uri="{9D8B030D-6E8A-4147-A177-3AD203B41FA5}">
                          <a16:colId xmlns:a16="http://schemas.microsoft.com/office/drawing/2014/main" val="2425431320"/>
                        </a:ext>
                      </a:extLst>
                    </a:gridCol>
                    <a:gridCol w="1211967">
                      <a:extLst>
                        <a:ext uri="{9D8B030D-6E8A-4147-A177-3AD203B41FA5}">
                          <a16:colId xmlns:a16="http://schemas.microsoft.com/office/drawing/2014/main" val="3811080137"/>
                        </a:ext>
                      </a:extLst>
                    </a:gridCol>
                    <a:gridCol w="1211967">
                      <a:extLst>
                        <a:ext uri="{9D8B030D-6E8A-4147-A177-3AD203B41FA5}">
                          <a16:colId xmlns:a16="http://schemas.microsoft.com/office/drawing/2014/main" val="4155142385"/>
                        </a:ext>
                      </a:extLst>
                    </a:gridCol>
                  </a:tblGrid>
                  <a:tr h="2362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>
                              <a:effectLst/>
                            </a:rPr>
                            <a:t>Cultivares</a:t>
                          </a:r>
                          <a:endParaRPr lang="pt-B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Médias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800" i="1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800" i="1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80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80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pt-BR" sz="1800" i="1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80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1445710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1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5600.67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1677</a:t>
                          </a: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17.334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1003.3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63407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2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4024.33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100.666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1559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573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776054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3972.33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48.666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1611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625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190165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5222.33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1298.666</a:t>
                          </a: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361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625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859672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4517.67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594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1065.7</a:t>
                          </a: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79.666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780035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6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3052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871.667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2531.3</a:t>
                          </a: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1545.3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667897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4427.33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503.666</a:t>
                          </a:r>
                        </a:p>
                      </a:txBody>
                      <a:tcPr marL="7620" marR="7620" marT="7620" marB="0" anchor="ctr">
                        <a:lnB w="12700" cmpd="sng">
                          <a:noFill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1156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B w="12700" cmpd="sng">
                          <a:noFill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170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B w="12700" cmpd="sng">
                          <a:noFill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0581086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8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3923.67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R w="12700" cmpd="sng">
                          <a:noFill/>
                        </a:ln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1253863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9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5583.33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R w="12700" cmpd="sng">
                          <a:noFill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9033430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10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4597.33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R w="12700" cmpd="sng">
                          <a:noFill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3788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607885"/>
                  </p:ext>
                </p:extLst>
              </p:nvPr>
            </p:nvGraphicFramePr>
            <p:xfrm>
              <a:off x="287592" y="666242"/>
              <a:ext cx="5678130" cy="33756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94465">
                      <a:extLst>
                        <a:ext uri="{9D8B030D-6E8A-4147-A177-3AD203B41FA5}">
                          <a16:colId xmlns:a16="http://schemas.microsoft.com/office/drawing/2014/main" val="158798405"/>
                        </a:ext>
                      </a:extLst>
                    </a:gridCol>
                    <a:gridCol w="1147764">
                      <a:extLst>
                        <a:ext uri="{9D8B030D-6E8A-4147-A177-3AD203B41FA5}">
                          <a16:colId xmlns:a16="http://schemas.microsoft.com/office/drawing/2014/main" val="129342613"/>
                        </a:ext>
                      </a:extLst>
                    </a:gridCol>
                    <a:gridCol w="1211967">
                      <a:extLst>
                        <a:ext uri="{9D8B030D-6E8A-4147-A177-3AD203B41FA5}">
                          <a16:colId xmlns:a16="http://schemas.microsoft.com/office/drawing/2014/main" val="2425431320"/>
                        </a:ext>
                      </a:extLst>
                    </a:gridCol>
                    <a:gridCol w="1211967">
                      <a:extLst>
                        <a:ext uri="{9D8B030D-6E8A-4147-A177-3AD203B41FA5}">
                          <a16:colId xmlns:a16="http://schemas.microsoft.com/office/drawing/2014/main" val="3811080137"/>
                        </a:ext>
                      </a:extLst>
                    </a:gridCol>
                    <a:gridCol w="1211967">
                      <a:extLst>
                        <a:ext uri="{9D8B030D-6E8A-4147-A177-3AD203B41FA5}">
                          <a16:colId xmlns:a16="http://schemas.microsoft.com/office/drawing/2014/main" val="4155142385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>
                              <a:effectLst/>
                            </a:rPr>
                            <a:t>Cultivares</a:t>
                          </a:r>
                          <a:endParaRPr lang="pt-BR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Médias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68844" t="-12088" r="-201005" b="-535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268844" t="-12088" r="-101005" b="-535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368844" t="-12088" r="-1005" b="-5351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144571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1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5600.67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1677</a:t>
                          </a: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17.334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1003.3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63407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2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4024.33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100.666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1559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573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77605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3972.33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48.666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1611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625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190165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5222.33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1298.666</a:t>
                          </a: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361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625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85967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4517.67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594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1065.7</a:t>
                          </a: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79.666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78003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6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3052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871.667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2531.3</a:t>
                          </a: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1545.3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667897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4427.33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503.666</a:t>
                          </a:r>
                        </a:p>
                      </a:txBody>
                      <a:tcPr marL="7620" marR="7620" marT="7620" marB="0" anchor="ctr">
                        <a:lnB w="12700" cmpd="sng">
                          <a:noFill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1156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B w="12700" cmpd="sng">
                          <a:noFill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u="none" strike="noStrike" dirty="0">
                              <a:effectLst/>
                            </a:rPr>
                            <a:t>170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B w="12700" cmpd="sng">
                          <a:noFill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058108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8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3923.67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R w="12700" cmpd="sng">
                          <a:noFill/>
                        </a:ln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125386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9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5583.33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R w="12700" cmpd="sng">
                          <a:noFill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903343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10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u="none" strike="noStrike" dirty="0">
                              <a:effectLst/>
                            </a:rPr>
                            <a:t>4597.33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R w="12700" cmpd="sng">
                          <a:noFill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3788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403255" y="1367674"/>
                <a:ext cx="50234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e>
                    </m:d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𝟓𝟔𝟎𝟎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𝟔𝟕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𝟓𝟓𝟖𝟑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pt-BR" sz="2000" b="1" dirty="0" smtClean="0"/>
                  <a:t>17,334</a:t>
                </a:r>
                <a:endParaRPr lang="pt-BR" sz="2000" b="1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255" y="1367674"/>
                <a:ext cx="5023426" cy="307777"/>
              </a:xfrm>
              <a:prstGeom prst="rect">
                <a:avLst/>
              </a:prstGeom>
              <a:blipFill>
                <a:blip r:embed="rId6"/>
                <a:stretch>
                  <a:fillRect t="-25490" r="-2184" b="-49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6403255" y="1779683"/>
                <a:ext cx="5289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e>
                    </m:d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𝟓𝟔𝟎𝟎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𝟔𝟕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𝟒𝟓𝟗𝟕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e>
                    </m:d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pt-BR" sz="2000" b="1" dirty="0" smtClean="0"/>
                  <a:t>1003,3</a:t>
                </a:r>
                <a:endParaRPr lang="pt-BR" sz="2000" b="1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255" y="1779683"/>
                <a:ext cx="5289525" cy="307777"/>
              </a:xfrm>
              <a:prstGeom prst="rect">
                <a:avLst/>
              </a:prstGeom>
              <a:blipFill>
                <a:blip r:embed="rId7"/>
                <a:stretch>
                  <a:fillRect t="-26000" r="-1959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73570"/>
              </p:ext>
            </p:extLst>
          </p:nvPr>
        </p:nvGraphicFramePr>
        <p:xfrm>
          <a:off x="7897760" y="3320572"/>
          <a:ext cx="3517491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347">
                  <a:extLst>
                    <a:ext uri="{9D8B030D-6E8A-4147-A177-3AD203B41FA5}">
                      <a16:colId xmlns:a16="http://schemas.microsoft.com/office/drawing/2014/main" val="2026276817"/>
                    </a:ext>
                  </a:extLst>
                </a:gridCol>
                <a:gridCol w="945347">
                  <a:extLst>
                    <a:ext uri="{9D8B030D-6E8A-4147-A177-3AD203B41FA5}">
                      <a16:colId xmlns:a16="http://schemas.microsoft.com/office/drawing/2014/main" val="903795401"/>
                    </a:ext>
                  </a:extLst>
                </a:gridCol>
                <a:gridCol w="552609">
                  <a:extLst>
                    <a:ext uri="{9D8B030D-6E8A-4147-A177-3AD203B41FA5}">
                      <a16:colId xmlns:a16="http://schemas.microsoft.com/office/drawing/2014/main" val="643881459"/>
                    </a:ext>
                  </a:extLst>
                </a:gridCol>
                <a:gridCol w="549209">
                  <a:extLst>
                    <a:ext uri="{9D8B030D-6E8A-4147-A177-3AD203B41FA5}">
                      <a16:colId xmlns:a16="http://schemas.microsoft.com/office/drawing/2014/main" val="1693799660"/>
                    </a:ext>
                  </a:extLst>
                </a:gridCol>
                <a:gridCol w="524979">
                  <a:extLst>
                    <a:ext uri="{9D8B030D-6E8A-4147-A177-3AD203B41FA5}">
                      <a16:colId xmlns:a16="http://schemas.microsoft.com/office/drawing/2014/main" val="674341705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Cultivares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Médias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862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5600.7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43747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5222.3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3216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4517.7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8844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4427.3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5496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4024.3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093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3972.3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989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376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3923.7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793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5583.3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0163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4597.3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4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7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13620" y="502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Dunnett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" y="1828339"/>
            <a:ext cx="11134796" cy="40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13620" y="502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Dunnett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64" y="2163603"/>
            <a:ext cx="6296025" cy="38004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208" y="2384242"/>
            <a:ext cx="5136740" cy="3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17248"/>
          <a:stretch/>
        </p:blipFill>
        <p:spPr>
          <a:xfrm>
            <a:off x="538316" y="621935"/>
            <a:ext cx="10975079" cy="45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3066599"/>
                  </p:ext>
                </p:extLst>
              </p:nvPr>
            </p:nvGraphicFramePr>
            <p:xfrm>
              <a:off x="168627" y="1866911"/>
              <a:ext cx="4320000" cy="26441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0000">
                      <a:extLst>
                        <a:ext uri="{9D8B030D-6E8A-4147-A177-3AD203B41FA5}">
                          <a16:colId xmlns:a16="http://schemas.microsoft.com/office/drawing/2014/main" val="2307397241"/>
                        </a:ext>
                      </a:extLst>
                    </a:gridCol>
                    <a:gridCol w="2160000">
                      <a:extLst>
                        <a:ext uri="{9D8B030D-6E8A-4147-A177-3AD203B41FA5}">
                          <a16:colId xmlns:a16="http://schemas.microsoft.com/office/drawing/2014/main" val="1305151237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Cultivares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Média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54755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1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95.5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58628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>
                              <a:effectLst/>
                            </a:rPr>
                            <a:t>2</a:t>
                          </a:r>
                          <a:endParaRPr lang="pt-B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87.8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275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70.4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30152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4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26.3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244765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5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108.2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87673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6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90.1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892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101.3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82865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8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49.9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24759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9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89.8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33988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10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100.5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731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3066599"/>
                  </p:ext>
                </p:extLst>
              </p:nvPr>
            </p:nvGraphicFramePr>
            <p:xfrm>
              <a:off x="168627" y="1866911"/>
              <a:ext cx="4320000" cy="26441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0000">
                      <a:extLst>
                        <a:ext uri="{9D8B030D-6E8A-4147-A177-3AD203B41FA5}">
                          <a16:colId xmlns:a16="http://schemas.microsoft.com/office/drawing/2014/main" val="2307397241"/>
                        </a:ext>
                      </a:extLst>
                    </a:gridCol>
                    <a:gridCol w="2160000">
                      <a:extLst>
                        <a:ext uri="{9D8B030D-6E8A-4147-A177-3AD203B41FA5}">
                          <a16:colId xmlns:a16="http://schemas.microsoft.com/office/drawing/2014/main" val="1305151237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Cultivares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00282" t="-11268" r="-563" b="-5366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547556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1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95.5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586289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>
                              <a:effectLst/>
                            </a:rPr>
                            <a:t>2</a:t>
                          </a:r>
                          <a:endParaRPr lang="pt-B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87.8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27521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3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70.4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301528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4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26.3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2447655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5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108.2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876733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6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90.1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89201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7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101.3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828654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8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49.9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247598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9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89.8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339885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dirty="0">
                              <a:effectLst/>
                            </a:rPr>
                            <a:t>10</a:t>
                          </a:r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100.5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731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ixaDeTexto 4"/>
          <p:cNvSpPr txBox="1"/>
          <p:nvPr/>
        </p:nvSpPr>
        <p:spPr>
          <a:xfrm>
            <a:off x="137112" y="1185465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Médias do percentual de absorção de água de dez linhagens de feijão. 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50073"/>
                  </p:ext>
                </p:extLst>
              </p:nvPr>
            </p:nvGraphicFramePr>
            <p:xfrm>
              <a:off x="7716506" y="1866911"/>
              <a:ext cx="4320000" cy="26441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0000">
                      <a:extLst>
                        <a:ext uri="{9D8B030D-6E8A-4147-A177-3AD203B41FA5}">
                          <a16:colId xmlns:a16="http://schemas.microsoft.com/office/drawing/2014/main" val="2307397241"/>
                        </a:ext>
                      </a:extLst>
                    </a:gridCol>
                    <a:gridCol w="2160000">
                      <a:extLst>
                        <a:ext uri="{9D8B030D-6E8A-4147-A177-3AD203B41FA5}">
                          <a16:colId xmlns:a16="http://schemas.microsoft.com/office/drawing/2014/main" val="130515123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Cultivares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Médias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i="1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sz="1400" i="1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40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40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lang="pt-BR" sz="140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09432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5600.667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58628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4024.333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275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3972.333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30152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5222.333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244765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4517.667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87673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3052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892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4427.333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82865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3923.667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24759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5583.333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33988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4597.333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731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50073"/>
                  </p:ext>
                </p:extLst>
              </p:nvPr>
            </p:nvGraphicFramePr>
            <p:xfrm>
              <a:off x="7716506" y="1866911"/>
              <a:ext cx="4320000" cy="26441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0000">
                      <a:extLst>
                        <a:ext uri="{9D8B030D-6E8A-4147-A177-3AD203B41FA5}">
                          <a16:colId xmlns:a16="http://schemas.microsoft.com/office/drawing/2014/main" val="2307397241"/>
                        </a:ext>
                      </a:extLst>
                    </a:gridCol>
                    <a:gridCol w="2160000">
                      <a:extLst>
                        <a:ext uri="{9D8B030D-6E8A-4147-A177-3AD203B41FA5}">
                          <a16:colId xmlns:a16="http://schemas.microsoft.com/office/drawing/2014/main" val="1305151237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pt-BR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Cultivares</a:t>
                          </a:r>
                          <a:endParaRPr lang="pt-BR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00282" t="-11268" r="-563" b="-5366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094320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5600.667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586289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4024.333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27521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3972.333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301528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5222.333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2447655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4517.667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876733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3052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89201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4427.333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828654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3923.667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247598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5583.333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339885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4597.333</a:t>
                          </a:r>
                        </a:p>
                      </a:txBody>
                      <a:tcPr marL="7620" marR="7620" marT="7620" marB="0"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731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tângulo 6"/>
          <p:cNvSpPr/>
          <p:nvPr/>
        </p:nvSpPr>
        <p:spPr>
          <a:xfrm>
            <a:off x="7650138" y="1185465"/>
            <a:ext cx="43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Médias de produtividade de grãos em Kg ha</a:t>
            </a:r>
            <a:r>
              <a:rPr lang="pt-BR" sz="2000" baseline="30000" dirty="0"/>
              <a:t>-1</a:t>
            </a:r>
            <a:r>
              <a:rPr lang="pt-BR" sz="1600" dirty="0" smtClean="0"/>
              <a:t> referente a avaliação de 10 cultivares de arroz.</a:t>
            </a:r>
            <a:endParaRPr lang="pt-BR" sz="2000" dirty="0"/>
          </a:p>
        </p:txBody>
      </p:sp>
      <p:sp>
        <p:nvSpPr>
          <p:cNvPr id="2" name="Seta para Baixo 1"/>
          <p:cNvSpPr/>
          <p:nvPr/>
        </p:nvSpPr>
        <p:spPr>
          <a:xfrm>
            <a:off x="5577764" y="4641165"/>
            <a:ext cx="825909" cy="1032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004488" y="5688612"/>
            <a:ext cx="5972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Tomada de Decisão</a:t>
            </a:r>
          </a:p>
          <a:p>
            <a:pPr algn="ctr"/>
            <a:r>
              <a:rPr lang="pt-BR" sz="2800" dirty="0" smtClean="0"/>
              <a:t>Qual ou quais as melhores cultivares? 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5194990" y="1866911"/>
                <a:ext cx="1591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90" y="1866911"/>
                <a:ext cx="1591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5163474" y="2232761"/>
                <a:ext cx="1654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74" y="2232761"/>
                <a:ext cx="16544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2430852" y="187350"/>
            <a:ext cx="7674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/>
              <a:t>Existe diferença significativa entre as médias das cultivares, mas onde se encontra?</a:t>
            </a:r>
            <a:endParaRPr lang="pt-BR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613817" y="1271715"/>
                <a:ext cx="298639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8!∗2!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9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8!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8!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2!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 45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817" y="1271715"/>
                <a:ext cx="2986395" cy="404726"/>
              </a:xfrm>
              <a:prstGeom prst="rect">
                <a:avLst/>
              </a:prstGeom>
              <a:blipFill>
                <a:blip r:embed="rId6"/>
                <a:stretch>
                  <a:fillRect l="-816" t="-1515" r="-816"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5148502" y="4119460"/>
                <a:ext cx="1684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502" y="4119460"/>
                <a:ext cx="16844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5825525" y="2629326"/>
            <a:ext cx="3098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baseline="-25000" dirty="0" smtClean="0"/>
              <a:t>.</a:t>
            </a:r>
          </a:p>
          <a:p>
            <a:pPr algn="ctr"/>
            <a:r>
              <a:rPr lang="pt-BR" sz="3200" b="1" baseline="-25000" dirty="0" smtClean="0"/>
              <a:t>.</a:t>
            </a:r>
          </a:p>
          <a:p>
            <a:pPr algn="ctr"/>
            <a:r>
              <a:rPr lang="pt-BR" sz="3200" b="1" baseline="-2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6" y="1888301"/>
            <a:ext cx="11396612" cy="4173286"/>
          </a:xfrm>
          <a:prstGeom prst="rect">
            <a:avLst/>
          </a:prstGeom>
        </p:spPr>
      </p:pic>
      <p:pic>
        <p:nvPicPr>
          <p:cNvPr id="7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Teste de Scott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Knott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743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6" y="2553315"/>
            <a:ext cx="5587487" cy="3151916"/>
          </a:xfrm>
          <a:prstGeom prst="rect">
            <a:avLst/>
          </a:prstGeom>
        </p:spPr>
      </p:pic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509" y="2553315"/>
            <a:ext cx="4377506" cy="3086874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Teste de Scott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Knott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46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Scott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Knott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94" y="1690687"/>
            <a:ext cx="10302511" cy="49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42" y="1882045"/>
            <a:ext cx="8084862" cy="43344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23644"/>
          <a:stretch/>
        </p:blipFill>
        <p:spPr>
          <a:xfrm>
            <a:off x="2812653" y="302342"/>
            <a:ext cx="6469214" cy="13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88" y="253177"/>
            <a:ext cx="9459707" cy="64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37775"/>
          <a:stretch/>
        </p:blipFill>
        <p:spPr>
          <a:xfrm>
            <a:off x="7524206" y="39"/>
            <a:ext cx="4432663" cy="67926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9461" t="8064" r="11015" b="10215"/>
          <a:stretch/>
        </p:blipFill>
        <p:spPr>
          <a:xfrm>
            <a:off x="1254455" y="1227975"/>
            <a:ext cx="5886574" cy="19200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11696" y="303640"/>
            <a:ext cx="4842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400" dirty="0"/>
              <a:t>Teste de agrupamento de médias</a:t>
            </a:r>
          </a:p>
          <a:p>
            <a:pPr lvl="2"/>
            <a:r>
              <a:rPr lang="pt-BR" sz="2400" dirty="0"/>
              <a:t>Scott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Knott</a:t>
            </a:r>
            <a:r>
              <a:rPr lang="pt-BR" sz="2400" dirty="0"/>
              <a:t> (SK)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96" y="3241398"/>
            <a:ext cx="7355525" cy="22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3632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Estudos Pormenorizados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05232"/>
            <a:ext cx="10515600" cy="4871731"/>
          </a:xfrm>
        </p:spPr>
        <p:txBody>
          <a:bodyPr>
            <a:normAutofit/>
          </a:bodyPr>
          <a:lstStyle/>
          <a:p>
            <a:r>
              <a:rPr lang="pt-BR" dirty="0" smtClean="0"/>
              <a:t>Procedimentos de comparações múltiplas</a:t>
            </a:r>
          </a:p>
          <a:p>
            <a:pPr lvl="1"/>
            <a:r>
              <a:rPr lang="pt-BR" dirty="0" smtClean="0"/>
              <a:t>Testes de médias </a:t>
            </a:r>
          </a:p>
          <a:p>
            <a:pPr lvl="2"/>
            <a:r>
              <a:rPr lang="pt-BR" dirty="0" err="1" smtClean="0"/>
              <a:t>Tukey</a:t>
            </a:r>
            <a:endParaRPr lang="pt-BR" dirty="0" smtClean="0"/>
          </a:p>
          <a:p>
            <a:pPr lvl="2"/>
            <a:r>
              <a:rPr lang="pt-BR" dirty="0" smtClean="0"/>
              <a:t>Duncan</a:t>
            </a:r>
          </a:p>
          <a:p>
            <a:pPr lvl="2"/>
            <a:r>
              <a:rPr lang="pt-BR" dirty="0" err="1" smtClean="0"/>
              <a:t>Student</a:t>
            </a:r>
            <a:r>
              <a:rPr lang="pt-BR" dirty="0" smtClean="0"/>
              <a:t>-Newman-</a:t>
            </a:r>
            <a:r>
              <a:rPr lang="pt-BR" dirty="0" err="1" smtClean="0"/>
              <a:t>Keuls</a:t>
            </a:r>
            <a:r>
              <a:rPr lang="pt-BR" dirty="0" smtClean="0"/>
              <a:t> (SNK)</a:t>
            </a:r>
          </a:p>
          <a:p>
            <a:pPr lvl="2"/>
            <a:r>
              <a:rPr lang="pt-BR" dirty="0" err="1" smtClean="0"/>
              <a:t>Dunnett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Teste de agrupamento de médias</a:t>
            </a:r>
          </a:p>
          <a:p>
            <a:pPr lvl="2"/>
            <a:r>
              <a:rPr lang="pt-BR" dirty="0" smtClean="0"/>
              <a:t>Scott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Knott</a:t>
            </a:r>
            <a:r>
              <a:rPr lang="pt-BR" dirty="0" smtClean="0"/>
              <a:t> (SK)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Tukey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utilizado para testar qualquer contraste entre duas médias.</a:t>
            </a:r>
          </a:p>
          <a:p>
            <a:r>
              <a:rPr lang="pt-BR" dirty="0" smtClean="0"/>
              <a:t>Pré-requisito (teste exato): Todos os tratamentos devem possuir mesmo número de repetições.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Quantos contrastes testar?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5 tratamentos</a:t>
            </a:r>
          </a:p>
          <a:p>
            <a:pPr lvl="2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5531590" y="4926383"/>
                <a:ext cx="1591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90" y="4926383"/>
                <a:ext cx="15914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5502737" y="5295715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37" y="5295715"/>
                <a:ext cx="16491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40862" y="4339966"/>
                <a:ext cx="2836866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3!∗2!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3!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2!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862" y="4339966"/>
                <a:ext cx="2836866" cy="409086"/>
              </a:xfrm>
              <a:prstGeom prst="rect">
                <a:avLst/>
              </a:prstGeom>
              <a:blipFill>
                <a:blip r:embed="rId4"/>
                <a:stretch>
                  <a:fillRect l="-215" t="-1493" r="-215" b="-13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5540862" y="6311900"/>
                <a:ext cx="1591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862" y="6311900"/>
                <a:ext cx="1591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512009" y="5964526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009" y="5964526"/>
                <a:ext cx="16491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5515359" y="5634443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59" y="5634443"/>
                <a:ext cx="16491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7218884" y="4926383"/>
                <a:ext cx="1591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884" y="4926383"/>
                <a:ext cx="15914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7190031" y="5295715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031" y="5295715"/>
                <a:ext cx="16491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7228156" y="6311900"/>
                <a:ext cx="1591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56" y="6311900"/>
                <a:ext cx="15914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7199303" y="5964526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03" y="5964526"/>
                <a:ext cx="16491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7202653" y="5634443"/>
                <a:ext cx="1649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53" y="5634443"/>
                <a:ext cx="16491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985112" y="3294788"/>
                <a:ext cx="1962460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12" y="3294788"/>
                <a:ext cx="1962460" cy="372603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921696" y="3667391"/>
                <a:ext cx="2025876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6" y="3667391"/>
                <a:ext cx="2025876" cy="372603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Aplicação do teste de </a:t>
            </a:r>
            <a:r>
              <a:rPr lang="pt-BR" dirty="0" err="1" smtClean="0"/>
              <a:t>tukey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62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1º: Calculo da diferença mínima significativa: DMS (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897261" y="2465182"/>
                <a:ext cx="382566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𝑄𝑀𝑟𝑒𝑠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261" y="2465182"/>
                <a:ext cx="3825663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051479" y="4027991"/>
                <a:ext cx="2801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mero</m:t>
                      </m:r>
                      <m: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tratamentos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79" y="4027991"/>
                <a:ext cx="28015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051479" y="4414624"/>
                <a:ext cx="35052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𝐺𝑟𝑎𝑢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𝑙𝑖𝑏𝑒𝑟𝑑𝑎𝑑𝑒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79" y="4414624"/>
                <a:ext cx="35052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051479" y="4783956"/>
                <a:ext cx="2745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𝑣𝑒𝑙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𝑠𝑖𝑔𝑛𝑖𝑓𝑖𝑐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â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𝑛𝑐𝑖𝑎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79" y="4783956"/>
                <a:ext cx="27456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051479" y="3614684"/>
                <a:ext cx="5814990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𝑎𝑚𝑝𝑙𝑖𝑡𝑢𝑑𝑒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𝑒𝑠𝑡𝑢𝑑𝑒𝑛𝑡𝑖𝑧𝑎𝑑𝑎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𝑣𝑎𝑙𝑜𝑟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𝑡𝑎𝑏𝑒𝑙𝑎𝑑𝑜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79" y="3614684"/>
                <a:ext cx="5814990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4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7775"/>
          <a:stretch/>
        </p:blipFill>
        <p:spPr>
          <a:xfrm>
            <a:off x="5343983" y="631875"/>
            <a:ext cx="6469476" cy="5614066"/>
          </a:xfrm>
          <a:prstGeom prst="rect">
            <a:avLst/>
          </a:prstGeom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14632" y="631875"/>
            <a:ext cx="3129116" cy="5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Exemplo: 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01075"/>
              </p:ext>
            </p:extLst>
          </p:nvPr>
        </p:nvGraphicFramePr>
        <p:xfrm>
          <a:off x="617787" y="2080396"/>
          <a:ext cx="3420000" cy="1732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23919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6672200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62883462"/>
                    </a:ext>
                  </a:extLst>
                </a:gridCol>
              </a:tblGrid>
              <a:tr h="2868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FV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QM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33424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Blocos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34191,1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625069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Tratamento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1951613,63 **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523866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Resíduo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194759,66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13609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Média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4492,1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826553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CV(%)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9,82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54372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314632" y="1136495"/>
            <a:ext cx="421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Tabela 1. Resumo da análise de variância de produtividade de grãos em Kg ha</a:t>
            </a:r>
            <a:r>
              <a:rPr lang="pt-BR" sz="2000" baseline="30000" dirty="0"/>
              <a:t>-1</a:t>
            </a:r>
            <a:r>
              <a:rPr lang="pt-BR" sz="1600" dirty="0" smtClean="0"/>
              <a:t> referente a avaliação de 10 cultivares de arroz.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5343982" y="4380271"/>
            <a:ext cx="6321989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253016" y="1703439"/>
            <a:ext cx="412955" cy="2853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293574" y="4354461"/>
            <a:ext cx="331838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495163" y="4270758"/>
                <a:ext cx="1644809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d>
                            <m:dPr>
                              <m:ctrlP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sub>
                      </m:sSub>
                      <m:r>
                        <a:rPr lang="pt-B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=5,07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3" y="4270758"/>
                <a:ext cx="1644809" cy="388889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5218" y="4991452"/>
                <a:ext cx="5318764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𝑄𝑀𝑟𝑒𝑠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=5,07∗</m:t>
                      </m:r>
                      <m:rad>
                        <m:radPr>
                          <m:degHide m:val="on"/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194759,66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=1291,81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" y="4991452"/>
                <a:ext cx="5318764" cy="820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0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47630"/>
              </p:ext>
            </p:extLst>
          </p:nvPr>
        </p:nvGraphicFramePr>
        <p:xfrm>
          <a:off x="1397011" y="977545"/>
          <a:ext cx="8599420" cy="283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99373446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04889859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3840410720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2910395613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3111718648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3074851377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294604335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872467453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1403288110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3059351369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4131298022"/>
                    </a:ext>
                  </a:extLst>
                </a:gridCol>
                <a:gridCol w="708742">
                  <a:extLst>
                    <a:ext uri="{9D8B030D-6E8A-4147-A177-3AD203B41FA5}">
                      <a16:colId xmlns:a16="http://schemas.microsoft.com/office/drawing/2014/main" val="2598235981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Cultivares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45025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Cultivares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Médias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5600.7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5583.3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5222.3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4597.3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4517.7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4427.3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4024.3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3972.3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3923.7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4638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5600.7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378.3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1003.3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1083.0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1173.3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1576.3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1628.3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1677.0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2548.7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97793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5583.3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986.0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1065.7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1156.0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1559.0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1611.0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1659.7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2531.3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763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5222.3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1198.0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1250.0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1298.7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2170.3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5167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4597.3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573.0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673.7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1545.3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88996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4517.7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493.3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545.3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594.0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1465.7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05722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4427.3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403.0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503.7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1375.3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871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4024.3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972.3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24888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3972.3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686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3923.7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871.7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25237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3678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22"/>
                <a:ext cx="10515600" cy="5046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2º: Obter os valores dos contrastes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p>
                          <m:sSup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sz="2400" dirty="0" smtClean="0"/>
                  <a:t>) em valor absoluto.</a:t>
                </a:r>
                <a:endParaRPr lang="pt-BR" sz="2400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22"/>
                <a:ext cx="10515600" cy="504620"/>
              </a:xfrm>
              <a:blipFill>
                <a:blip r:embed="rId2"/>
                <a:stretch>
                  <a:fillRect l="-928" t="-17073" b="-1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871917" y="575672"/>
                <a:ext cx="34331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=3052 −3923,7=871,7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17" y="575672"/>
                <a:ext cx="3433119" cy="246221"/>
              </a:xfrm>
              <a:prstGeom prst="rect">
                <a:avLst/>
              </a:prstGeom>
              <a:blipFill>
                <a:blip r:embed="rId3"/>
                <a:stretch>
                  <a:fillRect r="-888" b="-1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51420"/>
              </p:ext>
            </p:extLst>
          </p:nvPr>
        </p:nvGraphicFramePr>
        <p:xfrm>
          <a:off x="6705083" y="4123488"/>
          <a:ext cx="3291348" cy="2598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116">
                  <a:extLst>
                    <a:ext uri="{9D8B030D-6E8A-4147-A177-3AD203B41FA5}">
                      <a16:colId xmlns:a16="http://schemas.microsoft.com/office/drawing/2014/main" val="2294505604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2822455502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1148979481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Cultivares</a:t>
                      </a:r>
                      <a:endParaRPr lang="pt-B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Médias</a:t>
                      </a:r>
                      <a:endParaRPr lang="pt-B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9355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9357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5583.3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64414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5276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4597.3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796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4517.7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3799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4427.3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5055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4024.3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bcd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14582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3972.3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bcd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48449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cd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08664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546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943995" y="5618824"/>
                <a:ext cx="19185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B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1291,81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995" y="5618824"/>
                <a:ext cx="191853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838200" y="4123488"/>
            <a:ext cx="5739581" cy="50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 smtClean="0"/>
              <a:t>3º: Comparar cada estimativa de contraste, em valor absoluto, com a diferença mínima significativa (</a:t>
            </a:r>
            <a:r>
              <a:rPr lang="el-G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sz="2400" dirty="0" smtClean="0"/>
              <a:t>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484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</a:t>
            </a:r>
            <a:r>
              <a:rPr lang="pt-BR" dirty="0" err="1" smtClean="0"/>
              <a:t>Tukey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591" y="167512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6" y="1888301"/>
            <a:ext cx="11396612" cy="41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1061</Words>
  <Application>Microsoft Office PowerPoint</Application>
  <PresentationFormat>Widescreen</PresentationFormat>
  <Paragraphs>586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Tema do Office</vt:lpstr>
      <vt:lpstr>Procedimentos Pós Análise de Variância</vt:lpstr>
      <vt:lpstr>Apresentação do PowerPoint</vt:lpstr>
      <vt:lpstr>Apresentação do PowerPoint</vt:lpstr>
      <vt:lpstr>Estudos Pormenorizados</vt:lpstr>
      <vt:lpstr>Teste de Tukey</vt:lpstr>
      <vt:lpstr>Aplicação do teste de tukey</vt:lpstr>
      <vt:lpstr>Apresentação do PowerPoint</vt:lpstr>
      <vt:lpstr>Apresentação do PowerPoint</vt:lpstr>
      <vt:lpstr>Teste de Tukey</vt:lpstr>
      <vt:lpstr>Teste de Tukey</vt:lpstr>
      <vt:lpstr>Teste de Tukey</vt:lpstr>
      <vt:lpstr>Teste de Duncan</vt:lpstr>
      <vt:lpstr>Teste de Duncan</vt:lpstr>
      <vt:lpstr>Teste de Duncan</vt:lpstr>
      <vt:lpstr>Teste de Student-Newman-Keuls (SNK)</vt:lpstr>
      <vt:lpstr>Apresentação do PowerPoint</vt:lpstr>
      <vt:lpstr>Teste de Student-Newman-Keuls (SNK)</vt:lpstr>
      <vt:lpstr>Teste de Dunnett</vt:lpstr>
      <vt:lpstr>Aplicação do teste de Dunnett</vt:lpstr>
      <vt:lpstr>Apresentação do PowerPoint</vt:lpstr>
      <vt:lpstr>Apresentação do PowerPoint</vt:lpstr>
      <vt:lpstr>Apresentação do PowerPoint</vt:lpstr>
      <vt:lpstr>Apresentação do PowerPoint</vt:lpstr>
      <vt:lpstr>Teste de Dunnett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Teste de Scott and Knott</vt:lpstr>
      <vt:lpstr>Teste de Scott and Knott</vt:lpstr>
      <vt:lpstr>Teste de Scott and Knott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Procedimentos para comparações múltiplas</dc:title>
  <dc:creator>Cliente</dc:creator>
  <cp:lastModifiedBy>Cliente</cp:lastModifiedBy>
  <cp:revision>74</cp:revision>
  <dcterms:created xsi:type="dcterms:W3CDTF">2019-07-18T11:49:45Z</dcterms:created>
  <dcterms:modified xsi:type="dcterms:W3CDTF">2019-08-09T12:56:58Z</dcterms:modified>
</cp:coreProperties>
</file>