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358" r:id="rId2"/>
    <p:sldId id="353" r:id="rId3"/>
    <p:sldId id="359" r:id="rId4"/>
    <p:sldId id="357" r:id="rId5"/>
    <p:sldId id="354" r:id="rId6"/>
    <p:sldId id="352" r:id="rId7"/>
    <p:sldId id="35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88943" autoAdjust="0"/>
  </p:normalViewPr>
  <p:slideViewPr>
    <p:cSldViewPr snapToGrid="0">
      <p:cViewPr varScale="1">
        <p:scale>
          <a:sx n="78" d="100"/>
          <a:sy n="78" d="100"/>
        </p:scale>
        <p:origin x="71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B73AA-2D7C-41C6-8D9A-DA53044F8807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86D85-261F-429E-9419-3D2DB4A1C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96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86D85-261F-429E-9419-3D2DB4A1CCB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10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43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90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87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98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06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89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34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0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72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17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27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0283B-9EC9-4729-B97C-AD9EDAD4850A}" type="datetimeFigureOut">
              <a:rPr lang="pt-BR" smtClean="0"/>
              <a:t>18/08/2019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2BCE-1BFA-4069-8A12-6B9B509386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24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github.com/VQCarneiro/Ciencia-de-Dados-Aplicada-ao-Melhoramento-de-Plantas/tree/master/disciplinas/PGM522_Analise_de_Experimentos_em_Genetica_e_Melhoramento_de_Planta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github.com/VSSEric/Plant_Breeding_Analysi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2098766"/>
            <a:ext cx="7772400" cy="2481943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Análise de Experimentos em Genética e Melhoramento de Plantas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/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2400" b="1" dirty="0">
                <a:solidFill>
                  <a:schemeClr val="bg1"/>
                </a:solidFill>
              </a:rPr>
              <a:t>Princípios Básicos Da Experimentação e Suas Implicações Na Genética e No Melhoramento De Plantas</a:t>
            </a:r>
          </a:p>
        </p:txBody>
      </p:sp>
      <p:sp>
        <p:nvSpPr>
          <p:cNvPr id="4" name="Caixa de texto 9"/>
          <p:cNvSpPr txBox="1"/>
          <p:nvPr/>
        </p:nvSpPr>
        <p:spPr>
          <a:xfrm>
            <a:off x="2505944" y="5745997"/>
            <a:ext cx="7704856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r">
              <a:lnSpc>
                <a:spcPct val="115000"/>
              </a:lnSpc>
            </a:pPr>
            <a:r>
              <a:rPr lang="pt-BR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Vinícius Quintão Carneiro</a:t>
            </a: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pt-BR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vinicius.carneiro@ufla.br</a:t>
            </a:r>
          </a:p>
        </p:txBody>
      </p:sp>
      <p:pic>
        <p:nvPicPr>
          <p:cNvPr id="5" name="Imagem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90545" y="1202524"/>
            <a:ext cx="59062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2110978" y="523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solidFill>
                  <a:schemeClr val="bg1"/>
                </a:solidFill>
              </a:rPr>
              <a:t>Universidade Federal de Lavras</a:t>
            </a:r>
            <a:br>
              <a:rPr lang="pt-BR" sz="2000" b="1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</a:rPr>
              <a:t>Departamento de Biologia</a:t>
            </a:r>
            <a:br>
              <a:rPr lang="pt-BR" sz="2000" b="1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</a:rPr>
              <a:t>Programa de Pós-Graduação em Genética e Melhoramento de Plantas</a:t>
            </a:r>
          </a:p>
        </p:txBody>
      </p:sp>
      <p:pic>
        <p:nvPicPr>
          <p:cNvPr id="1030" name="Picture 6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45" y="179676"/>
            <a:ext cx="1243325" cy="9324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976" y="133350"/>
            <a:ext cx="1023938" cy="10239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m para ensaio vcu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973139" y="2174966"/>
            <a:ext cx="8633730" cy="29898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3600" b="1" dirty="0" smtClean="0">
                <a:solidFill>
                  <a:schemeClr val="bg1"/>
                </a:solidFill>
              </a:rPr>
              <a:t>PGM522: Análise de Experimentos em Genética e Melhoramento de Plantas</a:t>
            </a:r>
          </a:p>
          <a:p>
            <a:pPr>
              <a:lnSpc>
                <a:spcPct val="100000"/>
              </a:lnSpc>
            </a:pPr>
            <a:endParaRPr lang="pt-BR" sz="3600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3600" b="1" dirty="0" smtClean="0">
                <a:solidFill>
                  <a:schemeClr val="bg1"/>
                </a:solidFill>
              </a:rPr>
              <a:t>Normas da Disciplina</a:t>
            </a:r>
          </a:p>
          <a:p>
            <a:pPr>
              <a:lnSpc>
                <a:spcPct val="100000"/>
              </a:lnSpc>
            </a:pPr>
            <a:endParaRPr lang="pt-BR" sz="3600" b="1" dirty="0" smtClean="0">
              <a:solidFill>
                <a:schemeClr val="bg1"/>
              </a:solidFill>
            </a:endParaRPr>
          </a:p>
          <a:p>
            <a:pPr>
              <a:lnSpc>
                <a:spcPct val="115000"/>
              </a:lnSpc>
            </a:pPr>
            <a:r>
              <a:rPr lang="pt-BR" sz="2200" b="1" dirty="0">
                <a:solidFill>
                  <a:schemeClr val="bg1"/>
                </a:solidFill>
              </a:rPr>
              <a:t>Vinícius Quintão Carneiro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2200" b="1" dirty="0" smtClean="0">
                <a:solidFill>
                  <a:schemeClr val="bg1"/>
                </a:solidFill>
              </a:rPr>
              <a:t>vinicius.carneiro@ufla.br</a:t>
            </a:r>
            <a:r>
              <a:rPr lang="pt-BR" sz="3600" b="1" dirty="0" smtClean="0">
                <a:solidFill>
                  <a:schemeClr val="bg1"/>
                </a:solidFill>
              </a:rPr>
              <a:t/>
            </a:r>
            <a:br>
              <a:rPr lang="pt-BR" sz="3600" b="1" dirty="0" smtClean="0">
                <a:solidFill>
                  <a:schemeClr val="bg1"/>
                </a:solidFill>
              </a:rPr>
            </a:br>
            <a:endParaRPr lang="pt-BR" sz="3600" b="1" dirty="0" smtClean="0">
              <a:solidFill>
                <a:schemeClr val="bg1"/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2263378" y="2047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solidFill>
                  <a:schemeClr val="bg1"/>
                </a:solidFill>
              </a:rPr>
              <a:t>Universidade Federal de Lavras</a:t>
            </a:r>
            <a:br>
              <a:rPr lang="pt-BR" sz="2000" b="1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</a:rPr>
              <a:t>Departamento de Biologia</a:t>
            </a:r>
            <a:br>
              <a:rPr lang="pt-BR" sz="2000" b="1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</a:rPr>
              <a:t>Programa </a:t>
            </a:r>
            <a:r>
              <a:rPr lang="pt-BR" sz="2000" b="1" dirty="0" smtClean="0">
                <a:solidFill>
                  <a:schemeClr val="bg1"/>
                </a:solidFill>
              </a:rPr>
              <a:t>em </a:t>
            </a:r>
            <a:r>
              <a:rPr lang="pt-BR" sz="2000" b="1" dirty="0">
                <a:solidFill>
                  <a:schemeClr val="bg1"/>
                </a:solidFill>
              </a:rPr>
              <a:t>Genética e Melhoramento de Plantas</a:t>
            </a:r>
          </a:p>
        </p:txBody>
      </p:sp>
      <p:pic>
        <p:nvPicPr>
          <p:cNvPr id="12" name="Picture 6" descr="Imagem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45" y="332076"/>
            <a:ext cx="1243325" cy="9324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376" y="285750"/>
            <a:ext cx="1023938" cy="10239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8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9123" y="196647"/>
            <a:ext cx="11287741" cy="1064428"/>
          </a:xfrm>
        </p:spPr>
        <p:txBody>
          <a:bodyPr numCol="2">
            <a:noAutofit/>
          </a:bodyPr>
          <a:lstStyle/>
          <a:p>
            <a:r>
              <a:rPr lang="pt-BR" b="1" dirty="0" smtClean="0"/>
              <a:t>Aulas Teóricas - Vinícius</a:t>
            </a:r>
          </a:p>
          <a:p>
            <a:pPr lvl="1"/>
            <a:r>
              <a:rPr lang="pt-BR" b="1" dirty="0" smtClean="0"/>
              <a:t>Expositivas</a:t>
            </a:r>
          </a:p>
          <a:p>
            <a:pPr lvl="1"/>
            <a:endParaRPr lang="pt-BR" b="1" dirty="0" smtClean="0"/>
          </a:p>
          <a:p>
            <a:r>
              <a:rPr lang="pt-BR" b="1" dirty="0" smtClean="0"/>
              <a:t>Monitorias - Eric</a:t>
            </a:r>
          </a:p>
          <a:p>
            <a:pPr lvl="1"/>
            <a:r>
              <a:rPr lang="pt-BR" b="1" dirty="0" smtClean="0"/>
              <a:t>Resolução de problemas</a:t>
            </a:r>
            <a:endParaRPr lang="pt-BR" b="1" dirty="0"/>
          </a:p>
        </p:txBody>
      </p:sp>
      <p:pic>
        <p:nvPicPr>
          <p:cNvPr id="4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006" y="1105853"/>
            <a:ext cx="1466004" cy="15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esultado de imagem para R softwa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743" y="1144271"/>
            <a:ext cx="1713310" cy="132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72613" y="25429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Referências Bibliográficas</a:t>
            </a:r>
            <a:endParaRPr lang="pt-BR" dirty="0"/>
          </a:p>
        </p:txBody>
      </p:sp>
      <p:pic>
        <p:nvPicPr>
          <p:cNvPr id="5124" name="Picture 4" descr="Resultado de imagem para banzato livro estatÃ­stic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399" y="3492384"/>
            <a:ext cx="2333833" cy="321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magno ramalho livro experimentaÃ§Ã£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65" y="3492384"/>
            <a:ext cx="2211545" cy="32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genÃ©tica quantitativa aplicada ao melhoramento de plantas autÃ³gama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3" r="14226"/>
          <a:stretch/>
        </p:blipFill>
        <p:spPr bwMode="auto">
          <a:xfrm>
            <a:off x="8999240" y="3458893"/>
            <a:ext cx="2388973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930" y="1105853"/>
            <a:ext cx="1466004" cy="15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Material Didático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1518" cy="4351338"/>
          </a:xfrm>
        </p:spPr>
        <p:txBody>
          <a:bodyPr/>
          <a:lstStyle/>
          <a:p>
            <a:r>
              <a:rPr lang="pt-BR" dirty="0" smtClean="0"/>
              <a:t>Campus Virtual</a:t>
            </a:r>
          </a:p>
          <a:p>
            <a:pPr algn="just"/>
            <a:endParaRPr lang="pt-BR" sz="2000" dirty="0" smtClean="0">
              <a:hlinkClick r:id="rId2"/>
            </a:endParaRPr>
          </a:p>
          <a:p>
            <a:pPr algn="just"/>
            <a:endParaRPr lang="pt-BR" sz="2000" dirty="0">
              <a:hlinkClick r:id="rId2"/>
            </a:endParaRPr>
          </a:p>
          <a:p>
            <a:pPr algn="just"/>
            <a:r>
              <a:rPr lang="pt-BR" sz="2400" dirty="0" smtClean="0">
                <a:hlinkClick r:id="rId2"/>
              </a:rPr>
              <a:t>https</a:t>
            </a:r>
            <a:r>
              <a:rPr lang="pt-BR" sz="2400" dirty="0">
                <a:hlinkClick r:id="rId2"/>
              </a:rPr>
              <a:t>://github.com/VQCarneiro/Ciencia-de-Dados-Aplicada-ao-Melhoramento-de-Plantas/tree/master/disciplinas/PGM522_Analise_de_Experimentos_em_Genetica_e_Melhoramento_de_Plantas</a:t>
            </a:r>
            <a:endParaRPr lang="pt-BR" sz="2400" dirty="0"/>
          </a:p>
        </p:txBody>
      </p:sp>
      <p:pic>
        <p:nvPicPr>
          <p:cNvPr id="5" name="Picture 2" descr="Resultado de imagem para githu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2" r="27196"/>
          <a:stretch/>
        </p:blipFill>
        <p:spPr bwMode="auto">
          <a:xfrm>
            <a:off x="5936619" y="4001294"/>
            <a:ext cx="143472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93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8871" y="188141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Cronograma Semanal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56795"/>
              </p:ext>
            </p:extLst>
          </p:nvPr>
        </p:nvGraphicFramePr>
        <p:xfrm>
          <a:off x="2133602" y="1713730"/>
          <a:ext cx="7846138" cy="3733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413">
                  <a:extLst>
                    <a:ext uri="{9D8B030D-6E8A-4147-A177-3AD203B41FA5}">
                      <a16:colId xmlns:a16="http://schemas.microsoft.com/office/drawing/2014/main" val="758518276"/>
                    </a:ext>
                  </a:extLst>
                </a:gridCol>
                <a:gridCol w="1233145">
                  <a:extLst>
                    <a:ext uri="{9D8B030D-6E8A-4147-A177-3AD203B41FA5}">
                      <a16:colId xmlns:a16="http://schemas.microsoft.com/office/drawing/2014/main" val="3522142980"/>
                    </a:ext>
                  </a:extLst>
                </a:gridCol>
                <a:gridCol w="1233145">
                  <a:extLst>
                    <a:ext uri="{9D8B030D-6E8A-4147-A177-3AD203B41FA5}">
                      <a16:colId xmlns:a16="http://schemas.microsoft.com/office/drawing/2014/main" val="2774292489"/>
                    </a:ext>
                  </a:extLst>
                </a:gridCol>
                <a:gridCol w="1233145">
                  <a:extLst>
                    <a:ext uri="{9D8B030D-6E8A-4147-A177-3AD203B41FA5}">
                      <a16:colId xmlns:a16="http://schemas.microsoft.com/office/drawing/2014/main" val="2897431506"/>
                    </a:ext>
                  </a:extLst>
                </a:gridCol>
                <a:gridCol w="1233145">
                  <a:extLst>
                    <a:ext uri="{9D8B030D-6E8A-4147-A177-3AD203B41FA5}">
                      <a16:colId xmlns:a16="http://schemas.microsoft.com/office/drawing/2014/main" val="3877378322"/>
                    </a:ext>
                  </a:extLst>
                </a:gridCol>
                <a:gridCol w="1233145">
                  <a:extLst>
                    <a:ext uri="{9D8B030D-6E8A-4147-A177-3AD203B41FA5}">
                      <a16:colId xmlns:a16="http://schemas.microsoft.com/office/drawing/2014/main" val="1684994175"/>
                    </a:ext>
                  </a:extLst>
                </a:gridCol>
              </a:tblGrid>
              <a:tr h="37333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Horários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Primeira Semana - 19 a 23/08</a:t>
                      </a:r>
                      <a:endParaRPr lang="pt-BR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99332"/>
                  </a:ext>
                </a:extLst>
              </a:tr>
              <a:tr h="373334"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Segunda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Terça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Quarta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Quinta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Sexta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276152"/>
                  </a:ext>
                </a:extLst>
              </a:tr>
              <a:tr h="37333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 smtClean="0">
                          <a:effectLst/>
                        </a:rPr>
                        <a:t>7:30 – 11:30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Aula</a:t>
                      </a: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79464"/>
                  </a:ext>
                </a:extLst>
              </a:tr>
              <a:tr h="373334"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255630"/>
                  </a:ext>
                </a:extLst>
              </a:tr>
              <a:tr h="373334"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047407"/>
                  </a:ext>
                </a:extLst>
              </a:tr>
              <a:tr h="373334"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372349"/>
                  </a:ext>
                </a:extLst>
              </a:tr>
              <a:tr h="373334"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738860"/>
                  </a:ext>
                </a:extLst>
              </a:tr>
              <a:tr h="37333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 smtClean="0">
                          <a:effectLst/>
                        </a:rPr>
                        <a:t>13:30 – 17:30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Monitoria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633662"/>
                  </a:ext>
                </a:extLst>
              </a:tr>
              <a:tr h="373334"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218848"/>
                  </a:ext>
                </a:extLst>
              </a:tr>
              <a:tr h="373334"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525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6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6981" y="1737137"/>
            <a:ext cx="11897032" cy="4034398"/>
          </a:xfrm>
        </p:spPr>
        <p:txBody>
          <a:bodyPr numCol="2">
            <a:noAutofit/>
          </a:bodyPr>
          <a:lstStyle/>
          <a:p>
            <a:r>
              <a:rPr lang="pt-BR" b="1" dirty="0" smtClean="0"/>
              <a:t>Melhoramento de plantas</a:t>
            </a:r>
          </a:p>
          <a:p>
            <a:r>
              <a:rPr lang="pt-BR" b="1" dirty="0" smtClean="0"/>
              <a:t>Introdução a estatística</a:t>
            </a:r>
          </a:p>
          <a:p>
            <a:r>
              <a:rPr lang="pt-BR" b="1" dirty="0"/>
              <a:t>Método dos mínimos quadrados</a:t>
            </a:r>
          </a:p>
          <a:p>
            <a:r>
              <a:rPr lang="pt-BR" b="1" dirty="0" smtClean="0"/>
              <a:t>Princípios básicos da experimentação</a:t>
            </a:r>
          </a:p>
          <a:p>
            <a:r>
              <a:rPr lang="pt-BR" b="1" dirty="0" smtClean="0"/>
              <a:t>Delineamentos básicos (DIC e DBC)</a:t>
            </a:r>
          </a:p>
          <a:p>
            <a:r>
              <a:rPr lang="pt-BR" b="1" dirty="0" smtClean="0"/>
              <a:t>Esquema Fatorial</a:t>
            </a:r>
          </a:p>
          <a:p>
            <a:r>
              <a:rPr lang="pt-BR" b="1" dirty="0" smtClean="0"/>
              <a:t>Procedimentos de comparações de médias</a:t>
            </a:r>
          </a:p>
          <a:p>
            <a:r>
              <a:rPr lang="pt-BR" b="1" dirty="0" smtClean="0"/>
              <a:t>Componentes de variância</a:t>
            </a:r>
          </a:p>
          <a:p>
            <a:r>
              <a:rPr lang="pt-BR" b="1" dirty="0"/>
              <a:t>Análise de experimentos contendo mais de uma amostra por parcela.</a:t>
            </a:r>
            <a:endParaRPr lang="pt-BR" b="1" dirty="0" smtClean="0"/>
          </a:p>
          <a:p>
            <a:r>
              <a:rPr lang="pt-BR" b="1" dirty="0" smtClean="0"/>
              <a:t>Análise de grupos de experimentos</a:t>
            </a:r>
          </a:p>
          <a:p>
            <a:r>
              <a:rPr lang="pt-BR" b="1" dirty="0"/>
              <a:t>Análise conjunta de experimentos</a:t>
            </a:r>
          </a:p>
          <a:p>
            <a:r>
              <a:rPr lang="pt-BR" b="1" dirty="0" smtClean="0"/>
              <a:t>Delineamento de blocos incompletos</a:t>
            </a:r>
          </a:p>
          <a:p>
            <a:r>
              <a:rPr lang="pt-BR" b="1" dirty="0"/>
              <a:t>Testemunha intercalar</a:t>
            </a:r>
          </a:p>
          <a:p>
            <a:r>
              <a:rPr lang="pt-BR" b="1" dirty="0" smtClean="0"/>
              <a:t>Análise de covariância</a:t>
            </a:r>
          </a:p>
        </p:txBody>
      </p:sp>
    </p:spTree>
    <p:extLst>
      <p:ext uri="{BB962C8B-B14F-4D97-AF65-F5344CB8AC3E}">
        <p14:creationId xmlns:p14="http://schemas.microsoft.com/office/powerpoint/2010/main" val="363062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Atividades Avaliativas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20877"/>
            <a:ext cx="10515600" cy="5565058"/>
          </a:xfrm>
        </p:spPr>
        <p:txBody>
          <a:bodyPr>
            <a:normAutofit/>
          </a:bodyPr>
          <a:lstStyle/>
          <a:p>
            <a:r>
              <a:rPr lang="pt-BR" dirty="0" smtClean="0"/>
              <a:t>Frequência e Lista de exercícios – 25%</a:t>
            </a:r>
          </a:p>
          <a:p>
            <a:pPr lvl="1"/>
            <a:r>
              <a:rPr lang="pt-BR" dirty="0" smtClean="0"/>
              <a:t>Resolução: escrita </a:t>
            </a:r>
          </a:p>
          <a:p>
            <a:pPr lvl="1"/>
            <a:r>
              <a:rPr lang="pt-BR" dirty="0" smtClean="0"/>
              <a:t>Com uso do software GENES (Word)</a:t>
            </a:r>
          </a:p>
          <a:p>
            <a:endParaRPr lang="pt-BR" dirty="0" smtClean="0"/>
          </a:p>
          <a:p>
            <a:r>
              <a:rPr lang="pt-BR" dirty="0" smtClean="0"/>
              <a:t>Provas – Resolução Escrita</a:t>
            </a:r>
          </a:p>
          <a:p>
            <a:pPr lvl="1"/>
            <a:r>
              <a:rPr lang="pt-BR" dirty="0" smtClean="0"/>
              <a:t>Prova 1 – 25%</a:t>
            </a:r>
          </a:p>
          <a:p>
            <a:pPr lvl="1"/>
            <a:r>
              <a:rPr lang="pt-BR" dirty="0"/>
              <a:t>Prova </a:t>
            </a:r>
            <a:r>
              <a:rPr lang="pt-BR" dirty="0" smtClean="0"/>
              <a:t>2 – </a:t>
            </a:r>
            <a:r>
              <a:rPr lang="pt-BR" dirty="0"/>
              <a:t>25%</a:t>
            </a: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Atividade Prática – 25% – GENES e Apresentação de Resultados</a:t>
            </a:r>
          </a:p>
          <a:p>
            <a:endParaRPr lang="pt-BR" dirty="0" smtClean="0"/>
          </a:p>
          <a:p>
            <a:r>
              <a:rPr lang="pt-BR" dirty="0" smtClean="0"/>
              <a:t>Extra: Resolução das listas no R – 5%</a:t>
            </a:r>
          </a:p>
          <a:p>
            <a:pPr lvl="1"/>
            <a:r>
              <a:rPr lang="pt-BR" dirty="0">
                <a:hlinkClick r:id="rId2"/>
              </a:rPr>
              <a:t>https://github.com/VSSEric/Plant_Breeding_Analysis</a:t>
            </a:r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6" name="Picture 2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562" y="1690688"/>
            <a:ext cx="2391190" cy="248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github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2" r="27196"/>
          <a:stretch/>
        </p:blipFill>
        <p:spPr bwMode="auto">
          <a:xfrm>
            <a:off x="10636438" y="4857134"/>
            <a:ext cx="143472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R softwa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442" y="5288054"/>
            <a:ext cx="1713310" cy="132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5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8032" y="845575"/>
            <a:ext cx="10515600" cy="493579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dirty="0" smtClean="0"/>
              <a:t>Duvidas?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6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2127</TotalTime>
  <Words>204</Words>
  <Application>Microsoft Office PowerPoint</Application>
  <PresentationFormat>Widescreen</PresentationFormat>
  <Paragraphs>64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Análise de Experimentos em Genética e Melhoramento de Plantas  Princípios Básicos Da Experimentação e Suas Implicações Na Genética e No Melhoramento De Plantas</vt:lpstr>
      <vt:lpstr>Apresentação do PowerPoint</vt:lpstr>
      <vt:lpstr>Material Didático</vt:lpstr>
      <vt:lpstr>Cronograma Semanal</vt:lpstr>
      <vt:lpstr>Conteúdo</vt:lpstr>
      <vt:lpstr>Atividades Avaliativas</vt:lpstr>
      <vt:lpstr>Duvidas?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MELHORAMENTO DO FEIJOEIRO EM UNIVERSIDADES BRASILEIRAS</dc:title>
  <dc:creator>Cliente</dc:creator>
  <cp:lastModifiedBy>Cliente</cp:lastModifiedBy>
  <cp:revision>365</cp:revision>
  <dcterms:created xsi:type="dcterms:W3CDTF">2019-02-04T12:28:37Z</dcterms:created>
  <dcterms:modified xsi:type="dcterms:W3CDTF">2019-08-19T01:09:15Z</dcterms:modified>
</cp:coreProperties>
</file>