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1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1436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171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73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487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6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10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13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802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24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97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832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57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990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67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098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440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BBD03F-F740-4E4D-A43A-5B8255F9089C}" type="datetimeFigureOut">
              <a:rPr lang="es-ES" smtClean="0"/>
              <a:t>01/12/2022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DEF028-3916-4C71-9258-776669648D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7199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QP5/EDA311/blob/main/Hito4/Procesual/ColaDeClientes.java" TargetMode="External"/><Relationship Id="rId2" Type="http://schemas.openxmlformats.org/officeDocument/2006/relationships/hyperlink" Target="https://github.com/VQP5/EDA311/blob/main/Hito4/Procesual/Client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QP5/EDA311/blob/main/Hito4/Procesual/Main.ja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64FAAE8-7718-E4C0-C28B-614C1948854A}"/>
              </a:ext>
            </a:extLst>
          </p:cNvPr>
          <p:cNvSpPr/>
          <p:nvPr/>
        </p:nvSpPr>
        <p:spPr>
          <a:xfrm>
            <a:off x="2829720" y="341750"/>
            <a:ext cx="6532558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UNIVERSIDAD PRIVADA “FRANZ TAMAYO”</a:t>
            </a:r>
          </a:p>
          <a:p>
            <a:pPr algn="ctr"/>
            <a:r>
              <a:rPr lang="es-E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FACULTAD DE INGENIERÍA</a:t>
            </a:r>
          </a:p>
          <a:p>
            <a:pPr algn="ctr"/>
            <a:r>
              <a:rPr lang="es-E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CARRERA DE INGENIERÍA DE SISTEMAS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ABBBB68-B397-4F61-CED5-818F0729CDB3}"/>
              </a:ext>
            </a:extLst>
          </p:cNvPr>
          <p:cNvSpPr/>
          <p:nvPr/>
        </p:nvSpPr>
        <p:spPr>
          <a:xfrm>
            <a:off x="3385161" y="1938252"/>
            <a:ext cx="54216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DEFENSA HITO 4</a:t>
            </a:r>
          </a:p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TAREA FINAL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7AF1B1-A7C0-10BD-D563-24758021C5C8}"/>
              </a:ext>
            </a:extLst>
          </p:cNvPr>
          <p:cNvSpPr txBox="1"/>
          <p:nvPr/>
        </p:nvSpPr>
        <p:spPr>
          <a:xfrm>
            <a:off x="460323" y="4042585"/>
            <a:ext cx="6107836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Estudiante: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Victor Emanuel Quispe Pari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Asignatura: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ESTRUCTURA DE DATOS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Carrera: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INGENIERÍA DE SISTEMAS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Paralelo: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EDD (1)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Docente: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Lic. William Barra Paredes</a:t>
            </a:r>
          </a:p>
        </p:txBody>
      </p:sp>
      <p:pic>
        <p:nvPicPr>
          <p:cNvPr id="7" name="Imagen 6" descr="D:\PROYECTO_DE_GRADO\LOGO UNIFRANZ.jpg">
            <a:extLst>
              <a:ext uri="{FF2B5EF4-FFF2-40B4-BE49-F238E27FC236}">
                <a16:creationId xmlns:a16="http://schemas.microsoft.com/office/drawing/2014/main" id="{BB585C1A-827D-AC97-0ACC-5B6C7A0521DA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31" t="5575" r="4383" b="3297"/>
          <a:stretch/>
        </p:blipFill>
        <p:spPr bwMode="auto">
          <a:xfrm>
            <a:off x="8562351" y="3692578"/>
            <a:ext cx="3427958" cy="29430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82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1382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9</a:t>
            </a: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. ¿Qué son los métodos estáticos en JAVA?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1235474" y="2230646"/>
            <a:ext cx="3984595" cy="3734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método estático es un método que tiene sentido invocarla sin crear previamente ningún objeto, esto quiere decir que pertenece a la clase y solo tiene acceso a datos estáticos.</a:t>
            </a:r>
            <a:r>
              <a:rPr lang="es-ES" sz="2000" b="1" i="0" dirty="0">
                <a:effectLst/>
                <a:latin typeface="Lora" panose="020B0604020202020204" pitchFamily="2" charset="0"/>
              </a:rPr>
              <a:t>	</a:t>
            </a:r>
            <a:endParaRPr lang="es-ES" sz="2000" b="1" dirty="0"/>
          </a:p>
        </p:txBody>
      </p:sp>
      <p:pic>
        <p:nvPicPr>
          <p:cNvPr id="6146" name="Picture 2" descr="Método estático de Java, variable y bloque con un ejemplo - Guru99">
            <a:extLst>
              <a:ext uri="{FF2B5EF4-FFF2-40B4-BE49-F238E27FC236}">
                <a16:creationId xmlns:a16="http://schemas.microsoft.com/office/drawing/2014/main" id="{65F91E6E-6442-57F9-63E7-86FD20CE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33" y="1660122"/>
            <a:ext cx="5882241" cy="31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59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8573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10.¿A través de un gráfico, muestre los métodos mínimos que debería de tener una COLA?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CBF01F-A0E6-3E71-2910-6178644EE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8855" y="1376002"/>
            <a:ext cx="4651463" cy="52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1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271463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11. Crear las clases necesarias para la COLA DE CLIENTES.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280C65-C47D-F485-F151-4C81CFAE924C}"/>
              </a:ext>
            </a:extLst>
          </p:cNvPr>
          <p:cNvSpPr txBox="1"/>
          <p:nvPr/>
        </p:nvSpPr>
        <p:spPr>
          <a:xfrm>
            <a:off x="2667000" y="2203025"/>
            <a:ext cx="6109854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Crear la clase Cliente.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Crear la clase ColaDeClientes.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Crear la clase Main.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Crear un paquete de nombre ColaDeClientes (todas las clases deberán de estar dentro de este paquete)</a:t>
            </a:r>
          </a:p>
        </p:txBody>
      </p:sp>
    </p:spTree>
    <p:extLst>
      <p:ext uri="{BB962C8B-B14F-4D97-AF65-F5344CB8AC3E}">
        <p14:creationId xmlns:p14="http://schemas.microsoft.com/office/powerpoint/2010/main" val="314203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271463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12. Inicializar la cola de clientes.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FC3D87-E735-CC6F-8FFE-C9569D0215CA}"/>
              </a:ext>
            </a:extLst>
          </p:cNvPr>
          <p:cNvSpPr txBox="1"/>
          <p:nvPr/>
        </p:nvSpPr>
        <p:spPr>
          <a:xfrm>
            <a:off x="3042082" y="2488005"/>
            <a:ext cx="6107836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Crear una cola con 5 clientes.</a:t>
            </a:r>
          </a:p>
          <a:p>
            <a:pPr algn="l">
              <a:lnSpc>
                <a:spcPct val="150000"/>
              </a:lnSpc>
            </a:pPr>
            <a:endParaRPr lang="es-ES" sz="20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 la clase MAIN deberán estar los 5 clientes.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Mostrar todos los datos de la cola de clientes.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07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271463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13. Promoción para usuarios de Bolivia.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16DB13-6D5D-CCD3-DA05-96FD3C91D1AE}"/>
              </a:ext>
            </a:extLst>
          </p:cNvPr>
          <p:cNvSpPr txBox="1"/>
          <p:nvPr/>
        </p:nvSpPr>
        <p:spPr>
          <a:xfrm>
            <a:off x="976543" y="1529761"/>
            <a:ext cx="10451977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 el mes de diciembre a todos los clientes de Bolivia se les dará una promoción</a:t>
            </a:r>
          </a:p>
          <a:p>
            <a:pPr algn="l">
              <a:lnSpc>
                <a:spcPct val="150000"/>
              </a:lnSpc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 cuanto a precios en viajes a nivel nacional.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todos los clientes que sean de nacionalidad boliviana y además el tipo</a:t>
            </a:r>
          </a:p>
          <a:p>
            <a:pPr algn="l">
              <a:lnSpc>
                <a:spcPct val="150000"/>
              </a:lnSpc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    de cliente GOLD, convertir a estos clientes en VIP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Es decir si es de Bolivia y es GOLD deberá ser ahora un cliente VIP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El método estático dentro de la clase MAIN recibe 3 atributos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 cola de clientes.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El tipo de cliente.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 nacionalidad del cliente.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1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271463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14. Moviendo clientes en la cola.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18D06A-F6F8-94E6-6B64-768956D59D47}"/>
              </a:ext>
            </a:extLst>
          </p:cNvPr>
          <p:cNvSpPr txBox="1"/>
          <p:nvPr/>
        </p:nvSpPr>
        <p:spPr>
          <a:xfrm>
            <a:off x="2303754" y="1453224"/>
            <a:ext cx="7133207" cy="369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Mover al inicio todos los clientes mayores a 60 años.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Es decir si el cliente es mayor a 60 deberá de moverlo al inicio de la cola.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El método recibe 2 parámetros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 Cola de Clientes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El valor(</a:t>
            </a:r>
            <a:r>
              <a:rPr lang="es-ES" sz="2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 de la edad.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4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271463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15. Moviendo clientes entre 2 colas.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E72686-910A-CCE3-CD45-EFA627BDA9B5}"/>
              </a:ext>
            </a:extLst>
          </p:cNvPr>
          <p:cNvSpPr txBox="1"/>
          <p:nvPr/>
        </p:nvSpPr>
        <p:spPr>
          <a:xfrm>
            <a:off x="2334828" y="1687588"/>
            <a:ext cx="6613864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Por razones de promociones de vuelo, es necesario cambiar de vuelo a ciertos</a:t>
            </a:r>
          </a:p>
          <a:p>
            <a:pPr algn="l">
              <a:lnSpc>
                <a:spcPct val="150000"/>
              </a:lnSpc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clientes.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Crear 2 colas con 5 clientes.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Todos los clientes cuyo nombre sea Saul deberán ser agregados a la cola B al inicio.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0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C8B6E2-C89C-CE85-9F18-99187A639EF5}"/>
              </a:ext>
            </a:extLst>
          </p:cNvPr>
          <p:cNvSpPr/>
          <p:nvPr/>
        </p:nvSpPr>
        <p:spPr>
          <a:xfrm>
            <a:off x="1694795" y="614753"/>
            <a:ext cx="8802410" cy="24006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Up">
              <a:avLst/>
            </a:prstTxWarp>
            <a:spAutoFit/>
          </a:bodyPr>
          <a:lstStyle/>
          <a:p>
            <a:pPr algn="ctr"/>
            <a:r>
              <a:rPr lang="es-ES" sz="15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GRACIAS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C112CC-4643-1ABD-B343-A0BB9EF90C94}"/>
              </a:ext>
            </a:extLst>
          </p:cNvPr>
          <p:cNvSpPr txBox="1"/>
          <p:nvPr/>
        </p:nvSpPr>
        <p:spPr>
          <a:xfrm>
            <a:off x="3042082" y="3273148"/>
            <a:ext cx="61078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https://github.com/VQP5/EDA311/blob/main/Hito4/Procesual/Cliente.java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https://github.com/VQP5/EDA311/blob/main/Hito4/Procesual/ColaDeClientes.java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https://github.com/VQP5/EDA311/blob/main/Hito4/Procesual/Main.java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4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1. ¿A que se refiere cuando se habla de ESTRUCTURA DE DATOS?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951389" y="2132992"/>
            <a:ext cx="4756952" cy="2804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0" dirty="0">
                <a:effectLst/>
                <a:latin typeface="arial" panose="020B0604020202020204" pitchFamily="34" charset="0"/>
              </a:rPr>
              <a:t>Se refiere a una forma de organizar datos, de tal manera que nos permite realizar unas operaciones con ellas de manera eficiente y en definitiva diseñar la solución correcta para un determinado problema.</a:t>
            </a:r>
            <a:endParaRPr lang="es-ES" sz="2000" b="1" dirty="0"/>
          </a:p>
        </p:txBody>
      </p:sp>
      <p:pic>
        <p:nvPicPr>
          <p:cNvPr id="1026" name="Picture 2" descr="Estructuras de Datos. Primera parte — Arrays, Linked lists… | by Marcela  Sena | TechWo | Medium">
            <a:extLst>
              <a:ext uri="{FF2B5EF4-FFF2-40B4-BE49-F238E27FC236}">
                <a16:creationId xmlns:a16="http://schemas.microsoft.com/office/drawing/2014/main" id="{BEF57FD0-4451-8A40-BD0D-252E91C8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95" y="1537952"/>
            <a:ext cx="5807969" cy="3994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4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10422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u="none" strike="noStrike" baseline="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2. ¿Que significa FIFO?</a:t>
            </a:r>
            <a:endParaRPr lang="es-ES" sz="3000" b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FCDAEE-1523-7ED3-ED97-B38D0B512AF7}"/>
              </a:ext>
            </a:extLst>
          </p:cNvPr>
          <p:cNvSpPr txBox="1"/>
          <p:nvPr/>
        </p:nvSpPr>
        <p:spPr>
          <a:xfrm>
            <a:off x="761237" y="1309624"/>
            <a:ext cx="5768872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Significa primero en entrar, primero en salir.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Es un concepto utilizado en estructuras de datos, contabilidad de costes y teoría de colas. Guarda analogía con las personas que esperan en una cola y van siendo atendidas en el orden en que llegaron, es decir, que "la primera persona que entra es la primera persona que sale".</a:t>
            </a:r>
          </a:p>
        </p:txBody>
      </p:sp>
      <p:pic>
        <p:nvPicPr>
          <p:cNvPr id="1026" name="Picture 2" descr="Introducción - Programación con C#">
            <a:extLst>
              <a:ext uri="{FF2B5EF4-FFF2-40B4-BE49-F238E27FC236}">
                <a16:creationId xmlns:a16="http://schemas.microsoft.com/office/drawing/2014/main" id="{CAB96DCB-FA71-9A6E-FF19-7C4869B3C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73" y="1989013"/>
            <a:ext cx="4883373" cy="32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3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0" y="230819"/>
            <a:ext cx="96056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3. ¿Muestra la diferencia entre LIFO y FIFO?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85FD7297-1744-8950-34EB-52EA62F41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32908"/>
              </p:ext>
            </p:extLst>
          </p:nvPr>
        </p:nvGraphicFramePr>
        <p:xfrm>
          <a:off x="2032000" y="1157827"/>
          <a:ext cx="8128000" cy="507320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161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77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7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nuevo elemento se inserta encima del elemento existente, de modo que el elemento más nuevo puede estar en la parte superior y eliminarse primero.</a:t>
                      </a:r>
                      <a:endParaRPr lang="es-ES" sz="20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nuevo elemento se inserta debajo del elemento existente, de modo que el elemento más antiguo puede estar en la parte superior y eliminarse primero.</a:t>
                      </a:r>
                      <a:endParaRPr lang="es-ES" sz="20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lo tanto, el primer elemento que se ingresará en este enfoque, sale Último.</a:t>
                      </a:r>
                      <a:endParaRPr lang="es-ES" sz="20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lo tanto, el primer elemento que se ingresará en este enfoque, sale Primero.</a:t>
                      </a:r>
                      <a:endParaRPr lang="es-ES" sz="20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3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estructura de datos que implementa LIFO es Pila.</a:t>
                      </a:r>
                      <a:endParaRPr lang="es-ES" sz="20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estructura de datos que implementa FIFO es Cola.</a:t>
                      </a:r>
                      <a:endParaRPr lang="es-ES" sz="20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16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97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4. ¿Qué es una COLA?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831317" y="1324452"/>
            <a:ext cx="4248684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Una cola es una estructura de datos que almacena elementos en una lista y permite acceder a los datos por uno de los dos extremos de la lista. 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Un elemento se inserta en la cola (parte final) de la lista y se suprime o elimina por la frente (parte inicial, cabeza) de la lista.</a:t>
            </a:r>
          </a:p>
        </p:txBody>
      </p:sp>
      <p:pic>
        <p:nvPicPr>
          <p:cNvPr id="2050" name="Picture 2" descr="CONCEPTO DE «COLA» Y SU IMPLEMENTACIÓN EN PYTHON. – El Programador Chapuzas">
            <a:extLst>
              <a:ext uri="{FF2B5EF4-FFF2-40B4-BE49-F238E27FC236}">
                <a16:creationId xmlns:a16="http://schemas.microsoft.com/office/drawing/2014/main" id="{4FEB6305-7284-E376-0B5B-2C3C2BAA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05" y="1687945"/>
            <a:ext cx="6347269" cy="34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5. ¿Qué es QUEUE en JAVA, una QUEUE será lo mismo que una COLA?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911226" y="1556438"/>
            <a:ext cx="4561644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Queue en español es Cola, por lo tanto es lo mismo que una Cola.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Pero en Java también es una interfaz que permite implementar  de forma rápida y sencilla; la construcción de una cola, agregar elementos y luego irlos retirando.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949F79-FF53-673F-10B4-3B46DCD17A80}"/>
              </a:ext>
            </a:extLst>
          </p:cNvPr>
          <p:cNvSpPr/>
          <p:nvPr/>
        </p:nvSpPr>
        <p:spPr>
          <a:xfrm>
            <a:off x="793745" y="5133380"/>
            <a:ext cx="46714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COLA = QUEUE</a:t>
            </a:r>
            <a:r>
              <a:rPr lang="es-E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</a:p>
          <a:p>
            <a:pPr algn="ctr"/>
            <a:r>
              <a:rPr lang="es-E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(Cola en Inglés)</a:t>
            </a:r>
            <a:endParaRPr lang="es-E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37F074-3B34-A293-C0AB-11FD6D628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0451" y="1406752"/>
            <a:ext cx="482032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3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6. ¿Qué es INI o REAR en una COLA?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1214919" y="2072948"/>
            <a:ext cx="4164950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0" dirty="0">
                <a:effectLst/>
                <a:latin typeface="arial" panose="020B0604020202020204" pitchFamily="34" charset="0"/>
              </a:rPr>
              <a:t>Es una </a:t>
            </a:r>
            <a:r>
              <a:rPr lang="es-ES" sz="2000" b="1" dirty="0">
                <a:latin typeface="arial" panose="020B0604020202020204" pitchFamily="34" charset="0"/>
              </a:rPr>
              <a:t>v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ariable de la clase Cola, que cumple la función de  almacenar la posición del primer elemento para indicar donde se realiza la eliminación de un  elemento.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01E4D9-D9E2-DBC6-B9EF-F7FB0E1D32EE}"/>
              </a:ext>
            </a:extLst>
          </p:cNvPr>
          <p:cNvGrpSpPr/>
          <p:nvPr/>
        </p:nvGrpSpPr>
        <p:grpSpPr>
          <a:xfrm>
            <a:off x="6401065" y="1236830"/>
            <a:ext cx="4012000" cy="4875341"/>
            <a:chOff x="5841771" y="1201320"/>
            <a:chExt cx="4012000" cy="4875341"/>
          </a:xfrm>
        </p:grpSpPr>
        <p:pic>
          <p:nvPicPr>
            <p:cNvPr id="9218" name="Picture 2" descr="ESTRUCTURA DE DATOS: PILAS">
              <a:extLst>
                <a:ext uri="{FF2B5EF4-FFF2-40B4-BE49-F238E27FC236}">
                  <a16:creationId xmlns:a16="http://schemas.microsoft.com/office/drawing/2014/main" id="{A781F5AC-43C1-A3C1-5DF5-9F42633C9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771" y="1201320"/>
              <a:ext cx="4012000" cy="4875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8FE8521-B292-0065-4B56-3F36E8582F8A}"/>
                </a:ext>
              </a:extLst>
            </p:cNvPr>
            <p:cNvSpPr/>
            <p:nvPr/>
          </p:nvSpPr>
          <p:spPr>
            <a:xfrm>
              <a:off x="5841771" y="5125843"/>
              <a:ext cx="933269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s-ES" sz="5400" b="1" dirty="0">
                  <a:ln/>
                  <a:solidFill>
                    <a:schemeClr val="accent3"/>
                  </a:solidFill>
                </a:rPr>
                <a:t>ini</a:t>
              </a:r>
            </a:p>
          </p:txBody>
        </p:sp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48A7FDCB-E701-193B-E8FD-8B1C0CFC45D2}"/>
                </a:ext>
              </a:extLst>
            </p:cNvPr>
            <p:cNvSpPr/>
            <p:nvPr/>
          </p:nvSpPr>
          <p:spPr>
            <a:xfrm>
              <a:off x="6986726" y="5237825"/>
              <a:ext cx="933269" cy="6924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B476AE7-058A-F4D9-F927-09BBDD51391F}"/>
                </a:ext>
              </a:extLst>
            </p:cNvPr>
            <p:cNvSpPr/>
            <p:nvPr/>
          </p:nvSpPr>
          <p:spPr>
            <a:xfrm>
              <a:off x="5841771" y="2672179"/>
              <a:ext cx="2078224" cy="16068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583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7. ¿Qué es FIN o FRONT en una COLA?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1134862" y="2026340"/>
            <a:ext cx="4451888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0" dirty="0">
                <a:effectLst/>
                <a:latin typeface="arial" panose="020B0604020202020204" pitchFamily="34" charset="0"/>
              </a:rPr>
              <a:t>Es una </a:t>
            </a:r>
            <a:r>
              <a:rPr lang="es-ES" sz="2000" b="1" dirty="0">
                <a:latin typeface="arial" panose="020B0604020202020204" pitchFamily="34" charset="0"/>
              </a:rPr>
              <a:t>v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ariable de la clase Cola, que cumple la función de  almacenar la posición siguiente de la Cola, para indicar donde se realizará la inserción de un nuevo elemento.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ED73E7F-B640-0BB5-F0E0-5D035F82F495}"/>
              </a:ext>
            </a:extLst>
          </p:cNvPr>
          <p:cNvGrpSpPr/>
          <p:nvPr/>
        </p:nvGrpSpPr>
        <p:grpSpPr>
          <a:xfrm>
            <a:off x="6401065" y="1236830"/>
            <a:ext cx="4012000" cy="4875341"/>
            <a:chOff x="5841771" y="1201320"/>
            <a:chExt cx="4012000" cy="4875341"/>
          </a:xfrm>
        </p:grpSpPr>
        <p:pic>
          <p:nvPicPr>
            <p:cNvPr id="6" name="Picture 2" descr="ESTRUCTURA DE DATOS: PILAS">
              <a:extLst>
                <a:ext uri="{FF2B5EF4-FFF2-40B4-BE49-F238E27FC236}">
                  <a16:creationId xmlns:a16="http://schemas.microsoft.com/office/drawing/2014/main" id="{9C51CCC5-50BF-122D-0DA5-F894A267F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771" y="1201320"/>
              <a:ext cx="4012000" cy="4875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52D2D00-E361-7D86-83E5-0E0EE8A1A13B}"/>
                </a:ext>
              </a:extLst>
            </p:cNvPr>
            <p:cNvSpPr/>
            <p:nvPr/>
          </p:nvSpPr>
          <p:spPr>
            <a:xfrm>
              <a:off x="5841771" y="2672179"/>
              <a:ext cx="2078224" cy="16068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A3A55265-CB2D-E20B-3FF5-BF77CF5A8C25}"/>
                </a:ext>
              </a:extLst>
            </p:cNvPr>
            <p:cNvSpPr/>
            <p:nvPr/>
          </p:nvSpPr>
          <p:spPr>
            <a:xfrm>
              <a:off x="6914502" y="3188858"/>
              <a:ext cx="933269" cy="6924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EEF1444-AD6D-5121-B321-BF0B6F444427}"/>
                </a:ext>
              </a:extLst>
            </p:cNvPr>
            <p:cNvSpPr/>
            <p:nvPr/>
          </p:nvSpPr>
          <p:spPr>
            <a:xfrm>
              <a:off x="5855100" y="3013943"/>
              <a:ext cx="960519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s-ES" sz="5400" b="1" dirty="0">
                  <a:ln/>
                  <a:solidFill>
                    <a:schemeClr val="accent3"/>
                  </a:solidFill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07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B18C53-B634-F93A-850B-91D2167E611D}"/>
              </a:ext>
            </a:extLst>
          </p:cNvPr>
          <p:cNvSpPr txBox="1"/>
          <p:nvPr/>
        </p:nvSpPr>
        <p:spPr>
          <a:xfrm>
            <a:off x="266331" y="230819"/>
            <a:ext cx="8726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8. ¿A que se refiere los métodos esVacia() y esLLena() en una COLA?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892E16-D138-89D6-285F-C81CB728FC96}"/>
              </a:ext>
            </a:extLst>
          </p:cNvPr>
          <p:cNvSpPr txBox="1"/>
          <p:nvPr/>
        </p:nvSpPr>
        <p:spPr>
          <a:xfrm>
            <a:off x="1022411" y="1751252"/>
            <a:ext cx="4126638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i="0" dirty="0">
                <a:effectLst/>
                <a:latin typeface="Arial" panose="020B0604020202020204" pitchFamily="34" charset="0"/>
              </a:rPr>
              <a:t>esVacia():Se refiere al método que devuelve </a:t>
            </a:r>
            <a:r>
              <a:rPr lang="es-ES" sz="2000" b="1" dirty="0">
                <a:latin typeface="Arial" panose="020B0604020202020204" pitchFamily="34" charset="0"/>
              </a:rPr>
              <a:t>un valor 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booleano que indica si la </a:t>
            </a:r>
            <a:r>
              <a:rPr lang="es-ES" sz="2000" b="1" dirty="0">
                <a:latin typeface="Arial" panose="020B0604020202020204" pitchFamily="34" charset="0"/>
              </a:rPr>
              <a:t>Cola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 esta vacía o no. </a:t>
            </a:r>
          </a:p>
          <a:p>
            <a:pPr>
              <a:lnSpc>
                <a:spcPct val="150000"/>
              </a:lnSpc>
            </a:pPr>
            <a:endParaRPr lang="es-ES" sz="2000" b="1" i="0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b="1" dirty="0">
                <a:latin typeface="Arial" panose="020B0604020202020204" pitchFamily="34" charset="0"/>
              </a:rPr>
              <a:t>esLlena(): 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Se refiere </a:t>
            </a:r>
            <a:r>
              <a:rPr lang="es-ES" sz="2000" b="1" dirty="0">
                <a:latin typeface="Arial" panose="020B0604020202020204" pitchFamily="34" charset="0"/>
              </a:rPr>
              <a:t>al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 método que devuelve un valor booleano que indica si la Cola esta llena o no.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ES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CEB6D3-F39D-C31D-96AA-3F1DFFC32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1953" y="1453763"/>
            <a:ext cx="4698186" cy="47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6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or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912</TotalTime>
  <Words>989</Words>
  <Application>Microsoft Office PowerPoint</Application>
  <PresentationFormat>Panorámica</PresentationFormat>
  <Paragraphs>82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Arial</vt:lpstr>
      <vt:lpstr>Arial Black</vt:lpstr>
      <vt:lpstr>Calibri</vt:lpstr>
      <vt:lpstr>Calibri-Bold</vt:lpstr>
      <vt:lpstr>Century Gothic</vt:lpstr>
      <vt:lpstr>Lora</vt:lpstr>
      <vt:lpstr>Wingdings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Quispe</dc:creator>
  <cp:lastModifiedBy>Victor</cp:lastModifiedBy>
  <cp:revision>5</cp:revision>
  <dcterms:created xsi:type="dcterms:W3CDTF">2022-09-12T06:13:46Z</dcterms:created>
  <dcterms:modified xsi:type="dcterms:W3CDTF">2022-12-01T10:51:12Z</dcterms:modified>
</cp:coreProperties>
</file>