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63" r:id="rId4"/>
    <p:sldId id="264" r:id="rId5"/>
    <p:sldId id="265"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FDEF028-3916-4C71-9258-776669648D8C}" type="slidenum">
              <a:rPr lang="es-ES" smtClean="0"/>
              <a:t>‹Nº›</a:t>
            </a:fld>
            <a:endParaRPr lang="es-E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04161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25014362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25117111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FDEF028-3916-4C71-9258-776669648D8C}" type="slidenum">
              <a:rPr lang="es-ES" smtClean="0"/>
              <a:t>‹Nº›</a:t>
            </a:fld>
            <a:endParaRPr lang="es-E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747355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39448789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FDEF028-3916-4C71-9258-776669648D8C}" type="slidenum">
              <a:rPr lang="es-ES" smtClean="0"/>
              <a:t>‹Nº›</a:t>
            </a:fld>
            <a:endParaRPr lang="es-E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857602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25211029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3861361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31780264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3692408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14069756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18383205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12925704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36899065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41866775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36809852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DBBD03F-F740-4E4D-A43A-5B8255F9089C}" type="datetimeFigureOut">
              <a:rPr lang="es-ES" smtClean="0"/>
              <a:t>08/12/2022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8FDEF028-3916-4C71-9258-776669648D8C}" type="slidenum">
              <a:rPr lang="es-ES" smtClean="0"/>
              <a:t>‹Nº›</a:t>
            </a:fld>
            <a:endParaRPr lang="es-ES" dirty="0"/>
          </a:p>
        </p:txBody>
      </p:sp>
    </p:spTree>
    <p:extLst>
      <p:ext uri="{BB962C8B-B14F-4D97-AF65-F5344CB8AC3E}">
        <p14:creationId xmlns:p14="http://schemas.microsoft.com/office/powerpoint/2010/main" val="38344036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DBBD03F-F740-4E4D-A43A-5B8255F9089C}" type="datetimeFigureOut">
              <a:rPr lang="es-ES" smtClean="0"/>
              <a:t>08/12/2022</a:t>
            </a:fld>
            <a:endParaRPr lang="es-E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E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FDEF028-3916-4C71-9258-776669648D8C}" type="slidenum">
              <a:rPr lang="es-ES" smtClean="0"/>
              <a:t>‹Nº›</a:t>
            </a:fld>
            <a:endParaRPr lang="es-ES" dirty="0"/>
          </a:p>
        </p:txBody>
      </p:sp>
    </p:spTree>
    <p:extLst>
      <p:ext uri="{BB962C8B-B14F-4D97-AF65-F5344CB8AC3E}">
        <p14:creationId xmlns:p14="http://schemas.microsoft.com/office/powerpoint/2010/main" val="1987199782"/>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monografias.com/trabajos34/el-trabajo/el-trabajo.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64FAAE8-7718-E4C0-C28B-614C1948854A}"/>
              </a:ext>
            </a:extLst>
          </p:cNvPr>
          <p:cNvSpPr/>
          <p:nvPr/>
        </p:nvSpPr>
        <p:spPr>
          <a:xfrm>
            <a:off x="2829720" y="341750"/>
            <a:ext cx="6532558" cy="1246495"/>
          </a:xfrm>
          <a:prstGeom prst="rect">
            <a:avLst/>
          </a:prstGeom>
          <a:noFill/>
        </p:spPr>
        <p:txBody>
          <a:bodyPr wrap="none" lIns="91440" tIns="45720" rIns="91440" bIns="45720">
            <a:spAutoFit/>
          </a:bodyPr>
          <a:lstStyle/>
          <a:p>
            <a:pPr algn="ctr"/>
            <a:r>
              <a:rPr lang="es-ES" sz="2500" b="1" cap="none" spc="0" dirty="0">
                <a:ln w="9525">
                  <a:solidFill>
                    <a:schemeClr val="bg1"/>
                  </a:solidFill>
                  <a:prstDash val="solid"/>
                </a:ln>
                <a:solidFill>
                  <a:schemeClr val="tx1"/>
                </a:solidFill>
                <a:effectLst>
                  <a:glow rad="228600">
                    <a:schemeClr val="accent3">
                      <a:satMod val="175000"/>
                      <a:alpha val="40000"/>
                    </a:schemeClr>
                  </a:glow>
                  <a:outerShdw blurRad="12700" dist="38100" dir="2700000" algn="tl" rotWithShape="0">
                    <a:schemeClr val="bg1">
                      <a:lumMod val="50000"/>
                    </a:schemeClr>
                  </a:outerShdw>
                </a:effectLst>
              </a:rPr>
              <a:t>UNIVERSIDAD PRIVADA “FRANZ TAMAYO”</a:t>
            </a:r>
          </a:p>
          <a:p>
            <a:pPr algn="ctr"/>
            <a:r>
              <a:rPr lang="es-ES" sz="2500" b="1" dirty="0">
                <a:ln w="9525">
                  <a:solidFill>
                    <a:schemeClr val="bg1"/>
                  </a:solidFill>
                  <a:prstDash val="solid"/>
                </a:ln>
                <a:effectLst>
                  <a:glow rad="228600">
                    <a:schemeClr val="accent3">
                      <a:satMod val="175000"/>
                      <a:alpha val="40000"/>
                    </a:schemeClr>
                  </a:glow>
                  <a:outerShdw blurRad="12700" dist="38100" dir="2700000" algn="tl" rotWithShape="0">
                    <a:schemeClr val="bg1">
                      <a:lumMod val="50000"/>
                    </a:schemeClr>
                  </a:outerShdw>
                </a:effectLst>
              </a:rPr>
              <a:t>FACULTAD DE INGENIERÍA</a:t>
            </a:r>
          </a:p>
          <a:p>
            <a:pPr algn="ctr"/>
            <a:r>
              <a:rPr lang="es-ES" sz="2500" b="1" cap="none" spc="0" dirty="0">
                <a:ln w="9525">
                  <a:solidFill>
                    <a:schemeClr val="bg1"/>
                  </a:solidFill>
                  <a:prstDash val="solid"/>
                </a:ln>
                <a:solidFill>
                  <a:schemeClr val="tx1"/>
                </a:solidFill>
                <a:effectLst>
                  <a:glow rad="228600">
                    <a:schemeClr val="accent3">
                      <a:satMod val="175000"/>
                      <a:alpha val="40000"/>
                    </a:schemeClr>
                  </a:glow>
                  <a:outerShdw blurRad="12700" dist="38100" dir="2700000" algn="tl" rotWithShape="0">
                    <a:schemeClr val="bg1">
                      <a:lumMod val="50000"/>
                    </a:schemeClr>
                  </a:outerShdw>
                </a:effectLst>
              </a:rPr>
              <a:t>CARRERA DE INGENIERÍA DE SISTEMAS</a:t>
            </a:r>
          </a:p>
        </p:txBody>
      </p:sp>
      <p:sp>
        <p:nvSpPr>
          <p:cNvPr id="3" name="Rectángulo 2">
            <a:extLst>
              <a:ext uri="{FF2B5EF4-FFF2-40B4-BE49-F238E27FC236}">
                <a16:creationId xmlns:a16="http://schemas.microsoft.com/office/drawing/2014/main" id="{BABBBB68-B397-4F61-CED5-818F0729CDB3}"/>
              </a:ext>
            </a:extLst>
          </p:cNvPr>
          <p:cNvSpPr/>
          <p:nvPr/>
        </p:nvSpPr>
        <p:spPr>
          <a:xfrm>
            <a:off x="1388624" y="1938252"/>
            <a:ext cx="9414758" cy="1754326"/>
          </a:xfrm>
          <a:prstGeom prst="rect">
            <a:avLst/>
          </a:prstGeom>
          <a:noFill/>
        </p:spPr>
        <p:txBody>
          <a:bodyPr wrap="none" lIns="91440" tIns="45720" rIns="91440" bIns="45720">
            <a:spAutoFit/>
          </a:bodyPr>
          <a:lstStyle/>
          <a:p>
            <a:pPr algn="ctr"/>
            <a:r>
              <a:rPr lang="es-ES" sz="5400" b="1" cap="none" spc="0" dirty="0">
                <a:ln w="13462">
                  <a:solidFill>
                    <a:schemeClr val="bg1"/>
                  </a:solidFill>
                  <a:prstDash val="solid"/>
                </a:ln>
                <a:solidFill>
                  <a:schemeClr val="tx1">
                    <a:lumMod val="85000"/>
                    <a:lumOff val="15000"/>
                  </a:schemeClr>
                </a:solidFill>
                <a:effectLst>
                  <a:glow rad="228600">
                    <a:schemeClr val="accent5">
                      <a:satMod val="175000"/>
                      <a:alpha val="40000"/>
                    </a:schemeClr>
                  </a:glow>
                  <a:outerShdw dist="38100" dir="2700000" algn="bl" rotWithShape="0">
                    <a:schemeClr val="accent5"/>
                  </a:outerShdw>
                </a:effectLst>
              </a:rPr>
              <a:t>PROYECTO SUPERMERCADO</a:t>
            </a:r>
          </a:p>
          <a:p>
            <a:pPr algn="ctr"/>
            <a:r>
              <a:rPr lang="es-ES" sz="5400" b="1" dirty="0">
                <a:ln w="13462">
                  <a:solidFill>
                    <a:schemeClr val="bg1"/>
                  </a:solidFill>
                  <a:prstDash val="solid"/>
                </a:ln>
                <a:solidFill>
                  <a:schemeClr val="tx1">
                    <a:lumMod val="85000"/>
                    <a:lumOff val="15000"/>
                  </a:schemeClr>
                </a:solidFill>
                <a:effectLst>
                  <a:glow rad="228600">
                    <a:schemeClr val="accent5">
                      <a:satMod val="175000"/>
                      <a:alpha val="40000"/>
                    </a:schemeClr>
                  </a:glow>
                  <a:outerShdw dist="38100" dir="2700000" algn="bl" rotWithShape="0">
                    <a:schemeClr val="accent5"/>
                  </a:outerShdw>
                </a:effectLst>
              </a:rPr>
              <a:t>HITO 5 FINAL</a:t>
            </a:r>
            <a:endParaRPr lang="es-ES" sz="5400" b="1" cap="none" spc="0" dirty="0">
              <a:ln w="13462">
                <a:solidFill>
                  <a:schemeClr val="bg1"/>
                </a:solidFill>
                <a:prstDash val="solid"/>
              </a:ln>
              <a:solidFill>
                <a:schemeClr val="tx1">
                  <a:lumMod val="85000"/>
                  <a:lumOff val="15000"/>
                </a:schemeClr>
              </a:solidFill>
              <a:effectLst>
                <a:glow rad="228600">
                  <a:schemeClr val="accent5">
                    <a:satMod val="175000"/>
                    <a:alpha val="40000"/>
                  </a:schemeClr>
                </a:glow>
                <a:outerShdw dist="38100" dir="2700000" algn="bl" rotWithShape="0">
                  <a:schemeClr val="accent5"/>
                </a:outerShdw>
              </a:effectLst>
            </a:endParaRPr>
          </a:p>
        </p:txBody>
      </p:sp>
      <p:sp>
        <p:nvSpPr>
          <p:cNvPr id="6" name="CuadroTexto 5">
            <a:extLst>
              <a:ext uri="{FF2B5EF4-FFF2-40B4-BE49-F238E27FC236}">
                <a16:creationId xmlns:a16="http://schemas.microsoft.com/office/drawing/2014/main" id="{507AF1B1-A7C0-10BD-D563-24758021C5C8}"/>
              </a:ext>
            </a:extLst>
          </p:cNvPr>
          <p:cNvSpPr txBox="1"/>
          <p:nvPr/>
        </p:nvSpPr>
        <p:spPr>
          <a:xfrm>
            <a:off x="460323" y="4042585"/>
            <a:ext cx="6107836" cy="2370329"/>
          </a:xfrm>
          <a:prstGeom prst="rect">
            <a:avLst/>
          </a:prstGeom>
          <a:noFill/>
        </p:spPr>
        <p:txBody>
          <a:bodyPr wrap="square">
            <a:spAutoFit/>
          </a:bodyPr>
          <a:lstStyle/>
          <a:p>
            <a:pPr algn="ctr">
              <a:lnSpc>
                <a:spcPct val="107000"/>
              </a:lnSpc>
              <a:spcAft>
                <a:spcPts val="800"/>
              </a:spcAft>
            </a:pPr>
            <a:r>
              <a:rPr lang="es-ES" sz="1800" b="1" dirty="0">
                <a:effectLst/>
                <a:latin typeface="Calibri-Bold"/>
                <a:ea typeface="Calibri" panose="020F0502020204030204" pitchFamily="34" charset="0"/>
                <a:cs typeface="Calibri-Bold"/>
              </a:rPr>
              <a:t>Estudiante: </a:t>
            </a:r>
            <a:r>
              <a:rPr lang="es-ES" sz="1800" dirty="0">
                <a:effectLst/>
                <a:latin typeface="Calibri" panose="020F0502020204030204" pitchFamily="34" charset="0"/>
                <a:ea typeface="Calibri" panose="020F0502020204030204" pitchFamily="34" charset="0"/>
                <a:cs typeface="Calibri" panose="020F0502020204030204" pitchFamily="34" charset="0"/>
              </a:rPr>
              <a:t>Victor Emanuel Quispe </a:t>
            </a:r>
            <a:r>
              <a:rPr lang="es-ES" sz="1800" dirty="0" err="1">
                <a:effectLst/>
                <a:latin typeface="Calibri" panose="020F0502020204030204" pitchFamily="34" charset="0"/>
                <a:ea typeface="Calibri" panose="020F0502020204030204" pitchFamily="34" charset="0"/>
                <a:cs typeface="Calibri" panose="020F0502020204030204" pitchFamily="34" charset="0"/>
              </a:rPr>
              <a:t>Pari</a:t>
            </a:r>
            <a:endParaRPr lang="es-ES" sz="1800" dirty="0">
              <a:effectLst/>
              <a:latin typeface="Calibri" panose="020F0502020204030204" pitchFamily="34" charset="0"/>
              <a:ea typeface="Calibri" panose="020F0502020204030204" pitchFamily="34" charset="0"/>
              <a:cs typeface="Calibri" panose="020F0502020204030204" pitchFamily="34" charset="0"/>
            </a:endParaRPr>
          </a:p>
          <a:p>
            <a:pPr algn="ctr">
              <a:lnSpc>
                <a:spcPct val="107000"/>
              </a:lnSpc>
              <a:spcAft>
                <a:spcPts val="800"/>
              </a:spcAft>
            </a:pPr>
            <a:r>
              <a:rPr lang="es-ES" sz="1600" dirty="0">
                <a:effectLst/>
                <a:latin typeface="Calibri" panose="020F0502020204030204" pitchFamily="34" charset="0"/>
                <a:ea typeface="Calibri" panose="020F0502020204030204" pitchFamily="34" charset="0"/>
                <a:cs typeface="Calibri" panose="020F0502020204030204" pitchFamily="34" charset="0"/>
              </a:rPr>
              <a:t>José Miguel Oblitas Choque</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 sz="1800" b="1" dirty="0">
                <a:effectLst/>
                <a:latin typeface="Calibri-Bold"/>
                <a:ea typeface="Calibri" panose="020F0502020204030204" pitchFamily="34" charset="0"/>
                <a:cs typeface="Calibri-Bold"/>
              </a:rPr>
              <a:t>Asignatura: </a:t>
            </a:r>
            <a:r>
              <a:rPr lang="es-ES" sz="1800" dirty="0">
                <a:effectLst/>
                <a:latin typeface="Calibri" panose="020F0502020204030204" pitchFamily="34" charset="0"/>
                <a:ea typeface="Calibri" panose="020F0502020204030204" pitchFamily="34" charset="0"/>
                <a:cs typeface="Calibri" panose="020F0502020204030204" pitchFamily="34" charset="0"/>
              </a:rPr>
              <a:t>ESTRUCTURA DE DATOS</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 sz="1800" b="1" dirty="0">
                <a:effectLst/>
                <a:latin typeface="Calibri-Bold"/>
                <a:ea typeface="Calibri" panose="020F0502020204030204" pitchFamily="34" charset="0"/>
                <a:cs typeface="Calibri-Bold"/>
              </a:rPr>
              <a:t>Carrera: </a:t>
            </a:r>
            <a:r>
              <a:rPr lang="es-ES" sz="1800" dirty="0">
                <a:effectLst/>
                <a:latin typeface="Calibri" panose="020F0502020204030204" pitchFamily="34" charset="0"/>
                <a:ea typeface="Calibri" panose="020F0502020204030204" pitchFamily="34" charset="0"/>
                <a:cs typeface="Calibri" panose="020F0502020204030204" pitchFamily="34" charset="0"/>
              </a:rPr>
              <a:t>INGENIERÍA DE SISTEMAS</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 sz="1800" b="1" dirty="0">
                <a:effectLst/>
                <a:latin typeface="Calibri-Bold"/>
                <a:ea typeface="Calibri" panose="020F0502020204030204" pitchFamily="34" charset="0"/>
                <a:cs typeface="Calibri-Bold"/>
              </a:rPr>
              <a:t>Paralelo: </a:t>
            </a:r>
            <a:r>
              <a:rPr lang="es-ES" sz="1800" dirty="0">
                <a:effectLst/>
                <a:latin typeface="Calibri" panose="020F0502020204030204" pitchFamily="34" charset="0"/>
                <a:ea typeface="Calibri" panose="020F0502020204030204" pitchFamily="34" charset="0"/>
                <a:cs typeface="Calibri" panose="020F0502020204030204" pitchFamily="34" charset="0"/>
              </a:rPr>
              <a:t>EDD (1)</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 sz="1800" b="1" dirty="0">
                <a:effectLst/>
                <a:latin typeface="Calibri-Bold"/>
                <a:ea typeface="Calibri" panose="020F0502020204030204" pitchFamily="34" charset="0"/>
                <a:cs typeface="Calibri-Bold"/>
              </a:rPr>
              <a:t>Docente: </a:t>
            </a:r>
            <a:r>
              <a:rPr lang="es-ES" sz="1800" dirty="0">
                <a:effectLst/>
                <a:latin typeface="Calibri" panose="020F0502020204030204" pitchFamily="34" charset="0"/>
                <a:ea typeface="Calibri" panose="020F0502020204030204" pitchFamily="34" charset="0"/>
                <a:cs typeface="Calibri" panose="020F0502020204030204" pitchFamily="34" charset="0"/>
              </a:rPr>
              <a:t>Lic. William Barra Paredes</a:t>
            </a:r>
          </a:p>
        </p:txBody>
      </p:sp>
      <p:pic>
        <p:nvPicPr>
          <p:cNvPr id="7" name="Imagen 6" descr="D:\PROYECTO_DE_GRADO\LOGO UNIFRANZ.jpg">
            <a:extLst>
              <a:ext uri="{FF2B5EF4-FFF2-40B4-BE49-F238E27FC236}">
                <a16:creationId xmlns:a16="http://schemas.microsoft.com/office/drawing/2014/main" id="{BB585C1A-827D-AC97-0ACC-5B6C7A0521DA}"/>
              </a:ext>
            </a:extLst>
          </p:cNvPr>
          <p:cNvPicPr/>
          <p:nvPr/>
        </p:nvPicPr>
        <p:blipFill rotWithShape="1">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4931" t="5575" r="4383" b="3297"/>
          <a:stretch/>
        </p:blipFill>
        <p:spPr bwMode="auto">
          <a:xfrm>
            <a:off x="8562351" y="3692578"/>
            <a:ext cx="3427958" cy="29430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978249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8B18C53-B634-F93A-850B-91D2167E611D}"/>
              </a:ext>
            </a:extLst>
          </p:cNvPr>
          <p:cNvSpPr txBox="1"/>
          <p:nvPr/>
        </p:nvSpPr>
        <p:spPr>
          <a:xfrm>
            <a:off x="266331" y="230819"/>
            <a:ext cx="8726749" cy="553998"/>
          </a:xfrm>
          <a:prstGeom prst="rect">
            <a:avLst/>
          </a:prstGeom>
          <a:noFill/>
        </p:spPr>
        <p:txBody>
          <a:bodyPr wrap="square">
            <a:spAutoFit/>
          </a:bodyPr>
          <a:lstStyle/>
          <a:p>
            <a:r>
              <a:rPr lang="es-ES" sz="3000" b="1" i="0" u="none" strike="noStrike" baseline="0" dirty="0">
                <a:ln>
                  <a:solidFill>
                    <a:schemeClr val="bg1"/>
                  </a:solidFill>
                </a:ln>
                <a:latin typeface="Arial Black" panose="020B0A04020102020204" pitchFamily="34" charset="0"/>
              </a:rPr>
              <a:t>1. INTRODUCCIÓN</a:t>
            </a:r>
            <a:endParaRPr lang="es-ES" sz="3000" b="1" dirty="0">
              <a:ln>
                <a:solidFill>
                  <a:schemeClr val="bg1"/>
                </a:solidFill>
              </a:ln>
              <a:latin typeface="Arial Black" panose="020B0A04020102020204" pitchFamily="34" charset="0"/>
            </a:endParaRPr>
          </a:p>
        </p:txBody>
      </p:sp>
      <p:pic>
        <p:nvPicPr>
          <p:cNvPr id="2" name="Picture 2" descr="Otra amenaza de bacterias en carritos de supermercado y bolsas plásticas -  Los Angeles Times">
            <a:extLst>
              <a:ext uri="{FF2B5EF4-FFF2-40B4-BE49-F238E27FC236}">
                <a16:creationId xmlns:a16="http://schemas.microsoft.com/office/drawing/2014/main" id="{ADBE5A65-2811-2DD9-78A1-10D7FEB6D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8181" y="420587"/>
            <a:ext cx="3969798" cy="2826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ja Registradora - Banco de fotos e imágenes de stock - iStock">
            <a:extLst>
              <a:ext uri="{FF2B5EF4-FFF2-40B4-BE49-F238E27FC236}">
                <a16:creationId xmlns:a16="http://schemas.microsoft.com/office/drawing/2014/main" id="{F47ADAC1-04D4-A227-0AD3-5EC564643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5242" y="3611189"/>
            <a:ext cx="3969798" cy="264653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66E4CCEE-19BA-EBF5-799E-AE7B7F0A9387}"/>
              </a:ext>
            </a:extLst>
          </p:cNvPr>
          <p:cNvSpPr txBox="1"/>
          <p:nvPr/>
        </p:nvSpPr>
        <p:spPr>
          <a:xfrm>
            <a:off x="266331" y="1033635"/>
            <a:ext cx="6106160" cy="4993931"/>
          </a:xfrm>
          <a:prstGeom prst="rect">
            <a:avLst/>
          </a:prstGeom>
          <a:noFill/>
        </p:spPr>
        <p:txBody>
          <a:bodyPr wrap="square">
            <a:spAutoFit/>
          </a:bodyPr>
          <a:lstStyle/>
          <a:p>
            <a:pPr marL="449580" indent="449580">
              <a:lnSpc>
                <a:spcPct val="200000"/>
              </a:lnSpc>
            </a:pPr>
            <a:r>
              <a:rPr lang="es-ES" sz="1800" b="1" dirty="0">
                <a:effectLst/>
                <a:latin typeface="Times New Roman" panose="02020603050405020304" pitchFamily="18" charset="0"/>
                <a:ea typeface="Calibri" panose="020F0502020204030204" pitchFamily="34" charset="0"/>
                <a:cs typeface="Times New Roman" panose="02020603050405020304" pitchFamily="18" charset="0"/>
              </a:rPr>
              <a:t>En un Supermercado generalmente los clientes lo recorren con un carrito, en el que van guardando todos los productos que desean comprar.</a:t>
            </a:r>
          </a:p>
          <a:p>
            <a:pPr marL="449580" indent="449580">
              <a:lnSpc>
                <a:spcPct val="200000"/>
              </a:lnSpc>
            </a:pPr>
            <a:r>
              <a:rPr lang="es-ES" sz="1800" b="1" dirty="0">
                <a:effectLst/>
                <a:latin typeface="Times New Roman" panose="02020603050405020304" pitchFamily="18" charset="0"/>
                <a:ea typeface="Calibri" panose="020F0502020204030204" pitchFamily="34" charset="0"/>
                <a:cs typeface="Times New Roman" panose="02020603050405020304" pitchFamily="18" charset="0"/>
              </a:rPr>
              <a:t>Al momento de dirigirse a las cajas registradoras, los carritos hacen una fila por orden de llegada para su respectiva atención.</a:t>
            </a:r>
          </a:p>
          <a:p>
            <a:pPr marL="449580" indent="449580">
              <a:lnSpc>
                <a:spcPct val="200000"/>
              </a:lnSpc>
            </a:pPr>
            <a:r>
              <a:rPr lang="es-ES" sz="1800" b="1" dirty="0">
                <a:effectLst/>
                <a:latin typeface="Times New Roman" panose="02020603050405020304" pitchFamily="18" charset="0"/>
                <a:ea typeface="Calibri" panose="020F0502020204030204" pitchFamily="34" charset="0"/>
                <a:cs typeface="Times New Roman" panose="02020603050405020304" pitchFamily="18" charset="0"/>
              </a:rPr>
              <a:t>En el presente proyecto simularemos tener cajas registradoras, carritos con productos para poner en Practica el aprendizaje de Estructura de Datos.</a:t>
            </a:r>
          </a:p>
        </p:txBody>
      </p:sp>
    </p:spTree>
    <p:extLst>
      <p:ext uri="{BB962C8B-B14F-4D97-AF65-F5344CB8AC3E}">
        <p14:creationId xmlns:p14="http://schemas.microsoft.com/office/powerpoint/2010/main" val="41260438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8B18C53-B634-F93A-850B-91D2167E611D}"/>
              </a:ext>
            </a:extLst>
          </p:cNvPr>
          <p:cNvSpPr txBox="1"/>
          <p:nvPr/>
        </p:nvSpPr>
        <p:spPr>
          <a:xfrm>
            <a:off x="195211" y="1417118"/>
            <a:ext cx="10422384" cy="553998"/>
          </a:xfrm>
          <a:prstGeom prst="rect">
            <a:avLst/>
          </a:prstGeom>
          <a:noFill/>
        </p:spPr>
        <p:txBody>
          <a:bodyPr wrap="square">
            <a:spAutoFit/>
          </a:bodyPr>
          <a:lstStyle/>
          <a:p>
            <a:r>
              <a:rPr lang="es-ES" sz="3000" b="1" i="0" u="none" strike="noStrike" baseline="0" dirty="0">
                <a:ln>
                  <a:solidFill>
                    <a:schemeClr val="bg1"/>
                  </a:solidFill>
                </a:ln>
                <a:latin typeface="Arial Black" panose="020B0A04020102020204" pitchFamily="34" charset="0"/>
              </a:rPr>
              <a:t>2. DISEÑO DE CLASES</a:t>
            </a:r>
            <a:endParaRPr lang="es-ES" sz="3000" b="1" dirty="0">
              <a:ln>
                <a:solidFill>
                  <a:schemeClr val="bg1"/>
                </a:solidFill>
              </a:ln>
              <a:latin typeface="Arial Black" panose="020B0A04020102020204" pitchFamily="34" charset="0"/>
            </a:endParaRPr>
          </a:p>
        </p:txBody>
      </p:sp>
      <p:pic>
        <p:nvPicPr>
          <p:cNvPr id="5" name="Imagen 4">
            <a:extLst>
              <a:ext uri="{FF2B5EF4-FFF2-40B4-BE49-F238E27FC236}">
                <a16:creationId xmlns:a16="http://schemas.microsoft.com/office/drawing/2014/main" id="{ADBA2B99-9EA5-4C8A-D274-34F6A3E195A5}"/>
              </a:ext>
            </a:extLst>
          </p:cNvPr>
          <p:cNvPicPr>
            <a:picLocks noChangeAspect="1"/>
          </p:cNvPicPr>
          <p:nvPr/>
        </p:nvPicPr>
        <p:blipFill rotWithShape="1">
          <a:blip r:embed="rId2">
            <a:extLst>
              <a:ext uri="{28A0092B-C50C-407E-A947-70E740481C1C}">
                <a14:useLocalDpi xmlns:a14="http://schemas.microsoft.com/office/drawing/2010/main" val="0"/>
              </a:ext>
            </a:extLst>
          </a:blip>
          <a:srcRect t="13498" r="51542"/>
          <a:stretch/>
        </p:blipFill>
        <p:spPr>
          <a:xfrm>
            <a:off x="356586" y="3429000"/>
            <a:ext cx="6736673" cy="3049286"/>
          </a:xfrm>
          <a:prstGeom prst="rect">
            <a:avLst/>
          </a:prstGeom>
        </p:spPr>
      </p:pic>
      <p:pic>
        <p:nvPicPr>
          <p:cNvPr id="6" name="Imagen 5">
            <a:extLst>
              <a:ext uri="{FF2B5EF4-FFF2-40B4-BE49-F238E27FC236}">
                <a16:creationId xmlns:a16="http://schemas.microsoft.com/office/drawing/2014/main" id="{5D4C6B08-AB89-A439-DA5D-0330860B4855}"/>
              </a:ext>
            </a:extLst>
          </p:cNvPr>
          <p:cNvPicPr>
            <a:picLocks noChangeAspect="1"/>
          </p:cNvPicPr>
          <p:nvPr/>
        </p:nvPicPr>
        <p:blipFill rotWithShape="1">
          <a:blip r:embed="rId2">
            <a:extLst>
              <a:ext uri="{28A0092B-C50C-407E-A947-70E740481C1C}">
                <a14:useLocalDpi xmlns:a14="http://schemas.microsoft.com/office/drawing/2010/main" val="0"/>
              </a:ext>
            </a:extLst>
          </a:blip>
          <a:srcRect l="48746" b="13498"/>
          <a:stretch/>
        </p:blipFill>
        <p:spPr>
          <a:xfrm>
            <a:off x="5086905" y="230819"/>
            <a:ext cx="6838764" cy="2926597"/>
          </a:xfrm>
          <a:prstGeom prst="rect">
            <a:avLst/>
          </a:prstGeom>
        </p:spPr>
      </p:pic>
    </p:spTree>
    <p:extLst>
      <p:ext uri="{BB962C8B-B14F-4D97-AF65-F5344CB8AC3E}">
        <p14:creationId xmlns:p14="http://schemas.microsoft.com/office/powerpoint/2010/main" val="18001312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8B18C53-B634-F93A-850B-91D2167E611D}"/>
              </a:ext>
            </a:extLst>
          </p:cNvPr>
          <p:cNvSpPr txBox="1"/>
          <p:nvPr/>
        </p:nvSpPr>
        <p:spPr>
          <a:xfrm>
            <a:off x="629574" y="393379"/>
            <a:ext cx="9605639" cy="553998"/>
          </a:xfrm>
          <a:prstGeom prst="rect">
            <a:avLst/>
          </a:prstGeom>
          <a:noFill/>
        </p:spPr>
        <p:txBody>
          <a:bodyPr wrap="square">
            <a:spAutoFit/>
          </a:bodyPr>
          <a:lstStyle/>
          <a:p>
            <a:r>
              <a:rPr lang="es-ES" sz="3000" b="1" dirty="0">
                <a:ln>
                  <a:solidFill>
                    <a:schemeClr val="bg1"/>
                  </a:solidFill>
                </a:ln>
                <a:latin typeface="Arial Black" panose="020B0A04020102020204" pitchFamily="34" charset="0"/>
              </a:rPr>
              <a:t>3. USABILIDAD</a:t>
            </a:r>
          </a:p>
        </p:txBody>
      </p:sp>
      <p:pic>
        <p:nvPicPr>
          <p:cNvPr id="2050" name="Picture 2" descr="IntelliJ IDEA - Wikipedia, la enciclopedia libre">
            <a:extLst>
              <a:ext uri="{FF2B5EF4-FFF2-40B4-BE49-F238E27FC236}">
                <a16:creationId xmlns:a16="http://schemas.microsoft.com/office/drawing/2014/main" id="{691ABF7B-5B12-8DB7-1FFD-172F5B951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07" y="1597980"/>
            <a:ext cx="4239087" cy="4239087"/>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DB135A23-F9A7-8A87-7D6D-DE14E4D1D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08697"/>
            <a:ext cx="5752731" cy="3235911"/>
          </a:xfrm>
          <a:prstGeom prst="rect">
            <a:avLst/>
          </a:prstGeom>
        </p:spPr>
      </p:pic>
    </p:spTree>
    <p:extLst>
      <p:ext uri="{BB962C8B-B14F-4D97-AF65-F5344CB8AC3E}">
        <p14:creationId xmlns:p14="http://schemas.microsoft.com/office/powerpoint/2010/main" val="12059773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8B18C53-B634-F93A-850B-91D2167E611D}"/>
              </a:ext>
            </a:extLst>
          </p:cNvPr>
          <p:cNvSpPr txBox="1"/>
          <p:nvPr/>
        </p:nvSpPr>
        <p:spPr>
          <a:xfrm>
            <a:off x="1343291" y="616899"/>
            <a:ext cx="8726749" cy="553998"/>
          </a:xfrm>
          <a:prstGeom prst="rect">
            <a:avLst/>
          </a:prstGeom>
          <a:noFill/>
        </p:spPr>
        <p:txBody>
          <a:bodyPr wrap="square">
            <a:spAutoFit/>
          </a:bodyPr>
          <a:lstStyle/>
          <a:p>
            <a:r>
              <a:rPr lang="es-ES" sz="3000" b="1" dirty="0">
                <a:ln>
                  <a:solidFill>
                    <a:schemeClr val="bg1"/>
                  </a:solidFill>
                </a:ln>
                <a:latin typeface="Arial Black" panose="020B0A04020102020204" pitchFamily="34" charset="0"/>
              </a:rPr>
              <a:t>4. CONCLUSIONES</a:t>
            </a:r>
          </a:p>
        </p:txBody>
      </p:sp>
      <p:sp>
        <p:nvSpPr>
          <p:cNvPr id="5" name="CuadroTexto 4">
            <a:extLst>
              <a:ext uri="{FF2B5EF4-FFF2-40B4-BE49-F238E27FC236}">
                <a16:creationId xmlns:a16="http://schemas.microsoft.com/office/drawing/2014/main" id="{16892E16-D138-89D6-285F-C81CB728FC96}"/>
              </a:ext>
            </a:extLst>
          </p:cNvPr>
          <p:cNvSpPr txBox="1"/>
          <p:nvPr/>
        </p:nvSpPr>
        <p:spPr>
          <a:xfrm>
            <a:off x="475717" y="1558132"/>
            <a:ext cx="9901786" cy="4993931"/>
          </a:xfrm>
          <a:prstGeom prst="rect">
            <a:avLst/>
          </a:prstGeom>
          <a:noFill/>
        </p:spPr>
        <p:txBody>
          <a:bodyPr wrap="square">
            <a:spAutoFit/>
          </a:bodyPr>
          <a:lstStyle/>
          <a:p>
            <a:pPr marL="342900" lvl="0" indent="-342900">
              <a:lnSpc>
                <a:spcPct val="200000"/>
              </a:lnSpc>
              <a:buFont typeface="Wingdings" panose="05000000000000000000" pitchFamily="2" charset="2"/>
              <a:buChar char=""/>
            </a:pPr>
            <a:r>
              <a:rPr lang="es-ES" sz="1800" b="1" dirty="0">
                <a:effectLst/>
                <a:latin typeface="Times New Roman" panose="02020603050405020304" pitchFamily="18" charset="0"/>
                <a:ea typeface="Calibri" panose="020F0502020204030204" pitchFamily="34" charset="0"/>
                <a:cs typeface="Times New Roman" panose="02020603050405020304" pitchFamily="18" charset="0"/>
              </a:rPr>
              <a:t>Mediante el desarrollo de este </a:t>
            </a:r>
            <a:r>
              <a:rPr lang="es-ES" sz="1800"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proyecto</a:t>
            </a:r>
            <a:r>
              <a:rPr lang="es-ES"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S" sz="1800" b="1" dirty="0">
                <a:effectLst/>
                <a:latin typeface="Times New Roman" panose="02020603050405020304" pitchFamily="18" charset="0"/>
                <a:ea typeface="Calibri" panose="020F0502020204030204" pitchFamily="34" charset="0"/>
                <a:cs typeface="Times New Roman" panose="02020603050405020304" pitchFamily="18" charset="0"/>
              </a:rPr>
              <a:t>se ha logrado desarrollar y entender el curso de Estructura de Datos.</a:t>
            </a:r>
          </a:p>
          <a:p>
            <a:pPr marL="342900" lvl="0" indent="-342900">
              <a:lnSpc>
                <a:spcPct val="200000"/>
              </a:lnSpc>
              <a:buFont typeface="Wingdings" panose="05000000000000000000" pitchFamily="2" charset="2"/>
              <a:buChar char=""/>
            </a:pPr>
            <a:r>
              <a:rPr lang="es-ES" sz="1800" b="1" dirty="0">
                <a:effectLst/>
                <a:latin typeface="Times New Roman" panose="02020603050405020304" pitchFamily="18" charset="0"/>
                <a:ea typeface="Calibri" panose="020F0502020204030204" pitchFamily="34" charset="0"/>
                <a:cs typeface="Times New Roman" panose="02020603050405020304" pitchFamily="18" charset="0"/>
              </a:rPr>
              <a:t>Con la finalización de este proyecto nos dimos cuenta de la importancia que tiene el uso de pilas y colas, ya que son una solución a los problemas con los problemas de almacenamiento de datos.</a:t>
            </a:r>
          </a:p>
          <a:p>
            <a:pPr marL="342900" lvl="0" indent="-342900">
              <a:lnSpc>
                <a:spcPct val="200000"/>
              </a:lnSpc>
              <a:buFont typeface="Wingdings" panose="05000000000000000000" pitchFamily="2" charset="2"/>
              <a:buChar char=""/>
            </a:pPr>
            <a:r>
              <a:rPr lang="es-ES" sz="1800" b="1" dirty="0">
                <a:effectLst/>
                <a:latin typeface="Times New Roman" panose="02020603050405020304" pitchFamily="18" charset="0"/>
                <a:ea typeface="Calibri" panose="020F0502020204030204" pitchFamily="34" charset="0"/>
                <a:cs typeface="Times New Roman" panose="02020603050405020304" pitchFamily="18" charset="0"/>
              </a:rPr>
              <a:t>Gracias al desarrollo de esta materia, podemos estructurar un programa, lo que nos sirve como base para el futuro, para las demás materias que continúan en la rama de la programación, utilizando la lógica para la estructuración de datos</a:t>
            </a:r>
          </a:p>
          <a:p>
            <a:pPr marL="342900" lvl="0" indent="-342900">
              <a:lnSpc>
                <a:spcPct val="200000"/>
              </a:lnSpc>
              <a:buFont typeface="Wingdings" panose="05000000000000000000" pitchFamily="2" charset="2"/>
              <a:buChar char=""/>
            </a:pPr>
            <a:r>
              <a:rPr lang="es-ES" sz="1800" b="1" dirty="0">
                <a:effectLst/>
                <a:latin typeface="Times New Roman" panose="02020603050405020304" pitchFamily="18" charset="0"/>
                <a:ea typeface="Calibri" panose="020F0502020204030204" pitchFamily="34" charset="0"/>
                <a:cs typeface="Times New Roman" panose="02020603050405020304" pitchFamily="18" charset="0"/>
              </a:rPr>
              <a:t>Se logró comprender que existen muchas soluciones a los problemas planteados tanto aplicados a ejemplos como a la vida real.</a:t>
            </a:r>
          </a:p>
        </p:txBody>
      </p:sp>
      <p:pic>
        <p:nvPicPr>
          <p:cNvPr id="3074" name="Picture 2" descr="Estructuras de Datos. Primera parte — Arrays, Linked lists… | by Marcela  Sena | TechWo | Medium">
            <a:extLst>
              <a:ext uri="{FF2B5EF4-FFF2-40B4-BE49-F238E27FC236}">
                <a16:creationId xmlns:a16="http://schemas.microsoft.com/office/drawing/2014/main" id="{EF06EE04-A999-0FA6-C81E-117C14591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3074" y="-233006"/>
            <a:ext cx="3618926" cy="203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798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C8B6E2-C89C-CE85-9F18-99187A639EF5}"/>
              </a:ext>
            </a:extLst>
          </p:cNvPr>
          <p:cNvSpPr/>
          <p:nvPr/>
        </p:nvSpPr>
        <p:spPr>
          <a:xfrm>
            <a:off x="1517242" y="1884260"/>
            <a:ext cx="8802410" cy="2400657"/>
          </a:xfrm>
          <a:prstGeom prst="rect">
            <a:avLst/>
          </a:prstGeom>
          <a:noFill/>
        </p:spPr>
        <p:txBody>
          <a:bodyPr wrap="none" lIns="91440" tIns="45720" rIns="91440" bIns="45720">
            <a:prstTxWarp prst="textSlantUp">
              <a:avLst/>
            </a:prstTxWarp>
            <a:spAutoFit/>
          </a:bodyPr>
          <a:lstStyle/>
          <a:p>
            <a:pPr algn="ctr"/>
            <a:r>
              <a:rPr lang="es-ES" sz="15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GRACIAS</a:t>
            </a:r>
          </a:p>
        </p:txBody>
      </p:sp>
    </p:spTree>
    <p:extLst>
      <p:ext uri="{BB962C8B-B14F-4D97-AF65-F5344CB8AC3E}">
        <p14:creationId xmlns:p14="http://schemas.microsoft.com/office/powerpoint/2010/main" val="19038468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Sector">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919</TotalTime>
  <Words>257</Words>
  <Application>Microsoft Office PowerPoint</Application>
  <PresentationFormat>Panorámica</PresentationFormat>
  <Paragraphs>23</Paragraphs>
  <Slides>6</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6</vt:i4>
      </vt:variant>
    </vt:vector>
  </HeadingPairs>
  <TitlesOfParts>
    <vt:vector size="15" baseType="lpstr">
      <vt:lpstr>Arial</vt:lpstr>
      <vt:lpstr>Arial Black</vt:lpstr>
      <vt:lpstr>Calibri</vt:lpstr>
      <vt:lpstr>Calibri-Bold</vt:lpstr>
      <vt:lpstr>Century Gothic</vt:lpstr>
      <vt:lpstr>Times New Roman</vt:lpstr>
      <vt:lpstr>Wingdings</vt:lpstr>
      <vt:lpstr>Wingdings 3</vt:lpstr>
      <vt:lpstr>Sector</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Quispe</dc:creator>
  <cp:lastModifiedBy>Victor</cp:lastModifiedBy>
  <cp:revision>6</cp:revision>
  <dcterms:created xsi:type="dcterms:W3CDTF">2022-09-12T06:13:46Z</dcterms:created>
  <dcterms:modified xsi:type="dcterms:W3CDTF">2022-12-08T11:42:44Z</dcterms:modified>
</cp:coreProperties>
</file>