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70" r:id="rId5"/>
    <p:sldId id="267" r:id="rId6"/>
    <p:sldId id="271" r:id="rId7"/>
    <p:sldId id="272" r:id="rId8"/>
    <p:sldId id="259" r:id="rId9"/>
    <p:sldId id="260" r:id="rId10"/>
    <p:sldId id="261" r:id="rId11"/>
    <p:sldId id="273" r:id="rId12"/>
    <p:sldId id="274" r:id="rId13"/>
    <p:sldId id="275" r:id="rId14"/>
    <p:sldId id="276" r:id="rId15"/>
    <p:sldId id="262" r:id="rId16"/>
    <p:sldId id="263" r:id="rId17"/>
    <p:sldId id="277" r:id="rId18"/>
    <p:sldId id="264" r:id="rId19"/>
    <p:sldId id="265" r:id="rId20"/>
    <p:sldId id="278" r:id="rId21"/>
    <p:sldId id="268"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196" autoAdjust="0"/>
  </p:normalViewPr>
  <p:slideViewPr>
    <p:cSldViewPr snapToGrid="0">
      <p:cViewPr varScale="1">
        <p:scale>
          <a:sx n="50" d="100"/>
          <a:sy n="50" d="100"/>
        </p:scale>
        <p:origin x="48"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52A08-B4D1-4712-8FFC-AB60EF4A2FEC}" type="datetimeFigureOut">
              <a:rPr lang="en-IN" smtClean="0"/>
              <a:t>12-01-2024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A92A3-D04F-4C31-918D-5567C1CB53A8}" type="slidenum">
              <a:rPr lang="en-IN" smtClean="0"/>
              <a:t>‹#›</a:t>
            </a:fld>
            <a:endParaRPr lang="en-IN"/>
          </a:p>
        </p:txBody>
      </p:sp>
    </p:spTree>
    <p:extLst>
      <p:ext uri="{BB962C8B-B14F-4D97-AF65-F5344CB8AC3E}">
        <p14:creationId xmlns:p14="http://schemas.microsoft.com/office/powerpoint/2010/main" val="99431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9342" y="1364775"/>
            <a:ext cx="10363200" cy="1333923"/>
          </a:xfrm>
        </p:spPr>
        <p:txBody>
          <a:bodyPr>
            <a:noAutofit/>
          </a:bodyPr>
          <a:lstStyle/>
          <a:p>
            <a:r>
              <a:rPr lang="en-GB" sz="2400" b="1" dirty="0" err="1">
                <a:solidFill>
                  <a:schemeClr val="accent1">
                    <a:lumMod val="50000"/>
                  </a:schemeClr>
                </a:solidFill>
                <a:latin typeface="Verdana" panose="020B0604030504040204" pitchFamily="34" charset="0"/>
                <a:ea typeface="Verdana" panose="020B0604030504040204" pitchFamily="34" charset="0"/>
              </a:rPr>
              <a:t>Farm_era</a:t>
            </a:r>
            <a:r>
              <a:rPr lang="en-GB" sz="2400" b="1" dirty="0">
                <a:solidFill>
                  <a:schemeClr val="accent1">
                    <a:lumMod val="50000"/>
                  </a:schemeClr>
                </a:solidFill>
                <a:latin typeface="Verdana" panose="020B0604030504040204" pitchFamily="34" charset="0"/>
                <a:ea typeface="Verdana" panose="020B0604030504040204" pitchFamily="34" charset="0"/>
              </a:rPr>
              <a:t>: Advanced GIS field mapping, precision crop planning, input tracking, AI-powered pest management, real-time weather updates, smart irrigation, and powerful data analytics for optimized farming.</a:t>
            </a:r>
          </a:p>
        </p:txBody>
      </p:sp>
      <p:sp>
        <p:nvSpPr>
          <p:cNvPr id="3" name="Subtitle 2"/>
          <p:cNvSpPr>
            <a:spLocks noGrp="1"/>
          </p:cNvSpPr>
          <p:nvPr>
            <p:ph type="subTitle" idx="1"/>
          </p:nvPr>
        </p:nvSpPr>
        <p:spPr>
          <a:xfrm>
            <a:off x="790469" y="2843943"/>
            <a:ext cx="3970594" cy="552184"/>
          </a:xfrm>
        </p:spPr>
        <p:txBody>
          <a:bodyPr/>
          <a:lstStyle/>
          <a:p>
            <a:pPr algn="l"/>
            <a:r>
              <a:rPr lang="en-GB" b="1" dirty="0">
                <a:solidFill>
                  <a:schemeClr val="accent1">
                    <a:lumMod val="50000"/>
                  </a:schemeClr>
                </a:solidFill>
              </a:rPr>
              <a:t>Batch Number: ISE-G04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5851305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marL="0" marR="0" lvl="0" indent="0" algn="ctr" rtl="0">
                        <a:spcBef>
                          <a:spcPts val="0"/>
                        </a:spcBef>
                        <a:spcAft>
                          <a:spcPts val="0"/>
                        </a:spcAft>
                        <a:buNone/>
                      </a:pPr>
                      <a:r>
                        <a:rPr lang="en-GB" sz="1800" b="1" u="none" strike="noStrike" cap="none" dirty="0">
                          <a:solidFill>
                            <a:schemeClr val="accent1">
                              <a:lumMod val="50000"/>
                            </a:schemeClr>
                          </a:solidFill>
                        </a:rPr>
                        <a:t>Roll Number</a:t>
                      </a:r>
                      <a:endParaRPr sz="1800" b="1" u="none" strike="noStrike" cap="none" dirty="0">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u="none" strike="noStrike" cap="none">
                          <a:solidFill>
                            <a:schemeClr val="accent1">
                              <a:lumMod val="50000"/>
                            </a:schemeClr>
                          </a:solidFill>
                        </a:rPr>
                        <a:t>Student Name</a:t>
                      </a:r>
                      <a:endParaRPr sz="1800" b="1" u="none" strike="noStrike" cap="none">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None/>
                      </a:pPr>
                      <a:r>
                        <a:rPr lang="en-GB" sz="1800" b="1" dirty="0">
                          <a:solidFill>
                            <a:schemeClr val="accent1">
                              <a:lumMod val="50000"/>
                            </a:schemeClr>
                          </a:solidFill>
                        </a:rPr>
                        <a:t>20201ISE0032</a:t>
                      </a:r>
                      <a:endParaRPr sz="1800" b="1" u="none" strike="noStrike" cap="none" dirty="0">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a:solidFill>
                            <a:schemeClr val="accent1">
                              <a:lumMod val="50000"/>
                            </a:schemeClr>
                          </a:solidFill>
                        </a:rPr>
                        <a:t>Vishnu Reddy Kotam</a:t>
                      </a:r>
                      <a:endParaRPr sz="1800" b="1" u="none" strike="noStrike" cap="none">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GB" sz="1800" b="1" dirty="0">
                          <a:solidFill>
                            <a:schemeClr val="accent1">
                              <a:lumMod val="50000"/>
                            </a:schemeClr>
                          </a:solidFill>
                        </a:rPr>
                        <a:t>20201ISE0038</a:t>
                      </a:r>
                      <a:endParaRPr sz="1800" b="1" u="none" strike="noStrike" cap="none" dirty="0">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dirty="0" err="1">
                          <a:solidFill>
                            <a:schemeClr val="accent1">
                              <a:lumMod val="50000"/>
                            </a:schemeClr>
                          </a:solidFill>
                        </a:rPr>
                        <a:t>Bellakki</a:t>
                      </a:r>
                      <a:r>
                        <a:rPr lang="en-GB" sz="1800" b="1" dirty="0">
                          <a:solidFill>
                            <a:schemeClr val="accent1">
                              <a:lumMod val="50000"/>
                            </a:schemeClr>
                          </a:solidFill>
                        </a:rPr>
                        <a:t> Vinayak</a:t>
                      </a:r>
                      <a:endParaRPr sz="1800" b="1" u="none" strike="noStrike" cap="none" dirty="0">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GB" sz="1800" b="1" dirty="0">
                          <a:solidFill>
                            <a:schemeClr val="accent1">
                              <a:lumMod val="50000"/>
                            </a:schemeClr>
                          </a:solidFill>
                        </a:rPr>
                        <a:t>20201ISB0025</a:t>
                      </a:r>
                      <a:endParaRPr sz="1800" b="1" u="none" strike="noStrike" cap="none" dirty="0">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dirty="0" err="1">
                          <a:solidFill>
                            <a:schemeClr val="accent1">
                              <a:lumMod val="50000"/>
                            </a:schemeClr>
                          </a:solidFill>
                        </a:rPr>
                        <a:t>Suhas</a:t>
                      </a:r>
                      <a:r>
                        <a:rPr lang="en-GB" sz="1800" b="1" dirty="0">
                          <a:solidFill>
                            <a:schemeClr val="accent1">
                              <a:lumMod val="50000"/>
                            </a:schemeClr>
                          </a:solidFill>
                        </a:rPr>
                        <a:t> N</a:t>
                      </a:r>
                      <a:endParaRPr sz="1800" b="1" u="none" strike="noStrike" cap="none" dirty="0">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r>
                        <a:rPr lang="en-GB" sz="1800" b="1" dirty="0">
                          <a:solidFill>
                            <a:schemeClr val="accent1">
                              <a:lumMod val="50000"/>
                            </a:schemeClr>
                          </a:solidFill>
                        </a:rPr>
                        <a:t>20201ISE0043</a:t>
                      </a:r>
                      <a:endParaRPr sz="1800" b="1" u="none" strike="noStrike" cap="none" dirty="0">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u="none" strike="noStrike" cap="none" dirty="0">
                          <a:solidFill>
                            <a:schemeClr val="accent1">
                              <a:lumMod val="50000"/>
                            </a:schemeClr>
                          </a:solidFill>
                        </a:rPr>
                        <a:t>Rohini N</a:t>
                      </a:r>
                      <a:endParaRPr sz="1800" b="1" u="none" strike="noStrike" cap="none" dirty="0">
                        <a:solidFill>
                          <a:schemeClr val="accent1">
                            <a:lumMod val="50000"/>
                          </a:schemeClr>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169918"/>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Verdana"/>
                <a:ea typeface="Verdana"/>
                <a:cs typeface="Verdana"/>
                <a:sym typeface="Verdana"/>
              </a:rPr>
              <a:t>Under the Supervision of,</a:t>
            </a:r>
            <a:endParaRPr lang="en-US" dirty="0"/>
          </a:p>
          <a:p>
            <a:pPr marL="0" marR="0" lvl="0" indent="0" algn="ctr" rtl="0">
              <a:spcBef>
                <a:spcPts val="400"/>
              </a:spcBef>
              <a:spcAft>
                <a:spcPts val="0"/>
              </a:spcAft>
              <a:buClr>
                <a:srgbClr val="17365D"/>
              </a:buClr>
              <a:buSzPts val="2000"/>
              <a:buFont typeface="Arial"/>
              <a:buNone/>
            </a:pPr>
            <a:endParaRPr lang="en-US" sz="2400" b="1" i="0" u="none" strike="noStrike" cap="none" dirty="0">
              <a:solidFill>
                <a:srgbClr val="17365D"/>
              </a:solidFill>
              <a:latin typeface="Verdana"/>
              <a:ea typeface="Verdana"/>
              <a:cs typeface="Verdana"/>
              <a:sym typeface="Verdana"/>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Verdana"/>
                <a:ea typeface="Verdana"/>
                <a:cs typeface="Verdana"/>
                <a:sym typeface="Verdana"/>
              </a:rPr>
              <a:t>Dr. R Vignesh</a:t>
            </a:r>
            <a:endParaRPr lang="en-US" dirty="0"/>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Verdana"/>
                <a:ea typeface="Verdana"/>
                <a:cs typeface="Verdana"/>
                <a:sym typeface="Verdana"/>
              </a:rPr>
              <a:t>Associate Professor</a:t>
            </a:r>
            <a:endParaRPr lang="en-US" dirty="0"/>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Verdana"/>
                <a:ea typeface="Verdana"/>
                <a:cs typeface="Verdana"/>
                <a:sym typeface="Verdana"/>
              </a:rPr>
              <a:t>School of Computer Science &amp; Engineering</a:t>
            </a:r>
            <a:endParaRPr lang="en-US" dirty="0"/>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Verdana"/>
                <a:ea typeface="Verdana"/>
                <a:cs typeface="Verdana"/>
                <a:sym typeface="Verdana"/>
              </a:rPr>
              <a:t>Presidency University</a:t>
            </a:r>
            <a:endParaRPr lang="en-US" dirty="0"/>
          </a:p>
          <a:p>
            <a:pPr algn="l"/>
            <a:endParaRPr lang="en-GB" dirty="0"/>
          </a:p>
        </p:txBody>
      </p:sp>
      <p:sp>
        <p:nvSpPr>
          <p:cNvPr id="6" name="Subtitle 2"/>
          <p:cNvSpPr txBox="1">
            <a:spLocks/>
          </p:cNvSpPr>
          <p:nvPr/>
        </p:nvSpPr>
        <p:spPr>
          <a:xfrm>
            <a:off x="790469" y="188843"/>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accent1">
                    <a:lumMod val="50000"/>
                  </a:schemeClr>
                </a:solidFill>
              </a:rPr>
              <a:t>PIP104 PROFESSIONAL PRACTICE-II</a:t>
            </a:r>
          </a:p>
          <a:p>
            <a:r>
              <a:rPr lang="en-GB" sz="2800" dirty="0">
                <a:solidFill>
                  <a:schemeClr val="accent1">
                    <a:lumMod val="50000"/>
                  </a:schemeClr>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33" y="-174520"/>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298553" y="941205"/>
            <a:ext cx="11714813" cy="4800028"/>
          </a:xfrm>
        </p:spPr>
        <p:txBody>
          <a:bodyPr>
            <a:noAutofit/>
          </a:bodyPr>
          <a:lstStyle/>
          <a:p>
            <a:pPr marL="0" indent="0">
              <a:buNone/>
            </a:pPr>
            <a:r>
              <a:rPr lang="en-US" sz="1800" dirty="0" err="1"/>
              <a:t>Farm_era</a:t>
            </a:r>
            <a:r>
              <a:rPr lang="en-US" sz="1800" dirty="0"/>
              <a:t> offers a comprehensive solution for advanced GIS field mapping, precision crop planning, input tracking, AI-powered pest management, real-time weather updates, smart irrigation, and powerful data analytics to optimize farming. With advanced GIS field mapping, farmers can accurately map their fields, identify boundaries, and efficiently plan their planting and harvesting activities. Precision crop planning ensures that farmers maximize their yield potential by deploying the most suitable crops and varieties for their fields based on soil conditions, weather patterns and market demand. </a:t>
            </a:r>
          </a:p>
          <a:p>
            <a:pPr marL="0" indent="0">
              <a:buNone/>
            </a:pPr>
            <a:r>
              <a:rPr lang="en-US" sz="1800" dirty="0"/>
              <a:t>Moreover, </a:t>
            </a:r>
            <a:r>
              <a:rPr lang="en-US" sz="1800" dirty="0" err="1"/>
              <a:t>Farm_era</a:t>
            </a:r>
            <a:r>
              <a:rPr lang="en-US" sz="1800" dirty="0"/>
              <a:t> provides input tracking capabilities, enabling farmers to closely monitor and manage their use of fertilizers, pesticides and other key inputs. This helps to reduce waste, ensure sustainability, and improve cost efficiency. AI-powered pest management takes precision farming to the next level by using machine learning algorithms to detect and identify pest infestations early on. This proactive approach allows farmers to take swift and targeted action, minimizing the impact of pests on their crops. </a:t>
            </a:r>
          </a:p>
          <a:p>
            <a:pPr marL="0" indent="0">
              <a:buNone/>
            </a:pPr>
            <a:r>
              <a:rPr lang="en-US" sz="1800" dirty="0"/>
              <a:t>Real-time weather updates play a crucial role in making informed decisions on crop management. </a:t>
            </a:r>
            <a:r>
              <a:rPr lang="en-US" sz="1800" dirty="0" err="1"/>
              <a:t>Farm_era</a:t>
            </a:r>
            <a:r>
              <a:rPr lang="en-US" sz="1800" dirty="0"/>
              <a:t> integrates with meteorological data sources to provide farmers with up-to-date information on temperature, humidity, rainfall and other key weather parameters. This information enables farmers to adjust irrigation schedules, optimize pesticide applications, and take appropriate measures to protect their crops from extreme weather events. </a:t>
            </a:r>
          </a:p>
          <a:p>
            <a:pPr marL="0" indent="0">
              <a:buNone/>
            </a:pPr>
            <a:r>
              <a:rPr lang="en-US" sz="1800" dirty="0"/>
              <a:t>In addition, </a:t>
            </a:r>
            <a:r>
              <a:rPr lang="en-US" sz="1800" dirty="0" err="1"/>
              <a:t>Farm_era</a:t>
            </a:r>
            <a:r>
              <a:rPr lang="en-US" sz="1800" dirty="0"/>
              <a:t> incorporates smart irrigation technology, which uses sensors and data analytics to determine precise irrigation needs based on soil moisture levels, crop water requirements, and weather conditions. This ensures efficient water usage, minimizes water waste, and promotes sustainable farming practices. </a:t>
            </a:r>
            <a:endParaRPr lang="en-GB" sz="1800"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33" y="-174520"/>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298553" y="941205"/>
            <a:ext cx="11714813" cy="4800028"/>
          </a:xfrm>
        </p:spPr>
        <p:txBody>
          <a:bodyPr>
            <a:noAutofit/>
          </a:bodyPr>
          <a:lstStyle/>
          <a:p>
            <a:pPr marL="0" indent="0">
              <a:buNone/>
            </a:pPr>
            <a:r>
              <a:rPr lang="en-US" sz="1800" dirty="0" err="1"/>
              <a:t>Farm_era’s</a:t>
            </a:r>
            <a:r>
              <a:rPr lang="en-US" sz="1800" dirty="0"/>
              <a:t> powerful data analytics capabilities bring all the collected data together to generate actionable insights and recommendations. By analyzing data on crop performance, input usage, weather patterns, and other relevant factors, farmers can make data-driven decisions to optimize their farming operations, increase productivity, and enhance profitability. The integration of artificial intelligence further enhances the system's ability to continuously learn and improve recommendations over time. Overall, </a:t>
            </a:r>
            <a:r>
              <a:rPr lang="en-US" sz="1800" dirty="0" err="1"/>
              <a:t>Farm_era</a:t>
            </a:r>
            <a:r>
              <a:rPr lang="en-US" sz="1800" dirty="0"/>
              <a:t> offers a complete and integrated solution for farmers to embrace precision farming and harness the power of advanced technology for optimized farming practices.</a:t>
            </a:r>
          </a:p>
          <a:p>
            <a:pPr marL="0" indent="0">
              <a:buNone/>
            </a:pPr>
            <a:r>
              <a:rPr lang="en-IN" sz="1800" dirty="0"/>
              <a:t>SYSTEM FLOW DIAGRAM:</a:t>
            </a:r>
          </a:p>
          <a:p>
            <a:pPr marL="0" indent="0">
              <a:buNone/>
            </a:pPr>
            <a:endParaRPr lang="en-GB" sz="1800" dirty="0"/>
          </a:p>
        </p:txBody>
      </p:sp>
      <p:pic>
        <p:nvPicPr>
          <p:cNvPr id="4" name="Picture 3">
            <a:extLst>
              <a:ext uri="{FF2B5EF4-FFF2-40B4-BE49-F238E27FC236}">
                <a16:creationId xmlns:a16="http://schemas.microsoft.com/office/drawing/2014/main" id="{86DD36CE-80D0-0A02-3D40-CE6BB5B21F4E}"/>
              </a:ext>
            </a:extLst>
          </p:cNvPr>
          <p:cNvPicPr>
            <a:picLocks noChangeAspect="1"/>
          </p:cNvPicPr>
          <p:nvPr/>
        </p:nvPicPr>
        <p:blipFill>
          <a:blip r:embed="rId2"/>
          <a:stretch>
            <a:fillRect/>
          </a:stretch>
        </p:blipFill>
        <p:spPr>
          <a:xfrm>
            <a:off x="3932623" y="2792033"/>
            <a:ext cx="5151416" cy="2949200"/>
          </a:xfrm>
          <a:prstGeom prst="rect">
            <a:avLst/>
          </a:prstGeom>
        </p:spPr>
      </p:pic>
    </p:spTree>
    <p:extLst>
      <p:ext uri="{BB962C8B-B14F-4D97-AF65-F5344CB8AC3E}">
        <p14:creationId xmlns:p14="http://schemas.microsoft.com/office/powerpoint/2010/main" val="220393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33" y="-174520"/>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298553" y="941205"/>
            <a:ext cx="11714813" cy="4800028"/>
          </a:xfrm>
        </p:spPr>
        <p:txBody>
          <a:bodyPr>
            <a:noAutofit/>
          </a:bodyPr>
          <a:lstStyle/>
          <a:p>
            <a:pPr marL="0" indent="0">
              <a:buNone/>
            </a:pPr>
            <a:r>
              <a:rPr lang="en-IN" sz="1800" b="1" kern="100" dirty="0">
                <a:solidFill>
                  <a:srgbClr val="000000"/>
                </a:solidFill>
                <a:effectLst/>
                <a:latin typeface="Times New Roman" panose="02020603050405020304" pitchFamily="18" charset="0"/>
                <a:ea typeface="Times New Roman" panose="02020603050405020304" pitchFamily="18" charset="0"/>
              </a:rPr>
              <a:t>ARCHITECTURE DIAGRAM </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indent="0">
              <a:buNone/>
            </a:pPr>
            <a:endParaRPr lang="en-GB" sz="1800" dirty="0"/>
          </a:p>
        </p:txBody>
      </p:sp>
      <p:pic>
        <p:nvPicPr>
          <p:cNvPr id="5" name="Picture 4">
            <a:extLst>
              <a:ext uri="{FF2B5EF4-FFF2-40B4-BE49-F238E27FC236}">
                <a16:creationId xmlns:a16="http://schemas.microsoft.com/office/drawing/2014/main" id="{A461CE6D-3853-15B9-357C-A9862FD95D76}"/>
              </a:ext>
            </a:extLst>
          </p:cNvPr>
          <p:cNvPicPr/>
          <p:nvPr/>
        </p:nvPicPr>
        <p:blipFill>
          <a:blip r:embed="rId2"/>
          <a:stretch>
            <a:fillRect/>
          </a:stretch>
        </p:blipFill>
        <p:spPr>
          <a:xfrm>
            <a:off x="3257867" y="1575117"/>
            <a:ext cx="5871143" cy="3926273"/>
          </a:xfrm>
          <a:prstGeom prst="rect">
            <a:avLst/>
          </a:prstGeom>
        </p:spPr>
      </p:pic>
    </p:spTree>
    <p:extLst>
      <p:ext uri="{BB962C8B-B14F-4D97-AF65-F5344CB8AC3E}">
        <p14:creationId xmlns:p14="http://schemas.microsoft.com/office/powerpoint/2010/main" val="379999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33" y="-174520"/>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298553" y="941205"/>
            <a:ext cx="11714813" cy="4800028"/>
          </a:xfrm>
        </p:spPr>
        <p:txBody>
          <a:bodyPr numCol="2">
            <a:noAutofit/>
          </a:bodyPr>
          <a:lstStyle/>
          <a:p>
            <a:pPr marL="8890" marR="526415" indent="0" algn="just">
              <a:lnSpc>
                <a:spcPct val="110000"/>
              </a:lnSpc>
              <a:spcAft>
                <a:spcPts val="455"/>
              </a:spcAft>
              <a:buNone/>
            </a:pPr>
            <a:r>
              <a:rPr lang="en-IN" sz="1800" b="1" kern="100" dirty="0">
                <a:solidFill>
                  <a:srgbClr val="000000"/>
                </a:solidFill>
                <a:effectLst/>
                <a:latin typeface="Times New Roman" panose="02020603050405020304" pitchFamily="18" charset="0"/>
                <a:ea typeface="Times New Roman" panose="02020603050405020304" pitchFamily="18" charset="0"/>
              </a:rPr>
              <a:t>USE CASE DIAGRAM </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8890" marR="526415" indent="0" algn="just">
              <a:lnSpc>
                <a:spcPct val="110000"/>
              </a:lnSpc>
              <a:spcAft>
                <a:spcPts val="45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 use case diagram is used to represent the dynamic </a:t>
            </a:r>
            <a:r>
              <a:rPr lang="en-IN" sz="1800" kern="100" dirty="0" err="1">
                <a:solidFill>
                  <a:srgbClr val="000000"/>
                </a:solidFill>
                <a:effectLst/>
                <a:latin typeface="Times New Roman" panose="02020603050405020304" pitchFamily="18" charset="0"/>
                <a:ea typeface="Times New Roman" panose="02020603050405020304" pitchFamily="18" charset="0"/>
              </a:rPr>
              <a:t>behavior</a:t>
            </a:r>
            <a:r>
              <a:rPr lang="en-IN" sz="1800" kern="100" dirty="0">
                <a:solidFill>
                  <a:srgbClr val="000000"/>
                </a:solidFill>
                <a:effectLst/>
                <a:latin typeface="Times New Roman" panose="02020603050405020304" pitchFamily="18" charset="0"/>
                <a:ea typeface="Times New Roman" panose="02020603050405020304" pitchFamily="18" charset="0"/>
              </a:rPr>
              <a:t> of a system. It encapsulates the system's functionality by incorporating use cases, actors, and their relationships. It models the tasks, services, and functions required by a system/subsystem of an application. It depicts the high-level functionality of a system and also tells how user handles a </a:t>
            </a:r>
            <a:r>
              <a:rPr lang="en-IN" sz="1800" kern="100" dirty="0" err="1">
                <a:solidFill>
                  <a:srgbClr val="000000"/>
                </a:solidFill>
                <a:effectLst/>
                <a:latin typeface="Times New Roman" panose="02020603050405020304" pitchFamily="18" charset="0"/>
                <a:ea typeface="Times New Roman" panose="02020603050405020304" pitchFamily="18" charset="0"/>
              </a:rPr>
              <a:t>system.The</a:t>
            </a:r>
            <a:r>
              <a:rPr lang="en-IN" sz="1800" kern="100" dirty="0">
                <a:solidFill>
                  <a:srgbClr val="000000"/>
                </a:solidFill>
                <a:effectLst/>
                <a:latin typeface="Times New Roman" panose="02020603050405020304" pitchFamily="18" charset="0"/>
                <a:ea typeface="Times New Roman" panose="02020603050405020304" pitchFamily="18" charset="0"/>
              </a:rPr>
              <a:t> main purpose of a use case diagram is to portray the dynamic aspect of a system. It accumulates the system's requirement, which includes both internal as well as external influences. It invokes persons, use cases, and several things that invoke the actors and elements accountable for the implementation of use case diagrams. It represents how an entity from the external environment can interact with a part of the system.    </a:t>
            </a:r>
          </a:p>
          <a:p>
            <a:pPr marL="0" indent="0">
              <a:buNone/>
            </a:pPr>
            <a:endParaRPr lang="en-GB" sz="1800" dirty="0"/>
          </a:p>
        </p:txBody>
      </p:sp>
      <p:pic>
        <p:nvPicPr>
          <p:cNvPr id="5" name="Content Placeholder 3">
            <a:extLst>
              <a:ext uri="{FF2B5EF4-FFF2-40B4-BE49-F238E27FC236}">
                <a16:creationId xmlns:a16="http://schemas.microsoft.com/office/drawing/2014/main" id="{7C502865-E449-7DD3-3773-FFDFBCB4AA79}"/>
              </a:ext>
            </a:extLst>
          </p:cNvPr>
          <p:cNvPicPr>
            <a:picLocks/>
          </p:cNvPicPr>
          <p:nvPr/>
        </p:nvPicPr>
        <p:blipFill>
          <a:blip r:embed="rId2"/>
          <a:stretch>
            <a:fillRect/>
          </a:stretch>
        </p:blipFill>
        <p:spPr>
          <a:xfrm>
            <a:off x="7539816" y="1237769"/>
            <a:ext cx="2788408" cy="4503464"/>
          </a:xfrm>
          <a:prstGeom prst="rect">
            <a:avLst/>
          </a:prstGeom>
        </p:spPr>
      </p:pic>
    </p:spTree>
    <p:extLst>
      <p:ext uri="{BB962C8B-B14F-4D97-AF65-F5344CB8AC3E}">
        <p14:creationId xmlns:p14="http://schemas.microsoft.com/office/powerpoint/2010/main" val="341813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33" y="-174520"/>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298553" y="941205"/>
            <a:ext cx="11714813" cy="4800028"/>
          </a:xfrm>
        </p:spPr>
        <p:txBody>
          <a:bodyPr numCol="2">
            <a:noAutofit/>
          </a:bodyPr>
          <a:lstStyle/>
          <a:p>
            <a:pPr marL="8890" marR="526415" indent="0" algn="just">
              <a:lnSpc>
                <a:spcPct val="110000"/>
              </a:lnSpc>
              <a:spcAft>
                <a:spcPts val="455"/>
              </a:spcAft>
              <a:buNone/>
            </a:pPr>
            <a:r>
              <a:rPr lang="en-IN" sz="1800" b="1" kern="100" dirty="0">
                <a:solidFill>
                  <a:srgbClr val="000000"/>
                </a:solidFill>
                <a:effectLst/>
                <a:latin typeface="Times New Roman" panose="02020603050405020304" pitchFamily="18" charset="0"/>
                <a:ea typeface="Times New Roman" panose="02020603050405020304" pitchFamily="18" charset="0"/>
              </a:rPr>
              <a:t>ACTIVITY DIAGRAM </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An activity diagram is a kind of graphical representation that may be used to depict events visually. It is made up of a group of nodes that are linked to one another by means of edges. They are able to be connected to any other modelling element, which enables the behaviour of activities to be replicated using that methodology. Simulations of use cases, classes, and interfaces, as well as component collaborations and component interactions, are all made feasible with the help of this tool. </a:t>
            </a:r>
          </a:p>
          <a:p>
            <a:pPr marL="0" indent="0">
              <a:buNone/>
            </a:pPr>
            <a:endParaRPr lang="en-GB" sz="1800" dirty="0"/>
          </a:p>
        </p:txBody>
      </p:sp>
      <p:pic>
        <p:nvPicPr>
          <p:cNvPr id="4" name="Picture 3">
            <a:extLst>
              <a:ext uri="{FF2B5EF4-FFF2-40B4-BE49-F238E27FC236}">
                <a16:creationId xmlns:a16="http://schemas.microsoft.com/office/drawing/2014/main" id="{67E4BECB-9A12-BCC0-AD78-77CE203BDEDE}"/>
              </a:ext>
            </a:extLst>
          </p:cNvPr>
          <p:cNvPicPr/>
          <p:nvPr/>
        </p:nvPicPr>
        <p:blipFill>
          <a:blip r:embed="rId2"/>
          <a:stretch>
            <a:fillRect/>
          </a:stretch>
        </p:blipFill>
        <p:spPr>
          <a:xfrm>
            <a:off x="8154650" y="509665"/>
            <a:ext cx="2833140" cy="5231568"/>
          </a:xfrm>
          <a:prstGeom prst="rect">
            <a:avLst/>
          </a:prstGeom>
        </p:spPr>
      </p:pic>
    </p:spTree>
    <p:extLst>
      <p:ext uri="{BB962C8B-B14F-4D97-AF65-F5344CB8AC3E}">
        <p14:creationId xmlns:p14="http://schemas.microsoft.com/office/powerpoint/2010/main" val="313327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72" y="18255"/>
            <a:ext cx="10515600" cy="1325563"/>
          </a:xfrm>
        </p:spPr>
        <p:txBody>
          <a:bodyPr/>
          <a:lstStyle/>
          <a:p>
            <a:r>
              <a:rPr lang="en-GB" b="1" dirty="0"/>
              <a:t>Timeline of Project</a:t>
            </a:r>
          </a:p>
        </p:txBody>
      </p:sp>
      <p:graphicFrame>
        <p:nvGraphicFramePr>
          <p:cNvPr id="4" name="Content Placeholder 3">
            <a:extLst>
              <a:ext uri="{FF2B5EF4-FFF2-40B4-BE49-F238E27FC236}">
                <a16:creationId xmlns:a16="http://schemas.microsoft.com/office/drawing/2014/main" id="{BC2C0704-FF5B-DB58-3B36-1198F80BC86F}"/>
              </a:ext>
            </a:extLst>
          </p:cNvPr>
          <p:cNvGraphicFramePr>
            <a:graphicFrameLocks noGrp="1"/>
          </p:cNvGraphicFramePr>
          <p:nvPr>
            <p:ph idx="1"/>
            <p:extLst>
              <p:ext uri="{D42A27DB-BD31-4B8C-83A1-F6EECF244321}">
                <p14:modId xmlns:p14="http://schemas.microsoft.com/office/powerpoint/2010/main" val="2326380021"/>
              </p:ext>
            </p:extLst>
          </p:nvPr>
        </p:nvGraphicFramePr>
        <p:xfrm>
          <a:off x="538397" y="1203960"/>
          <a:ext cx="10515597" cy="2225040"/>
        </p:xfrm>
        <a:graphic>
          <a:graphicData uri="http://schemas.openxmlformats.org/drawingml/2006/table">
            <a:tbl>
              <a:tblPr firstRow="1" bandRow="1">
                <a:tableStyleId>{5C22544A-7EE6-4342-B048-85BDC9FD1C3A}</a:tableStyleId>
              </a:tblPr>
              <a:tblGrid>
                <a:gridCol w="1095531">
                  <a:extLst>
                    <a:ext uri="{9D8B030D-6E8A-4147-A177-3AD203B41FA5}">
                      <a16:colId xmlns:a16="http://schemas.microsoft.com/office/drawing/2014/main" val="110141486"/>
                    </a:ext>
                  </a:extLst>
                </a:gridCol>
                <a:gridCol w="3852472">
                  <a:extLst>
                    <a:ext uri="{9D8B030D-6E8A-4147-A177-3AD203B41FA5}">
                      <a16:colId xmlns:a16="http://schemas.microsoft.com/office/drawing/2014/main" val="3405136085"/>
                    </a:ext>
                  </a:extLst>
                </a:gridCol>
                <a:gridCol w="5567594">
                  <a:extLst>
                    <a:ext uri="{9D8B030D-6E8A-4147-A177-3AD203B41FA5}">
                      <a16:colId xmlns:a16="http://schemas.microsoft.com/office/drawing/2014/main" val="1356035728"/>
                    </a:ext>
                  </a:extLst>
                </a:gridCol>
              </a:tblGrid>
              <a:tr h="370840">
                <a:tc>
                  <a:txBody>
                    <a:bodyPr/>
                    <a:lstStyle/>
                    <a:p>
                      <a:pPr algn="ctr"/>
                      <a:r>
                        <a:rPr lang="en-US" dirty="0"/>
                        <a:t>S. No.</a:t>
                      </a:r>
                      <a:endParaRPr lang="en-IN" dirty="0"/>
                    </a:p>
                  </a:txBody>
                  <a:tcPr/>
                </a:tc>
                <a:tc>
                  <a:txBody>
                    <a:bodyPr/>
                    <a:lstStyle/>
                    <a:p>
                      <a:pPr algn="ctr"/>
                      <a:r>
                        <a:rPr lang="en-IN" dirty="0"/>
                        <a:t>Review(Offline) </a:t>
                      </a:r>
                    </a:p>
                  </a:txBody>
                  <a:tcPr/>
                </a:tc>
                <a:tc>
                  <a:txBody>
                    <a:bodyPr/>
                    <a:lstStyle/>
                    <a:p>
                      <a:pPr algn="ctr"/>
                      <a:r>
                        <a:rPr lang="en-US" dirty="0"/>
                        <a:t>Dates</a:t>
                      </a:r>
                      <a:endParaRPr lang="en-IN" dirty="0"/>
                    </a:p>
                  </a:txBody>
                  <a:tcPr/>
                </a:tc>
                <a:extLst>
                  <a:ext uri="{0D108BD9-81ED-4DB2-BD59-A6C34878D82A}">
                    <a16:rowId xmlns:a16="http://schemas.microsoft.com/office/drawing/2014/main" val="2254467815"/>
                  </a:ext>
                </a:extLst>
              </a:tr>
              <a:tr h="370840">
                <a:tc>
                  <a:txBody>
                    <a:bodyPr/>
                    <a:lstStyle/>
                    <a:p>
                      <a:pPr algn="ctr"/>
                      <a:r>
                        <a:rPr lang="en-US" dirty="0"/>
                        <a:t>1</a:t>
                      </a:r>
                      <a:endParaRPr lang="en-IN" dirty="0"/>
                    </a:p>
                  </a:txBody>
                  <a:tcPr/>
                </a:tc>
                <a:tc>
                  <a:txBody>
                    <a:bodyPr/>
                    <a:lstStyle/>
                    <a:p>
                      <a:pPr algn="ctr"/>
                      <a:r>
                        <a:rPr lang="en-IN" dirty="0"/>
                        <a:t>Review-0</a:t>
                      </a:r>
                    </a:p>
                  </a:txBody>
                  <a:tcPr/>
                </a:tc>
                <a:tc>
                  <a:txBody>
                    <a:bodyPr/>
                    <a:lstStyle/>
                    <a:p>
                      <a:pPr algn="ctr"/>
                      <a:r>
                        <a:rPr lang="en-IN" dirty="0"/>
                        <a:t>09-Oct-2023 to 13-Oct-2023</a:t>
                      </a:r>
                    </a:p>
                  </a:txBody>
                  <a:tcPr/>
                </a:tc>
                <a:extLst>
                  <a:ext uri="{0D108BD9-81ED-4DB2-BD59-A6C34878D82A}">
                    <a16:rowId xmlns:a16="http://schemas.microsoft.com/office/drawing/2014/main" val="4012454297"/>
                  </a:ext>
                </a:extLst>
              </a:tr>
              <a:tr h="370840">
                <a:tc>
                  <a:txBody>
                    <a:bodyPr/>
                    <a:lstStyle/>
                    <a:p>
                      <a:pPr algn="ctr"/>
                      <a:r>
                        <a:rPr lang="en-US" dirty="0"/>
                        <a:t>2</a:t>
                      </a:r>
                      <a:endParaRPr lang="en-IN" dirty="0"/>
                    </a:p>
                  </a:txBody>
                  <a:tcPr/>
                </a:tc>
                <a:tc>
                  <a:txBody>
                    <a:bodyPr/>
                    <a:lstStyle/>
                    <a:p>
                      <a:pPr algn="ctr"/>
                      <a:r>
                        <a:rPr lang="en-IN" dirty="0"/>
                        <a:t>Review-1 </a:t>
                      </a:r>
                    </a:p>
                  </a:txBody>
                  <a:tcPr/>
                </a:tc>
                <a:tc>
                  <a:txBody>
                    <a:bodyPr/>
                    <a:lstStyle/>
                    <a:p>
                      <a:pPr algn="ctr"/>
                      <a:r>
                        <a:rPr lang="en-IN" dirty="0"/>
                        <a:t>06-Nov-2023 to 10-Nov-2023</a:t>
                      </a:r>
                    </a:p>
                  </a:txBody>
                  <a:tcPr/>
                </a:tc>
                <a:extLst>
                  <a:ext uri="{0D108BD9-81ED-4DB2-BD59-A6C34878D82A}">
                    <a16:rowId xmlns:a16="http://schemas.microsoft.com/office/drawing/2014/main" val="1288544873"/>
                  </a:ext>
                </a:extLst>
              </a:tr>
              <a:tr h="370840">
                <a:tc>
                  <a:txBody>
                    <a:bodyPr/>
                    <a:lstStyle/>
                    <a:p>
                      <a:pPr algn="ctr"/>
                      <a:r>
                        <a:rPr lang="en-US" dirty="0"/>
                        <a:t>3</a:t>
                      </a:r>
                      <a:endParaRPr lang="en-IN" dirty="0"/>
                    </a:p>
                  </a:txBody>
                  <a:tcPr/>
                </a:tc>
                <a:tc>
                  <a:txBody>
                    <a:bodyPr/>
                    <a:lstStyle/>
                    <a:p>
                      <a:pPr algn="ctr"/>
                      <a:r>
                        <a:rPr lang="en-IN" dirty="0"/>
                        <a:t>Review-2 </a:t>
                      </a:r>
                    </a:p>
                  </a:txBody>
                  <a:tcPr/>
                </a:tc>
                <a:tc>
                  <a:txBody>
                    <a:bodyPr/>
                    <a:lstStyle/>
                    <a:p>
                      <a:pPr algn="ctr"/>
                      <a:r>
                        <a:rPr lang="en-IN" dirty="0"/>
                        <a:t>27-Nov-2023 to 30-Nov-2023</a:t>
                      </a:r>
                    </a:p>
                  </a:txBody>
                  <a:tcPr/>
                </a:tc>
                <a:extLst>
                  <a:ext uri="{0D108BD9-81ED-4DB2-BD59-A6C34878D82A}">
                    <a16:rowId xmlns:a16="http://schemas.microsoft.com/office/drawing/2014/main" val="671225204"/>
                  </a:ext>
                </a:extLst>
              </a:tr>
              <a:tr h="370840">
                <a:tc>
                  <a:txBody>
                    <a:bodyPr/>
                    <a:lstStyle/>
                    <a:p>
                      <a:pPr algn="ctr"/>
                      <a:r>
                        <a:rPr lang="en-US" dirty="0"/>
                        <a:t>4</a:t>
                      </a:r>
                      <a:endParaRPr lang="en-IN" dirty="0"/>
                    </a:p>
                  </a:txBody>
                  <a:tcPr/>
                </a:tc>
                <a:tc>
                  <a:txBody>
                    <a:bodyPr/>
                    <a:lstStyle/>
                    <a:p>
                      <a:pPr algn="ctr"/>
                      <a:r>
                        <a:rPr lang="en-IN" dirty="0"/>
                        <a:t>Review-3 </a:t>
                      </a:r>
                    </a:p>
                  </a:txBody>
                  <a:tcPr/>
                </a:tc>
                <a:tc>
                  <a:txBody>
                    <a:bodyPr/>
                    <a:lstStyle/>
                    <a:p>
                      <a:pPr algn="ctr"/>
                      <a:r>
                        <a:rPr lang="en-IN" dirty="0"/>
                        <a:t>26-Dec-2023 to 30-Dec-2023 </a:t>
                      </a:r>
                    </a:p>
                  </a:txBody>
                  <a:tcPr/>
                </a:tc>
                <a:extLst>
                  <a:ext uri="{0D108BD9-81ED-4DB2-BD59-A6C34878D82A}">
                    <a16:rowId xmlns:a16="http://schemas.microsoft.com/office/drawing/2014/main" val="3123635860"/>
                  </a:ext>
                </a:extLst>
              </a:tr>
              <a:tr h="370840">
                <a:tc>
                  <a:txBody>
                    <a:bodyPr/>
                    <a:lstStyle/>
                    <a:p>
                      <a:pPr algn="ctr"/>
                      <a:r>
                        <a:rPr lang="en-US" dirty="0"/>
                        <a:t>5</a:t>
                      </a:r>
                      <a:endParaRPr lang="en-IN" dirty="0"/>
                    </a:p>
                  </a:txBody>
                  <a:tcPr/>
                </a:tc>
                <a:tc>
                  <a:txBody>
                    <a:bodyPr/>
                    <a:lstStyle/>
                    <a:p>
                      <a:pPr algn="ctr"/>
                      <a:r>
                        <a:rPr lang="en-US" dirty="0"/>
                        <a:t>Final Viva-Voce</a:t>
                      </a:r>
                      <a:endParaRPr lang="en-IN" dirty="0"/>
                    </a:p>
                  </a:txBody>
                  <a:tcPr/>
                </a:tc>
                <a:tc>
                  <a:txBody>
                    <a:bodyPr/>
                    <a:lstStyle/>
                    <a:p>
                      <a:pPr algn="ctr"/>
                      <a:r>
                        <a:rPr lang="en-IN" dirty="0"/>
                        <a:t>08-Jan-2023 to 12-Jan-2023 </a:t>
                      </a:r>
                    </a:p>
                  </a:txBody>
                  <a:tcPr/>
                </a:tc>
                <a:extLst>
                  <a:ext uri="{0D108BD9-81ED-4DB2-BD59-A6C34878D82A}">
                    <a16:rowId xmlns:a16="http://schemas.microsoft.com/office/drawing/2014/main" val="2664154583"/>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43" y="-114560"/>
            <a:ext cx="10515600" cy="1325563"/>
          </a:xfrm>
        </p:spPr>
        <p:txBody>
          <a:bodyPr/>
          <a:lstStyle/>
          <a:p>
            <a:r>
              <a:rPr lang="en-GB" b="1" dirty="0"/>
              <a:t>Outcomes / Results Obtained</a:t>
            </a:r>
          </a:p>
        </p:txBody>
      </p:sp>
      <p:sp>
        <p:nvSpPr>
          <p:cNvPr id="3" name="Content Placeholder 2"/>
          <p:cNvSpPr>
            <a:spLocks noGrp="1"/>
          </p:cNvSpPr>
          <p:nvPr>
            <p:ph idx="1"/>
          </p:nvPr>
        </p:nvSpPr>
        <p:spPr>
          <a:xfrm>
            <a:off x="373505" y="986175"/>
            <a:ext cx="11654852" cy="4740067"/>
          </a:xfrm>
        </p:spPr>
        <p:txBody>
          <a:bodyPr>
            <a:noAutofit/>
          </a:bodyPr>
          <a:lstStyle/>
          <a:p>
            <a:pPr marL="12065" marR="532765" indent="0" algn="just">
              <a:lnSpc>
                <a:spcPct val="155000"/>
              </a:lnSpc>
              <a:spcAft>
                <a:spcPts val="70"/>
              </a:spcAft>
              <a:buNone/>
            </a:pP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an integrated agricultural technology platform, revolutionizes farming practices with its advanced features. Precision crop planning ensures optimal land use, maximizing crop yields while minimizing resource wastage. Through advanced GIS field mapping, farmers can create accurate field layouts, enabling efficient cultivation.    </a:t>
            </a:r>
          </a:p>
          <a:p>
            <a:pPr marL="12065" marR="532765" indent="0" algn="just">
              <a:lnSpc>
                <a:spcPct val="160000"/>
              </a:lnSpc>
              <a:spcAft>
                <a:spcPts val="3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Input tracking allows farmers to monitor the usage of seeds, fertilizers, and pesticides, reducing costs and environmental impact. AI-powered pest management identifies and addresses pest issues promptly, minimizing crop damage.    </a:t>
            </a:r>
          </a:p>
          <a:p>
            <a:pPr marL="12065" marR="532765" indent="0" algn="just">
              <a:lnSpc>
                <a:spcPct val="160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Real-time weather updates help farmers make informed decisions, such as adjusting planting schedules or irrigation, to mitigate weather-related risks. Smart irrigation systems conserve water by providing just the right amount of moisture to crops, improving resource efficiency.    </a:t>
            </a:r>
          </a:p>
          <a:p>
            <a:pPr marL="0" indent="0">
              <a:buNone/>
            </a:pPr>
            <a:endParaRPr lang="en-GB" sz="1800" dirty="0"/>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43" y="-114560"/>
            <a:ext cx="10515600" cy="1325563"/>
          </a:xfrm>
        </p:spPr>
        <p:txBody>
          <a:bodyPr/>
          <a:lstStyle/>
          <a:p>
            <a:r>
              <a:rPr lang="en-GB" b="1" dirty="0"/>
              <a:t>Outcomes / Results Obtained</a:t>
            </a:r>
          </a:p>
        </p:txBody>
      </p:sp>
      <p:sp>
        <p:nvSpPr>
          <p:cNvPr id="3" name="Content Placeholder 2"/>
          <p:cNvSpPr>
            <a:spLocks noGrp="1"/>
          </p:cNvSpPr>
          <p:nvPr>
            <p:ph idx="1"/>
          </p:nvPr>
        </p:nvSpPr>
        <p:spPr>
          <a:xfrm>
            <a:off x="373505" y="986175"/>
            <a:ext cx="11654852" cy="4740067"/>
          </a:xfrm>
        </p:spPr>
        <p:txBody>
          <a:bodyPr>
            <a:noAutofit/>
          </a:bodyPr>
          <a:lstStyle/>
          <a:p>
            <a:pPr marL="12065" marR="532765" indent="0" algn="just">
              <a:lnSpc>
                <a:spcPct val="155000"/>
              </a:lnSpc>
              <a:spcAft>
                <a:spcPts val="250"/>
              </a:spcAft>
              <a:buNone/>
            </a:pPr>
            <a:r>
              <a:rPr lang="en-IN" sz="1800" kern="100" dirty="0" err="1">
                <a:solidFill>
                  <a:srgbClr val="000000"/>
                </a:solidFill>
                <a:effectLst/>
                <a:latin typeface="Times New Roman" panose="02020603050405020304" pitchFamily="18" charset="0"/>
                <a:ea typeface="Times New Roman" panose="02020603050405020304" pitchFamily="18" charset="0"/>
              </a:rPr>
              <a:t>Farm_era's</a:t>
            </a:r>
            <a:r>
              <a:rPr lang="en-IN" sz="1800" kern="100" dirty="0">
                <a:solidFill>
                  <a:srgbClr val="000000"/>
                </a:solidFill>
                <a:effectLst/>
                <a:latin typeface="Times New Roman" panose="02020603050405020304" pitchFamily="18" charset="0"/>
                <a:ea typeface="Times New Roman" panose="02020603050405020304" pitchFamily="18" charset="0"/>
              </a:rPr>
              <a:t> powerful data analytics tools process farm data, providing insights for optimized farming strategies. By </a:t>
            </a:r>
            <a:r>
              <a:rPr lang="en-IN" sz="1800" kern="100" dirty="0" err="1">
                <a:solidFill>
                  <a:srgbClr val="000000"/>
                </a:solidFill>
                <a:effectLst/>
                <a:latin typeface="Times New Roman" panose="02020603050405020304" pitchFamily="18" charset="0"/>
                <a:ea typeface="Times New Roman" panose="02020603050405020304" pitchFamily="18" charset="0"/>
              </a:rPr>
              <a:t>analyzing</a:t>
            </a:r>
            <a:r>
              <a:rPr lang="en-IN" sz="1800" kern="100" dirty="0">
                <a:solidFill>
                  <a:srgbClr val="000000"/>
                </a:solidFill>
                <a:effectLst/>
                <a:latin typeface="Times New Roman" panose="02020603050405020304" pitchFamily="18" charset="0"/>
                <a:ea typeface="Times New Roman" panose="02020603050405020304" pitchFamily="18" charset="0"/>
              </a:rPr>
              <a:t> historical data and real-time information, farmers can make data-driven decisions, leading to increased </a:t>
            </a:r>
          </a:p>
          <a:p>
            <a:pPr marL="12065" marR="532765" indent="0" algn="just">
              <a:lnSpc>
                <a:spcPct val="112000"/>
              </a:lnSpc>
              <a:spcAft>
                <a:spcPts val="80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productivity and profitability.    </a:t>
            </a:r>
          </a:p>
          <a:p>
            <a:pPr marL="12065" marR="532765" indent="0" algn="just">
              <a:lnSpc>
                <a:spcPct val="161000"/>
              </a:lnSpc>
              <a:spcAft>
                <a:spcPts val="9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In summary,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empowers farmers with technology-driven solutions that enhance crop planning, resource management, and decision-making. It promotes sustainable farming practices, reduces operational costs, and ultimately improves farm outcomes, contributing to food security and environmental conservation.    </a:t>
            </a:r>
          </a:p>
        </p:txBody>
      </p:sp>
    </p:spTree>
    <p:extLst>
      <p:ext uri="{BB962C8B-B14F-4D97-AF65-F5344CB8AC3E}">
        <p14:creationId xmlns:p14="http://schemas.microsoft.com/office/powerpoint/2010/main" val="1135426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72" y="-204501"/>
            <a:ext cx="10515600" cy="1325563"/>
          </a:xfrm>
        </p:spPr>
        <p:txBody>
          <a:bodyPr/>
          <a:lstStyle/>
          <a:p>
            <a:r>
              <a:rPr lang="en-GB" b="1" dirty="0"/>
              <a:t>Conclusion</a:t>
            </a:r>
          </a:p>
        </p:txBody>
      </p:sp>
      <p:sp>
        <p:nvSpPr>
          <p:cNvPr id="3" name="Content Placeholder 2"/>
          <p:cNvSpPr>
            <a:spLocks noGrp="1"/>
          </p:cNvSpPr>
          <p:nvPr>
            <p:ph idx="1"/>
          </p:nvPr>
        </p:nvSpPr>
        <p:spPr>
          <a:xfrm>
            <a:off x="268573" y="896235"/>
            <a:ext cx="11678587" cy="4889968"/>
          </a:xfrm>
        </p:spPr>
        <p:txBody>
          <a:bodyPr>
            <a:noAutofit/>
          </a:bodyPr>
          <a:lstStyle/>
          <a:p>
            <a:pPr marL="0" indent="0">
              <a:buNone/>
            </a:pPr>
            <a:r>
              <a:rPr lang="en-IN" sz="1800" kern="100" dirty="0">
                <a:solidFill>
                  <a:srgbClr val="000000"/>
                </a:solidFill>
                <a:effectLst/>
                <a:latin typeface="Times New Roman" panose="02020603050405020304" pitchFamily="18" charset="0"/>
                <a:ea typeface="Times New Roman" panose="02020603050405020304" pitchFamily="18" charset="0"/>
              </a:rPr>
              <a:t>In conclusion, the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system offers a comprehensive and advanced solution for modern agriculture. With its GIS field mapping and precision crop planning capabilities, farmers can efficiently </a:t>
            </a:r>
            <a:r>
              <a:rPr lang="en-IN" sz="1800" kern="100" dirty="0" err="1">
                <a:solidFill>
                  <a:srgbClr val="000000"/>
                </a:solidFill>
                <a:effectLst/>
                <a:latin typeface="Times New Roman" panose="02020603050405020304" pitchFamily="18" charset="0"/>
                <a:ea typeface="Times New Roman" panose="02020603050405020304" pitchFamily="18" charset="0"/>
              </a:rPr>
              <a:t>planand</a:t>
            </a:r>
            <a:r>
              <a:rPr lang="en-IN" sz="1800" kern="100" dirty="0">
                <a:solidFill>
                  <a:srgbClr val="000000"/>
                </a:solidFill>
                <a:effectLst/>
                <a:latin typeface="Times New Roman" panose="02020603050405020304" pitchFamily="18" charset="0"/>
                <a:ea typeface="Times New Roman" panose="02020603050405020304" pitchFamily="18" charset="0"/>
              </a:rPr>
              <a:t> manage their crops, resulting in higher yields and reduced waste. The system's input tracking feature ensures accurate record-keeping and allows for better decision-making. The </a:t>
            </a:r>
            <a:r>
              <a:rPr lang="en-IN" sz="1800" kern="100" dirty="0" err="1">
                <a:solidFill>
                  <a:srgbClr val="000000"/>
                </a:solidFill>
                <a:effectLst/>
                <a:latin typeface="Times New Roman" panose="02020603050405020304" pitchFamily="18" charset="0"/>
                <a:ea typeface="Times New Roman" panose="02020603050405020304" pitchFamily="18" charset="0"/>
              </a:rPr>
              <a:t>AIpowered</a:t>
            </a:r>
            <a:r>
              <a:rPr lang="en-IN" sz="1800" kern="100" dirty="0">
                <a:solidFill>
                  <a:srgbClr val="000000"/>
                </a:solidFill>
                <a:effectLst/>
                <a:latin typeface="Times New Roman" panose="02020603050405020304" pitchFamily="18" charset="0"/>
                <a:ea typeface="Times New Roman" panose="02020603050405020304" pitchFamily="18" charset="0"/>
              </a:rPr>
              <a:t> pest management feature helps farmers identify and address pest issues in a timely manner, minimizing crop damage. Farmers may make more informed decisions regarding irrigation and other farming techniques thanks to real-time weather reports. Additionally, the smart irrigation feature helps conserve water and optimize water usage. Finally, the powerful data analytics provided by the system allow farmers to </a:t>
            </a:r>
            <a:r>
              <a:rPr lang="en-IN" sz="1800" kern="100" dirty="0" err="1">
                <a:solidFill>
                  <a:srgbClr val="000000"/>
                </a:solidFill>
                <a:effectLst/>
                <a:latin typeface="Times New Roman" panose="02020603050405020304" pitchFamily="18" charset="0"/>
                <a:ea typeface="Times New Roman" panose="02020603050405020304" pitchFamily="18" charset="0"/>
              </a:rPr>
              <a:t>analyze</a:t>
            </a:r>
            <a:r>
              <a:rPr lang="en-IN" sz="1800" kern="100" dirty="0">
                <a:solidFill>
                  <a:srgbClr val="000000"/>
                </a:solidFill>
                <a:effectLst/>
                <a:latin typeface="Times New Roman" panose="02020603050405020304" pitchFamily="18" charset="0"/>
                <a:ea typeface="Times New Roman" panose="02020603050405020304" pitchFamily="18" charset="0"/>
              </a:rPr>
              <a:t> and interpret their farm data, leading to insights and strategies for further optimization and success in farming operations. Overall, the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system offers a comprehensive toolkit for optimized and sustainable farming practices.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is an advanced agricultural system that integrates various technologies to optimize farming practices. The system incorporates GIS field mapping, allowing farmers to accurately map and monitor their fields, making it easier to plan and manage crops with precision. Additionally, the system enables farmers to track and monitor inputs such as fertilizers and pesticides, ensuring efficient resource management.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also employs AI- powered pest management, using machine learning algorithms to detect and eradicate pests, minimizing crop damage. Real-time weather updates are integrated into the system, providing farmers with up-to-date information on weather conditions, allowing them to make smart planting and harvesting decisions. Furthermore,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incorporates smart irrigation technology, allowing for efficient water usage based on weather and soil conditions, conserving resources, and optimizing crop yields. The system also features powerful data analytics capabilities, providing farmers with valuable insights and actionable information for informed decision-making. In conclusion, the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system combines advanced technologies, providing farmers with comprehensive tools for optimized farming practices.     </a:t>
            </a:r>
          </a:p>
          <a:p>
            <a:pPr marL="0" indent="0">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indent="0">
              <a:buNone/>
            </a:pPr>
            <a:endParaRPr lang="en-GB" sz="1800" dirty="0"/>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183515"/>
            <a:ext cx="10515600" cy="1325563"/>
          </a:xfrm>
        </p:spPr>
        <p:txBody>
          <a:bodyPr/>
          <a:lstStyle/>
          <a:p>
            <a:r>
              <a:rPr lang="en-GB" b="1" dirty="0"/>
              <a:t>References</a:t>
            </a:r>
          </a:p>
        </p:txBody>
      </p:sp>
      <p:sp>
        <p:nvSpPr>
          <p:cNvPr id="3" name="Content Placeholder 2"/>
          <p:cNvSpPr>
            <a:spLocks noGrp="1"/>
          </p:cNvSpPr>
          <p:nvPr>
            <p:ph idx="1"/>
          </p:nvPr>
        </p:nvSpPr>
        <p:spPr>
          <a:xfrm>
            <a:off x="320040" y="865504"/>
            <a:ext cx="11658600" cy="4971415"/>
          </a:xfrm>
        </p:spPr>
        <p:txBody>
          <a:bodyPr>
            <a:noAutofit/>
          </a:bodyPr>
          <a:lstStyle/>
          <a:p>
            <a:pPr marL="0" indent="0">
              <a:buNone/>
            </a:pPr>
            <a:r>
              <a:rPr lang="en-GB" sz="1800" dirty="0"/>
              <a:t>[1] Obi Reddy, G. P., B. S. Dwivedi, and G. Ravindra Chary. "Applications of geospatial and big data technologies in smart farming." In Smart Agriculture </a:t>
            </a:r>
          </a:p>
          <a:p>
            <a:pPr marL="0" indent="0">
              <a:buNone/>
            </a:pPr>
            <a:r>
              <a:rPr lang="en-GB" sz="1800" dirty="0"/>
              <a:t>for Developing Nations: Status, Perspectives and Challenges, pp. 15-31. Singapore: Springer Nature Singapore,2023.</a:t>
            </a:r>
          </a:p>
          <a:p>
            <a:pPr marL="0" indent="0">
              <a:buNone/>
            </a:pPr>
            <a:r>
              <a:rPr lang="en-GB" sz="1800" dirty="0"/>
              <a:t>[2] Rhoads, Jonathan. “Next-Generation Precision Farming Integrating AI and IoT in Crop Management Systems.” AI, IoT and the Fourth Industrial </a:t>
            </a:r>
          </a:p>
          <a:p>
            <a:pPr marL="0" indent="0">
              <a:buNone/>
            </a:pPr>
            <a:r>
              <a:rPr lang="en-GB" sz="1800" dirty="0"/>
              <a:t>Revolution Review 13, no. 7 (2023):1-9.</a:t>
            </a:r>
          </a:p>
          <a:p>
            <a:pPr marL="0" indent="0">
              <a:buNone/>
            </a:pPr>
            <a:r>
              <a:rPr lang="en-GB" sz="1800" dirty="0"/>
              <a:t>[3] </a:t>
            </a:r>
            <a:r>
              <a:rPr lang="en-GB" sz="1800" dirty="0" err="1"/>
              <a:t>Karunathilake</a:t>
            </a:r>
            <a:r>
              <a:rPr lang="en-GB" sz="1800" dirty="0"/>
              <a:t>, E. M. B. M., Anh Tuan Le, </a:t>
            </a:r>
            <a:r>
              <a:rPr lang="en-GB" sz="1800" dirty="0" err="1"/>
              <a:t>Seong</a:t>
            </a:r>
            <a:r>
              <a:rPr lang="en-GB" sz="1800" dirty="0"/>
              <a:t> Heo, Yong Suk Chung, and Sheikh Mansoor. “The Path to Smart Farming: Innovations and </a:t>
            </a:r>
          </a:p>
          <a:p>
            <a:pPr marL="0" indent="0">
              <a:buNone/>
            </a:pPr>
            <a:r>
              <a:rPr lang="en-GB" sz="1800" dirty="0"/>
              <a:t>Opportunities in Precision Agriculture.” Agriculture 13, no.8 (2023):1593.</a:t>
            </a:r>
          </a:p>
          <a:p>
            <a:pPr marL="0" indent="0">
              <a:buNone/>
            </a:pPr>
            <a:r>
              <a:rPr lang="en-GB" sz="1800" dirty="0"/>
              <a:t>[4] Khan, Idrees, and Surya Afrin </a:t>
            </a:r>
            <a:r>
              <a:rPr lang="en-GB" sz="1800" dirty="0" err="1"/>
              <a:t>Shorna</a:t>
            </a:r>
            <a:r>
              <a:rPr lang="en-GB" sz="1800" dirty="0"/>
              <a:t>. "Cloud-Based IoT Solutions for Enhanced Agricultural Sustainability and Efficiency." AI, IoT and the Fourth </a:t>
            </a:r>
          </a:p>
          <a:p>
            <a:pPr marL="0" indent="0">
              <a:buNone/>
            </a:pPr>
            <a:r>
              <a:rPr lang="en-GB" sz="1800" dirty="0"/>
              <a:t>Industrial Revolution Review 13, no. 7 (2023): 18-26.</a:t>
            </a:r>
          </a:p>
          <a:p>
            <a:pPr marL="0" indent="0">
              <a:buNone/>
            </a:pPr>
            <a:r>
              <a:rPr lang="en-GB" sz="1800" dirty="0"/>
              <a:t>[5] Balkrishna, Acharya, </a:t>
            </a:r>
            <a:r>
              <a:rPr lang="en-GB" sz="1800" dirty="0" err="1"/>
              <a:t>Rakshit</a:t>
            </a:r>
            <a:r>
              <a:rPr lang="en-GB" sz="1800" dirty="0"/>
              <a:t> Pathak, Sandeep Kumar, </a:t>
            </a:r>
            <a:r>
              <a:rPr lang="en-GB" sz="1800" dirty="0" err="1"/>
              <a:t>Vedpriya</a:t>
            </a:r>
            <a:r>
              <a:rPr lang="en-GB" sz="1800" dirty="0"/>
              <a:t> Arya, and Sumit Kumar Singh. "A comprehensive analysis of the advances in Indian </a:t>
            </a:r>
          </a:p>
          <a:p>
            <a:pPr marL="0" indent="0">
              <a:buNone/>
            </a:pPr>
            <a:r>
              <a:rPr lang="en-GB" sz="1800" dirty="0"/>
              <a:t>Digital Agricultural architecture." Smart Agricultural Technology 5 (2023): 100318.</a:t>
            </a:r>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338" y="110292"/>
            <a:ext cx="10515600" cy="1325563"/>
          </a:xfrm>
        </p:spPr>
        <p:txBody>
          <a:bodyPr/>
          <a:lstStyle/>
          <a:p>
            <a:r>
              <a:rPr lang="en-GB" b="1" dirty="0"/>
              <a:t>Introduction</a:t>
            </a:r>
          </a:p>
        </p:txBody>
      </p:sp>
      <p:sp>
        <p:nvSpPr>
          <p:cNvPr id="3" name="Content Placeholder 2"/>
          <p:cNvSpPr>
            <a:spLocks noGrp="1"/>
          </p:cNvSpPr>
          <p:nvPr>
            <p:ph idx="1"/>
          </p:nvPr>
        </p:nvSpPr>
        <p:spPr>
          <a:xfrm>
            <a:off x="628338" y="1253331"/>
            <a:ext cx="10515600" cy="4351338"/>
          </a:xfrm>
        </p:spPr>
        <p:txBody>
          <a:bodyPr>
            <a:normAutofit/>
          </a:bodyPr>
          <a:lstStyle/>
          <a:p>
            <a:pPr marL="0" indent="0">
              <a:buNone/>
            </a:pPr>
            <a:r>
              <a:rPr lang="en-US" sz="2400" dirty="0"/>
              <a:t>This presents "</a:t>
            </a:r>
            <a:r>
              <a:rPr lang="en-US" sz="2400" dirty="0" err="1"/>
              <a:t>Farm_era</a:t>
            </a:r>
            <a:r>
              <a:rPr lang="en-US" sz="2400" dirty="0"/>
              <a:t>," a cutting-edge agricultural platform that fuses Advanced GIS mapping with precision crop planning, ensuring meticulous input management. It harnesses AI for targeted pest control and utilizes instantaneous weather forecasts to inform smart irrigation systems. The framework integrates environmental conditions with historical crop data, enabling refined yield estimates. This convergence of technology aims to revolutionize farming by optimizing resource usage, improving pest management, and delivering actionable insights through robust data analytics, ultimately leading to sustainable farming practices and maximized agricultural output.</a:t>
            </a:r>
          </a:p>
          <a:p>
            <a:endParaRPr lang="en-GB" sz="24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183515"/>
            <a:ext cx="10515600" cy="1325563"/>
          </a:xfrm>
        </p:spPr>
        <p:txBody>
          <a:bodyPr/>
          <a:lstStyle/>
          <a:p>
            <a:r>
              <a:rPr lang="en-GB" b="1" dirty="0"/>
              <a:t>References</a:t>
            </a:r>
          </a:p>
        </p:txBody>
      </p:sp>
      <p:sp>
        <p:nvSpPr>
          <p:cNvPr id="3" name="Content Placeholder 2"/>
          <p:cNvSpPr>
            <a:spLocks noGrp="1"/>
          </p:cNvSpPr>
          <p:nvPr>
            <p:ph idx="1"/>
          </p:nvPr>
        </p:nvSpPr>
        <p:spPr>
          <a:xfrm>
            <a:off x="320040" y="865504"/>
            <a:ext cx="11658600" cy="4971415"/>
          </a:xfrm>
        </p:spPr>
        <p:txBody>
          <a:bodyPr>
            <a:noAutofit/>
          </a:bodyPr>
          <a:lstStyle/>
          <a:p>
            <a:pPr marL="0" indent="0">
              <a:buNone/>
            </a:pPr>
            <a:r>
              <a:rPr lang="en-GB" sz="1800" dirty="0"/>
              <a:t>[6] Balkrishna, Acharya, </a:t>
            </a:r>
            <a:r>
              <a:rPr lang="en-GB" sz="1800" dirty="0" err="1"/>
              <a:t>Rakshit</a:t>
            </a:r>
            <a:r>
              <a:rPr lang="en-GB" sz="1800" dirty="0"/>
              <a:t> Pathak, Sandeep Kumar, </a:t>
            </a:r>
            <a:r>
              <a:rPr lang="en-GB" sz="1800" dirty="0" err="1"/>
              <a:t>Vedpriya</a:t>
            </a:r>
            <a:r>
              <a:rPr lang="en-GB" sz="1800" dirty="0"/>
              <a:t> Arya, and Sumit Kumar Singh. "Smart Agricultural Technology." Precision Agriculture </a:t>
            </a:r>
          </a:p>
          <a:p>
            <a:pPr marL="0" indent="0">
              <a:buNone/>
            </a:pPr>
            <a:r>
              <a:rPr lang="en-GB" sz="1800" dirty="0"/>
              <a:t>(PA) (2030):</a:t>
            </a:r>
          </a:p>
          <a:p>
            <a:pPr marL="0" indent="0">
              <a:buNone/>
            </a:pPr>
            <a:r>
              <a:rPr lang="en-GB" sz="1800" dirty="0"/>
              <a:t>[7] </a:t>
            </a:r>
            <a:r>
              <a:rPr lang="en-GB" sz="1800" dirty="0" err="1"/>
              <a:t>Vashishth</a:t>
            </a:r>
            <a:r>
              <a:rPr lang="en-GB" sz="1800" dirty="0"/>
              <a:t>, Tarun Kumar, Vikas Sharma, Sachin Chaudhary, Rajneesh Panwar, Shashank Sharma, and Prashant Kumar. “Advanced Technologies and </a:t>
            </a:r>
          </a:p>
          <a:p>
            <a:pPr marL="0" indent="0">
              <a:buNone/>
            </a:pPr>
            <a:r>
              <a:rPr lang="en-GB" sz="1800" dirty="0"/>
              <a:t>AI- Enabled IoT Applications in High-Tech Agriculture.” In Handbook of Research on AI-Equipped IoT Applications in High- Tech Agriculture, pp. 155-</a:t>
            </a:r>
          </a:p>
          <a:p>
            <a:pPr marL="0" indent="0">
              <a:buNone/>
            </a:pPr>
            <a:r>
              <a:rPr lang="en-GB" sz="1800" dirty="0"/>
              <a:t>166. IGI Global, 2023.</a:t>
            </a:r>
          </a:p>
          <a:p>
            <a:pPr marL="0" indent="0">
              <a:buNone/>
            </a:pPr>
            <a:r>
              <a:rPr lang="en-GB" sz="1800" dirty="0"/>
              <a:t>[8] </a:t>
            </a:r>
            <a:r>
              <a:rPr lang="en-GB" sz="1800" dirty="0" err="1"/>
              <a:t>Kuppusamy</a:t>
            </a:r>
            <a:r>
              <a:rPr lang="en-GB" sz="1800" dirty="0"/>
              <a:t>, </a:t>
            </a:r>
            <a:r>
              <a:rPr lang="en-GB" sz="1800" dirty="0" err="1"/>
              <a:t>Palanivel</a:t>
            </a:r>
            <a:r>
              <a:rPr lang="en-GB" sz="1800" dirty="0"/>
              <a:t>, Joseph K. Suresh, and </a:t>
            </a:r>
            <a:r>
              <a:rPr lang="en-GB" sz="1800" dirty="0" err="1"/>
              <a:t>Suganthi</a:t>
            </a:r>
            <a:r>
              <a:rPr lang="en-GB" sz="1800" dirty="0"/>
              <a:t> </a:t>
            </a:r>
            <a:r>
              <a:rPr lang="en-GB" sz="1800" dirty="0" err="1"/>
              <a:t>Shanmugananthan</a:t>
            </a:r>
            <a:r>
              <a:rPr lang="en-GB" sz="1800" dirty="0"/>
              <a:t>. "Machine </a:t>
            </a:r>
            <a:r>
              <a:rPr lang="en-GB" sz="1800" dirty="0" err="1"/>
              <a:t>LearningEnabled</a:t>
            </a:r>
            <a:r>
              <a:rPr lang="en-GB" sz="1800" dirty="0"/>
              <a:t> Internet of Things Solution for Smart </a:t>
            </a:r>
          </a:p>
          <a:p>
            <a:pPr marL="0" indent="0">
              <a:buNone/>
            </a:pPr>
            <a:r>
              <a:rPr lang="en-GB" sz="1800" dirty="0"/>
              <a:t>Agriculture Operations." In Handbook of Research on Machine Learning-Enabled IoT for Smart Applications Across Industries, pp. 84-115. IGI Global, </a:t>
            </a:r>
          </a:p>
          <a:p>
            <a:pPr marL="0" indent="0">
              <a:buNone/>
            </a:pPr>
            <a:r>
              <a:rPr lang="en-GB" sz="1800" dirty="0"/>
              <a:t>2023.</a:t>
            </a:r>
          </a:p>
          <a:p>
            <a:pPr marL="0" indent="0">
              <a:buNone/>
            </a:pPr>
            <a:r>
              <a:rPr lang="en-GB" sz="1800" dirty="0"/>
              <a:t>[9] Sharma, Shikha. "PRECISION AGRICULTURE: REVIEWING THE ADVANCEMENTS, TECHNOLOGIES, AND APPLICATIONS IN </a:t>
            </a:r>
          </a:p>
          <a:p>
            <a:pPr marL="0" indent="0">
              <a:buNone/>
            </a:pPr>
            <a:r>
              <a:rPr lang="en-GB" sz="1800" dirty="0"/>
              <a:t>PRECISION AGRICULTURE FOR IMPROVED CROP PRODUCTIVITY AND RESOURCE MANAGEMENT."</a:t>
            </a:r>
          </a:p>
        </p:txBody>
      </p:sp>
    </p:spTree>
    <p:extLst>
      <p:ext uri="{BB962C8B-B14F-4D97-AF65-F5344CB8AC3E}">
        <p14:creationId xmlns:p14="http://schemas.microsoft.com/office/powerpoint/2010/main" val="198565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183515"/>
            <a:ext cx="10515600" cy="1325563"/>
          </a:xfrm>
        </p:spPr>
        <p:txBody>
          <a:bodyPr/>
          <a:lstStyle/>
          <a:p>
            <a:r>
              <a:rPr lang="en-GB" b="1" dirty="0"/>
              <a:t>Publication Details</a:t>
            </a:r>
          </a:p>
        </p:txBody>
      </p:sp>
      <p:sp>
        <p:nvSpPr>
          <p:cNvPr id="3" name="Content Placeholder 2"/>
          <p:cNvSpPr>
            <a:spLocks noGrp="1"/>
          </p:cNvSpPr>
          <p:nvPr>
            <p:ph idx="1"/>
          </p:nvPr>
        </p:nvSpPr>
        <p:spPr>
          <a:xfrm>
            <a:off x="167640" y="865504"/>
            <a:ext cx="11856720" cy="4910455"/>
          </a:xfrm>
        </p:spPr>
        <p:txBody>
          <a:bodyPr/>
          <a:lstStyle/>
          <a:p>
            <a:pPr marL="0" indent="0">
              <a:buNone/>
            </a:pPr>
            <a:r>
              <a:rPr lang="en-US" b="1" i="0" dirty="0">
                <a:solidFill>
                  <a:srgbClr val="222222"/>
                </a:solidFill>
                <a:effectLst/>
                <a:latin typeface="Arial" panose="020B0604020202020204" pitchFamily="34" charset="0"/>
              </a:rPr>
              <a:t>Paper Title</a:t>
            </a:r>
            <a:r>
              <a:rPr lang="en-US" b="0" i="0" dirty="0">
                <a:solidFill>
                  <a:srgbClr val="222222"/>
                </a:solidFill>
                <a:effectLst/>
                <a:latin typeface="Arial" panose="020B0604020202020204" pitchFamily="34" charset="0"/>
              </a:rPr>
              <a:t>: " FARM_ERA: ADVANCED GIS FIELD MAPPING, PRECISION CROP PLANNING, INPUT TRACKING, AI-POWERED PEST MANAGEMENT, REAL-TIME WEATHER UPDATES, SMART IRRIGATION, AND POWERFUL DATA ANALYTICS FOR OPTIMIZED FARMING. " has been published in </a:t>
            </a:r>
            <a:r>
              <a:rPr lang="en-US" b="1" i="0" dirty="0">
                <a:solidFill>
                  <a:srgbClr val="222222"/>
                </a:solidFill>
                <a:effectLst/>
                <a:latin typeface="Arial" panose="020B0604020202020204" pitchFamily="34" charset="0"/>
              </a:rPr>
              <a:t>Volume 5 Issue 1</a:t>
            </a:r>
            <a:r>
              <a:rPr lang="en-US" b="0" i="0" dirty="0">
                <a:solidFill>
                  <a:srgbClr val="222222"/>
                </a:solidFill>
                <a:effectLst/>
                <a:latin typeface="Arial" panose="020B0604020202020204" pitchFamily="34" charset="0"/>
              </a:rPr>
              <a:t>  of  International Journal of Research Publication and Reviews (IJRPR).</a:t>
            </a:r>
            <a:endParaRPr lang="en-GB" dirty="0"/>
          </a:p>
        </p:txBody>
      </p:sp>
    </p:spTree>
    <p:extLst>
      <p:ext uri="{BB962C8B-B14F-4D97-AF65-F5344CB8AC3E}">
        <p14:creationId xmlns:p14="http://schemas.microsoft.com/office/powerpoint/2010/main" val="625457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56" y="-161665"/>
            <a:ext cx="10515600" cy="1325563"/>
          </a:xfrm>
        </p:spPr>
        <p:txBody>
          <a:bodyPr/>
          <a:lstStyle/>
          <a:p>
            <a:r>
              <a:rPr lang="en-GB" b="1" dirty="0"/>
              <a:t>Literature Review</a:t>
            </a:r>
          </a:p>
        </p:txBody>
      </p:sp>
      <p:pic>
        <p:nvPicPr>
          <p:cNvPr id="5" name="Content Placeholder 4">
            <a:extLst>
              <a:ext uri="{FF2B5EF4-FFF2-40B4-BE49-F238E27FC236}">
                <a16:creationId xmlns:a16="http://schemas.microsoft.com/office/drawing/2014/main" id="{A586C9FD-48BA-9EDD-8C27-0F6DD42DEAE4}"/>
              </a:ext>
            </a:extLst>
          </p:cNvPr>
          <p:cNvPicPr>
            <a:picLocks noGrp="1" noChangeAspect="1"/>
          </p:cNvPicPr>
          <p:nvPr>
            <p:ph idx="1"/>
          </p:nvPr>
        </p:nvPicPr>
        <p:blipFill>
          <a:blip r:embed="rId2"/>
          <a:stretch>
            <a:fillRect/>
          </a:stretch>
        </p:blipFill>
        <p:spPr>
          <a:xfrm>
            <a:off x="622072" y="1034321"/>
            <a:ext cx="10947855" cy="4659781"/>
          </a:xfr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56" y="-161665"/>
            <a:ext cx="10515600" cy="1325563"/>
          </a:xfrm>
        </p:spPr>
        <p:txBody>
          <a:bodyPr/>
          <a:lstStyle/>
          <a:p>
            <a:r>
              <a:rPr lang="en-GB" b="1" dirty="0"/>
              <a:t>Literature Review</a:t>
            </a:r>
          </a:p>
        </p:txBody>
      </p:sp>
      <p:pic>
        <p:nvPicPr>
          <p:cNvPr id="7" name="Content Placeholder 6">
            <a:extLst>
              <a:ext uri="{FF2B5EF4-FFF2-40B4-BE49-F238E27FC236}">
                <a16:creationId xmlns:a16="http://schemas.microsoft.com/office/drawing/2014/main" id="{4D60C684-F184-5625-1620-E90DE5AC9CD4}"/>
              </a:ext>
            </a:extLst>
          </p:cNvPr>
          <p:cNvPicPr>
            <a:picLocks noGrp="1" noChangeAspect="1"/>
          </p:cNvPicPr>
          <p:nvPr>
            <p:ph idx="1"/>
          </p:nvPr>
        </p:nvPicPr>
        <p:blipFill>
          <a:blip r:embed="rId2"/>
          <a:stretch>
            <a:fillRect/>
          </a:stretch>
        </p:blipFill>
        <p:spPr>
          <a:xfrm>
            <a:off x="572806" y="896234"/>
            <a:ext cx="11170738" cy="4626331"/>
          </a:xfrm>
        </p:spPr>
      </p:pic>
    </p:spTree>
    <p:extLst>
      <p:ext uri="{BB962C8B-B14F-4D97-AF65-F5344CB8AC3E}">
        <p14:creationId xmlns:p14="http://schemas.microsoft.com/office/powerpoint/2010/main" val="317300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23" y="0"/>
            <a:ext cx="10515600" cy="1325563"/>
          </a:xfrm>
        </p:spPr>
        <p:txBody>
          <a:bodyPr/>
          <a:lstStyle/>
          <a:p>
            <a:r>
              <a:rPr lang="en-GB" b="1" dirty="0"/>
              <a:t>Research Gaps Identified</a:t>
            </a:r>
          </a:p>
        </p:txBody>
      </p:sp>
      <p:sp>
        <p:nvSpPr>
          <p:cNvPr id="3" name="Content Placeholder 2"/>
          <p:cNvSpPr>
            <a:spLocks noGrp="1"/>
          </p:cNvSpPr>
          <p:nvPr>
            <p:ph idx="1"/>
          </p:nvPr>
        </p:nvSpPr>
        <p:spPr>
          <a:xfrm>
            <a:off x="433466" y="1031146"/>
            <a:ext cx="11423754" cy="4650126"/>
          </a:xfrm>
        </p:spPr>
        <p:txBody>
          <a:bodyPr>
            <a:noAutofit/>
          </a:bodyPr>
          <a:lstStyle/>
          <a:p>
            <a:pPr marL="0" indent="0">
              <a:buNone/>
            </a:pPr>
            <a:r>
              <a:rPr lang="en-US" sz="1800" dirty="0" err="1"/>
              <a:t>Farm_era</a:t>
            </a:r>
            <a:r>
              <a:rPr lang="en-US" sz="1800" dirty="0"/>
              <a:t>, a comprehensive agricultural technology platform, holds great promise for modern farming practices, but it also reveals several critical research gaps and areas for improvement that warrant in-depth exploration and innovation. One of the foremost challenges lies in achieving seamless integration among the diverse components of the system. While </a:t>
            </a:r>
            <a:r>
              <a:rPr lang="en-US" sz="1800" dirty="0" err="1"/>
              <a:t>Farm_era</a:t>
            </a:r>
            <a:r>
              <a:rPr lang="en-US" sz="1800" dirty="0"/>
              <a:t> offers an array of advanced features, ensuring these modules work together harmoniously can be a complex task. Researchers could delve into developing standardized protocols or application programming interfaces (APIs) that facilitate smoother integration and data exchange, ensuring that the wealth of data generated within the platform can be effectively utilized. Data privacy and security also emerge as significant concerns in the context of </a:t>
            </a:r>
            <a:r>
              <a:rPr lang="en-US" sz="1800" dirty="0" err="1"/>
              <a:t>Farm_era</a:t>
            </a:r>
            <a:r>
              <a:rPr lang="en-US" sz="1800" dirty="0"/>
              <a:t>. With its reliance on data analytics and cloud-based services, safeguarding sensitive farm data becomes paramount. Research initiatives could concentrate on fortifying the security of farm data through robust encryption, multi-factor authentication, and stringent access control mechanisms, safeguarding against cyber threats and unauthorized access that could compromise the integrity and confidentiality of this critical information. Usability and accessibility are two additional facets demanding attention in </a:t>
            </a:r>
            <a:r>
              <a:rPr lang="en-US" sz="1800" dirty="0" err="1"/>
              <a:t>Farm_era's</a:t>
            </a:r>
            <a:r>
              <a:rPr lang="en-US" sz="1800" dirty="0"/>
              <a:t> development. To ensure that the platform is truly user-friendly and inclusive farmers of varying technological proficiency, researchers may focus on refining the user interface to make more intuitive and accommodating, particularly for older or less tech-savvy farmers. Moreover, multilingual support could be integrated to cater to users from diverse linguistic backgrounds, enabling a broader range of individuals to harness the platform's benefits. As the platform scales and expands its user base, scalability and resource optimization assume increasing importance. </a:t>
            </a:r>
            <a:endParaRPr lang="en-GB" sz="1800"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23" y="-148835"/>
            <a:ext cx="10515600" cy="1325563"/>
          </a:xfrm>
        </p:spPr>
        <p:txBody>
          <a:bodyPr/>
          <a:lstStyle/>
          <a:p>
            <a:r>
              <a:rPr lang="en-GB" b="1" dirty="0"/>
              <a:t>Research Gaps Identified</a:t>
            </a:r>
          </a:p>
        </p:txBody>
      </p:sp>
      <p:sp>
        <p:nvSpPr>
          <p:cNvPr id="3" name="Content Placeholder 2"/>
          <p:cNvSpPr>
            <a:spLocks noGrp="1"/>
          </p:cNvSpPr>
          <p:nvPr>
            <p:ph idx="1"/>
          </p:nvPr>
        </p:nvSpPr>
        <p:spPr>
          <a:xfrm>
            <a:off x="299803" y="764498"/>
            <a:ext cx="11557417" cy="4916774"/>
          </a:xfrm>
        </p:spPr>
        <p:txBody>
          <a:bodyPr>
            <a:noAutofit/>
          </a:bodyPr>
          <a:lstStyle/>
          <a:p>
            <a:pPr marL="0" indent="0">
              <a:buNone/>
            </a:pPr>
            <a:r>
              <a:rPr lang="en-US" sz="1800" dirty="0"/>
              <a:t>Researchers could explore methodologies for optimizing resource utilization, thereby allowing </a:t>
            </a:r>
            <a:r>
              <a:rPr lang="en-US" sz="1800" dirty="0" err="1"/>
              <a:t>Farm_era</a:t>
            </a:r>
            <a:r>
              <a:rPr lang="en-US" sz="1800" dirty="0"/>
              <a:t> to accommodate a larger number of users and farms without incurring high infrastructure costs. Technologies such as containerization or serverless computing may offer solutions to this challenge, ensuring that the platform remains cost-effective and accessible to a broader agricultural community. The accuracy of data within </a:t>
            </a:r>
            <a:r>
              <a:rPr lang="en-US" sz="1800" dirty="0" err="1"/>
              <a:t>Farm_era</a:t>
            </a:r>
            <a:r>
              <a:rPr lang="en-US" sz="1800" dirty="0"/>
              <a:t> is paramount, particularly in GIS field mapping and weather forecasting. Herein lies a potential research gap, as ensuring precise and dependable data sources is imperative. Researchers may investigate methods for enhancing the accuracy of data obtained from remote sensing technologies and weather sensors. Machine learning algorithms could be leveraged to rectify inconsistencies in data and fine-tune predictive models, ultimately ensuring that farmers can make informed decisions with the utmost confidence in the reliability of the information at their disposal. AI-powered pest management, a notable feature of </a:t>
            </a:r>
            <a:r>
              <a:rPr lang="en-US" sz="1800" dirty="0" err="1"/>
              <a:t>Farm_era</a:t>
            </a:r>
            <a:r>
              <a:rPr lang="en-US" sz="1800" dirty="0"/>
              <a:t>, offers opportunities for further refinement. Pest detection algorithms could be the subject of intensive research efforts to reduce instances of false positives and negatives, thus enhancing the effectiveness of pest management strategies. Moreover, integrating biological pest control methods into the system could be explored, aligning with sustainable farming practices and potentially reducing the reliance on chemical solutions. In the realm of real-time weather updates, localized data can be challenging to obtain accurately, particularly in regions with limited weather station coverage. Research endeavors may focus on developing or enhancing localized weather prediction models, ensuring that farmers in even the most remote or underserved areas have access to timely and precise meteorological information, enabling them to make proactive decisions in response to changing weather conditions. Smart irrigation, a vital aspect of resource conservation, presents opportunities for efficiency enhancement. Researchers might delve into optimizing irrigation schedules by factoring in soil moisture data, plant </a:t>
            </a:r>
            <a:r>
              <a:rPr lang="en-US" sz="1800" dirty="0" err="1"/>
              <a:t>types,real</a:t>
            </a:r>
            <a:r>
              <a:rPr lang="en-US" sz="1800" dirty="0"/>
              <a:t>-time weather conditions more comprehensively. </a:t>
            </a:r>
            <a:endParaRPr lang="en-GB" sz="1800" dirty="0"/>
          </a:p>
        </p:txBody>
      </p:sp>
    </p:spTree>
    <p:extLst>
      <p:ext uri="{BB962C8B-B14F-4D97-AF65-F5344CB8AC3E}">
        <p14:creationId xmlns:p14="http://schemas.microsoft.com/office/powerpoint/2010/main" val="151669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23" y="0"/>
            <a:ext cx="10515600" cy="1325563"/>
          </a:xfrm>
        </p:spPr>
        <p:txBody>
          <a:bodyPr/>
          <a:lstStyle/>
          <a:p>
            <a:r>
              <a:rPr lang="en-GB" b="1" dirty="0"/>
              <a:t>Research Gaps Identified</a:t>
            </a:r>
          </a:p>
        </p:txBody>
      </p:sp>
      <p:sp>
        <p:nvSpPr>
          <p:cNvPr id="3" name="Content Placeholder 2"/>
          <p:cNvSpPr>
            <a:spLocks noGrp="1"/>
          </p:cNvSpPr>
          <p:nvPr>
            <p:ph idx="1"/>
          </p:nvPr>
        </p:nvSpPr>
        <p:spPr>
          <a:xfrm>
            <a:off x="433466" y="1031146"/>
            <a:ext cx="11423754" cy="4650126"/>
          </a:xfrm>
        </p:spPr>
        <p:txBody>
          <a:bodyPr>
            <a:normAutofit fontScale="70000" lnSpcReduction="20000"/>
          </a:bodyPr>
          <a:lstStyle/>
          <a:p>
            <a:pPr marL="0" indent="0">
              <a:buNone/>
            </a:pPr>
            <a:r>
              <a:rPr lang="en-US" sz="2800" dirty="0"/>
              <a:t>Such an approach could lead to more precise resource utilization and significantly increased water savings, particularly in areas prone to water scarcity. While </a:t>
            </a:r>
            <a:r>
              <a:rPr lang="en-US" sz="2800" dirty="0" err="1"/>
              <a:t>Farm_era</a:t>
            </a:r>
            <a:r>
              <a:rPr lang="en-US" sz="2800" dirty="0"/>
              <a:t> addresses AI-powered pest management, there is also a need to monitor and manage crop diseases effectively. Research avenues could explore the integration of disease detection technologies, such as image recognition and sensor-based disease monitoring, into the platform. This comprehensive approach to crop health management could prove invaluable in ensuring that crops thrive and that potential diseases are identified and addressed promptly. </a:t>
            </a:r>
            <a:r>
              <a:rPr lang="en-US" sz="2800" dirty="0" err="1"/>
              <a:t>Farm_era's</a:t>
            </a:r>
            <a:r>
              <a:rPr lang="en-US" sz="2800" dirty="0"/>
              <a:t> sustainability also warrants examination. Precision agriculture can optimize resource use, but its broader environmental impact needs consideration. Researchers could investigate the platform's overall sustainability, accounting for factors like soil health, biodiversity preservation, and the reduction of chemical inputs. This holistic evaluation can provide valuable insights into the ecological footprint of modern farming practices facilitated by </a:t>
            </a:r>
            <a:r>
              <a:rPr lang="en-US" sz="2800" dirty="0" err="1"/>
              <a:t>Farm_era</a:t>
            </a:r>
            <a:r>
              <a:rPr lang="en-US" sz="2800" dirty="0"/>
              <a:t>. Efforts to enhance energy efficiency in </a:t>
            </a:r>
            <a:r>
              <a:rPr lang="en-US" sz="2800" dirty="0" err="1"/>
              <a:t>Farm_era's</a:t>
            </a:r>
            <a:r>
              <a:rPr lang="en-US" sz="2800" dirty="0"/>
              <a:t> operations can contribute to environmental sustainability. Research initiatives explore renewable energy sources, energy-efficient hardware components, and advanced data center cooling technologies to reduce platform's carbon footprint. This aligns with broader efforts to minimize the environmental impact of data-intensive agricultural technologies. The cost of hardware components, including IoT sensors and cameras, could be a barrier to adoption for some farmers. To address this, researchers might investigate cost-effective alternatives or leasing models that make these technologies more accessible and affordable to a wider range of farming operations. Lowering the cost of entry can democratize access to </a:t>
            </a:r>
            <a:r>
              <a:rPr lang="en-US" sz="2800" dirty="0" err="1"/>
              <a:t>Farm_era's</a:t>
            </a:r>
            <a:r>
              <a:rPr lang="en-US" sz="2800" dirty="0"/>
              <a:t> benefits and encourage more farmers to embrace these advanced tools.</a:t>
            </a:r>
            <a:endParaRPr lang="en-GB" dirty="0"/>
          </a:p>
        </p:txBody>
      </p:sp>
    </p:spTree>
    <p:extLst>
      <p:ext uri="{BB962C8B-B14F-4D97-AF65-F5344CB8AC3E}">
        <p14:creationId xmlns:p14="http://schemas.microsoft.com/office/powerpoint/2010/main" val="47426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13" y="-174520"/>
            <a:ext cx="10515600" cy="1325563"/>
          </a:xfrm>
        </p:spPr>
        <p:txBody>
          <a:bodyPr/>
          <a:lstStyle/>
          <a:p>
            <a:r>
              <a:rPr lang="en-GB" b="1" dirty="0"/>
              <a:t>Proposed Methodology</a:t>
            </a:r>
          </a:p>
        </p:txBody>
      </p:sp>
      <p:sp>
        <p:nvSpPr>
          <p:cNvPr id="3" name="Content Placeholder 2"/>
          <p:cNvSpPr>
            <a:spLocks noGrp="1"/>
          </p:cNvSpPr>
          <p:nvPr>
            <p:ph idx="1"/>
          </p:nvPr>
        </p:nvSpPr>
        <p:spPr>
          <a:xfrm>
            <a:off x="478437" y="746332"/>
            <a:ext cx="11504950" cy="4934939"/>
          </a:xfrm>
        </p:spPr>
        <p:txBody>
          <a:bodyPr>
            <a:noAutofit/>
          </a:bodyPr>
          <a:lstStyle/>
          <a:p>
            <a:pPr marL="0" indent="0">
              <a:buNone/>
            </a:pPr>
            <a:r>
              <a:rPr lang="en-US" sz="1780" dirty="0" err="1"/>
              <a:t>Farm_era</a:t>
            </a:r>
            <a:r>
              <a:rPr lang="en-US" sz="1780" dirty="0"/>
              <a:t> offers a comprehensive solution for advanced GIS field mapping, precision crop planning, input tracking, AI-powered pest management, real-time weather updates, smart irrigation, and powerful data analytics to optimize farming. With advanced GIS field mapping, farmers can accurately map their fields, identify boundaries, and efficiently plan their planting and harvesting activities. Precision crop planning ensures that farmers maximize their yield potential by deploying the most suitable crops. Moreover, </a:t>
            </a:r>
            <a:r>
              <a:rPr lang="en-US" sz="1780" dirty="0" err="1"/>
              <a:t>Farm_era</a:t>
            </a:r>
            <a:r>
              <a:rPr lang="en-US" sz="1780" dirty="0"/>
              <a:t> provides input tracking capabilities, enabling farmers to closely monitor and manage their use of fertilizers, pesticides and other key inputs. This helps to reduce waste, ensure sustainability, and improve cost efficiency. AI-powered pest management takes precision farming to the next level by using machine learning algorithms to detect and identify pest infestations early on. This proactive approach allows farmers to take swift and targeted action, minimizing the impact of pests on their crops. Real-time weather updates play a crucial role in making informed decisions on crop management. </a:t>
            </a:r>
            <a:r>
              <a:rPr lang="en-US" sz="1780" dirty="0" err="1"/>
              <a:t>Farm_era</a:t>
            </a:r>
            <a:r>
              <a:rPr lang="en-US" sz="1780" dirty="0"/>
              <a:t> integrates with meteorological data sources to provide farmers with up-to-date information on temperature, humidity, rainfall and other key weather parameters. This information enables farmers to adjust irrigation schedules, optimize pesticide applications, and take appropriate measures to protect their crops from extreme weather events. In addition, </a:t>
            </a:r>
            <a:r>
              <a:rPr lang="en-US" sz="1780" dirty="0" err="1"/>
              <a:t>Farm_era</a:t>
            </a:r>
            <a:r>
              <a:rPr lang="en-US" sz="1780" dirty="0"/>
              <a:t> incorporates smart irrigation technology, which uses sensors and data analytics to determine precise irrigation needs based on soil moisture levels, crop water requirements, and weather conditions. This ensures efficient water usage, minimizes water waste, and promotes sustainable farming practices. </a:t>
            </a:r>
            <a:r>
              <a:rPr lang="en-US" sz="1780" dirty="0" err="1"/>
              <a:t>Farm_era’s</a:t>
            </a:r>
            <a:r>
              <a:rPr lang="en-US" sz="1780" dirty="0"/>
              <a:t> powerful data analytics capabilities bring all the collected data together to generate actionable insights and recommendations. By </a:t>
            </a:r>
            <a:r>
              <a:rPr lang="en-US" sz="1780" dirty="0" err="1"/>
              <a:t>analysing</a:t>
            </a:r>
            <a:r>
              <a:rPr lang="en-US" sz="1780" dirty="0"/>
              <a:t> data on crop performance, input usage, weather patterns, and other relevant factors, farmers can make data-driven decisions to optimize their farming operations, increase productivity, and enhance profitability. The integration of artificial intelligence further enhances the system's ability to continuously learn and improve recommendations over time. Overall, </a:t>
            </a:r>
            <a:r>
              <a:rPr lang="en-US" sz="1780" dirty="0" err="1"/>
              <a:t>Farm_era</a:t>
            </a:r>
            <a:r>
              <a:rPr lang="en-US" sz="1780" dirty="0"/>
              <a:t> offers a complete and integrated solution for farmers to embrace precision farming and harness the power of advanced technology for optimized farming practices.</a:t>
            </a:r>
            <a:endParaRPr lang="en-GB" sz="1780" dirty="0"/>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33" y="-159531"/>
            <a:ext cx="10515600" cy="1325563"/>
          </a:xfrm>
        </p:spPr>
        <p:txBody>
          <a:bodyPr/>
          <a:lstStyle/>
          <a:p>
            <a:r>
              <a:rPr lang="en-GB" b="1" dirty="0"/>
              <a:t>Objectives</a:t>
            </a:r>
          </a:p>
        </p:txBody>
      </p:sp>
      <p:sp>
        <p:nvSpPr>
          <p:cNvPr id="3" name="Content Placeholder 2"/>
          <p:cNvSpPr>
            <a:spLocks noGrp="1"/>
          </p:cNvSpPr>
          <p:nvPr>
            <p:ph idx="1"/>
          </p:nvPr>
        </p:nvSpPr>
        <p:spPr>
          <a:xfrm>
            <a:off x="328535" y="896234"/>
            <a:ext cx="11438744" cy="4740067"/>
          </a:xfrm>
        </p:spPr>
        <p:txBody>
          <a:bodyPr>
            <a:noAutofit/>
          </a:bodyPr>
          <a:lstStyle/>
          <a:p>
            <a:pPr marL="0" indent="0">
              <a:buNone/>
            </a:pPr>
            <a:r>
              <a:rPr lang="en-US" sz="1800" dirty="0"/>
              <a:t>The primary objective of </a:t>
            </a:r>
            <a:r>
              <a:rPr lang="en-US" sz="1800" dirty="0" err="1"/>
              <a:t>Farm_era</a:t>
            </a:r>
            <a:r>
              <a:rPr lang="en-US" sz="1800" dirty="0"/>
              <a:t> is to revolutionize modern agriculture by harnessing cutting-edge technology to optimize farming practices. Our mission is to empower farmers with advanced tools and solutions to address the following </a:t>
            </a:r>
          </a:p>
          <a:p>
            <a:pPr marL="0" indent="0">
              <a:buNone/>
            </a:pPr>
            <a:r>
              <a:rPr lang="en-US" sz="1800" dirty="0"/>
              <a:t>key objectives:</a:t>
            </a:r>
          </a:p>
          <a:p>
            <a:pPr>
              <a:buAutoNum type="arabicPeriod"/>
            </a:pPr>
            <a:r>
              <a:rPr lang="en-US" sz="1800" dirty="0"/>
              <a:t>Precision Farming: </a:t>
            </a:r>
            <a:r>
              <a:rPr lang="en-US" sz="1800" dirty="0" err="1"/>
              <a:t>Farm_era</a:t>
            </a:r>
            <a:r>
              <a:rPr lang="en-US" sz="1800" dirty="0"/>
              <a:t> aims to enable precise and data-driven farming practices through GIS field mapping and precision crop planning. This ensures optimal land usage and resource allocation. </a:t>
            </a:r>
          </a:p>
          <a:p>
            <a:pPr marL="0" indent="0">
              <a:buNone/>
            </a:pPr>
            <a:r>
              <a:rPr lang="en-US" sz="1800" dirty="0"/>
              <a:t>2. Pest Management: By utilizing AI-powered pest management systems, </a:t>
            </a:r>
            <a:r>
              <a:rPr lang="en-US" sz="1800" dirty="0" err="1"/>
              <a:t>Farm_era</a:t>
            </a:r>
            <a:r>
              <a:rPr lang="en-US" sz="1800" dirty="0"/>
              <a:t> seeks to minimize crop losses caused by pests while reducing the reliance on chemical pesticides, promoting sustainable agriculture. </a:t>
            </a:r>
          </a:p>
          <a:p>
            <a:pPr marL="0" indent="0">
              <a:buNone/>
            </a:pPr>
            <a:r>
              <a:rPr lang="en-US" sz="1800" dirty="0"/>
              <a:t>3. Resource Efficiency: We strive to enhance resource efficiency by providing real-time weather updates and smart irrigation solutions, enabling farmers to conserve water and energy resources while improving crop yields. </a:t>
            </a:r>
          </a:p>
          <a:p>
            <a:pPr marL="0" indent="0">
              <a:buNone/>
            </a:pPr>
            <a:r>
              <a:rPr lang="en-US" sz="1800" dirty="0"/>
              <a:t>4. Data-Driven Insights: </a:t>
            </a:r>
            <a:r>
              <a:rPr lang="en-US" sz="1800" dirty="0" err="1"/>
              <a:t>Farm_era's</a:t>
            </a:r>
            <a:r>
              <a:rPr lang="en-US" sz="1800" dirty="0"/>
              <a:t> powerful data analytics tools are designed to offer farmers actionable insights into their operations, helping them make informed decisions and increase overall farm productivity. </a:t>
            </a:r>
          </a:p>
          <a:p>
            <a:pPr marL="0" indent="0">
              <a:buNone/>
            </a:pPr>
            <a:r>
              <a:rPr lang="en-US" sz="1800" dirty="0"/>
              <a:t>5. Sustainability: Our overarching goal is to promote environmentally sustainable farming practices, reducing the ecological footprint of agriculture and contributing to food security on a global scale. </a:t>
            </a:r>
          </a:p>
          <a:p>
            <a:pPr marL="0" indent="0">
              <a:buNone/>
            </a:pPr>
            <a:r>
              <a:rPr lang="en-US" sz="1800" dirty="0" err="1"/>
              <a:t>Farm_era</a:t>
            </a:r>
            <a:r>
              <a:rPr lang="en-US" sz="1800" dirty="0"/>
              <a:t> is committed to revolutionizing agriculture for a more sustainable, efficient, and productive future.</a:t>
            </a:r>
            <a:endParaRPr lang="en-GB" sz="1800"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117</TotalTime>
  <Words>3494</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Verdana</vt:lpstr>
      <vt:lpstr>Presidency University 45 Yrs</vt:lpstr>
      <vt:lpstr>Farm_era: Advanced GIS field mapping, precision crop planning, input tracking, AI-powered pest management, real-time weather updates, smart irrigation, and powerful data analytics for optimized farming.</vt:lpstr>
      <vt:lpstr>Introduction</vt:lpstr>
      <vt:lpstr>Literature Review</vt:lpstr>
      <vt:lpstr>Literature Review</vt:lpstr>
      <vt:lpstr>Research Gaps Identified</vt:lpstr>
      <vt:lpstr>Research Gaps Identified</vt:lpstr>
      <vt:lpstr>Research Gaps Identified</vt:lpstr>
      <vt:lpstr>Proposed Methodology</vt:lpstr>
      <vt:lpstr>Objectives</vt:lpstr>
      <vt:lpstr>System Design &amp; Implementation</vt:lpstr>
      <vt:lpstr>System Design &amp; Implementation</vt:lpstr>
      <vt:lpstr>System Design &amp; Implementation</vt:lpstr>
      <vt:lpstr>System Design &amp; Implementation</vt:lpstr>
      <vt:lpstr>System Design &amp; Implementation</vt:lpstr>
      <vt:lpstr>Timeline of Project</vt:lpstr>
      <vt:lpstr>Outcomes / Results Obtained</vt:lpstr>
      <vt:lpstr>Outcomes / Results Obtained</vt:lpstr>
      <vt:lpstr>Conclusion</vt:lpstr>
      <vt:lpstr>References</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Vishnu</cp:lastModifiedBy>
  <cp:revision>24</cp:revision>
  <dcterms:created xsi:type="dcterms:W3CDTF">2023-03-16T03:26:27Z</dcterms:created>
  <dcterms:modified xsi:type="dcterms:W3CDTF">2024-01-11T21:03:09Z</dcterms:modified>
</cp:coreProperties>
</file>