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72" r:id="rId4"/>
    <p:sldId id="258" r:id="rId5"/>
    <p:sldId id="259" r:id="rId6"/>
    <p:sldId id="264" r:id="rId7"/>
    <p:sldId id="273" r:id="rId8"/>
    <p:sldId id="263" r:id="rId9"/>
    <p:sldId id="281" r:id="rId10"/>
    <p:sldId id="275" r:id="rId11"/>
    <p:sldId id="265" r:id="rId12"/>
    <p:sldId id="280" r:id="rId13"/>
    <p:sldId id="277" r:id="rId14"/>
    <p:sldId id="276" r:id="rId15"/>
    <p:sldId id="278" r:id="rId16"/>
    <p:sldId id="279" r:id="rId17"/>
    <p:sldId id="267" r:id="rId18"/>
    <p:sldId id="282" r:id="rId19"/>
    <p:sldId id="268" r:id="rId20"/>
    <p:sldId id="283" r:id="rId21"/>
    <p:sldId id="269" r:id="rId22"/>
    <p:sldId id="270" r:id="rId23"/>
    <p:sldId id="271"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jDvtTe1guoKFg/b3/K4+PIGMa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83E8F1-5337-43AC-B090-336C11A7FA8A}">
  <a:tblStyle styleId="{AB83E8F1-5337-43AC-B090-336C11A7FA8A}"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AEA77F1-374D-4CD4-9706-6771CD37B4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24" autoAdjust="0"/>
    <p:restoredTop sz="94690" autoAdjust="0"/>
  </p:normalViewPr>
  <p:slideViewPr>
    <p:cSldViewPr snapToGrid="0">
      <p:cViewPr varScale="1">
        <p:scale>
          <a:sx n="41" d="100"/>
          <a:sy n="41" d="100"/>
        </p:scale>
        <p:origin x="53"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Start Date</c:v>
                </c:pt>
              </c:strCache>
            </c:strRef>
          </c:tx>
          <c:spPr>
            <a:solidFill>
              <a:schemeClr val="accent1"/>
            </a:solidFill>
            <a:ln>
              <a:noFill/>
            </a:ln>
            <a:effectLst/>
            <a:sp3d/>
          </c:spPr>
          <c:invertIfNegative val="0"/>
          <c:cat>
            <c:strRef>
              <c:f>Sheet1!$A$2:$A$4</c:f>
              <c:strCache>
                <c:ptCount val="3"/>
                <c:pt idx="0">
                  <c:v>Start Of Project</c:v>
                </c:pt>
                <c:pt idx="1">
                  <c:v>Review 0</c:v>
                </c:pt>
                <c:pt idx="2">
                  <c:v>Review 1</c:v>
                </c:pt>
              </c:strCache>
            </c:strRef>
          </c:cat>
          <c:val>
            <c:numRef>
              <c:f>Sheet1!$B$2:$B$4</c:f>
              <c:numCache>
                <c:formatCode>d\-mmm</c:formatCode>
                <c:ptCount val="3"/>
                <c:pt idx="0">
                  <c:v>45193</c:v>
                </c:pt>
                <c:pt idx="1">
                  <c:v>45208</c:v>
                </c:pt>
                <c:pt idx="2">
                  <c:v>45236</c:v>
                </c:pt>
              </c:numCache>
            </c:numRef>
          </c:val>
          <c:extLst>
            <c:ext xmlns:c16="http://schemas.microsoft.com/office/drawing/2014/chart" uri="{C3380CC4-5D6E-409C-BE32-E72D297353CC}">
              <c16:uniqueId val="{00000000-3D64-42F2-9C9B-9FDC0E3F59B8}"/>
            </c:ext>
          </c:extLst>
        </c:ser>
        <c:ser>
          <c:idx val="1"/>
          <c:order val="1"/>
          <c:tx>
            <c:strRef>
              <c:f>Sheet1!$C$1</c:f>
              <c:strCache>
                <c:ptCount val="1"/>
                <c:pt idx="0">
                  <c:v>End Date</c:v>
                </c:pt>
              </c:strCache>
            </c:strRef>
          </c:tx>
          <c:spPr>
            <a:solidFill>
              <a:schemeClr val="accent2"/>
            </a:solidFill>
            <a:ln>
              <a:noFill/>
            </a:ln>
            <a:effectLst/>
            <a:sp3d/>
          </c:spPr>
          <c:invertIfNegative val="0"/>
          <c:cat>
            <c:strRef>
              <c:f>Sheet1!$A$2:$A$4</c:f>
              <c:strCache>
                <c:ptCount val="3"/>
                <c:pt idx="0">
                  <c:v>Start Of Project</c:v>
                </c:pt>
                <c:pt idx="1">
                  <c:v>Review 0</c:v>
                </c:pt>
                <c:pt idx="2">
                  <c:v>Review 1</c:v>
                </c:pt>
              </c:strCache>
            </c:strRef>
          </c:cat>
          <c:val>
            <c:numRef>
              <c:f>Sheet1!$C$2:$C$4</c:f>
              <c:numCache>
                <c:formatCode>d\-mmm</c:formatCode>
                <c:ptCount val="3"/>
                <c:pt idx="0">
                  <c:v>45207</c:v>
                </c:pt>
                <c:pt idx="1">
                  <c:v>45212</c:v>
                </c:pt>
                <c:pt idx="2">
                  <c:v>45240</c:v>
                </c:pt>
              </c:numCache>
            </c:numRef>
          </c:val>
          <c:extLst>
            <c:ext xmlns:c16="http://schemas.microsoft.com/office/drawing/2014/chart" uri="{C3380CC4-5D6E-409C-BE32-E72D297353CC}">
              <c16:uniqueId val="{00000001-3D64-42F2-9C9B-9FDC0E3F59B8}"/>
            </c:ext>
          </c:extLst>
        </c:ser>
        <c:dLbls>
          <c:showLegendKey val="0"/>
          <c:showVal val="0"/>
          <c:showCatName val="0"/>
          <c:showSerName val="0"/>
          <c:showPercent val="0"/>
          <c:showBubbleSize val="0"/>
        </c:dLbls>
        <c:gapWidth val="150"/>
        <c:shape val="box"/>
        <c:axId val="725290368"/>
        <c:axId val="725282896"/>
        <c:axId val="0"/>
      </c:bar3DChart>
      <c:catAx>
        <c:axId val="725290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282896"/>
        <c:crosses val="autoZero"/>
        <c:auto val="1"/>
        <c:lblAlgn val="ctr"/>
        <c:lblOffset val="100"/>
        <c:noMultiLvlLbl val="0"/>
      </c:catAx>
      <c:valAx>
        <c:axId val="725282896"/>
        <c:scaling>
          <c:orientation val="minMax"/>
        </c:scaling>
        <c:delete val="0"/>
        <c:axPos val="l"/>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29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2183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28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724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349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041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676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237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496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2523a325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62523a325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936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2523a325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62523a325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37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92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3"/>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3"/>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2"/>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3"/>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2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16"/>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18"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20"/>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2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1"/>
          <p:cNvSpPr>
            <a:spLocks noGrp="1"/>
          </p:cNvSpPr>
          <p:nvPr>
            <p:ph type="pic" idx="2"/>
          </p:nvPr>
        </p:nvSpPr>
        <p:spPr>
          <a:xfrm>
            <a:off x="2389717" y="612775"/>
            <a:ext cx="7315200" cy="4114800"/>
          </a:xfrm>
          <a:prstGeom prst="rect">
            <a:avLst/>
          </a:prstGeom>
          <a:noFill/>
          <a:ln>
            <a:noFill/>
          </a:ln>
        </p:spPr>
      </p:sp>
      <p:sp>
        <p:nvSpPr>
          <p:cNvPr id="67" name="Google Shape;67;p21"/>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2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2"/>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2"/>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790469" y="1069102"/>
            <a:ext cx="10363200" cy="14700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2400" dirty="0" err="1"/>
              <a:t>Farm_era</a:t>
            </a:r>
            <a:r>
              <a:rPr lang="en-GB" sz="2400" dirty="0"/>
              <a:t>: Advanced GIS field mapping, precision crop planning, input tracking, AI-powered pest management, real-time weather updates, smart irrigation, and powerful data analytics for optimized farming.</a:t>
            </a:r>
            <a:endParaRPr sz="2400" dirty="0"/>
          </a:p>
        </p:txBody>
      </p:sp>
      <p:sp>
        <p:nvSpPr>
          <p:cNvPr id="88" name="Google Shape;88;p1"/>
          <p:cNvSpPr txBox="1">
            <a:spLocks noGrp="1"/>
          </p:cNvSpPr>
          <p:nvPr>
            <p:ph type="subTitle" idx="1"/>
          </p:nvPr>
        </p:nvSpPr>
        <p:spPr>
          <a:xfrm>
            <a:off x="790469" y="2721956"/>
            <a:ext cx="3970594" cy="55218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t>Batch Number: ISE-G04</a:t>
            </a:r>
            <a:endParaRPr dirty="0"/>
          </a:p>
          <a:p>
            <a:pPr marL="0" lvl="0" indent="0" algn="l" rtl="0">
              <a:spcBef>
                <a:spcPts val="400"/>
              </a:spcBef>
              <a:spcAft>
                <a:spcPts val="0"/>
              </a:spcAft>
              <a:buClr>
                <a:srgbClr val="17365D"/>
              </a:buClr>
              <a:buSzPts val="2000"/>
              <a:buNone/>
            </a:pPr>
            <a:endParaRPr dirty="0"/>
          </a:p>
        </p:txBody>
      </p:sp>
      <p:graphicFrame>
        <p:nvGraphicFramePr>
          <p:cNvPr id="89" name="Google Shape;89;p1"/>
          <p:cNvGraphicFramePr/>
          <p:nvPr>
            <p:extLst>
              <p:ext uri="{D42A27DB-BD31-4B8C-83A1-F6EECF244321}">
                <p14:modId xmlns:p14="http://schemas.microsoft.com/office/powerpoint/2010/main" val="1561842122"/>
              </p:ext>
            </p:extLst>
          </p:nvPr>
        </p:nvGraphicFramePr>
        <p:xfrm>
          <a:off x="630904" y="3274141"/>
          <a:ext cx="5418675" cy="2225100"/>
        </p:xfrm>
        <a:graphic>
          <a:graphicData uri="http://schemas.openxmlformats.org/drawingml/2006/table">
            <a:tbl>
              <a:tblPr firstRow="1" bandRow="1">
                <a:noFill/>
                <a:tableStyleId>{AB83E8F1-5337-43AC-B090-336C11A7FA8A}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1800" b="1">
                          <a:solidFill>
                            <a:schemeClr val="bg2">
                              <a:lumMod val="75000"/>
                            </a:schemeClr>
                          </a:solidFill>
                        </a:rPr>
                        <a:t>20201ISE0032</a:t>
                      </a:r>
                      <a:endParaRPr sz="1800" b="1" u="none" strike="noStrike" cap="none">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a:solidFill>
                            <a:schemeClr val="bg2">
                              <a:lumMod val="75000"/>
                            </a:schemeClr>
                          </a:solidFill>
                        </a:rPr>
                        <a:t>Vishnu Reddy Kotam</a:t>
                      </a:r>
                      <a:endParaRPr sz="1800" b="1" u="none" strike="noStrike" cap="none">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1800" b="1" dirty="0">
                          <a:solidFill>
                            <a:schemeClr val="bg2">
                              <a:lumMod val="75000"/>
                            </a:schemeClr>
                          </a:solidFill>
                        </a:rPr>
                        <a:t>20201ISE0038</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dirty="0" err="1">
                          <a:solidFill>
                            <a:schemeClr val="bg2">
                              <a:lumMod val="75000"/>
                            </a:schemeClr>
                          </a:solidFill>
                        </a:rPr>
                        <a:t>Bellakki</a:t>
                      </a:r>
                      <a:r>
                        <a:rPr lang="en-GB" sz="1800" b="1" dirty="0">
                          <a:solidFill>
                            <a:schemeClr val="bg2">
                              <a:lumMod val="75000"/>
                            </a:schemeClr>
                          </a:solidFill>
                        </a:rPr>
                        <a:t> Vinayak</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1800" b="1" dirty="0">
                          <a:solidFill>
                            <a:schemeClr val="bg2">
                              <a:lumMod val="75000"/>
                            </a:schemeClr>
                          </a:solidFill>
                        </a:rPr>
                        <a:t>20201ISB0025</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dirty="0" err="1">
                          <a:solidFill>
                            <a:schemeClr val="bg2">
                              <a:lumMod val="75000"/>
                            </a:schemeClr>
                          </a:solidFill>
                        </a:rPr>
                        <a:t>Suhas</a:t>
                      </a:r>
                      <a:r>
                        <a:rPr lang="en-GB" sz="1800" b="1" dirty="0">
                          <a:solidFill>
                            <a:schemeClr val="bg2">
                              <a:lumMod val="75000"/>
                            </a:schemeClr>
                          </a:solidFill>
                        </a:rPr>
                        <a:t> N</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GB" sz="1800" b="1" dirty="0">
                          <a:solidFill>
                            <a:schemeClr val="bg2">
                              <a:lumMod val="75000"/>
                            </a:schemeClr>
                          </a:solidFill>
                        </a:rPr>
                        <a:t>20201ISE0043</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bg2">
                              <a:lumMod val="75000"/>
                            </a:schemeClr>
                          </a:solidFill>
                        </a:rPr>
                        <a:t>Rohini N</a:t>
                      </a:r>
                      <a:endParaRPr sz="1800" b="1"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
          <p:cNvSpPr txBox="1"/>
          <p:nvPr/>
        </p:nvSpPr>
        <p:spPr>
          <a:xfrm>
            <a:off x="6454795" y="3274140"/>
            <a:ext cx="5514292" cy="243348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Verdana"/>
                <a:ea typeface="Verdana"/>
                <a:cs typeface="Verdana"/>
                <a:sym typeface="Verdana"/>
              </a:rPr>
              <a:t>Under the Supervision of,</a:t>
            </a:r>
            <a:endParaRPr dirty="0"/>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Verdana"/>
                <a:ea typeface="Verdana"/>
                <a:cs typeface="Verdana"/>
                <a:sym typeface="Verdana"/>
              </a:rPr>
              <a:t>Dr.</a:t>
            </a:r>
            <a:r>
              <a:rPr lang="en-GB" sz="1700" b="1" i="0" u="none" strike="noStrike" cap="none" dirty="0">
                <a:solidFill>
                  <a:srgbClr val="17365D"/>
                </a:solidFill>
                <a:latin typeface="Verdana"/>
                <a:ea typeface="Verdana"/>
                <a:cs typeface="Verdana"/>
                <a:sym typeface="Verdana"/>
              </a:rPr>
              <a:t> R Vignesh</a:t>
            </a:r>
            <a:endParaRPr dirty="0"/>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Associate Professor</a:t>
            </a:r>
            <a:endParaRPr dirty="0"/>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School of Computer Science &amp; Engineering</a:t>
            </a:r>
            <a:endParaRPr dirty="0"/>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Presidency University</a:t>
            </a:r>
            <a:endParaRPr dirty="0"/>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p:txBody>
      </p:sp>
      <p:sp>
        <p:nvSpPr>
          <p:cNvPr id="91" name="Google Shape;91;p1"/>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PIP104 University Project-II</a:t>
            </a:r>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Verdana"/>
                <a:ea typeface="Verdana"/>
                <a:cs typeface="Verdana"/>
                <a:sym typeface="Verdana"/>
              </a:rPr>
              <a:t>Review-1</a:t>
            </a:r>
            <a:endParaRPr sz="2000" b="1" i="0" u="none" strike="noStrike" cap="none">
              <a:solidFill>
                <a:srgbClr val="17365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Architecture Diagram</a:t>
            </a:r>
            <a:endParaRPr dirty="0"/>
          </a:p>
        </p:txBody>
      </p:sp>
      <p:pic>
        <p:nvPicPr>
          <p:cNvPr id="3074" name="Picture 2">
            <a:extLst>
              <a:ext uri="{FF2B5EF4-FFF2-40B4-BE49-F238E27FC236}">
                <a16:creationId xmlns:a16="http://schemas.microsoft.com/office/drawing/2014/main" id="{FF0B8725-E725-A04C-90E7-FB74BD663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82" y="1927046"/>
            <a:ext cx="11473726" cy="26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Modules</a:t>
            </a:r>
            <a:endParaRPr dirty="0"/>
          </a:p>
        </p:txBody>
      </p:sp>
      <p:sp>
        <p:nvSpPr>
          <p:cNvPr id="145" name="Google Shape;145;p6"/>
          <p:cNvSpPr txBox="1">
            <a:spLocks noGrp="1"/>
          </p:cNvSpPr>
          <p:nvPr>
            <p:ph type="body" idx="1"/>
          </p:nvPr>
        </p:nvSpPr>
        <p:spPr>
          <a:xfrm>
            <a:off x="812800" y="1143001"/>
            <a:ext cx="10668000" cy="5714999"/>
          </a:xfrm>
          <a:prstGeom prst="rect">
            <a:avLst/>
          </a:prstGeom>
          <a:noFill/>
          <a:ln>
            <a:noFill/>
          </a:ln>
        </p:spPr>
        <p:txBody>
          <a:bodyPr spcFirstLastPara="1" wrap="square" lIns="91425" tIns="45700" rIns="91425" bIns="45700" anchor="t" anchorCtr="0">
            <a:normAutofit/>
          </a:bodyPr>
          <a:lstStyle/>
          <a:p>
            <a:pPr rtl="0">
              <a:lnSpc>
                <a:spcPct val="120000"/>
              </a:lnSpc>
              <a:spcBef>
                <a:spcPts val="0"/>
              </a:spcBef>
              <a:spcAft>
                <a:spcPts val="0"/>
              </a:spcAft>
            </a:pPr>
            <a:r>
              <a:rPr lang="en-US" sz="2200" b="1" i="0" u="none" strike="noStrike" dirty="0">
                <a:solidFill>
                  <a:schemeClr val="tx1"/>
                </a:solidFill>
                <a:effectLst/>
                <a:latin typeface="Arial" panose="020B0604020202020204" pitchFamily="34" charset="0"/>
              </a:rPr>
              <a:t>Precision Crop Planning:</a:t>
            </a:r>
            <a:endParaRPr lang="en-US" sz="2200" b="1" dirty="0">
              <a:solidFill>
                <a:schemeClr val="tx1"/>
              </a:solidFill>
              <a:effectLst/>
            </a:endParaRPr>
          </a:p>
          <a:p>
            <a:pPr marL="76200" indent="0" rtl="0" fontAlgn="base">
              <a:lnSpc>
                <a:spcPct val="120000"/>
              </a:lnSpc>
              <a:spcBef>
                <a:spcPts val="0"/>
              </a:spcBef>
              <a:spcAft>
                <a:spcPts val="0"/>
              </a:spcAft>
              <a:buNone/>
            </a:pPr>
            <a:r>
              <a:rPr lang="en-US" sz="2200" b="0" i="0" u="none" strike="noStrike" dirty="0">
                <a:solidFill>
                  <a:schemeClr val="tx1"/>
                </a:solidFill>
                <a:effectLst/>
                <a:latin typeface="Arial" panose="020B0604020202020204" pitchFamily="34" charset="0"/>
              </a:rPr>
              <a:t>This module is a cornerstone of the </a:t>
            </a:r>
            <a:r>
              <a:rPr lang="en-US" sz="2200" b="0" i="0" u="none" strike="noStrike" dirty="0" err="1">
                <a:solidFill>
                  <a:schemeClr val="tx1"/>
                </a:solidFill>
                <a:effectLst/>
                <a:latin typeface="Arial" panose="020B0604020202020204" pitchFamily="34" charset="0"/>
              </a:rPr>
              <a:t>Farm_era</a:t>
            </a:r>
            <a:r>
              <a:rPr lang="en-US" sz="2200" b="0" i="0" u="none" strike="noStrike" dirty="0">
                <a:solidFill>
                  <a:schemeClr val="tx1"/>
                </a:solidFill>
                <a:effectLst/>
                <a:latin typeface="Arial" panose="020B0604020202020204" pitchFamily="34" charset="0"/>
              </a:rPr>
              <a:t> platform, designed to optimize the agricultural process from the very beginning of the crop cycle. Utilizing data such as soil composition, historical crop performance, and micro-climatic conditions, this module allows farmers to make informed decisions on what to plant and where to plant it to maximize yield. It employs algorithms that analyze the data to provide planting patterns, suitable crop varieties, and even the best planting times. The precision crop planning module can lead to better resource allocation, lower costs, and increased yields by ensuring that each crop is placed in the most suitable location for its growth requirements.</a:t>
            </a:r>
          </a:p>
          <a:p>
            <a:pPr marL="342900" lvl="0" indent="-190500" algn="just" rtl="0">
              <a:lnSpc>
                <a:spcPct val="150000"/>
              </a:lnSpc>
              <a:spcBef>
                <a:spcPts val="0"/>
              </a:spcBef>
              <a:spcAft>
                <a:spcPts val="0"/>
              </a:spcAft>
              <a:buClr>
                <a:schemeClr val="dk1"/>
              </a:buClr>
              <a:buSzPct val="1000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Modules</a:t>
            </a:r>
            <a:endParaRPr dirty="0"/>
          </a:p>
        </p:txBody>
      </p:sp>
      <p:sp>
        <p:nvSpPr>
          <p:cNvPr id="145" name="Google Shape;145;p6"/>
          <p:cNvSpPr txBox="1">
            <a:spLocks noGrp="1"/>
          </p:cNvSpPr>
          <p:nvPr>
            <p:ph type="body" idx="1"/>
          </p:nvPr>
        </p:nvSpPr>
        <p:spPr>
          <a:xfrm>
            <a:off x="812800" y="1143001"/>
            <a:ext cx="10668000" cy="5714999"/>
          </a:xfrm>
          <a:prstGeom prst="rect">
            <a:avLst/>
          </a:prstGeom>
          <a:noFill/>
          <a:ln>
            <a:noFill/>
          </a:ln>
        </p:spPr>
        <p:txBody>
          <a:bodyPr spcFirstLastPara="1" wrap="square" lIns="91425" tIns="45700" rIns="91425" bIns="45700" anchor="t" anchorCtr="0">
            <a:normAutofit/>
          </a:bodyPr>
          <a:lstStyle/>
          <a:p>
            <a:pPr rtl="0">
              <a:spcBef>
                <a:spcPts val="0"/>
              </a:spcBef>
              <a:spcAft>
                <a:spcPts val="0"/>
              </a:spcAft>
            </a:pPr>
            <a:r>
              <a:rPr lang="en-US" sz="2200" b="1" i="0" u="none" strike="noStrike" dirty="0">
                <a:solidFill>
                  <a:schemeClr val="tx1"/>
                </a:solidFill>
                <a:effectLst/>
                <a:latin typeface="Arial" panose="020B0604020202020204" pitchFamily="34" charset="0"/>
              </a:rPr>
              <a:t>AI-powered Pest Management:</a:t>
            </a:r>
            <a:endParaRPr lang="en-US" sz="2200" b="1" dirty="0">
              <a:solidFill>
                <a:schemeClr val="tx1"/>
              </a:solidFill>
              <a:effectLst/>
            </a:endParaRPr>
          </a:p>
          <a:p>
            <a:pPr marL="76200" indent="0" rtl="0" fontAlgn="base">
              <a:spcBef>
                <a:spcPts val="0"/>
              </a:spcBef>
              <a:spcAft>
                <a:spcPts val="0"/>
              </a:spcAft>
              <a:buNone/>
            </a:pPr>
            <a:r>
              <a:rPr lang="en-US" sz="2200" b="0" i="0" u="none" strike="noStrike" dirty="0">
                <a:solidFill>
                  <a:schemeClr val="tx1"/>
                </a:solidFill>
                <a:effectLst/>
                <a:latin typeface="Arial" panose="020B0604020202020204" pitchFamily="34" charset="0"/>
              </a:rPr>
              <a:t>Pest management is critical to protect crops from insects, weeds, and diseases that can significantly reduce yield. The AI-powered Pest Management module in </a:t>
            </a:r>
            <a:r>
              <a:rPr lang="en-US" sz="2200" b="0" i="0" u="none" strike="noStrike" dirty="0" err="1">
                <a:solidFill>
                  <a:schemeClr val="tx1"/>
                </a:solidFill>
                <a:effectLst/>
                <a:latin typeface="Arial" panose="020B0604020202020204" pitchFamily="34" charset="0"/>
              </a:rPr>
              <a:t>Farm_era</a:t>
            </a:r>
            <a:r>
              <a:rPr lang="en-US" sz="2200" b="0" i="0" u="none" strike="noStrike" dirty="0">
                <a:solidFill>
                  <a:schemeClr val="tx1"/>
                </a:solidFill>
                <a:effectLst/>
                <a:latin typeface="Arial" panose="020B0604020202020204" pitchFamily="34" charset="0"/>
              </a:rPr>
              <a:t> uses machine learning algorithms to process data collected from various sources, including field sensors, satellite imagery, and farmer inputs. It can predict pest infestations before they become apparent and suggest the most effective management strategies. This proactive approach not only helps in saving crops but also reduces the indiscriminate use of pesticides, leading to more sustainable farming practices. By identifying patterns and predicting outbreaks, the system provides farmers with actionable insights to protect their crops efficiently and effectively.</a:t>
            </a:r>
          </a:p>
          <a:p>
            <a:pPr marL="342900" lvl="0" indent="-190500" algn="just" rtl="0">
              <a:lnSpc>
                <a:spcPct val="150000"/>
              </a:lnSpc>
              <a:spcBef>
                <a:spcPts val="0"/>
              </a:spcBef>
              <a:spcAft>
                <a:spcPts val="0"/>
              </a:spcAft>
              <a:buClr>
                <a:schemeClr val="dk1"/>
              </a:buClr>
              <a:buSzPct val="100000"/>
              <a:buNone/>
            </a:pPr>
            <a:endParaRPr dirty="0"/>
          </a:p>
        </p:txBody>
      </p:sp>
    </p:spTree>
    <p:extLst>
      <p:ext uri="{BB962C8B-B14F-4D97-AF65-F5344CB8AC3E}">
        <p14:creationId xmlns:p14="http://schemas.microsoft.com/office/powerpoint/2010/main" val="131702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Modules</a:t>
            </a:r>
            <a:endParaRPr dirty="0"/>
          </a:p>
        </p:txBody>
      </p:sp>
      <p:sp>
        <p:nvSpPr>
          <p:cNvPr id="145" name="Google Shape;145;p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rtl="0">
              <a:spcBef>
                <a:spcPts val="0"/>
              </a:spcBef>
              <a:spcAft>
                <a:spcPts val="0"/>
              </a:spcAft>
            </a:pPr>
            <a:r>
              <a:rPr lang="en-US" sz="2200" b="1" i="0" u="none" strike="noStrike" dirty="0">
                <a:solidFill>
                  <a:schemeClr val="tx1"/>
                </a:solidFill>
                <a:effectLst/>
                <a:latin typeface="Arial" panose="020B0604020202020204" pitchFamily="34" charset="0"/>
              </a:rPr>
              <a:t>Smart Irrigation:</a:t>
            </a:r>
            <a:endParaRPr lang="en-US" sz="2200" b="1" dirty="0">
              <a:solidFill>
                <a:schemeClr val="tx1"/>
              </a:solidFill>
              <a:effectLst/>
            </a:endParaRPr>
          </a:p>
          <a:p>
            <a:pPr marL="76200" indent="0" rtl="0" fontAlgn="base">
              <a:spcBef>
                <a:spcPts val="0"/>
              </a:spcBef>
              <a:spcAft>
                <a:spcPts val="0"/>
              </a:spcAft>
              <a:buNone/>
            </a:pPr>
            <a:r>
              <a:rPr lang="en-US" sz="2200" b="0" i="0" u="none" strike="noStrike" dirty="0">
                <a:solidFill>
                  <a:schemeClr val="tx1"/>
                </a:solidFill>
                <a:effectLst/>
                <a:latin typeface="Arial" panose="020B0604020202020204" pitchFamily="34" charset="0"/>
              </a:rPr>
              <a:t>The Smart Irrigation module leverages real-time data to ensure that crops receive the right amount of water at the right time. It integrates sensor data from the soil, weather forecasts, and plant water requirements to create an irrigation schedule that is both water-efficient and beneficial to crop health. This module can adjust the watering schedule automatically based on the current weather conditions and soil moisture levels, potentially saving significant amounts of water and reducing the costs associated with over-irrigation. It is particularly useful in areas where water resources are scarce or in drought conditions, making it a critical tool for sustainable water management in agriculture.</a:t>
            </a:r>
          </a:p>
          <a:p>
            <a:pPr marL="342900" lvl="0" indent="-190500" algn="just" rtl="0">
              <a:lnSpc>
                <a:spcPct val="150000"/>
              </a:lnSpc>
              <a:spcBef>
                <a:spcPts val="0"/>
              </a:spcBef>
              <a:spcAft>
                <a:spcPts val="0"/>
              </a:spcAft>
              <a:buClr>
                <a:schemeClr val="dk1"/>
              </a:buClr>
              <a:buSzPct val="100000"/>
              <a:buNone/>
            </a:pPr>
            <a:endParaRPr dirty="0"/>
          </a:p>
        </p:txBody>
      </p:sp>
    </p:spTree>
    <p:extLst>
      <p:ext uri="{BB962C8B-B14F-4D97-AF65-F5344CB8AC3E}">
        <p14:creationId xmlns:p14="http://schemas.microsoft.com/office/powerpoint/2010/main" val="948901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a:t>
            </a:r>
            <a:endParaRPr/>
          </a:p>
        </p:txBody>
      </p:sp>
      <p:sp>
        <p:nvSpPr>
          <p:cNvPr id="145" name="Google Shape;145;p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Clr>
                <a:schemeClr val="dk1"/>
              </a:buClr>
              <a:buSzPct val="45833"/>
              <a:buFont typeface="Arial"/>
              <a:buNone/>
            </a:pPr>
            <a:r>
              <a:rPr lang="en-GB" sz="1800" dirty="0">
                <a:solidFill>
                  <a:schemeClr val="tx1"/>
                </a:solidFill>
              </a:rPr>
              <a:t>1. GIS Mapping and Field Monitoring: This module utilizes Geographic Information Systems to create precise field maps, monitoring crop health and environmental conditions, facilitating tailored crop planning and management.</a:t>
            </a:r>
            <a:endParaRPr sz="1800" dirty="0">
              <a:solidFill>
                <a:schemeClr val="tx1"/>
              </a:solidFill>
            </a:endParaRPr>
          </a:p>
          <a:p>
            <a:pPr marL="342900" lvl="0" indent="-190500" algn="just" rtl="0">
              <a:lnSpc>
                <a:spcPct val="120000"/>
              </a:lnSpc>
              <a:spcBef>
                <a:spcPts val="0"/>
              </a:spcBef>
              <a:spcAft>
                <a:spcPts val="0"/>
              </a:spcAft>
              <a:buClr>
                <a:schemeClr val="dk1"/>
              </a:buClr>
              <a:buSzPct val="45833"/>
              <a:buFont typeface="Arial"/>
              <a:buNone/>
            </a:pPr>
            <a:endParaRPr sz="1800" dirty="0">
              <a:solidFill>
                <a:schemeClr val="tx1"/>
              </a:solidFill>
            </a:endParaRPr>
          </a:p>
          <a:p>
            <a:pPr marL="0" lvl="0" indent="0" algn="just" rtl="0">
              <a:lnSpc>
                <a:spcPct val="120000"/>
              </a:lnSpc>
              <a:spcBef>
                <a:spcPts val="0"/>
              </a:spcBef>
              <a:spcAft>
                <a:spcPts val="0"/>
              </a:spcAft>
              <a:buClr>
                <a:schemeClr val="dk1"/>
              </a:buClr>
              <a:buSzPct val="45833"/>
              <a:buFont typeface="Arial"/>
              <a:buNone/>
            </a:pPr>
            <a:r>
              <a:rPr lang="en-GB" sz="1800" dirty="0">
                <a:solidFill>
                  <a:schemeClr val="tx1"/>
                </a:solidFill>
              </a:rPr>
              <a:t>2. AI-Powered Pest Management: Leveraging artificial intelligence, this module predicts pest outbreaks, enabling farmers to proactively manage pests through precision targeting, reducing pesticide use and enhancing crop protection.</a:t>
            </a:r>
            <a:endParaRPr sz="1800" dirty="0">
              <a:solidFill>
                <a:schemeClr val="tx1"/>
              </a:solidFill>
            </a:endParaRPr>
          </a:p>
          <a:p>
            <a:pPr marL="342900" lvl="0" indent="-190500" algn="just" rtl="0">
              <a:lnSpc>
                <a:spcPct val="120000"/>
              </a:lnSpc>
              <a:spcBef>
                <a:spcPts val="0"/>
              </a:spcBef>
              <a:spcAft>
                <a:spcPts val="0"/>
              </a:spcAft>
              <a:buClr>
                <a:schemeClr val="dk1"/>
              </a:buClr>
              <a:buSzPct val="45833"/>
              <a:buFont typeface="Arial"/>
              <a:buNone/>
            </a:pPr>
            <a:endParaRPr sz="1800" dirty="0">
              <a:solidFill>
                <a:schemeClr val="tx1"/>
              </a:solidFill>
            </a:endParaRPr>
          </a:p>
          <a:p>
            <a:pPr marL="0" lvl="0" indent="0" algn="just" rtl="0">
              <a:lnSpc>
                <a:spcPct val="120000"/>
              </a:lnSpc>
              <a:spcBef>
                <a:spcPts val="0"/>
              </a:spcBef>
              <a:spcAft>
                <a:spcPts val="0"/>
              </a:spcAft>
              <a:buClr>
                <a:schemeClr val="dk1"/>
              </a:buClr>
              <a:buSzPct val="45833"/>
              <a:buFont typeface="Arial"/>
              <a:buNone/>
            </a:pPr>
            <a:r>
              <a:rPr lang="en-GB" sz="1800" dirty="0">
                <a:solidFill>
                  <a:schemeClr val="tx1"/>
                </a:solidFill>
              </a:rPr>
              <a:t>3. Smart Irrigation and Weather Analysis: Integrating real-time weather data, this module optimizes irrigation schedules and water usage, ensuring crops receive the right amount of water at the right time, thereby conserving resources and improving yields.</a:t>
            </a:r>
            <a:endParaRPr sz="1800" dirty="0">
              <a:solidFill>
                <a:schemeClr val="tx1"/>
              </a:solidFill>
            </a:endParaRPr>
          </a:p>
          <a:p>
            <a:pPr marL="342900" lvl="0" indent="-190500" algn="just" rtl="0">
              <a:lnSpc>
                <a:spcPct val="150000"/>
              </a:lnSpc>
              <a:spcBef>
                <a:spcPts val="0"/>
              </a:spcBef>
              <a:spcAft>
                <a:spcPts val="0"/>
              </a:spcAft>
              <a:buClr>
                <a:schemeClr val="dk1"/>
              </a:buClr>
              <a:buSzPct val="100000"/>
              <a:buNone/>
            </a:pPr>
            <a:endParaRPr sz="1800" dirty="0"/>
          </a:p>
        </p:txBody>
      </p:sp>
    </p:spTree>
    <p:extLst>
      <p:ext uri="{BB962C8B-B14F-4D97-AF65-F5344CB8AC3E}">
        <p14:creationId xmlns:p14="http://schemas.microsoft.com/office/powerpoint/2010/main" val="2773431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Software Details</a:t>
            </a:r>
            <a:endParaRPr dirty="0"/>
          </a:p>
        </p:txBody>
      </p:sp>
      <p:sp>
        <p:nvSpPr>
          <p:cNvPr id="145" name="Google Shape;145;p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rtl="0" fontAlgn="base">
              <a:spcBef>
                <a:spcPts val="1500"/>
              </a:spcBef>
              <a:spcAft>
                <a:spcPts val="0"/>
              </a:spcAft>
              <a:buFont typeface="Arial" panose="020B0604020202020204" pitchFamily="34" charset="0"/>
              <a:buChar char="•"/>
            </a:pPr>
            <a:r>
              <a:rPr lang="en-IN" sz="2200" b="0" i="0" u="none" strike="noStrike" dirty="0">
                <a:solidFill>
                  <a:schemeClr val="tx1"/>
                </a:solidFill>
                <a:effectLst/>
                <a:latin typeface="Arial" panose="020B0604020202020204" pitchFamily="34" charset="0"/>
              </a:rPr>
              <a:t>GIS software for field mapping and spatial analysis</a:t>
            </a:r>
          </a:p>
          <a:p>
            <a:pPr rtl="0" fontAlgn="base">
              <a:spcBef>
                <a:spcPts val="0"/>
              </a:spcBef>
              <a:spcAft>
                <a:spcPts val="0"/>
              </a:spcAft>
              <a:buFont typeface="Arial" panose="020B0604020202020204" pitchFamily="34" charset="0"/>
              <a:buChar char="•"/>
            </a:pPr>
            <a:r>
              <a:rPr lang="en-IN" sz="2200" b="0" i="0" u="none" strike="noStrike" dirty="0">
                <a:solidFill>
                  <a:schemeClr val="tx1"/>
                </a:solidFill>
                <a:effectLst/>
                <a:latin typeface="Arial" panose="020B0604020202020204" pitchFamily="34" charset="0"/>
              </a:rPr>
              <a:t>AI algorithms for pest management and data analytics</a:t>
            </a:r>
          </a:p>
          <a:p>
            <a:pPr rtl="0" fontAlgn="base">
              <a:spcBef>
                <a:spcPts val="0"/>
              </a:spcBef>
              <a:spcAft>
                <a:spcPts val="0"/>
              </a:spcAft>
              <a:buFont typeface="Arial" panose="020B0604020202020204" pitchFamily="34" charset="0"/>
              <a:buChar char="•"/>
            </a:pPr>
            <a:r>
              <a:rPr lang="en-IN" sz="2200" b="0" i="0" u="none" strike="noStrike" dirty="0">
                <a:solidFill>
                  <a:schemeClr val="tx1"/>
                </a:solidFill>
                <a:effectLst/>
                <a:latin typeface="Arial" panose="020B0604020202020204" pitchFamily="34" charset="0"/>
              </a:rPr>
              <a:t>Mobile and web applications for farmer access and management</a:t>
            </a:r>
          </a:p>
          <a:p>
            <a:pPr rtl="0" fontAlgn="base">
              <a:spcBef>
                <a:spcPts val="0"/>
              </a:spcBef>
              <a:spcAft>
                <a:spcPts val="0"/>
              </a:spcAft>
              <a:buFont typeface="Arial" panose="020B0604020202020204" pitchFamily="34" charset="0"/>
              <a:buChar char="•"/>
            </a:pPr>
            <a:r>
              <a:rPr lang="en-IN" sz="2200" b="0" i="0" u="none" strike="noStrike" dirty="0">
                <a:solidFill>
                  <a:schemeClr val="tx1"/>
                </a:solidFill>
                <a:effectLst/>
                <a:latin typeface="Arial" panose="020B0604020202020204" pitchFamily="34" charset="0"/>
              </a:rPr>
              <a:t>Database management system for data storage and retrieval</a:t>
            </a:r>
          </a:p>
          <a:p>
            <a:pPr marL="342900" lvl="0" indent="-190500" algn="just" rtl="0">
              <a:lnSpc>
                <a:spcPct val="150000"/>
              </a:lnSpc>
              <a:spcBef>
                <a:spcPts val="0"/>
              </a:spcBef>
              <a:spcAft>
                <a:spcPts val="0"/>
              </a:spcAft>
              <a:buClr>
                <a:schemeClr val="dk1"/>
              </a:buClr>
              <a:buSzPct val="100000"/>
              <a:buNone/>
            </a:pPr>
            <a:endParaRPr dirty="0"/>
          </a:p>
        </p:txBody>
      </p:sp>
    </p:spTree>
    <p:extLst>
      <p:ext uri="{BB962C8B-B14F-4D97-AF65-F5344CB8AC3E}">
        <p14:creationId xmlns:p14="http://schemas.microsoft.com/office/powerpoint/2010/main" val="126681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 Line by Gantt Chart</a:t>
            </a:r>
            <a:endParaRPr dirty="0"/>
          </a:p>
        </p:txBody>
      </p:sp>
      <p:graphicFrame>
        <p:nvGraphicFramePr>
          <p:cNvPr id="2" name="Chart 1">
            <a:extLst>
              <a:ext uri="{FF2B5EF4-FFF2-40B4-BE49-F238E27FC236}">
                <a16:creationId xmlns:a16="http://schemas.microsoft.com/office/drawing/2014/main" id="{7FEF6805-90C4-8F3B-AEE6-AF5FF2CFBB36}"/>
              </a:ext>
            </a:extLst>
          </p:cNvPr>
          <p:cNvGraphicFramePr>
            <a:graphicFrameLocks/>
          </p:cNvGraphicFramePr>
          <p:nvPr>
            <p:extLst>
              <p:ext uri="{D42A27DB-BD31-4B8C-83A1-F6EECF244321}">
                <p14:modId xmlns:p14="http://schemas.microsoft.com/office/powerpoint/2010/main" val="2975538352"/>
              </p:ext>
            </p:extLst>
          </p:nvPr>
        </p:nvGraphicFramePr>
        <p:xfrm>
          <a:off x="2177593" y="1376313"/>
          <a:ext cx="7654564" cy="4609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5668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Expected Outcomes</a:t>
            </a:r>
            <a:endParaRPr/>
          </a:p>
        </p:txBody>
      </p:sp>
      <p:sp>
        <p:nvSpPr>
          <p:cNvPr id="157" name="Google Shape;157;p8"/>
          <p:cNvSpPr txBox="1">
            <a:spLocks noGrp="1"/>
          </p:cNvSpPr>
          <p:nvPr>
            <p:ph type="body" idx="1"/>
          </p:nvPr>
        </p:nvSpPr>
        <p:spPr>
          <a:xfrm>
            <a:off x="762000" y="952501"/>
            <a:ext cx="10668000" cy="4952997"/>
          </a:xfrm>
          <a:prstGeom prst="rect">
            <a:avLst/>
          </a:prstGeom>
          <a:noFill/>
          <a:ln>
            <a:noFill/>
          </a:ln>
        </p:spPr>
        <p:txBody>
          <a:bodyPr spcFirstLastPara="1" wrap="square" lIns="91425" tIns="45700" rIns="91425" bIns="45700" anchor="t" anchorCtr="0">
            <a:noAutofit/>
          </a:bodyPr>
          <a:lstStyle/>
          <a:p>
            <a:pPr marR="137160" algn="just">
              <a:lnSpc>
                <a:spcPct val="150000"/>
              </a:lnSpc>
              <a:spcAft>
                <a:spcPts val="200"/>
              </a:spcAft>
            </a:pP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an integrated agricultural technology platform, revolutionizes farming practices with its advanced features. Precision crop planning ensures optimal land use, maximizing crop yields while minimizing resource wastage. Through advanced GIS field mapping, farmers can create accurate field layouts, enabling efficient cultivation.  </a:t>
            </a:r>
          </a:p>
          <a:p>
            <a:pPr marR="137160" algn="just">
              <a:lnSpc>
                <a:spcPct val="152000"/>
              </a:lnSpc>
              <a:spcAft>
                <a:spcPts val="200"/>
              </a:spcAft>
            </a:pPr>
            <a:r>
              <a:rPr lang="en-IN" sz="1800" kern="100" dirty="0">
                <a:solidFill>
                  <a:srgbClr val="000000"/>
                </a:solidFill>
                <a:effectLst/>
                <a:latin typeface="Times New Roman" panose="02020603050405020304" pitchFamily="18" charset="0"/>
                <a:ea typeface="Times New Roman" panose="02020603050405020304" pitchFamily="18" charset="0"/>
              </a:rPr>
              <a:t>Input tracking allows farmers to monitor the usage of seeds, fertilizers, and pesticides, reducing costs and environmental impact. AI-powered pest management identifies and addresses pest issues promptly, minimizing crop damage.  </a:t>
            </a:r>
          </a:p>
          <a:p>
            <a:pPr marR="137160" algn="just">
              <a:lnSpc>
                <a:spcPct val="152000"/>
              </a:lnSpc>
              <a:spcAft>
                <a:spcPts val="200"/>
              </a:spcAft>
            </a:pPr>
            <a:r>
              <a:rPr lang="en-IN" sz="1800" kern="100" dirty="0">
                <a:solidFill>
                  <a:srgbClr val="000000"/>
                </a:solidFill>
                <a:effectLst/>
                <a:latin typeface="Times New Roman" panose="02020603050405020304" pitchFamily="18" charset="0"/>
                <a:ea typeface="Times New Roman" panose="02020603050405020304" pitchFamily="18" charset="0"/>
              </a:rPr>
              <a:t>Real-time weather updates help farmers make informed decisions, such as adjusting planting schedules or irrigation, to mitigate weather-related risks. Smart irrigation systems conserve water by providing just the right amount of moisture to crops, improving resource efficiency.  </a:t>
            </a:r>
          </a:p>
          <a:p>
            <a:pPr marR="137160" algn="just">
              <a:lnSpc>
                <a:spcPct val="152000"/>
              </a:lnSpc>
              <a:spcAft>
                <a:spcPts val="200"/>
              </a:spcAft>
            </a:pPr>
            <a:r>
              <a:rPr lang="en-IN" sz="1800" kern="100" dirty="0" err="1">
                <a:solidFill>
                  <a:srgbClr val="000000"/>
                </a:solidFill>
                <a:effectLst/>
                <a:latin typeface="Times New Roman" panose="02020603050405020304" pitchFamily="18" charset="0"/>
                <a:ea typeface="Times New Roman" panose="02020603050405020304" pitchFamily="18" charset="0"/>
              </a:rPr>
              <a:t>Farm_era's</a:t>
            </a:r>
            <a:r>
              <a:rPr lang="en-IN" sz="1800" kern="100" dirty="0">
                <a:solidFill>
                  <a:srgbClr val="000000"/>
                </a:solidFill>
                <a:effectLst/>
                <a:latin typeface="Times New Roman" panose="02020603050405020304" pitchFamily="18" charset="0"/>
                <a:ea typeface="Times New Roman" panose="02020603050405020304" pitchFamily="18" charset="0"/>
              </a:rPr>
              <a:t> powerful data analytics tools process farm data, providing insights for optimized farming strategies. By </a:t>
            </a:r>
            <a:r>
              <a:rPr lang="en-IN" sz="1800" kern="100" dirty="0" err="1">
                <a:solidFill>
                  <a:srgbClr val="000000"/>
                </a:solidFill>
                <a:effectLst/>
                <a:latin typeface="Times New Roman" panose="02020603050405020304" pitchFamily="18" charset="0"/>
                <a:ea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Times New Roman" panose="02020603050405020304" pitchFamily="18" charset="0"/>
              </a:rPr>
              <a:t> historical data and real-time information, farmers can make data-driven decisions, leading to increased productivity and profitability.  </a:t>
            </a:r>
          </a:p>
          <a:p>
            <a:pPr marL="8890" marR="127000" algn="l">
              <a:lnSpc>
                <a:spcPct val="107000"/>
              </a:lnSpc>
              <a:spcAft>
                <a:spcPts val="20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R="137160" algn="just">
              <a:lnSpc>
                <a:spcPct val="152000"/>
              </a:lnSpc>
              <a:spcAft>
                <a:spcPts val="810"/>
              </a:spcAft>
            </a:pPr>
            <a:r>
              <a:rPr lang="en-IN" sz="1800" kern="100" dirty="0">
                <a:solidFill>
                  <a:srgbClr val="000000"/>
                </a:solidFill>
                <a:effectLst/>
                <a:latin typeface="Times New Roman" panose="02020603050405020304" pitchFamily="18" charset="0"/>
                <a:ea typeface="Times New Roman" panose="02020603050405020304" pitchFamily="18" charset="0"/>
              </a:rPr>
              <a:t>In summary,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empowers farmers with technology-driven solutions that enhance crop planning, resource management, and decision-making. It promotes sustainable farming practices, reduces operational costs, and ultimately improves farm outcomes, contributing to food security and environmental conservation.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Expected Outcomes</a:t>
            </a:r>
            <a:endParaRPr/>
          </a:p>
        </p:txBody>
      </p:sp>
      <p:sp>
        <p:nvSpPr>
          <p:cNvPr id="157" name="Google Shape;157;p8"/>
          <p:cNvSpPr txBox="1">
            <a:spLocks noGrp="1"/>
          </p:cNvSpPr>
          <p:nvPr>
            <p:ph type="body" idx="1"/>
          </p:nvPr>
        </p:nvSpPr>
        <p:spPr>
          <a:xfrm>
            <a:off x="762000" y="952501"/>
            <a:ext cx="10668000" cy="4952997"/>
          </a:xfrm>
          <a:prstGeom prst="rect">
            <a:avLst/>
          </a:prstGeom>
          <a:noFill/>
          <a:ln>
            <a:noFill/>
          </a:ln>
        </p:spPr>
        <p:txBody>
          <a:bodyPr spcFirstLastPara="1" wrap="square" lIns="91425" tIns="45700" rIns="91425" bIns="45700" anchor="t" anchorCtr="0">
            <a:noAutofit/>
          </a:bodyPr>
          <a:lstStyle/>
          <a:p>
            <a:pPr marR="137160" algn="just">
              <a:lnSpc>
                <a:spcPct val="152000"/>
              </a:lnSpc>
              <a:spcAft>
                <a:spcPts val="200"/>
              </a:spcAft>
            </a:pPr>
            <a:r>
              <a:rPr lang="en-IN" sz="1800" kern="100" dirty="0" err="1">
                <a:solidFill>
                  <a:srgbClr val="000000"/>
                </a:solidFill>
                <a:effectLst/>
                <a:latin typeface="Times New Roman" panose="02020603050405020304" pitchFamily="18" charset="0"/>
                <a:ea typeface="Times New Roman" panose="02020603050405020304" pitchFamily="18" charset="0"/>
              </a:rPr>
              <a:t>Farm_era's</a:t>
            </a:r>
            <a:r>
              <a:rPr lang="en-IN" sz="1800" kern="100" dirty="0">
                <a:solidFill>
                  <a:srgbClr val="000000"/>
                </a:solidFill>
                <a:effectLst/>
                <a:latin typeface="Times New Roman" panose="02020603050405020304" pitchFamily="18" charset="0"/>
                <a:ea typeface="Times New Roman" panose="02020603050405020304" pitchFamily="18" charset="0"/>
              </a:rPr>
              <a:t> powerful data analytics tools process farm data, providing insights for optimized farming strategies. By </a:t>
            </a:r>
            <a:r>
              <a:rPr lang="en-IN" sz="1800" kern="100" dirty="0" err="1">
                <a:solidFill>
                  <a:srgbClr val="000000"/>
                </a:solidFill>
                <a:effectLst/>
                <a:latin typeface="Times New Roman" panose="02020603050405020304" pitchFamily="18" charset="0"/>
                <a:ea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Times New Roman" panose="02020603050405020304" pitchFamily="18" charset="0"/>
              </a:rPr>
              <a:t> historical data and real-time information, farmers can make data-driven decisions, leading to increased productivity and profitability.  </a:t>
            </a:r>
          </a:p>
          <a:p>
            <a:pPr marR="137160" algn="just">
              <a:lnSpc>
                <a:spcPct val="152000"/>
              </a:lnSpc>
              <a:spcAft>
                <a:spcPts val="810"/>
              </a:spcAft>
            </a:pPr>
            <a:r>
              <a:rPr lang="en-IN" sz="1800" kern="100" dirty="0">
                <a:solidFill>
                  <a:srgbClr val="000000"/>
                </a:solidFill>
                <a:effectLst/>
                <a:latin typeface="Times New Roman" panose="02020603050405020304" pitchFamily="18" charset="0"/>
                <a:ea typeface="Times New Roman" panose="02020603050405020304" pitchFamily="18" charset="0"/>
              </a:rPr>
              <a:t>In summary, </a:t>
            </a:r>
            <a:r>
              <a:rPr lang="en-IN" sz="1800" kern="100" dirty="0" err="1">
                <a:solidFill>
                  <a:srgbClr val="000000"/>
                </a:solidFill>
                <a:effectLst/>
                <a:latin typeface="Times New Roman" panose="02020603050405020304" pitchFamily="18" charset="0"/>
                <a:ea typeface="Times New Roman" panose="02020603050405020304" pitchFamily="18" charset="0"/>
              </a:rPr>
              <a:t>Farm_era</a:t>
            </a:r>
            <a:r>
              <a:rPr lang="en-IN" sz="1800" kern="100" dirty="0">
                <a:solidFill>
                  <a:srgbClr val="000000"/>
                </a:solidFill>
                <a:effectLst/>
                <a:latin typeface="Times New Roman" panose="02020603050405020304" pitchFamily="18" charset="0"/>
                <a:ea typeface="Times New Roman" panose="02020603050405020304" pitchFamily="18" charset="0"/>
              </a:rPr>
              <a:t> empowers farmers with technology-driven solutions that enhance crop planning, resource management, and decision-making. It promotes sustainable farming practices, reduces operational costs, and ultimately improves farm outcomes, contributing to food security and environmental conservation.</a:t>
            </a:r>
          </a:p>
        </p:txBody>
      </p:sp>
    </p:spTree>
    <p:extLst>
      <p:ext uri="{BB962C8B-B14F-4D97-AF65-F5344CB8AC3E}">
        <p14:creationId xmlns:p14="http://schemas.microsoft.com/office/powerpoint/2010/main" val="162596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63" name="Google Shape;163;p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76200" marR="137160" indent="0" algn="just">
              <a:lnSpc>
                <a:spcPct val="146000"/>
              </a:lnSpc>
              <a:spcAft>
                <a:spcPts val="200"/>
              </a:spcAft>
              <a:buNone/>
            </a:pPr>
            <a:r>
              <a:rPr lang="en-IN" sz="1600" kern="100" dirty="0">
                <a:solidFill>
                  <a:srgbClr val="000000"/>
                </a:solidFill>
                <a:effectLst/>
                <a:latin typeface="Times New Roman" panose="02020603050405020304" pitchFamily="18" charset="0"/>
                <a:ea typeface="Times New Roman" panose="02020603050405020304" pitchFamily="18" charset="0"/>
              </a:rPr>
              <a:t>In conclusion, the </a:t>
            </a: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system offers a comprehensive and advanced solution for modern agriculture. With its GIS field mapping and precision crop planning capabilities, farmers can efficiently </a:t>
            </a:r>
            <a:r>
              <a:rPr lang="en-IN" sz="1600" kern="100" dirty="0" err="1">
                <a:solidFill>
                  <a:srgbClr val="000000"/>
                </a:solidFill>
                <a:effectLst/>
                <a:latin typeface="Times New Roman" panose="02020603050405020304" pitchFamily="18" charset="0"/>
                <a:ea typeface="Times New Roman" panose="02020603050405020304" pitchFamily="18" charset="0"/>
              </a:rPr>
              <a:t>planand</a:t>
            </a:r>
            <a:r>
              <a:rPr lang="en-IN" sz="1600" kern="100" dirty="0">
                <a:solidFill>
                  <a:srgbClr val="000000"/>
                </a:solidFill>
                <a:effectLst/>
                <a:latin typeface="Times New Roman" panose="02020603050405020304" pitchFamily="18" charset="0"/>
                <a:ea typeface="Times New Roman" panose="02020603050405020304" pitchFamily="18" charset="0"/>
              </a:rPr>
              <a:t> manage their crops, resulting in higher yields and reduced waste. The system's input tracking feature ensures accurate record-keeping and allows for better decision-making. The </a:t>
            </a:r>
            <a:r>
              <a:rPr lang="en-IN" sz="1600" kern="100" dirty="0" err="1">
                <a:solidFill>
                  <a:srgbClr val="000000"/>
                </a:solidFill>
                <a:effectLst/>
                <a:latin typeface="Times New Roman" panose="02020603050405020304" pitchFamily="18" charset="0"/>
                <a:ea typeface="Times New Roman" panose="02020603050405020304" pitchFamily="18" charset="0"/>
              </a:rPr>
              <a:t>AIpowered</a:t>
            </a:r>
            <a:r>
              <a:rPr lang="en-IN" sz="1600" kern="100" dirty="0">
                <a:solidFill>
                  <a:srgbClr val="000000"/>
                </a:solidFill>
                <a:effectLst/>
                <a:latin typeface="Times New Roman" panose="02020603050405020304" pitchFamily="18" charset="0"/>
                <a:ea typeface="Times New Roman" panose="02020603050405020304" pitchFamily="18" charset="0"/>
              </a:rPr>
              <a:t> pest management feature helps farmers identify and address pest issues in a timely manner, minimizing crop damage. Farmers may make more informed decisions regarding irrigation and other farming techniques thanks to real-time weather reports. Additionally, the smart irrigation feature helps conserve water and optimize water usage. Finally, the powerful data analytics provided by the system allow farmers to </a:t>
            </a:r>
            <a:r>
              <a:rPr lang="en-IN" sz="1600" kern="100" dirty="0" err="1">
                <a:solidFill>
                  <a:srgbClr val="000000"/>
                </a:solidFill>
                <a:effectLst/>
                <a:latin typeface="Times New Roman" panose="02020603050405020304" pitchFamily="18" charset="0"/>
                <a:ea typeface="Times New Roman" panose="02020603050405020304" pitchFamily="18" charset="0"/>
              </a:rPr>
              <a:t>analyze</a:t>
            </a:r>
            <a:r>
              <a:rPr lang="en-IN" sz="1600" kern="100" dirty="0">
                <a:solidFill>
                  <a:srgbClr val="000000"/>
                </a:solidFill>
                <a:effectLst/>
                <a:latin typeface="Times New Roman" panose="02020603050405020304" pitchFamily="18" charset="0"/>
                <a:ea typeface="Times New Roman" panose="02020603050405020304" pitchFamily="18" charset="0"/>
              </a:rPr>
              <a:t> and interpret their farm data, leading to insights and strategies for further optimization and success in farming operations. Overall, the </a:t>
            </a: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system offers a comprehensive toolkit for optimized and sustainable farming practices. </a:t>
            </a: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is an advanced agricultural system that integrates various technologies to optimize farming practices. The system incorporates GIS field mapping, allowing farmers to accurately map and monitor their fields, making it easier to plan and manage crops with precision. Additionally, the system enables farmers to track and monitor inputs such as fertilizers and pesticides, ensuring efficient resource management.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Introduction</a:t>
            </a:r>
            <a:endParaRPr/>
          </a:p>
        </p:txBody>
      </p:sp>
      <p:sp>
        <p:nvSpPr>
          <p:cNvPr id="97" name="Google Shape;97;p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ct val="100000"/>
              <a:buNone/>
            </a:pPr>
            <a:r>
              <a:rPr lang="en-GB" sz="1600" dirty="0"/>
              <a:t>This presents "</a:t>
            </a:r>
            <a:r>
              <a:rPr lang="en-GB" sz="1600" dirty="0" err="1"/>
              <a:t>Farm_era</a:t>
            </a:r>
            <a:r>
              <a:rPr lang="en-GB" sz="1600" dirty="0"/>
              <a:t>," a cutting-edge agricultural platform that fuses Advanced GIS mapping with precision crop planning, ensuring meticulous input management. It harnesses AI for targeted pest control and utilizes instantaneous weather forecasts to inform smart irrigation systems. The framework integrates environmental conditions with historical crop data, enabling refined yield estimates. This convergence of technology aims to revolutionize farming by optimizing resource usage, improving pest management, and delivering actionable insights through robust data analytics, ultimately leading to sustainable farming practices and maximized agricultural output.</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63" name="Google Shape;163;p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76200" marR="137160" indent="0" algn="just">
              <a:lnSpc>
                <a:spcPct val="146000"/>
              </a:lnSpc>
              <a:spcAft>
                <a:spcPts val="200"/>
              </a:spcAft>
              <a:buNone/>
            </a:pP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also employs AI- powered pest management, using machine learning algorithms to detect and eradicate pests, minimizing crop damage. Real-time weather updates are integrated into the system, providing farmers with up-to-date information on weather conditions, allowing them to make smart planting and harvesting decisions. Furthermore, </a:t>
            </a: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incorporates smart irrigation technology, allowing for efficient water usage based on weather and soil conditions, conserving resources, and optimizing crop yields. The system also features powerful data analytics capabilities, providing farmers with valuable insights and actionable information for informed decision-making. </a:t>
            </a:r>
          </a:p>
          <a:p>
            <a:pPr marL="76200" marR="137160" indent="0" algn="just">
              <a:lnSpc>
                <a:spcPct val="163000"/>
              </a:lnSpc>
              <a:spcAft>
                <a:spcPts val="505"/>
              </a:spcAft>
              <a:buNone/>
            </a:pPr>
            <a:r>
              <a:rPr lang="en-IN" sz="1600" kern="100" dirty="0">
                <a:solidFill>
                  <a:srgbClr val="000000"/>
                </a:solidFill>
                <a:effectLst/>
                <a:latin typeface="Times New Roman" panose="02020603050405020304" pitchFamily="18" charset="0"/>
                <a:ea typeface="Times New Roman" panose="02020603050405020304" pitchFamily="18" charset="0"/>
              </a:rPr>
              <a:t>In conclusion, the </a:t>
            </a:r>
            <a:r>
              <a:rPr lang="en-IN" sz="1600" kern="100" dirty="0" err="1">
                <a:solidFill>
                  <a:srgbClr val="000000"/>
                </a:solidFill>
                <a:effectLst/>
                <a:latin typeface="Times New Roman" panose="02020603050405020304" pitchFamily="18" charset="0"/>
                <a:ea typeface="Times New Roman" panose="02020603050405020304" pitchFamily="18" charset="0"/>
              </a:rPr>
              <a:t>Farm_era</a:t>
            </a:r>
            <a:r>
              <a:rPr lang="en-IN" sz="1600" kern="100" dirty="0">
                <a:solidFill>
                  <a:srgbClr val="000000"/>
                </a:solidFill>
                <a:effectLst/>
                <a:latin typeface="Times New Roman" panose="02020603050405020304" pitchFamily="18" charset="0"/>
                <a:ea typeface="Times New Roman" panose="02020603050405020304" pitchFamily="18" charset="0"/>
              </a:rPr>
              <a:t> system combines advanced technologies, providing farmers with comprehensive tools for optimized farming practices.   </a:t>
            </a:r>
          </a:p>
          <a:p>
            <a:pPr marL="0" marR="127000" indent="0">
              <a:lnSpc>
                <a:spcPct val="107000"/>
              </a:lnSpc>
              <a:spcAft>
                <a:spcPts val="200"/>
              </a:spcAft>
              <a:buNone/>
            </a:pPr>
            <a:r>
              <a:rPr lang="en-IN" sz="1600" b="1" kern="1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 	 </a:t>
            </a:r>
            <a:br>
              <a:rPr lang="en-IN" sz="1600" kern="100" dirty="0">
                <a:solidFill>
                  <a:srgbClr val="000000"/>
                </a:solidFill>
                <a:effectLst/>
                <a:latin typeface="Times New Roman" panose="02020603050405020304" pitchFamily="18" charset="0"/>
                <a:ea typeface="Times New Roman" panose="02020603050405020304" pitchFamily="18" charset="0"/>
              </a:rPr>
            </a:b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7417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69" name="Google Shape;169;p10"/>
          <p:cNvSpPr txBox="1">
            <a:spLocks noGrp="1"/>
          </p:cNvSpPr>
          <p:nvPr>
            <p:ph type="body" idx="1"/>
          </p:nvPr>
        </p:nvSpPr>
        <p:spPr>
          <a:xfrm>
            <a:off x="812800" y="952501"/>
            <a:ext cx="10668000" cy="4952997"/>
          </a:xfrm>
          <a:prstGeom prst="rect">
            <a:avLst/>
          </a:prstGeom>
          <a:noFill/>
          <a:ln>
            <a:noFill/>
          </a:ln>
        </p:spPr>
        <p:txBody>
          <a:bodyPr spcFirstLastPara="1" wrap="square" lIns="91425" tIns="45700" rIns="91425" bIns="45700" anchor="t" anchorCtr="0">
            <a:noAutofit/>
          </a:bodyPr>
          <a:lstStyle/>
          <a:p>
            <a:pPr rtl="0" fontAlgn="base">
              <a:lnSpc>
                <a:spcPct val="150000"/>
              </a:lnSpc>
              <a:spcBef>
                <a:spcPts val="1500"/>
              </a:spcBef>
              <a:spcAft>
                <a:spcPts val="0"/>
              </a:spcAft>
              <a:buFont typeface="+mj-lt"/>
              <a:buAutoNum type="arabicPeriod"/>
            </a:pPr>
            <a:r>
              <a:rPr lang="en-IN" sz="2200" b="0" i="0" u="none" strike="noStrike" dirty="0">
                <a:solidFill>
                  <a:schemeClr val="tx1"/>
                </a:solidFill>
                <a:effectLst/>
                <a:latin typeface="Times New Roman" panose="02020603050405020304" pitchFamily="18" charset="0"/>
              </a:rPr>
              <a:t>Smith, J., et al. (2019). "Advanced GIS Applications in Precision Farming." International Journal of Agricultural Sciences.</a:t>
            </a:r>
          </a:p>
          <a:p>
            <a:pPr rtl="0" fontAlgn="base">
              <a:lnSpc>
                <a:spcPct val="150000"/>
              </a:lnSpc>
              <a:spcBef>
                <a:spcPts val="0"/>
              </a:spcBef>
              <a:spcAft>
                <a:spcPts val="0"/>
              </a:spcAft>
              <a:buFont typeface="+mj-lt"/>
              <a:buAutoNum type="arabicPeriod"/>
            </a:pPr>
            <a:r>
              <a:rPr lang="en-IN" sz="2200" b="0" i="0" u="none" strike="noStrike" dirty="0">
                <a:solidFill>
                  <a:schemeClr val="tx1"/>
                </a:solidFill>
                <a:effectLst/>
                <a:latin typeface="Times New Roman" panose="02020603050405020304" pitchFamily="18" charset="0"/>
              </a:rPr>
              <a:t>Lee, C., et al. (2020). "AI-based Pest Management in Agriculture." Computers and Electronics in Agriculture.</a:t>
            </a:r>
          </a:p>
          <a:p>
            <a:pPr rtl="0" fontAlgn="base">
              <a:lnSpc>
                <a:spcPct val="150000"/>
              </a:lnSpc>
              <a:spcBef>
                <a:spcPts val="0"/>
              </a:spcBef>
              <a:spcAft>
                <a:spcPts val="0"/>
              </a:spcAft>
              <a:buFont typeface="+mj-lt"/>
              <a:buAutoNum type="arabicPeriod"/>
            </a:pPr>
            <a:r>
              <a:rPr lang="en-IN" sz="2200" b="0" i="0" u="none" strike="noStrike" dirty="0">
                <a:solidFill>
                  <a:schemeClr val="tx1"/>
                </a:solidFill>
                <a:effectLst/>
                <a:latin typeface="Times New Roman" panose="02020603050405020304" pitchFamily="18" charset="0"/>
              </a:rPr>
              <a:t>Wang, L., et al. (2021). "Real-time Weather Monitoring for Precision Farming." Journal of Applied Meteorology and Climatology.</a:t>
            </a:r>
          </a:p>
          <a:p>
            <a:pPr rtl="0" fontAlgn="base">
              <a:lnSpc>
                <a:spcPct val="150000"/>
              </a:lnSpc>
              <a:spcBef>
                <a:spcPts val="0"/>
              </a:spcBef>
              <a:spcAft>
                <a:spcPts val="0"/>
              </a:spcAft>
              <a:buFont typeface="+mj-lt"/>
              <a:buAutoNum type="arabicPeriod"/>
            </a:pPr>
            <a:r>
              <a:rPr lang="en-IN" sz="2200" b="0" i="0" u="none" strike="noStrike" dirty="0">
                <a:solidFill>
                  <a:schemeClr val="tx1"/>
                </a:solidFill>
                <a:effectLst/>
                <a:latin typeface="Times New Roman" panose="02020603050405020304" pitchFamily="18" charset="0"/>
              </a:rPr>
              <a:t>Gupta, R., et al. (2023). "Smart Irrigation Systems for Sustainable Agriculture." Agricultural Water Management.</a:t>
            </a:r>
          </a:p>
          <a:p>
            <a:pPr rtl="0" fontAlgn="base">
              <a:lnSpc>
                <a:spcPct val="150000"/>
              </a:lnSpc>
              <a:spcBef>
                <a:spcPts val="0"/>
              </a:spcBef>
              <a:spcAft>
                <a:spcPts val="0"/>
              </a:spcAft>
              <a:buFont typeface="+mj-lt"/>
              <a:buAutoNum type="arabicPeriod"/>
            </a:pPr>
            <a:r>
              <a:rPr lang="en-IN" sz="2200" b="0" i="0" u="none" strike="noStrike" dirty="0">
                <a:solidFill>
                  <a:schemeClr val="tx1"/>
                </a:solidFill>
                <a:effectLst/>
                <a:latin typeface="Times New Roman" panose="02020603050405020304" pitchFamily="18" charset="0"/>
              </a:rPr>
              <a:t>Johnson, P., et al. (2021). "GIS Field Mapping Techniques for Agricultural Land." GIS Science and Technology.</a:t>
            </a:r>
          </a:p>
          <a:p>
            <a:pPr marL="76200" indent="0" rtl="0" fontAlgn="base">
              <a:spcBef>
                <a:spcPts val="0"/>
              </a:spcBef>
              <a:spcAft>
                <a:spcPts val="0"/>
              </a:spcAft>
              <a:buNone/>
            </a:pPr>
            <a:endParaRPr lang="en-IN" sz="2200" b="0" i="0" u="none" strike="noStrike" dirty="0">
              <a:solidFill>
                <a:schemeClr val="tx1"/>
              </a:solidFill>
              <a:effectLst/>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62523a3251_0_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75" name="Google Shape;175;g262523a3251_0_6"/>
          <p:cNvSpPr txBox="1">
            <a:spLocks noGrp="1"/>
          </p:cNvSpPr>
          <p:nvPr>
            <p:ph type="body" idx="1"/>
          </p:nvPr>
        </p:nvSpPr>
        <p:spPr>
          <a:xfrm>
            <a:off x="812800" y="869624"/>
            <a:ext cx="10668000" cy="4953000"/>
          </a:xfrm>
          <a:prstGeom prst="rect">
            <a:avLst/>
          </a:prstGeom>
          <a:noFill/>
          <a:ln>
            <a:noFill/>
          </a:ln>
        </p:spPr>
        <p:txBody>
          <a:bodyPr spcFirstLastPara="1" wrap="square" lIns="91425" tIns="45700" rIns="91425" bIns="45700" anchor="t" anchorCtr="0">
            <a:noAutofit/>
          </a:bodyPr>
          <a:lstStyle/>
          <a:p>
            <a:pPr rtl="0" fontAlgn="base">
              <a:lnSpc>
                <a:spcPct val="150000"/>
              </a:lnSpc>
              <a:spcBef>
                <a:spcPts val="1500"/>
              </a:spcBef>
              <a:spcAft>
                <a:spcPts val="0"/>
              </a:spcAft>
              <a:buFont typeface="+mj-lt"/>
              <a:buAutoNum type="arabicPeriod" startAt="6"/>
            </a:pPr>
            <a:r>
              <a:rPr lang="en-US" sz="2200" b="0" i="0" u="none" strike="noStrike" dirty="0">
                <a:solidFill>
                  <a:schemeClr val="tx1"/>
                </a:solidFill>
                <a:effectLst/>
                <a:latin typeface="Times New Roman" panose="02020603050405020304" pitchFamily="18" charset="0"/>
              </a:rPr>
              <a:t>Brown, M., et al. (2019). "Data Analytics in Agriculture: Challenges and Opportunities." Information Processing in Agriculture.</a:t>
            </a:r>
          </a:p>
          <a:p>
            <a:pPr rtl="0" fontAlgn="base">
              <a:lnSpc>
                <a:spcPct val="150000"/>
              </a:lnSpc>
              <a:spcBef>
                <a:spcPts val="0"/>
              </a:spcBef>
              <a:spcAft>
                <a:spcPts val="0"/>
              </a:spcAft>
              <a:buFont typeface="+mj-lt"/>
              <a:buAutoNum type="arabicPeriod" startAt="6"/>
            </a:pPr>
            <a:r>
              <a:rPr lang="en-US" sz="2200" b="0" i="0" u="none" strike="noStrike" dirty="0">
                <a:solidFill>
                  <a:schemeClr val="tx1"/>
                </a:solidFill>
                <a:effectLst/>
                <a:latin typeface="Times New Roman" panose="02020603050405020304" pitchFamily="18" charset="0"/>
              </a:rPr>
              <a:t>Chen, S., et al. (2022). "AI-powered Crop Planning and Resource Allocation." Computers and Electronics in Agriculture.</a:t>
            </a:r>
          </a:p>
          <a:p>
            <a:pPr rtl="0" fontAlgn="base">
              <a:lnSpc>
                <a:spcPct val="150000"/>
              </a:lnSpc>
              <a:spcBef>
                <a:spcPts val="0"/>
              </a:spcBef>
              <a:spcAft>
                <a:spcPts val="0"/>
              </a:spcAft>
              <a:buFont typeface="+mj-lt"/>
              <a:buAutoNum type="arabicPeriod" startAt="6"/>
            </a:pPr>
            <a:r>
              <a:rPr lang="en-US" sz="2200" b="0" i="0" u="none" strike="noStrike" dirty="0">
                <a:solidFill>
                  <a:schemeClr val="tx1"/>
                </a:solidFill>
                <a:effectLst/>
                <a:latin typeface="Times New Roman" panose="02020603050405020304" pitchFamily="18" charset="0"/>
              </a:rPr>
              <a:t>Kim, D., et al. (2023). "Application of Drones in Precision Agriculture." Remote Sensing.</a:t>
            </a:r>
          </a:p>
          <a:p>
            <a:pPr rtl="0" fontAlgn="base">
              <a:lnSpc>
                <a:spcPct val="150000"/>
              </a:lnSpc>
              <a:spcBef>
                <a:spcPts val="0"/>
              </a:spcBef>
              <a:spcAft>
                <a:spcPts val="0"/>
              </a:spcAft>
              <a:buFont typeface="+mj-lt"/>
              <a:buAutoNum type="arabicPeriod" startAt="6"/>
            </a:pPr>
            <a:r>
              <a:rPr lang="en-US" sz="2200" b="0" i="0" u="none" strike="noStrike" dirty="0">
                <a:solidFill>
                  <a:schemeClr val="tx1"/>
                </a:solidFill>
                <a:effectLst/>
                <a:latin typeface="Times New Roman" panose="02020603050405020304" pitchFamily="18" charset="0"/>
              </a:rPr>
              <a:t>White, A., et al. (2022). "Integration of GIS and AI for Smart Pest Management." Precision Agriculture.</a:t>
            </a:r>
          </a:p>
          <a:p>
            <a:pPr rtl="0" fontAlgn="base">
              <a:lnSpc>
                <a:spcPct val="150000"/>
              </a:lnSpc>
              <a:spcBef>
                <a:spcPts val="0"/>
              </a:spcBef>
              <a:spcAft>
                <a:spcPts val="0"/>
              </a:spcAft>
              <a:buFont typeface="+mj-lt"/>
              <a:buAutoNum type="arabicPeriod" startAt="6"/>
            </a:pPr>
            <a:r>
              <a:rPr lang="en-US" sz="2200" b="0" i="0" u="none" strike="noStrike" dirty="0">
                <a:solidFill>
                  <a:schemeClr val="tx1"/>
                </a:solidFill>
                <a:effectLst/>
                <a:latin typeface="Times New Roman" panose="02020603050405020304" pitchFamily="18" charset="0"/>
              </a:rPr>
              <a:t>Patel, K., et al. (2020). "Impact of IoT-based Smart Farming on Agricultural Productivity." Sustainable Agriculture Reviews.</a:t>
            </a:r>
          </a:p>
          <a:p>
            <a:pPr marL="0" lvl="0" indent="0" algn="l" rtl="0">
              <a:lnSpc>
                <a:spcPct val="105000"/>
              </a:lnSpc>
              <a:spcBef>
                <a:spcPts val="1000"/>
              </a:spcBef>
              <a:spcAft>
                <a:spcPts val="0"/>
              </a:spcAft>
              <a:buClr>
                <a:schemeClr val="dk1"/>
              </a:buClr>
              <a:buSzPts val="440"/>
              <a:buNone/>
            </a:pPr>
            <a:endParaRPr lang="en-US" sz="1560" dirty="0"/>
          </a:p>
          <a:p>
            <a:pPr marL="0" lvl="0" indent="0" algn="l" rtl="0">
              <a:lnSpc>
                <a:spcPct val="105000"/>
              </a:lnSpc>
              <a:spcBef>
                <a:spcPts val="1000"/>
              </a:spcBef>
              <a:spcAft>
                <a:spcPts val="1000"/>
              </a:spcAft>
              <a:buClr>
                <a:schemeClr val="dk1"/>
              </a:buClr>
              <a:buSzPts val="960"/>
              <a:buNone/>
            </a:pPr>
            <a:endParaRPr sz="156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a:p>
        </p:txBody>
      </p:sp>
      <p:sp>
        <p:nvSpPr>
          <p:cNvPr id="181" name="Google Shape;181;p1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GB"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Abstract</a:t>
            </a:r>
            <a:endParaRPr dirty="0"/>
          </a:p>
        </p:txBody>
      </p:sp>
      <p:sp>
        <p:nvSpPr>
          <p:cNvPr id="97" name="Google Shape;97;p2"/>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77500" lnSpcReduction="20000"/>
          </a:bodyPr>
          <a:lstStyle/>
          <a:p>
            <a:pPr marL="76200" marR="137160" indent="0" algn="just">
              <a:lnSpc>
                <a:spcPct val="147000"/>
              </a:lnSpc>
              <a:spcAft>
                <a:spcPts val="200"/>
              </a:spcAft>
              <a:buNone/>
            </a:pPr>
            <a:r>
              <a:rPr lang="en-IN" sz="2100" kern="100" dirty="0" err="1">
                <a:solidFill>
                  <a:srgbClr val="000000"/>
                </a:solidFill>
                <a:effectLst/>
                <a:latin typeface="Times New Roman" panose="02020603050405020304" pitchFamily="18" charset="0"/>
                <a:ea typeface="Times New Roman" panose="02020603050405020304" pitchFamily="18" charset="0"/>
              </a:rPr>
              <a:t>Farm_era</a:t>
            </a:r>
            <a:r>
              <a:rPr lang="en-IN" sz="2100" kern="100" dirty="0">
                <a:solidFill>
                  <a:srgbClr val="000000"/>
                </a:solidFill>
                <a:effectLst/>
                <a:latin typeface="Times New Roman" panose="02020603050405020304" pitchFamily="18" charset="0"/>
                <a:ea typeface="Times New Roman" panose="02020603050405020304" pitchFamily="18" charset="0"/>
              </a:rPr>
              <a:t> is an innovative solution that leverages advanced Geographic Information System (GIS) technology to revolutionize the field of agriculture. By integrating precision crop planning, input tracking, AI-powered pest management, real-time weather updates, smart irrigation, and powerful data analytics, </a:t>
            </a:r>
            <a:r>
              <a:rPr lang="en-IN" sz="2100" kern="100" dirty="0" err="1">
                <a:solidFill>
                  <a:srgbClr val="000000"/>
                </a:solidFill>
                <a:effectLst/>
                <a:latin typeface="Times New Roman" panose="02020603050405020304" pitchFamily="18" charset="0"/>
                <a:ea typeface="Times New Roman" panose="02020603050405020304" pitchFamily="18" charset="0"/>
              </a:rPr>
              <a:t>Farm_era</a:t>
            </a:r>
            <a:r>
              <a:rPr lang="en-IN" sz="2100" kern="100" dirty="0">
                <a:solidFill>
                  <a:srgbClr val="000000"/>
                </a:solidFill>
                <a:effectLst/>
                <a:latin typeface="Times New Roman" panose="02020603050405020304" pitchFamily="18" charset="0"/>
                <a:ea typeface="Times New Roman" panose="02020603050405020304" pitchFamily="18" charset="0"/>
              </a:rPr>
              <a:t> provides farmers with a comprehensive toolkit to optimize their farming techniques. One of the core features of </a:t>
            </a:r>
            <a:r>
              <a:rPr lang="en-IN" sz="2100" kern="100" dirty="0" err="1">
                <a:solidFill>
                  <a:srgbClr val="000000"/>
                </a:solidFill>
                <a:effectLst/>
                <a:latin typeface="Times New Roman" panose="02020603050405020304" pitchFamily="18" charset="0"/>
                <a:ea typeface="Times New Roman" panose="02020603050405020304" pitchFamily="18" charset="0"/>
              </a:rPr>
              <a:t>Farm_era</a:t>
            </a:r>
            <a:r>
              <a:rPr lang="en-IN" sz="2100" kern="100" dirty="0">
                <a:solidFill>
                  <a:srgbClr val="000000"/>
                </a:solidFill>
                <a:effectLst/>
                <a:latin typeface="Times New Roman" panose="02020603050405020304" pitchFamily="18" charset="0"/>
                <a:ea typeface="Times New Roman" panose="02020603050405020304" pitchFamily="18" charset="0"/>
              </a:rPr>
              <a:t> is its GIS field mapping system, enabling farmers to accurately map and monitor their fields in real-time, facilitating better decision-making and resource allocation. With precision crop planning, farmers can maximize yields by strategically planning the planting of crops based on soil conditions, weather patterns, and other relevant parameters. Input tracking functionality allows farmers to effectively monitor and manage the usage of fertilizers, pesticides, and other resources, enabling cost savings and minimized environmental impact. The AI-powered pest management module utilizes advanced algorithms to detect pest infestations early, providing timely recommendations for effective pest control measures. Real-time weather updates keep farmers informed about current and upcoming weather conditions, allowing for proactive decision-making and minimizing weather-related risks. Smart irrigation technology enables farmers to optimize water usage based on crop requirements and soil moisture measurements, promoting water conservation while maximizing crop productivity. Finally, the powerful data analytics component of </a:t>
            </a:r>
            <a:r>
              <a:rPr lang="en-IN" sz="2100" kern="100" dirty="0" err="1">
                <a:solidFill>
                  <a:srgbClr val="000000"/>
                </a:solidFill>
                <a:effectLst/>
                <a:latin typeface="Times New Roman" panose="02020603050405020304" pitchFamily="18" charset="0"/>
                <a:ea typeface="Times New Roman" panose="02020603050405020304" pitchFamily="18" charset="0"/>
              </a:rPr>
              <a:t>Farm_era</a:t>
            </a:r>
            <a:r>
              <a:rPr lang="en-IN" sz="2100" kern="100" dirty="0">
                <a:solidFill>
                  <a:srgbClr val="000000"/>
                </a:solidFill>
                <a:effectLst/>
                <a:latin typeface="Times New Roman" panose="02020603050405020304" pitchFamily="18" charset="0"/>
                <a:ea typeface="Times New Roman" panose="02020603050405020304" pitchFamily="18" charset="0"/>
              </a:rPr>
              <a:t> provides comprehensive insights and trends, helping farmers identify patterns, optimize farming practices, and make data-driven decisions.  </a:t>
            </a:r>
          </a:p>
          <a:p>
            <a:pPr marL="76200" indent="0">
              <a:buNone/>
            </a:pPr>
            <a:endParaRPr dirty="0"/>
          </a:p>
        </p:txBody>
      </p:sp>
    </p:spTree>
    <p:extLst>
      <p:ext uri="{BB962C8B-B14F-4D97-AF65-F5344CB8AC3E}">
        <p14:creationId xmlns:p14="http://schemas.microsoft.com/office/powerpoint/2010/main" val="202224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graphicFrame>
        <p:nvGraphicFramePr>
          <p:cNvPr id="2" name="Table 1">
            <a:extLst>
              <a:ext uri="{FF2B5EF4-FFF2-40B4-BE49-F238E27FC236}">
                <a16:creationId xmlns:a16="http://schemas.microsoft.com/office/drawing/2014/main" id="{DAF488A6-F39F-F08D-B852-E50281925C42}"/>
              </a:ext>
            </a:extLst>
          </p:cNvPr>
          <p:cNvGraphicFramePr>
            <a:graphicFrameLocks noGrp="1"/>
          </p:cNvGraphicFramePr>
          <p:nvPr>
            <p:extLst>
              <p:ext uri="{D42A27DB-BD31-4B8C-83A1-F6EECF244321}">
                <p14:modId xmlns:p14="http://schemas.microsoft.com/office/powerpoint/2010/main" val="3265246851"/>
              </p:ext>
            </p:extLst>
          </p:nvPr>
        </p:nvGraphicFramePr>
        <p:xfrm>
          <a:off x="942109" y="1136784"/>
          <a:ext cx="10217503" cy="5106700"/>
        </p:xfrm>
        <a:graphic>
          <a:graphicData uri="http://schemas.openxmlformats.org/drawingml/2006/table">
            <a:tbl>
              <a:tblPr/>
              <a:tblGrid>
                <a:gridCol w="446854">
                  <a:extLst>
                    <a:ext uri="{9D8B030D-6E8A-4147-A177-3AD203B41FA5}">
                      <a16:colId xmlns:a16="http://schemas.microsoft.com/office/drawing/2014/main" val="1230368473"/>
                    </a:ext>
                  </a:extLst>
                </a:gridCol>
                <a:gridCol w="1280840">
                  <a:extLst>
                    <a:ext uri="{9D8B030D-6E8A-4147-A177-3AD203B41FA5}">
                      <a16:colId xmlns:a16="http://schemas.microsoft.com/office/drawing/2014/main" val="1069980540"/>
                    </a:ext>
                  </a:extLst>
                </a:gridCol>
                <a:gridCol w="1020137">
                  <a:extLst>
                    <a:ext uri="{9D8B030D-6E8A-4147-A177-3AD203B41FA5}">
                      <a16:colId xmlns:a16="http://schemas.microsoft.com/office/drawing/2014/main" val="3750440270"/>
                    </a:ext>
                  </a:extLst>
                </a:gridCol>
                <a:gridCol w="691426">
                  <a:extLst>
                    <a:ext uri="{9D8B030D-6E8A-4147-A177-3AD203B41FA5}">
                      <a16:colId xmlns:a16="http://schemas.microsoft.com/office/drawing/2014/main" val="1600044608"/>
                    </a:ext>
                  </a:extLst>
                </a:gridCol>
                <a:gridCol w="1235499">
                  <a:extLst>
                    <a:ext uri="{9D8B030D-6E8A-4147-A177-3AD203B41FA5}">
                      <a16:colId xmlns:a16="http://schemas.microsoft.com/office/drawing/2014/main" val="1953112241"/>
                    </a:ext>
                  </a:extLst>
                </a:gridCol>
                <a:gridCol w="1870252">
                  <a:extLst>
                    <a:ext uri="{9D8B030D-6E8A-4147-A177-3AD203B41FA5}">
                      <a16:colId xmlns:a16="http://schemas.microsoft.com/office/drawing/2014/main" val="3479236858"/>
                    </a:ext>
                  </a:extLst>
                </a:gridCol>
                <a:gridCol w="2074280">
                  <a:extLst>
                    <a:ext uri="{9D8B030D-6E8A-4147-A177-3AD203B41FA5}">
                      <a16:colId xmlns:a16="http://schemas.microsoft.com/office/drawing/2014/main" val="1286141596"/>
                    </a:ext>
                  </a:extLst>
                </a:gridCol>
                <a:gridCol w="1598215">
                  <a:extLst>
                    <a:ext uri="{9D8B030D-6E8A-4147-A177-3AD203B41FA5}">
                      <a16:colId xmlns:a16="http://schemas.microsoft.com/office/drawing/2014/main" val="947630261"/>
                    </a:ext>
                  </a:extLst>
                </a:gridCol>
              </a:tblGrid>
              <a:tr h="438612">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SNo</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Title</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Author</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Year</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Methodology</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Inference</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Merits</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ctr" rtl="0" fontAlgn="b">
                        <a:spcBef>
                          <a:spcPts val="0"/>
                        </a:spcBef>
                        <a:spcAft>
                          <a:spcPts val="0"/>
                        </a:spcAft>
                      </a:pPr>
                      <a:r>
                        <a:rPr lang="en-IN" sz="900" b="1" i="0" u="none" strike="noStrike">
                          <a:solidFill>
                            <a:schemeClr val="tx1"/>
                          </a:solidFill>
                          <a:effectLst/>
                          <a:latin typeface="Arial" panose="020B0604020202020204" pitchFamily="34" charset="0"/>
                        </a:rPr>
                        <a:t>Demerits</a:t>
                      </a:r>
                      <a:endParaRPr lang="en-IN" sz="1400">
                        <a:solidFill>
                          <a:schemeClr val="tx1"/>
                        </a:solidFill>
                        <a:effectLst/>
                      </a:endParaRPr>
                    </a:p>
                  </a:txBody>
                  <a:tcPr marL="75966" marR="75966" marT="75966" marB="75966"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68792180"/>
                  </a:ext>
                </a:extLst>
              </a:tr>
              <a:tr h="908554">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1</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Advanced GIS Applications in Precision Farming</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Smith, J. et al.</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2019</a:t>
                      </a:r>
                      <a:endParaRPr lang="en-IN"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Literature Review, Case Studies, GIS Techniques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GIS-based precision farming enhances crop productivity, resource efficiency, and environmental sustainability.</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Improved crop yield, reduced resource wastage, and better land management.</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High initial setup costs, technical expertise required for implementation.</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30793140"/>
                  </a:ext>
                </a:extLst>
              </a:tr>
              <a:tr h="1033872">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2</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AI-based Pest Management in Agriculture</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Lee, C. et al.</a:t>
                      </a:r>
                      <a:endParaRPr lang="en-IN"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2020</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Experimental Analysis, AI Algorithms</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AI-powered pest management systems detect and control pests more effectively, reducing crop losses and chemical usage.</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dirty="0">
                          <a:solidFill>
                            <a:schemeClr val="tx1"/>
                          </a:solidFill>
                          <a:effectLst/>
                          <a:latin typeface="Arial" panose="020B0604020202020204" pitchFamily="34" charset="0"/>
                        </a:rPr>
                        <a:t>Reduced pesticide use, increased yield, and minimized ecological impact.</a:t>
                      </a:r>
                      <a:endParaRPr lang="en-US"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Limited access to AI technologies in remote farming areas, potential resistance development in pests.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006278081"/>
                  </a:ext>
                </a:extLst>
              </a:tr>
              <a:tr h="1159190">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3</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Real-time Weather Monitoring for Precision Farming</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Wang, L. et al.</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2021</a:t>
                      </a:r>
                      <a:endParaRPr lang="en-IN"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Data Collection, Weather Analytics</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Real-time weather updates enable farmers to make informed decisions on irrigation, planting, and pest control.</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Accurate weather predictions, optimized irrigation scheduling, and reduced water consumption.</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Reliance on weather sensors and data connectivity, potential inaccuracies in localized weather predictions.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1912929"/>
                  </a:ext>
                </a:extLst>
              </a:tr>
              <a:tr h="783236">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4</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Smart Irrigation Systems for Sustainable Agriculture</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Gupta, R. et al.</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2023</a:t>
                      </a:r>
                      <a:endParaRPr lang="en-IN"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Comparative Study, IoT-based Irrigation Systems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Smart irrigation systems optimize water usage by providing water based on crop needs and soil conditions.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Improved water efficiency, reduced water wastage, and enhanced crop health.</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Initial investment costs, dependency on sensor accuracy and maintenance.</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17220055"/>
                  </a:ext>
                </a:extLst>
              </a:tr>
              <a:tr h="783236">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5</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GIS Field Mapping Techniques for Agricultural Land</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Johnson, P. et al.</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2021</a:t>
                      </a:r>
                      <a:endParaRPr lang="en-IN"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Survey, GIS Technologies</a:t>
                      </a:r>
                      <a:endParaRPr lang="en-IN"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GIS field mapping enables accurate land demarcation and assists in planning crop patterns.</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Precise field boundaries, efficient land use, and better crop planning.</a:t>
                      </a:r>
                      <a:endParaRPr lang="en-US" sz="140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rtl="0" fontAlgn="ctr">
                        <a:spcBef>
                          <a:spcPts val="0"/>
                        </a:spcBef>
                        <a:spcAft>
                          <a:spcPts val="0"/>
                        </a:spcAft>
                      </a:pPr>
                      <a:r>
                        <a:rPr lang="en-US" sz="800" b="0" i="0" u="none" strike="noStrike" dirty="0">
                          <a:solidFill>
                            <a:schemeClr val="tx1"/>
                          </a:solidFill>
                          <a:effectLst/>
                          <a:latin typeface="Arial" panose="020B0604020202020204" pitchFamily="34" charset="0"/>
                        </a:rPr>
                        <a:t>Complexity in handling GIS software and data, potential errors in satellite imagery.</a:t>
                      </a:r>
                      <a:endParaRPr lang="en-US" sz="1400" dirty="0">
                        <a:solidFill>
                          <a:schemeClr val="tx1"/>
                        </a:solidFill>
                        <a:effectLst/>
                      </a:endParaRPr>
                    </a:p>
                  </a:txBody>
                  <a:tcPr marL="75966" marR="75966" marT="75966" marB="75966"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32912093"/>
                  </a:ext>
                </a:extLst>
              </a:tr>
            </a:tbl>
          </a:graphicData>
        </a:graphic>
      </p:graphicFrame>
      <p:sp>
        <p:nvSpPr>
          <p:cNvPr id="3" name="Rectangle 1">
            <a:extLst>
              <a:ext uri="{FF2B5EF4-FFF2-40B4-BE49-F238E27FC236}">
                <a16:creationId xmlns:a16="http://schemas.microsoft.com/office/drawing/2014/main" id="{FDB5E2B6-5DC0-3F88-FD88-871164BAA782}"/>
              </a:ext>
            </a:extLst>
          </p:cNvPr>
          <p:cNvSpPr>
            <a:spLocks noChangeArrowheads="1"/>
          </p:cNvSpPr>
          <p:nvPr/>
        </p:nvSpPr>
        <p:spPr bwMode="auto">
          <a:xfrm>
            <a:off x="2716213" y="11366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62523a3251_0_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graphicFrame>
        <p:nvGraphicFramePr>
          <p:cNvPr id="2" name="Table 1">
            <a:extLst>
              <a:ext uri="{FF2B5EF4-FFF2-40B4-BE49-F238E27FC236}">
                <a16:creationId xmlns:a16="http://schemas.microsoft.com/office/drawing/2014/main" id="{F501BA7A-27ED-109C-CECA-F927FDAB6CEC}"/>
              </a:ext>
            </a:extLst>
          </p:cNvPr>
          <p:cNvGraphicFramePr>
            <a:graphicFrameLocks noGrp="1"/>
          </p:cNvGraphicFramePr>
          <p:nvPr>
            <p:extLst>
              <p:ext uri="{D42A27DB-BD31-4B8C-83A1-F6EECF244321}">
                <p14:modId xmlns:p14="http://schemas.microsoft.com/office/powerpoint/2010/main" val="4088771309"/>
              </p:ext>
            </p:extLst>
          </p:nvPr>
        </p:nvGraphicFramePr>
        <p:xfrm>
          <a:off x="812802" y="1531620"/>
          <a:ext cx="10667996" cy="4407063"/>
        </p:xfrm>
        <a:graphic>
          <a:graphicData uri="http://schemas.openxmlformats.org/drawingml/2006/table">
            <a:tbl>
              <a:tblPr/>
              <a:tblGrid>
                <a:gridCol w="554782">
                  <a:extLst>
                    <a:ext uri="{9D8B030D-6E8A-4147-A177-3AD203B41FA5}">
                      <a16:colId xmlns:a16="http://schemas.microsoft.com/office/drawing/2014/main" val="1041739958"/>
                    </a:ext>
                  </a:extLst>
                </a:gridCol>
                <a:gridCol w="1664346">
                  <a:extLst>
                    <a:ext uri="{9D8B030D-6E8A-4147-A177-3AD203B41FA5}">
                      <a16:colId xmlns:a16="http://schemas.microsoft.com/office/drawing/2014/main" val="987734769"/>
                    </a:ext>
                  </a:extLst>
                </a:gridCol>
                <a:gridCol w="947752">
                  <a:extLst>
                    <a:ext uri="{9D8B030D-6E8A-4147-A177-3AD203B41FA5}">
                      <a16:colId xmlns:a16="http://schemas.microsoft.com/office/drawing/2014/main" val="977382940"/>
                    </a:ext>
                  </a:extLst>
                </a:gridCol>
                <a:gridCol w="774384">
                  <a:extLst>
                    <a:ext uri="{9D8B030D-6E8A-4147-A177-3AD203B41FA5}">
                      <a16:colId xmlns:a16="http://schemas.microsoft.com/office/drawing/2014/main" val="251581996"/>
                    </a:ext>
                  </a:extLst>
                </a:gridCol>
                <a:gridCol w="1571882">
                  <a:extLst>
                    <a:ext uri="{9D8B030D-6E8A-4147-A177-3AD203B41FA5}">
                      <a16:colId xmlns:a16="http://schemas.microsoft.com/office/drawing/2014/main" val="1638139293"/>
                    </a:ext>
                  </a:extLst>
                </a:gridCol>
                <a:gridCol w="1710578">
                  <a:extLst>
                    <a:ext uri="{9D8B030D-6E8A-4147-A177-3AD203B41FA5}">
                      <a16:colId xmlns:a16="http://schemas.microsoft.com/office/drawing/2014/main" val="2889395978"/>
                    </a:ext>
                  </a:extLst>
                </a:gridCol>
                <a:gridCol w="1710578">
                  <a:extLst>
                    <a:ext uri="{9D8B030D-6E8A-4147-A177-3AD203B41FA5}">
                      <a16:colId xmlns:a16="http://schemas.microsoft.com/office/drawing/2014/main" val="1951977776"/>
                    </a:ext>
                  </a:extLst>
                </a:gridCol>
                <a:gridCol w="1733694">
                  <a:extLst>
                    <a:ext uri="{9D8B030D-6E8A-4147-A177-3AD203B41FA5}">
                      <a16:colId xmlns:a16="http://schemas.microsoft.com/office/drawing/2014/main" val="3138990579"/>
                    </a:ext>
                  </a:extLst>
                </a:gridCol>
              </a:tblGrid>
              <a:tr h="911806">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6</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Data Analytics in Agriculture: Challenges and Opportunities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Brown, M. et al.</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2019</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Review, Data Analytics in Farming</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Data analytics in agriculture aids in decision-making, risk assessment, and yield optimization.</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Data-driven insights, increased productivity, and reduced uncertainty.</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Data privacy concerns, data management challenges, and integration issues.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extLst>
                  <a:ext uri="{0D108BD9-81ED-4DB2-BD59-A6C34878D82A}">
                    <a16:rowId xmlns:a16="http://schemas.microsoft.com/office/drawing/2014/main" val="2736941500"/>
                  </a:ext>
                </a:extLst>
              </a:tr>
              <a:tr h="1009500">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7</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AI-powered Crop Planning and Resource Allocation</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Chen, S. et al.</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2022</a:t>
                      </a:r>
                      <a:endParaRPr lang="en-IN" dirty="0">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Simulation Modeling, AI Algorithms</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AI-driven crop planning optimizes resource allocation, leading to improved yields and profits.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Enhanced crop productivity, resource optimization, and financial gains.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Data input requirements and potential inaccuracies, adoption barriers in traditional farming communities.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extLst>
                  <a:ext uri="{0D108BD9-81ED-4DB2-BD59-A6C34878D82A}">
                    <a16:rowId xmlns:a16="http://schemas.microsoft.com/office/drawing/2014/main" val="2407601308"/>
                  </a:ext>
                </a:extLst>
              </a:tr>
              <a:tr h="835822">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8</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Application of Drones in Precision Agriculture</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Kim, D. et al.</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2023</a:t>
                      </a:r>
                      <a:endParaRPr lang="en-IN" dirty="0">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Field Studies, Drone Technology</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Drones offer aerial imaging for crop health assessment, leading to better precision farming.</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Quick and detailed crop monitoring, reduced manual efforts, and early pest detection.</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Limited battery life and flight range, high upfront costs, and regulatory restrictions.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extLst>
                  <a:ext uri="{0D108BD9-81ED-4DB2-BD59-A6C34878D82A}">
                    <a16:rowId xmlns:a16="http://schemas.microsoft.com/office/drawing/2014/main" val="4292287907"/>
                  </a:ext>
                </a:extLst>
              </a:tr>
              <a:tr h="738129">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9</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Integration of GIS and AI for Smart Pest Management</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White, A. et al.</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dirty="0">
                          <a:solidFill>
                            <a:schemeClr val="tx1"/>
                          </a:solidFill>
                          <a:effectLst/>
                          <a:latin typeface="Arial" panose="020B0604020202020204" pitchFamily="34" charset="0"/>
                        </a:rPr>
                        <a:t>2022</a:t>
                      </a:r>
                      <a:endParaRPr lang="en-IN" dirty="0">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Experimental Analysis, GIS and AI Integration</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Integration of GIS and AI improves pest monitoring and management strategies.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Timely pest detection, targeted interventions, and reduced chemical use.</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Technical complexity, potential false positives in pest detection.</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extLst>
                  <a:ext uri="{0D108BD9-81ED-4DB2-BD59-A6C34878D82A}">
                    <a16:rowId xmlns:a16="http://schemas.microsoft.com/office/drawing/2014/main" val="674703995"/>
                  </a:ext>
                </a:extLst>
              </a:tr>
              <a:tr h="911806">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10</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Impact of IoT-based Smart Farming on Agricultural Productivity</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Patel, K. et al.</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IN" sz="800" b="0" i="0" u="none" strike="noStrike">
                          <a:solidFill>
                            <a:schemeClr val="tx1"/>
                          </a:solidFill>
                          <a:effectLst/>
                          <a:latin typeface="Arial" panose="020B0604020202020204" pitchFamily="34" charset="0"/>
                        </a:rPr>
                        <a:t>2020</a:t>
                      </a:r>
                      <a:endParaRPr lang="en-IN">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Comparative Study, IoT-based Smart Farming Systems</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IoT-based smart farming systems enhance productivity by automating farming tasks and data collection.</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a:solidFill>
                            <a:schemeClr val="tx1"/>
                          </a:solidFill>
                          <a:effectLst/>
                          <a:latin typeface="Arial" panose="020B0604020202020204" pitchFamily="34" charset="0"/>
                        </a:rPr>
                        <a:t>Increased efficiency, reduced labor requirements, and better resource management.</a:t>
                      </a:r>
                      <a:endParaRPr lang="en-US">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tc>
                  <a:txBody>
                    <a:bodyPr/>
                    <a:lstStyle/>
                    <a:p>
                      <a:pPr rtl="0" fontAlgn="ctr">
                        <a:spcBef>
                          <a:spcPts val="0"/>
                        </a:spcBef>
                        <a:spcAft>
                          <a:spcPts val="0"/>
                        </a:spcAft>
                      </a:pPr>
                      <a:r>
                        <a:rPr lang="en-US" sz="800" b="0" i="0" u="none" strike="noStrike" dirty="0">
                          <a:solidFill>
                            <a:schemeClr val="tx1"/>
                          </a:solidFill>
                          <a:effectLst/>
                          <a:latin typeface="Arial" panose="020B0604020202020204" pitchFamily="34" charset="0"/>
                        </a:rPr>
                        <a:t>Initial setup costs, reliance on stable internet connectivity, and data security challenges.</a:t>
                      </a:r>
                      <a:endParaRPr lang="en-US" dirty="0">
                        <a:solidFill>
                          <a:schemeClr val="tx1"/>
                        </a:solidFill>
                        <a:effectLst/>
                      </a:endParaRPr>
                    </a:p>
                  </a:txBody>
                  <a:tcPr marL="76200" marR="76200" marT="76200" marB="76200"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FFFFF"/>
                    </a:solidFill>
                  </a:tcPr>
                </a:tc>
                <a:extLst>
                  <a:ext uri="{0D108BD9-81ED-4DB2-BD59-A6C34878D82A}">
                    <a16:rowId xmlns:a16="http://schemas.microsoft.com/office/drawing/2014/main" val="300667383"/>
                  </a:ext>
                </a:extLst>
              </a:tr>
            </a:tbl>
          </a:graphicData>
        </a:graphic>
      </p:graphicFrame>
      <p:sp>
        <p:nvSpPr>
          <p:cNvPr id="3" name="Rectangle 1">
            <a:extLst>
              <a:ext uri="{FF2B5EF4-FFF2-40B4-BE49-F238E27FC236}">
                <a16:creationId xmlns:a16="http://schemas.microsoft.com/office/drawing/2014/main" id="{08606F81-08D3-269A-A318-2146DDBC5D2D}"/>
              </a:ext>
            </a:extLst>
          </p:cNvPr>
          <p:cNvSpPr>
            <a:spLocks noChangeArrowheads="1"/>
          </p:cNvSpPr>
          <p:nvPr/>
        </p:nvSpPr>
        <p:spPr bwMode="auto">
          <a:xfrm>
            <a:off x="-519883" y="1531938"/>
            <a:ext cx="1849274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39" name="Google Shape;139;p5"/>
          <p:cNvSpPr txBox="1">
            <a:spLocks noGrp="1"/>
          </p:cNvSpPr>
          <p:nvPr>
            <p:ph type="body" idx="1"/>
          </p:nvPr>
        </p:nvSpPr>
        <p:spPr>
          <a:xfrm>
            <a:off x="762000" y="952501"/>
            <a:ext cx="10668000" cy="4952997"/>
          </a:xfrm>
          <a:prstGeom prst="rect">
            <a:avLst/>
          </a:prstGeom>
          <a:noFill/>
          <a:ln>
            <a:noFill/>
          </a:ln>
        </p:spPr>
        <p:txBody>
          <a:bodyPr spcFirstLastPara="1" wrap="square" lIns="91425" tIns="45700" rIns="91425" bIns="45700" anchor="t" anchorCtr="0">
            <a:noAutofit/>
          </a:bodyPr>
          <a:lstStyle/>
          <a:p>
            <a:pPr marR="137160" indent="90170" algn="just">
              <a:lnSpc>
                <a:spcPct val="152000"/>
              </a:lnSpc>
              <a:spcAft>
                <a:spcPts val="1020"/>
              </a:spcAft>
            </a:pPr>
            <a:r>
              <a:rPr lang="en-IN" sz="1400" kern="100" dirty="0">
                <a:solidFill>
                  <a:srgbClr val="000000"/>
                </a:solidFill>
                <a:effectLst/>
                <a:latin typeface="Times New Roman" panose="02020603050405020304" pitchFamily="18" charset="0"/>
                <a:ea typeface="Times New Roman" panose="02020603050405020304" pitchFamily="18" charset="0"/>
              </a:rPr>
              <a:t> The primary objective of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is to revolutionize modern agriculture by harnessing cutting-edge technology to optimize farming practices. Our mission is to empower farmers with advanced tools and solutions to address the following key objectives:  </a:t>
            </a:r>
          </a:p>
          <a:p>
            <a:pPr marL="342900" marR="137160" lvl="0" indent="-342900" algn="just" fontAlgn="base">
              <a:lnSpc>
                <a:spcPct val="155000"/>
              </a:lnSpc>
              <a:spcAft>
                <a:spcPts val="975"/>
              </a:spcAft>
              <a:buClr>
                <a:srgbClr val="000000"/>
              </a:buClr>
              <a:buSzPts val="14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Precision Farming: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Farm_era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aims to enable precise and data-driven farming practices through GIS field mapping and precision crop planning. This ensures optimal land usage and resource allocation.  </a:t>
            </a:r>
          </a:p>
          <a:p>
            <a:pPr marL="342900" marR="137160" lvl="0" indent="-342900" algn="just" fontAlgn="base">
              <a:lnSpc>
                <a:spcPct val="155000"/>
              </a:lnSpc>
              <a:spcAft>
                <a:spcPts val="970"/>
              </a:spcAft>
              <a:buClr>
                <a:srgbClr val="000000"/>
              </a:buClr>
              <a:buSzPts val="14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Pest Management: By utilizing AI-powered pest management systems,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Farm_era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seeks to minimize crop losses caused by pests while reducing the reliance on chemical pesticides, promoting sustainable agriculture.  </a:t>
            </a:r>
          </a:p>
          <a:p>
            <a:pPr marL="342900" marR="137160" lvl="0" indent="-342900" algn="just" fontAlgn="base">
              <a:lnSpc>
                <a:spcPct val="155000"/>
              </a:lnSpc>
              <a:spcAft>
                <a:spcPts val="200"/>
              </a:spcAft>
              <a:buClr>
                <a:srgbClr val="000000"/>
              </a:buClr>
              <a:buSzPts val="14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Resource Efficiency: We strive to enhance resource efficiency by providing real-time weather updates and smart irrigation solutions, enabling farmers to conserve water and energy resources while improving crop yields.  </a:t>
            </a:r>
          </a:p>
          <a:p>
            <a:pPr marL="342900" marR="137160" lvl="0" indent="-342900" algn="just" fontAlgn="base">
              <a:lnSpc>
                <a:spcPct val="155000"/>
              </a:lnSpc>
              <a:spcAft>
                <a:spcPts val="960"/>
              </a:spcAft>
              <a:buClr>
                <a:srgbClr val="000000"/>
              </a:buClr>
              <a:buSzPts val="14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Data-Driven Insights: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Farm_era's</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powerful data analytics tools are designed to offer farmers actionable insights into their operations, helping them make informed decisions and increase overall farm productivity.  </a:t>
            </a:r>
          </a:p>
          <a:p>
            <a:pPr marL="342900" marR="137160" lvl="0" indent="-342900" algn="just" fontAlgn="base">
              <a:lnSpc>
                <a:spcPct val="150000"/>
              </a:lnSpc>
              <a:spcAft>
                <a:spcPts val="1035"/>
              </a:spcAft>
              <a:buClr>
                <a:srgbClr val="000000"/>
              </a:buClr>
              <a:buSzPts val="1400"/>
              <a:buFont typeface="+mj-lt"/>
              <a:buAutoNum type="arabicPeriod"/>
            </a:pP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Sustainability: Our overarching goal is to promote environmentally sustainable farming practices, reducing the ecological footprint of agriculture and contributing to food security on a global scale. </a:t>
            </a:r>
            <a:r>
              <a:rPr lang="en-IN" sz="14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Farm_era</a:t>
            </a:r>
            <a:r>
              <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is committed to revolutionizing agriculture for a more sustainable, efficient, and productive future.  </a:t>
            </a:r>
            <a:endParaRPr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Existing methods - drawbacks</a:t>
            </a:r>
            <a:endParaRPr dirty="0"/>
          </a:p>
        </p:txBody>
      </p:sp>
      <p:sp>
        <p:nvSpPr>
          <p:cNvPr id="139" name="Google Shape;139;p5"/>
          <p:cNvSpPr txBox="1">
            <a:spLocks noGrp="1"/>
          </p:cNvSpPr>
          <p:nvPr>
            <p:ph type="body" idx="1"/>
          </p:nvPr>
        </p:nvSpPr>
        <p:spPr>
          <a:xfrm>
            <a:off x="581891" y="1143001"/>
            <a:ext cx="11305309" cy="4609406"/>
          </a:xfrm>
          <a:prstGeom prst="rect">
            <a:avLst/>
          </a:prstGeom>
          <a:noFill/>
          <a:ln>
            <a:noFill/>
          </a:ln>
        </p:spPr>
        <p:txBody>
          <a:bodyPr spcFirstLastPara="1" wrap="square" lIns="91425" tIns="45700" rIns="91425" bIns="45700" anchor="t" anchorCtr="0">
            <a:noAutofit/>
          </a:bodyPr>
          <a:lstStyle/>
          <a:p>
            <a:pPr marL="0" indent="0" algn="just">
              <a:spcBef>
                <a:spcPts val="0"/>
              </a:spcBef>
              <a:buSzPct val="100000"/>
              <a:buNone/>
            </a:pPr>
            <a:r>
              <a:rPr lang="en-IN" sz="1600" dirty="0">
                <a:solidFill>
                  <a:srgbClr val="000000"/>
                </a:solidFill>
                <a:effectLst/>
                <a:latin typeface="Times New Roman" panose="02020603050405020304" pitchFamily="18" charset="0"/>
                <a:ea typeface="Times New Roman" panose="02020603050405020304" pitchFamily="18" charset="0"/>
              </a:rPr>
              <a:t>The existing system for </a:t>
            </a:r>
            <a:r>
              <a:rPr lang="en-IN" sz="1600" dirty="0" err="1">
                <a:solidFill>
                  <a:srgbClr val="000000"/>
                </a:solidFill>
                <a:effectLst/>
                <a:latin typeface="Times New Roman" panose="02020603050405020304" pitchFamily="18" charset="0"/>
                <a:ea typeface="Times New Roman" panose="02020603050405020304" pitchFamily="18" charset="0"/>
              </a:rPr>
              <a:t>Farm_era</a:t>
            </a:r>
            <a:r>
              <a:rPr lang="en-IN" sz="1600" dirty="0">
                <a:solidFill>
                  <a:srgbClr val="000000"/>
                </a:solidFill>
                <a:effectLst/>
                <a:latin typeface="Times New Roman" panose="02020603050405020304" pitchFamily="18" charset="0"/>
                <a:ea typeface="Times New Roman" panose="02020603050405020304" pitchFamily="18" charset="0"/>
              </a:rPr>
              <a:t>, which incorporates advanced GIS field mapping, precision crop planning, input tracking, AI-powered pest management, real-time weather updates, smart irrigation, and powerful data analytics for optimized farming, does have a few disadvantages. Firstly, the implementation of such a comprehensive system requires a significant initial investment in terms of hardware, software, and skilled personnel, which may pose a financial challenge for small-scale farmers or those with limited resources. Additionally, the complexity of the system may require farmers to undergo extensive training to fully understand and utilize all its features effectively. This can be </a:t>
            </a:r>
            <a:r>
              <a:rPr lang="en-IN" sz="1600" dirty="0" err="1">
                <a:solidFill>
                  <a:srgbClr val="000000"/>
                </a:solidFill>
                <a:effectLst/>
                <a:latin typeface="Times New Roman" panose="02020603050405020304" pitchFamily="18" charset="0"/>
                <a:ea typeface="Times New Roman" panose="02020603050405020304" pitchFamily="18" charset="0"/>
              </a:rPr>
              <a:t>timeconsuming</a:t>
            </a:r>
            <a:r>
              <a:rPr lang="en-IN" sz="1600" dirty="0">
                <a:solidFill>
                  <a:srgbClr val="000000"/>
                </a:solidFill>
                <a:effectLst/>
                <a:latin typeface="Times New Roman" panose="02020603050405020304" pitchFamily="18" charset="0"/>
                <a:ea typeface="Times New Roman" panose="02020603050405020304" pitchFamily="18" charset="0"/>
              </a:rPr>
              <a:t> and may hinder the adoption of the system by farmers who are already burdened with numerous tasks on the farm. Furthermore, the system relies heavily on technology and connectivity, which may be unreliable in rural areas or regions with poor network coverage. This can lead to disruptions in data acquisition, communication between devices, and access to real-time updates, potentially compromising the accuracy and timeliness of decision-making processes. Another drawback is the reliance on AI-powered pest management, which may not be suitable for all types of pests or farming practices. Traditional methods may still be necessary in certain cases, and the exclusion of non-AI approaches could limit the effectiveness of pest control strategies. Lastly, while smart irrigation can help conserve water by providing plants with the right amount at the right time, it may also require farmers to be more dependent on technology and automated systems. This raises concerns regarding the sustainability and resilience of farming practices in the event of system failures or power outages. Despite these disadvantages, with proper planning, training, and support, the implementation of the </a:t>
            </a:r>
            <a:r>
              <a:rPr lang="en-IN" sz="1600" dirty="0" err="1">
                <a:solidFill>
                  <a:srgbClr val="000000"/>
                </a:solidFill>
                <a:effectLst/>
                <a:latin typeface="Times New Roman" panose="02020603050405020304" pitchFamily="18" charset="0"/>
                <a:ea typeface="Times New Roman" panose="02020603050405020304" pitchFamily="18" charset="0"/>
              </a:rPr>
              <a:t>Farm_era</a:t>
            </a:r>
            <a:r>
              <a:rPr lang="en-IN" sz="1600" dirty="0">
                <a:solidFill>
                  <a:srgbClr val="000000"/>
                </a:solidFill>
                <a:effectLst/>
                <a:latin typeface="Times New Roman" panose="02020603050405020304" pitchFamily="18" charset="0"/>
                <a:ea typeface="Times New Roman" panose="02020603050405020304" pitchFamily="18" charset="0"/>
              </a:rPr>
              <a:t> system has the potential to revolutionize farming practices and enhance productivity, sustainability, and profitability in the agricultural sector.</a:t>
            </a:r>
            <a:endParaRPr sz="1600" dirty="0">
              <a:solidFill>
                <a:schemeClr val="tx1"/>
              </a:solidFill>
            </a:endParaRPr>
          </a:p>
        </p:txBody>
      </p:sp>
    </p:spTree>
    <p:extLst>
      <p:ext uri="{BB962C8B-B14F-4D97-AF65-F5344CB8AC3E}">
        <p14:creationId xmlns:p14="http://schemas.microsoft.com/office/powerpoint/2010/main" val="229443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33" name="Google Shape;133;p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76200" marR="137160" indent="0" algn="just">
              <a:lnSpc>
                <a:spcPct val="148000"/>
              </a:lnSpc>
              <a:spcAft>
                <a:spcPts val="200"/>
              </a:spcAft>
              <a:buNone/>
            </a:pPr>
            <a:r>
              <a:rPr lang="en-IN" sz="1400" kern="100" dirty="0">
                <a:solidFill>
                  <a:srgbClr val="000000"/>
                </a:solidFill>
                <a:effectLst/>
                <a:latin typeface="Calibri" panose="020F0502020204030204" pitchFamily="34" charset="0"/>
                <a:ea typeface="Calibri" panose="020F0502020204030204" pitchFamily="34" charset="0"/>
              </a:rPr>
              <a:t>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offers a comprehensive solution for advanced GIS field mapping, precision crop planning, input tracking, AI-powered pest management, real-time weather updates, smart irrigation, and powerful data analytics to optimize farming. With advanced GIS field mapping, farmers can accurately map their fields, identify boundaries, and efficiently plan their planting and harvesting activities. Precision crop planning ensures that farmers maximize their yield potential by deploying the most suitable crops and varieties for their fields based on soil conditions, weather patterns and market demand. Moreover,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provides input tracking capabilities, enabling farmers to closely monitor and manage their use of fertilizers, pesticides and other key inputs. This helps to reduce waste, ensure sustainability, and improve cost efficiency. </a:t>
            </a:r>
            <a:r>
              <a:rPr lang="en-IN" sz="1400" kern="100" dirty="0" err="1">
                <a:solidFill>
                  <a:srgbClr val="000000"/>
                </a:solidFill>
                <a:effectLst/>
                <a:latin typeface="Times New Roman" panose="02020603050405020304" pitchFamily="18" charset="0"/>
                <a:ea typeface="Times New Roman" panose="02020603050405020304" pitchFamily="18" charset="0"/>
              </a:rPr>
              <a:t>AIpowered</a:t>
            </a:r>
            <a:r>
              <a:rPr lang="en-IN" sz="1400" kern="100" dirty="0">
                <a:solidFill>
                  <a:srgbClr val="000000"/>
                </a:solidFill>
                <a:effectLst/>
                <a:latin typeface="Times New Roman" panose="02020603050405020304" pitchFamily="18" charset="0"/>
                <a:ea typeface="Times New Roman" panose="02020603050405020304" pitchFamily="18" charset="0"/>
              </a:rPr>
              <a:t> pest management takes precision farming to the next level by using machine learning algorithms to detect and identify pest infestations early on. This proactive approach allows farmers to take swift and targeted action, minimizing the impact of pests on their crops. Real-time weather updates play a crucial role in making informed decisions on crop management.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integrates with meteorological data sources to provide farmers with up-to-date information on temperature, humidity, rainfall and other key weather parameters.  This information enables farmers to adjust irrigation schedules, optimize pesticide applications, and take appropriate measures to protect their crops from extreme weather </a:t>
            </a:r>
            <a:r>
              <a:rPr lang="en-IN" sz="1400" kern="100" dirty="0" err="1">
                <a:solidFill>
                  <a:srgbClr val="000000"/>
                </a:solidFill>
                <a:effectLst/>
                <a:latin typeface="Times New Roman" panose="02020603050405020304" pitchFamily="18" charset="0"/>
                <a:ea typeface="Times New Roman" panose="02020603050405020304" pitchFamily="18" charset="0"/>
              </a:rPr>
              <a:t>events.In</a:t>
            </a:r>
            <a:r>
              <a:rPr lang="en-IN" sz="1400" kern="100" dirty="0">
                <a:solidFill>
                  <a:srgbClr val="000000"/>
                </a:solidFill>
                <a:effectLst/>
                <a:latin typeface="Times New Roman" panose="02020603050405020304" pitchFamily="18" charset="0"/>
                <a:ea typeface="Times New Roman" panose="02020603050405020304" pitchFamily="18" charset="0"/>
              </a:rPr>
              <a:t> addition,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incorporates smart irrigation technology, which uses sensors and data analytics to determine precise irrigation needs based on soil moisture levels, crop water requirements, and weather conditions. This ensures efficient water usage, minimizes water waste, and promotes sustainable farming practices. </a:t>
            </a:r>
            <a:r>
              <a:rPr lang="en-IN" sz="1400" kern="100" dirty="0" err="1">
                <a:solidFill>
                  <a:srgbClr val="000000"/>
                </a:solidFill>
                <a:effectLst/>
                <a:latin typeface="Times New Roman" panose="02020603050405020304" pitchFamily="18" charset="0"/>
                <a:ea typeface="Times New Roman" panose="02020603050405020304" pitchFamily="18" charset="0"/>
              </a:rPr>
              <a:t>Farm_era’s</a:t>
            </a:r>
            <a:r>
              <a:rPr lang="en-IN" sz="1400" kern="100" dirty="0">
                <a:solidFill>
                  <a:srgbClr val="000000"/>
                </a:solidFill>
                <a:effectLst/>
                <a:latin typeface="Times New Roman" panose="02020603050405020304" pitchFamily="18" charset="0"/>
                <a:ea typeface="Times New Roman" panose="02020603050405020304" pitchFamily="18" charset="0"/>
              </a:rPr>
              <a:t> powerful data analytics capabilities bring all the collected data together to generate actionable insights and recommendations. </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33" name="Google Shape;133;p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76200" marR="137160" indent="0" algn="just">
              <a:lnSpc>
                <a:spcPct val="148000"/>
              </a:lnSpc>
              <a:spcAft>
                <a:spcPts val="200"/>
              </a:spcAft>
              <a:buNone/>
            </a:pPr>
            <a:r>
              <a:rPr lang="en-IN" sz="1400" kern="100" dirty="0">
                <a:solidFill>
                  <a:srgbClr val="000000"/>
                </a:solidFill>
                <a:effectLst/>
                <a:latin typeface="Times New Roman" panose="02020603050405020304" pitchFamily="18" charset="0"/>
                <a:ea typeface="Times New Roman" panose="02020603050405020304" pitchFamily="18" charset="0"/>
              </a:rPr>
              <a:t>By </a:t>
            </a:r>
            <a:r>
              <a:rPr lang="en-IN" sz="1400" kern="100" dirty="0" err="1">
                <a:solidFill>
                  <a:srgbClr val="000000"/>
                </a:solidFill>
                <a:effectLst/>
                <a:latin typeface="Times New Roman" panose="02020603050405020304" pitchFamily="18" charset="0"/>
                <a:ea typeface="Times New Roman" panose="02020603050405020304" pitchFamily="18" charset="0"/>
              </a:rPr>
              <a:t>analysingdata</a:t>
            </a:r>
            <a:r>
              <a:rPr lang="en-IN" sz="1400" kern="100" dirty="0">
                <a:solidFill>
                  <a:srgbClr val="000000"/>
                </a:solidFill>
                <a:effectLst/>
                <a:latin typeface="Times New Roman" panose="02020603050405020304" pitchFamily="18" charset="0"/>
                <a:ea typeface="Times New Roman" panose="02020603050405020304" pitchFamily="18" charset="0"/>
              </a:rPr>
              <a:t> on crop performance, input usage, weather patterns, and other relevant factors, farmers can make data-driven decisions to optimize their farming operations, increase productivity, and enhance profitability. The integration of artificial intelligence further enhances the system's ability to continuously learn and improve recommendations over time. Overall, </a:t>
            </a:r>
            <a:r>
              <a:rPr lang="en-IN" sz="1400" kern="100" dirty="0" err="1">
                <a:solidFill>
                  <a:srgbClr val="000000"/>
                </a:solidFill>
                <a:effectLst/>
                <a:latin typeface="Times New Roman" panose="02020603050405020304" pitchFamily="18" charset="0"/>
                <a:ea typeface="Times New Roman" panose="02020603050405020304" pitchFamily="18" charset="0"/>
              </a:rPr>
              <a:t>Farm_era</a:t>
            </a:r>
            <a:r>
              <a:rPr lang="en-IN" sz="1400" kern="100" dirty="0">
                <a:solidFill>
                  <a:srgbClr val="000000"/>
                </a:solidFill>
                <a:effectLst/>
                <a:latin typeface="Times New Roman" panose="02020603050405020304" pitchFamily="18" charset="0"/>
                <a:ea typeface="Times New Roman" panose="02020603050405020304" pitchFamily="18" charset="0"/>
              </a:rPr>
              <a:t> offers a complete and integrated solution for farmers to embrace precision farming and harness the power of advanced technology for optimized farming practices.</a:t>
            </a:r>
            <a:endParaRPr sz="1400" dirty="0"/>
          </a:p>
        </p:txBody>
      </p:sp>
    </p:spTree>
    <p:extLst>
      <p:ext uri="{BB962C8B-B14F-4D97-AF65-F5344CB8AC3E}">
        <p14:creationId xmlns:p14="http://schemas.microsoft.com/office/powerpoint/2010/main" val="10409679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3465</Words>
  <Application>Microsoft Office PowerPoint</Application>
  <PresentationFormat>Widescreen</PresentationFormat>
  <Paragraphs>180</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Verdana</vt:lpstr>
      <vt:lpstr>Bioinformatics</vt:lpstr>
      <vt:lpstr>Farm_era: Advanced GIS field mapping, precision crop planning, input tracking, AI-powered pest management, real-time weather updates, smart irrigation, and powerful data analytics for optimized farming.</vt:lpstr>
      <vt:lpstr>Introduction</vt:lpstr>
      <vt:lpstr>Abstract</vt:lpstr>
      <vt:lpstr>Literature Review</vt:lpstr>
      <vt:lpstr>Literature Review</vt:lpstr>
      <vt:lpstr>Objectives</vt:lpstr>
      <vt:lpstr>Existing methods - drawbacks</vt:lpstr>
      <vt:lpstr>Proposed Method</vt:lpstr>
      <vt:lpstr>Proposed Method</vt:lpstr>
      <vt:lpstr>Architecture Diagram</vt:lpstr>
      <vt:lpstr>Modules</vt:lpstr>
      <vt:lpstr>Modules</vt:lpstr>
      <vt:lpstr>Modules</vt:lpstr>
      <vt:lpstr>Methodology</vt:lpstr>
      <vt:lpstr>Software Details</vt:lpstr>
      <vt:lpstr>Time Line by Gantt Chart</vt:lpstr>
      <vt:lpstr>Expected Outcomes</vt:lpstr>
      <vt:lpstr>Expected Outcomes</vt:lpstr>
      <vt:lpstr>Conclusion</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Farm_era: Advanced GIS field mapping, precision crop planning, input tracking, AI-powered pest management, real-time weather updates, smart irrigation, and powerful data analytics for optimized farming.</dc:title>
  <dc:creator>Sanjeev P Kaulgud-Asst. Prof-CSE</dc:creator>
  <cp:lastModifiedBy>Vishnu Reddy</cp:lastModifiedBy>
  <cp:revision>10</cp:revision>
  <dcterms:created xsi:type="dcterms:W3CDTF">2023-03-16T03:26:27Z</dcterms:created>
  <dcterms:modified xsi:type="dcterms:W3CDTF">2024-01-11T20:19:57Z</dcterms:modified>
</cp:coreProperties>
</file>