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8" r:id="rId16"/>
    <p:sldId id="259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jDvtTe1guoKFg/b3/K4+PIGM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3E8F1-5337-43AC-B090-336C11A7FA8A}">
  <a:tblStyle styleId="{AB83E8F1-5337-43AC-B090-336C11A7FA8A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EA77F1-374D-4CD4-9706-6771CD37B4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4690" autoAdjust="0"/>
  </p:normalViewPr>
  <p:slideViewPr>
    <p:cSldViewPr snapToGrid="0">
      <p:cViewPr varScale="1">
        <p:scale>
          <a:sx n="41" d="100"/>
          <a:sy n="41" d="100"/>
        </p:scale>
        <p:origin x="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2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24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64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09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77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523a32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62523a32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8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62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36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53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01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867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7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 rot="5400000">
            <a:off x="3670302" y="-1714500"/>
            <a:ext cx="4952997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8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2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2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 err="1"/>
              <a:t>Farm_era</a:t>
            </a:r>
            <a:r>
              <a:rPr lang="en-GB" sz="2400" dirty="0"/>
              <a:t>: Advanced GIS field mapping, precision crop planning, input tracking, AI-powered pest management, real-time weather updates, smart irrigation, and powerful data analytics for optimized farming.</a:t>
            </a:r>
            <a:endParaRPr sz="2400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/>
              <a:t>Batch Number: ISE-G04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/>
          </a:p>
        </p:txBody>
      </p:sp>
      <p:graphicFrame>
        <p:nvGraphicFramePr>
          <p:cNvPr id="89" name="Google Shape;89;p1"/>
          <p:cNvGraphicFramePr/>
          <p:nvPr>
            <p:extLst>
              <p:ext uri="{D42A27DB-BD31-4B8C-83A1-F6EECF244321}">
                <p14:modId xmlns:p14="http://schemas.microsoft.com/office/powerpoint/2010/main" val="1561842122"/>
              </p:ext>
            </p:extLst>
          </p:nvPr>
        </p:nvGraphicFramePr>
        <p:xfrm>
          <a:off x="630904" y="3274141"/>
          <a:ext cx="5418675" cy="2225100"/>
        </p:xfrm>
        <a:graphic>
          <a:graphicData uri="http://schemas.openxmlformats.org/drawingml/2006/table">
            <a:tbl>
              <a:tblPr firstRow="1" bandRow="1">
                <a:noFill/>
                <a:tableStyleId>{AB83E8F1-5337-43AC-B090-336C11A7FA8A}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20201ISE0032</a:t>
                      </a:r>
                      <a:endParaRPr sz="1800" b="1" u="none" strike="noStrike" cap="none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Vishnu Reddy Kotam</a:t>
                      </a:r>
                      <a:endParaRPr sz="1800" b="1" u="none" strike="noStrike" cap="none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20201ISE0038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Bellakki</a:t>
                      </a: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Vinayak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20201ISB0025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Suhas</a:t>
                      </a: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N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20201ISE0043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Rohini N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Under the Supervision of,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 R Vignesh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Associate Professor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&amp; Engineering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PIP104 University Project-II</a:t>
            </a:r>
            <a:endParaRPr dirty="0"/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.</a:t>
            </a:r>
            <a:r>
              <a:rPr lang="en-IN" sz="1400" dirty="0" err="1"/>
              <a:t>box:hover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transform: scale(1.05);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.box </a:t>
            </a:r>
            <a:r>
              <a:rPr lang="en-IN" sz="1400" dirty="0" err="1"/>
              <a:t>img</a:t>
            </a:r>
            <a:r>
              <a:rPr lang="en-IN" sz="1400" dirty="0"/>
              <a:t> { </a:t>
            </a:r>
            <a:r>
              <a:rPr lang="en-IN" sz="1400" dirty="0" err="1"/>
              <a:t>marginright</a:t>
            </a:r>
            <a:r>
              <a:rPr lang="en-IN" sz="1400" dirty="0"/>
              <a:t>: 10px;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.box-text { </a:t>
            </a:r>
            <a:r>
              <a:rPr lang="en-IN" sz="1400" dirty="0" err="1"/>
              <a:t>textalign</a:t>
            </a:r>
            <a:r>
              <a:rPr lang="en-IN" sz="1400" dirty="0"/>
              <a:t>: right;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&lt;/style&gt; </a:t>
            </a:r>
          </a:p>
          <a:p>
            <a:pPr marL="76200" indent="0">
              <a:buNone/>
            </a:pPr>
            <a:r>
              <a:rPr lang="en-IN" sz="1400" dirty="0"/>
              <a:t> """,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unsafe_allow_html</a:t>
            </a:r>
            <a:r>
              <a:rPr lang="en-IN" sz="1400" dirty="0"/>
              <a:t>=True </a:t>
            </a:r>
          </a:p>
          <a:p>
            <a:pPr marL="76200" indent="0">
              <a:buNone/>
            </a:pPr>
            <a:r>
              <a:rPr lang="en-IN" sz="1400" dirty="0"/>
              <a:t> ) </a:t>
            </a:r>
          </a:p>
          <a:p>
            <a:pPr marL="76200" indent="0">
              <a:buNone/>
            </a:pPr>
            <a:r>
              <a:rPr lang="en-IN" sz="1400" dirty="0"/>
              <a:t> # Logo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st.markdown</a:t>
            </a:r>
            <a:r>
              <a:rPr lang="en-IN" sz="1400" dirty="0"/>
              <a:t>("&lt;div class='</a:t>
            </a:r>
            <a:r>
              <a:rPr lang="en-IN" sz="1400" dirty="0" err="1"/>
              <a:t>st-centered_img</a:t>
            </a:r>
            <a:r>
              <a:rPr lang="en-IN" sz="1400" dirty="0"/>
              <a:t>'&gt;&lt;</a:t>
            </a:r>
            <a:r>
              <a:rPr lang="en-IN" sz="1400" dirty="0" err="1"/>
              <a:t>img</a:t>
            </a: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 err="1"/>
              <a:t>src</a:t>
            </a:r>
            <a:r>
              <a:rPr lang="en-IN" sz="1400" dirty="0"/>
              <a:t>='https://www.freeiconspng.com/uploads/green-leaf-png-9.png' </a:t>
            </a:r>
          </a:p>
          <a:p>
            <a:pPr marL="76200" indent="0">
              <a:buNone/>
            </a:pPr>
            <a:r>
              <a:rPr lang="en-IN" sz="1400" dirty="0"/>
              <a:t>width='80'&gt;&lt;/div&gt;", </a:t>
            </a:r>
            <a:r>
              <a:rPr lang="en-IN" sz="1400" dirty="0" err="1"/>
              <a:t>unsafe_allow_html</a:t>
            </a:r>
            <a:r>
              <a:rPr lang="en-IN" sz="1400" dirty="0"/>
              <a:t>=True) </a:t>
            </a:r>
          </a:p>
          <a:p>
            <a:pPr marL="76200" indent="0">
              <a:buNone/>
            </a:pP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5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/>
              <a:t># Text with size 100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st.markdown</a:t>
            </a:r>
            <a:r>
              <a:rPr lang="en-US" sz="1400" dirty="0"/>
              <a:t>("&lt;h2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#5BEAB1;'&gt;A Farm </a:t>
            </a:r>
          </a:p>
          <a:p>
            <a:pPr marL="76200" indent="0">
              <a:buNone/>
            </a:pPr>
            <a:r>
              <a:rPr lang="en-US" sz="1400" dirty="0"/>
              <a:t>management system&lt;/h2&gt;",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Heading </a:t>
            </a:r>
            <a:r>
              <a:rPr lang="en-US" sz="1400" dirty="0" err="1"/>
              <a:t>st.markdown</a:t>
            </a:r>
            <a:r>
              <a:rPr lang="en-US" sz="1400" dirty="0"/>
              <a:t>("&lt;h1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</a:t>
            </a:r>
          </a:p>
          <a:p>
            <a:pPr marL="76200" indent="0">
              <a:buNone/>
            </a:pPr>
            <a:r>
              <a:rPr lang="en-US" sz="1400" dirty="0"/>
              <a:t>#5BEAB1;'&gt;FARM_ERA&lt;/h1&gt;",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Simple center-aligned text </a:t>
            </a:r>
            <a:r>
              <a:rPr lang="en-US" sz="1400" dirty="0" err="1"/>
              <a:t>st.markdown</a:t>
            </a:r>
            <a:r>
              <a:rPr lang="en-US" sz="1400" dirty="0"/>
              <a:t>("&lt;p class='</a:t>
            </a:r>
            <a:r>
              <a:rPr lang="en-US" sz="1400" dirty="0" err="1"/>
              <a:t>st</a:t>
            </a:r>
            <a:r>
              <a:rPr lang="en-US" sz="1400" dirty="0"/>
              <a:t>-centered' </a:t>
            </a:r>
          </a:p>
          <a:p>
            <a:pPr marL="76200" indent="0">
              <a:buNone/>
            </a:pPr>
            <a:r>
              <a:rPr lang="en-US" sz="1400" dirty="0"/>
              <a:t>style='color: #5BEAB1;'&gt; A comprehensive solution to streamline all farming </a:t>
            </a:r>
          </a:p>
          <a:p>
            <a:pPr marL="76200" indent="0">
              <a:buNone/>
            </a:pPr>
            <a:r>
              <a:rPr lang="en-US" sz="1400" dirty="0"/>
              <a:t>procedures and activities. Optimize productivity, make informed decisions, </a:t>
            </a:r>
          </a:p>
          <a:p>
            <a:pPr marL="76200" indent="0">
              <a:buNone/>
            </a:pPr>
            <a:r>
              <a:rPr lang="en-US" sz="1400" dirty="0"/>
              <a:t>and embrace the future of farming.&lt;/p&gt;",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Button to display a paragraph col4, </a:t>
            </a:r>
          </a:p>
          <a:p>
            <a:pPr marL="76200" indent="0">
              <a:buNone/>
            </a:pPr>
            <a:r>
              <a:rPr lang="en-US" sz="1400" dirty="0"/>
              <a:t>col5,col6 =</a:t>
            </a:r>
            <a:r>
              <a:rPr lang="en-US" sz="1400" dirty="0" err="1"/>
              <a:t>st.columns</a:t>
            </a:r>
            <a:r>
              <a:rPr lang="en-US" sz="1400" dirty="0"/>
              <a:t>(3) with col5: if </a:t>
            </a:r>
          </a:p>
          <a:p>
            <a:pPr marL="76200" indent="0">
              <a:buNone/>
            </a:pPr>
            <a:r>
              <a:rPr lang="en-US" sz="1400" dirty="0" err="1"/>
              <a:t>st.button</a:t>
            </a:r>
            <a:r>
              <a:rPr lang="en-US" sz="1400" dirty="0"/>
              <a:t>("About the application"):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2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err="1"/>
              <a:t>st.header</a:t>
            </a:r>
            <a:r>
              <a:rPr lang="en-US" sz="1400" dirty="0"/>
              <a:t>("Field Mapping and Delineation")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("Effortlessly map and delineate your fields using </a:t>
            </a:r>
            <a:r>
              <a:rPr lang="en-US" sz="1400" dirty="0" err="1"/>
              <a:t>Farm_era's</a:t>
            </a:r>
            <a:r>
              <a:rPr lang="en-US" sz="1400" dirty="0"/>
              <a:t> intuitive </a:t>
            </a:r>
          </a:p>
          <a:p>
            <a:pPr marL="76200" indent="0">
              <a:buNone/>
            </a:pPr>
            <a:r>
              <a:rPr lang="en-US" sz="1400" dirty="0"/>
              <a:t>interface. Visualize your land boundaries and effectively manage your fields.")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("Crop Planning and Rotation Management")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("Plan your crop planting schedules and manage rotation cycles with </a:t>
            </a:r>
          </a:p>
          <a:p>
            <a:pPr marL="76200" indent="0">
              <a:buNone/>
            </a:pPr>
            <a:r>
              <a:rPr lang="en-US" sz="1400" dirty="0"/>
              <a:t>ease. Keep track of different crop varieties and maintain optimal soil health for </a:t>
            </a:r>
          </a:p>
          <a:p>
            <a:pPr marL="76200" indent="0">
              <a:buNone/>
            </a:pPr>
            <a:r>
              <a:rPr lang="en-US" sz="1400" dirty="0"/>
              <a:t>improved yields.")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("Input Usage and Crop History") </a:t>
            </a:r>
            <a:r>
              <a:rPr lang="en-US" sz="1400" dirty="0" err="1"/>
              <a:t>st.write</a:t>
            </a:r>
            <a:r>
              <a:rPr lang="en-US" sz="1400" dirty="0"/>
              <a:t>("Record and </a:t>
            </a:r>
          </a:p>
          <a:p>
            <a:pPr marL="76200" indent="0">
              <a:buNone/>
            </a:pPr>
            <a:r>
              <a:rPr lang="en-US" sz="1400" dirty="0"/>
              <a:t>track the usage of fertilizers, pesticides, water, and </a:t>
            </a:r>
          </a:p>
          <a:p>
            <a:pPr marL="76200" indent="0">
              <a:buNone/>
            </a:pPr>
            <a:r>
              <a:rPr lang="en-US" sz="1400" dirty="0"/>
              <a:t>other inputs. Maintain a detailed crop history for compliance and better resource </a:t>
            </a:r>
          </a:p>
          <a:p>
            <a:pPr marL="76200" indent="0">
              <a:buNone/>
            </a:pPr>
            <a:r>
              <a:rPr lang="en-US" sz="1400" dirty="0"/>
              <a:t>management.")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("Pest and Disease Management")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("Receive timely alerts and recommendations for pest and disease </a:t>
            </a:r>
          </a:p>
          <a:p>
            <a:pPr marL="76200" indent="0">
              <a:buNone/>
            </a:pPr>
            <a:r>
              <a:rPr lang="en-US" sz="1400" dirty="0"/>
              <a:t>control. Access integrated databases to identify and address issues promptly, </a:t>
            </a:r>
          </a:p>
          <a:p>
            <a:pPr marL="76200" indent="0">
              <a:buNone/>
            </a:pPr>
            <a:r>
              <a:rPr lang="en-US" sz="1400" dirty="0"/>
              <a:t>safeguarding your crops.") </a:t>
            </a:r>
          </a:p>
          <a:p>
            <a:pPr marL="76200" indent="0">
              <a:buNone/>
            </a:pP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err="1"/>
              <a:t>st.header</a:t>
            </a:r>
            <a:r>
              <a:rPr lang="en-US" sz="1400" dirty="0"/>
              <a:t>("Weather Tracking") </a:t>
            </a:r>
            <a:r>
              <a:rPr lang="en-US" sz="1400" dirty="0" err="1"/>
              <a:t>st.write</a:t>
            </a:r>
            <a:r>
              <a:rPr lang="en-US" sz="1400" dirty="0"/>
              <a:t>("Stay informed about </a:t>
            </a:r>
          </a:p>
          <a:p>
            <a:pPr marL="76200" indent="0">
              <a:buNone/>
            </a:pPr>
            <a:r>
              <a:rPr lang="en-US" sz="1400" dirty="0"/>
              <a:t>changing weather conditions with </a:t>
            </a:r>
            <a:r>
              <a:rPr lang="en-US" sz="1400" dirty="0" err="1"/>
              <a:t>realtime</a:t>
            </a:r>
            <a:r>
              <a:rPr lang="en-US" sz="1400" dirty="0"/>
              <a:t> updates and forecasts. Utilize </a:t>
            </a:r>
          </a:p>
          <a:p>
            <a:pPr marL="76200" indent="0">
              <a:buNone/>
            </a:pPr>
            <a:r>
              <a:rPr lang="en-US" sz="1400" dirty="0"/>
              <a:t>historical weather data to make informed decisions for your farming </a:t>
            </a:r>
          </a:p>
          <a:p>
            <a:pPr marL="76200" indent="0">
              <a:buNone/>
            </a:pPr>
            <a:r>
              <a:rPr lang="en-US" sz="1400" dirty="0"/>
              <a:t>activities.")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("Irrigation Scheduling and Monitoring")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("Optimize water usage and enhance irrigation practices. Set up </a:t>
            </a:r>
          </a:p>
          <a:p>
            <a:pPr marL="76200" indent="0">
              <a:buNone/>
            </a:pPr>
            <a:r>
              <a:rPr lang="en-US" sz="1400" dirty="0"/>
              <a:t>customized schedules based on crop needs and monitor water usage to </a:t>
            </a:r>
          </a:p>
          <a:p>
            <a:pPr marL="76200" indent="0">
              <a:buNone/>
            </a:pPr>
            <a:r>
              <a:rPr lang="en-US" sz="1400" dirty="0"/>
              <a:t>promote sustainable farming.")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st.write</a:t>
            </a:r>
            <a:r>
              <a:rPr lang="en-US" sz="1400" dirty="0"/>
              <a:t>("</a:t>
            </a:r>
            <a:r>
              <a:rPr lang="en-US" sz="1400" dirty="0" err="1"/>
              <a:t>Farm_era</a:t>
            </a:r>
            <a:r>
              <a:rPr lang="en-US" sz="1400" dirty="0"/>
              <a:t> is your reliable companion, providing seamless </a:t>
            </a:r>
          </a:p>
          <a:p>
            <a:pPr marL="76200" indent="0">
              <a:buNone/>
            </a:pPr>
            <a:r>
              <a:rPr lang="en-US" sz="1400" dirty="0"/>
              <a:t>integration, comprehensive features, and user-friendly analytics. Simplify your </a:t>
            </a:r>
          </a:p>
          <a:p>
            <a:pPr marL="76200" indent="0">
              <a:buNone/>
            </a:pPr>
            <a:r>
              <a:rPr lang="en-US" sz="1400" dirty="0"/>
              <a:t>crop and field management, increase efficiency, and embrace the future of </a:t>
            </a:r>
          </a:p>
          <a:p>
            <a:pPr marL="76200" indent="0">
              <a:buNone/>
            </a:pPr>
            <a:r>
              <a:rPr lang="en-US" sz="1400" dirty="0"/>
              <a:t>farming with </a:t>
            </a:r>
            <a:r>
              <a:rPr lang="en-US" sz="1400" dirty="0" err="1"/>
              <a:t>Farm_era</a:t>
            </a:r>
            <a:r>
              <a:rPr lang="en-US" sz="1400" dirty="0"/>
              <a:t>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876941-4B92-52C5-BE00-B9C834686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50838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6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/>
              <a:t># Heading in a different color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st.markdown</a:t>
            </a:r>
            <a:r>
              <a:rPr lang="en-US" sz="1400" dirty="0"/>
              <a:t>("&lt;h2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white;'&gt;Monitor Your </a:t>
            </a:r>
          </a:p>
          <a:p>
            <a:pPr marL="76200" indent="0">
              <a:buNone/>
            </a:pPr>
            <a:r>
              <a:rPr lang="en-US" sz="1400" dirty="0"/>
              <a:t>Farm&lt;/h2&gt;",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Boxes with hover effect </a:t>
            </a:r>
          </a:p>
          <a:p>
            <a:pPr marL="76200" indent="0">
              <a:buNone/>
            </a:pPr>
            <a:r>
              <a:rPr lang="en-US" sz="1400" dirty="0"/>
              <a:t>col1, col2, col3 = </a:t>
            </a:r>
            <a:r>
              <a:rPr lang="en-US" sz="1400" dirty="0" err="1"/>
              <a:t>st.columns</a:t>
            </a:r>
            <a:r>
              <a:rPr lang="en-US" sz="1400" dirty="0"/>
              <a:t>(3) </a:t>
            </a:r>
          </a:p>
          <a:p>
            <a:pPr marL="76200" indent="0">
              <a:buNone/>
            </a:pPr>
            <a:r>
              <a:rPr lang="en-US" sz="1400" dirty="0"/>
              <a:t> with col1: </a:t>
            </a:r>
            <a:r>
              <a:rPr lang="en-US" sz="1400" dirty="0" err="1"/>
              <a:t>st.markdown</a:t>
            </a:r>
            <a:r>
              <a:rPr lang="en-US" sz="1400" dirty="0"/>
              <a:t>( </a:t>
            </a:r>
          </a:p>
          <a:p>
            <a:pPr marL="76200" indent="0">
              <a:buNone/>
            </a:pPr>
            <a:r>
              <a:rPr lang="en-US" sz="1400" dirty="0"/>
              <a:t> """ </a:t>
            </a:r>
          </a:p>
          <a:p>
            <a:pPr marL="76200" indent="0">
              <a:buNone/>
            </a:pPr>
            <a:r>
              <a:rPr lang="en-US" sz="1400" dirty="0"/>
              <a:t> &lt;div class="box"&gt; </a:t>
            </a:r>
          </a:p>
          <a:p>
            <a:pPr marL="76200" indent="0">
              <a:buNone/>
            </a:pPr>
            <a:r>
              <a:rPr lang="en-US" sz="1400" dirty="0"/>
              <a:t>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="https://static.thenounproject.com/</a:t>
            </a:r>
            <a:r>
              <a:rPr lang="en-US" sz="1400" dirty="0" err="1"/>
              <a:t>png</a:t>
            </a:r>
            <a:r>
              <a:rPr lang="en-US" sz="1400" dirty="0"/>
              <a:t>/1586104-</a:t>
            </a:r>
          </a:p>
          <a:p>
            <a:pPr marL="76200" indent="0">
              <a:buNone/>
            </a:pPr>
            <a:r>
              <a:rPr lang="en-US" sz="1400" dirty="0"/>
              <a:t>200.png" width="50" height="50"&gt; </a:t>
            </a:r>
          </a:p>
          <a:p>
            <a:pPr marL="76200" indent="0">
              <a:buNone/>
            </a:pPr>
            <a:r>
              <a:rPr lang="en-US" sz="1400" dirty="0"/>
              <a:t> &lt;p class="box-text"&gt;&lt;strong&gt;Inventory Management&lt;/strong&gt;&lt;/p&gt; </a:t>
            </a:r>
          </a:p>
          <a:p>
            <a:pPr marL="76200" indent="0">
              <a:buNone/>
            </a:pPr>
            <a:r>
              <a:rPr lang="en-US" sz="1400" dirty="0"/>
              <a:t>&lt;p class="box-text"&gt;Track and manage supplies, equipment, and resources for </a:t>
            </a:r>
          </a:p>
          <a:p>
            <a:pPr marL="76200" indent="0">
              <a:buNone/>
            </a:pPr>
            <a:r>
              <a:rPr lang="en-US" sz="1400" dirty="0"/>
              <a:t>efficient operations&lt;/p&gt; </a:t>
            </a:r>
          </a:p>
          <a:p>
            <a:pPr marL="76200" indent="0">
              <a:buNone/>
            </a:pPr>
            <a:r>
              <a:rPr lang="en-US" sz="1400" dirty="0"/>
              <a:t> &lt;/div&gt; </a:t>
            </a:r>
          </a:p>
          <a:p>
            <a:pPr marL="76200" indent="0">
              <a:buNone/>
            </a:pPr>
            <a:r>
              <a:rPr lang="en-US" sz="1400" dirty="0"/>
              <a:t> """,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unsafe_allow_html</a:t>
            </a:r>
            <a:r>
              <a:rPr lang="en-US" sz="1400" dirty="0"/>
              <a:t>=True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876941-4B92-52C5-BE00-B9C834686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50838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0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Literature Review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F488A6-F39F-F08D-B852-E50281925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46851"/>
              </p:ext>
            </p:extLst>
          </p:nvPr>
        </p:nvGraphicFramePr>
        <p:xfrm>
          <a:off x="942109" y="1136784"/>
          <a:ext cx="10217503" cy="5106700"/>
        </p:xfrm>
        <a:graphic>
          <a:graphicData uri="http://schemas.openxmlformats.org/drawingml/2006/table">
            <a:tbl>
              <a:tblPr/>
              <a:tblGrid>
                <a:gridCol w="446854">
                  <a:extLst>
                    <a:ext uri="{9D8B030D-6E8A-4147-A177-3AD203B41FA5}">
                      <a16:colId xmlns:a16="http://schemas.microsoft.com/office/drawing/2014/main" val="1230368473"/>
                    </a:ext>
                  </a:extLst>
                </a:gridCol>
                <a:gridCol w="1280840">
                  <a:extLst>
                    <a:ext uri="{9D8B030D-6E8A-4147-A177-3AD203B41FA5}">
                      <a16:colId xmlns:a16="http://schemas.microsoft.com/office/drawing/2014/main" val="1069980540"/>
                    </a:ext>
                  </a:extLst>
                </a:gridCol>
                <a:gridCol w="1020137">
                  <a:extLst>
                    <a:ext uri="{9D8B030D-6E8A-4147-A177-3AD203B41FA5}">
                      <a16:colId xmlns:a16="http://schemas.microsoft.com/office/drawing/2014/main" val="3750440270"/>
                    </a:ext>
                  </a:extLst>
                </a:gridCol>
                <a:gridCol w="691426">
                  <a:extLst>
                    <a:ext uri="{9D8B030D-6E8A-4147-A177-3AD203B41FA5}">
                      <a16:colId xmlns:a16="http://schemas.microsoft.com/office/drawing/2014/main" val="1600044608"/>
                    </a:ext>
                  </a:extLst>
                </a:gridCol>
                <a:gridCol w="1235499">
                  <a:extLst>
                    <a:ext uri="{9D8B030D-6E8A-4147-A177-3AD203B41FA5}">
                      <a16:colId xmlns:a16="http://schemas.microsoft.com/office/drawing/2014/main" val="1953112241"/>
                    </a:ext>
                  </a:extLst>
                </a:gridCol>
                <a:gridCol w="1870252">
                  <a:extLst>
                    <a:ext uri="{9D8B030D-6E8A-4147-A177-3AD203B41FA5}">
                      <a16:colId xmlns:a16="http://schemas.microsoft.com/office/drawing/2014/main" val="3479236858"/>
                    </a:ext>
                  </a:extLst>
                </a:gridCol>
                <a:gridCol w="2074280">
                  <a:extLst>
                    <a:ext uri="{9D8B030D-6E8A-4147-A177-3AD203B41FA5}">
                      <a16:colId xmlns:a16="http://schemas.microsoft.com/office/drawing/2014/main" val="1286141596"/>
                    </a:ext>
                  </a:extLst>
                </a:gridCol>
                <a:gridCol w="1598215">
                  <a:extLst>
                    <a:ext uri="{9D8B030D-6E8A-4147-A177-3AD203B41FA5}">
                      <a16:colId xmlns:a16="http://schemas.microsoft.com/office/drawing/2014/main" val="947630261"/>
                    </a:ext>
                  </a:extLst>
                </a:gridCol>
              </a:tblGrid>
              <a:tr h="43861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SNo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Author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Methodology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Inference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Merits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Demerits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92180"/>
                  </a:ext>
                </a:extLst>
              </a:tr>
              <a:tr h="9085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Advanced GIS Applications in Precision Farming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Smith, J. et al.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Literature Review, Case Studies, GIS Techniques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GIS-based precision farming enhances crop productivity, resource efficiency, and environmental sustainability.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Improved crop yield, reduced resource wastage, and better land management.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initial setup costs, technical expertise required for implementation.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93140"/>
                  </a:ext>
                </a:extLst>
              </a:tr>
              <a:tr h="103387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AI-based Pest Management in Agriculture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Lee, C. et al.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Experimental Analysis, AI Algorithms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AI-powered pest management systems detect and control pests more effectively, reducing crop losses and chemical usage.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Reduced pesticide use, increased yield, and minimized ecological impact.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Limited access to AI technologies in remote farming areas, potential resistance development in pests.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278081"/>
                  </a:ext>
                </a:extLst>
              </a:tr>
              <a:tr h="11591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Real-time Weather Monitoring for Precision Farming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Wang, L. et al.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Collection, Weather Analytics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Real-time weather updates enable farmers to make informed decisions on irrigation, planting, and pest control.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Accurate weather predictions, optimized irrigation scheduling, and reduced water consumption.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Reliance on weather sensors and data connectivity, potential inaccuracies in localized weather predictions.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29"/>
                  </a:ext>
                </a:extLst>
              </a:tr>
              <a:tr h="78323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Smart Irrigation Systems for Sustainable Agriculture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Gupta, R. et al.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Comparative Study, IoT-based Irrigation Systems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Smart irrigation systems optimize water usage by providing water based on crop needs and soil conditions.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Improved water efficiency, reduced water wastage, and enhanced crop health.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Initial investment costs, dependency on sensor accuracy and maintenance.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20055"/>
                  </a:ext>
                </a:extLst>
              </a:tr>
              <a:tr h="78323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GIS Field Mapping Techniques for Agricultural Land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Johnson, P. et al.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Survey, GIS Technologies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GIS field mapping enables accurate land demarcation and assists in planning crop patterns.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Precise field boundaries, efficient land use, and better crop planning.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Complexity in handling GIS software and data, potential errors in satellite imagery.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966" marR="75966" marT="75966" marB="75966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91209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DB5E2B6-5DC0-3F88-FD88-871164BA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1136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523a3251_0_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Literature Review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01BA7A-27ED-109C-CECA-F927FDAB6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71309"/>
              </p:ext>
            </p:extLst>
          </p:nvPr>
        </p:nvGraphicFramePr>
        <p:xfrm>
          <a:off x="812802" y="1531620"/>
          <a:ext cx="10667996" cy="4407063"/>
        </p:xfrm>
        <a:graphic>
          <a:graphicData uri="http://schemas.openxmlformats.org/drawingml/2006/table">
            <a:tbl>
              <a:tblPr/>
              <a:tblGrid>
                <a:gridCol w="554782">
                  <a:extLst>
                    <a:ext uri="{9D8B030D-6E8A-4147-A177-3AD203B41FA5}">
                      <a16:colId xmlns:a16="http://schemas.microsoft.com/office/drawing/2014/main" val="1041739958"/>
                    </a:ext>
                  </a:extLst>
                </a:gridCol>
                <a:gridCol w="1664346">
                  <a:extLst>
                    <a:ext uri="{9D8B030D-6E8A-4147-A177-3AD203B41FA5}">
                      <a16:colId xmlns:a16="http://schemas.microsoft.com/office/drawing/2014/main" val="987734769"/>
                    </a:ext>
                  </a:extLst>
                </a:gridCol>
                <a:gridCol w="947752">
                  <a:extLst>
                    <a:ext uri="{9D8B030D-6E8A-4147-A177-3AD203B41FA5}">
                      <a16:colId xmlns:a16="http://schemas.microsoft.com/office/drawing/2014/main" val="977382940"/>
                    </a:ext>
                  </a:extLst>
                </a:gridCol>
                <a:gridCol w="774384">
                  <a:extLst>
                    <a:ext uri="{9D8B030D-6E8A-4147-A177-3AD203B41FA5}">
                      <a16:colId xmlns:a16="http://schemas.microsoft.com/office/drawing/2014/main" val="251581996"/>
                    </a:ext>
                  </a:extLst>
                </a:gridCol>
                <a:gridCol w="1571882">
                  <a:extLst>
                    <a:ext uri="{9D8B030D-6E8A-4147-A177-3AD203B41FA5}">
                      <a16:colId xmlns:a16="http://schemas.microsoft.com/office/drawing/2014/main" val="1638139293"/>
                    </a:ext>
                  </a:extLst>
                </a:gridCol>
                <a:gridCol w="1710578">
                  <a:extLst>
                    <a:ext uri="{9D8B030D-6E8A-4147-A177-3AD203B41FA5}">
                      <a16:colId xmlns:a16="http://schemas.microsoft.com/office/drawing/2014/main" val="2889395978"/>
                    </a:ext>
                  </a:extLst>
                </a:gridCol>
                <a:gridCol w="1710578">
                  <a:extLst>
                    <a:ext uri="{9D8B030D-6E8A-4147-A177-3AD203B41FA5}">
                      <a16:colId xmlns:a16="http://schemas.microsoft.com/office/drawing/2014/main" val="1951977776"/>
                    </a:ext>
                  </a:extLst>
                </a:gridCol>
                <a:gridCol w="1733694">
                  <a:extLst>
                    <a:ext uri="{9D8B030D-6E8A-4147-A177-3AD203B41FA5}">
                      <a16:colId xmlns:a16="http://schemas.microsoft.com/office/drawing/2014/main" val="3138990579"/>
                    </a:ext>
                  </a:extLst>
                </a:gridCol>
              </a:tblGrid>
              <a:tr h="91180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Analytics in Agriculture: Challenges and Opportunities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Brown, M. et al.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Review, Data Analytics in Farming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analytics in agriculture aids in decision-making, risk assessment, and yield optimization.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Data-driven insights, increased productivity, and reduced uncertainty.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privacy concerns, data management challenges, and integration issues.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41500"/>
                  </a:ext>
                </a:extLst>
              </a:tr>
              <a:tr h="100950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AI-powered Crop Planning and Resource Allocation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Chen, S. et al.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Simulation Modeling, AI Algorithms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AI-driven crop planning optimizes resource allocation, leading to improved yields and profits.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Enhanced crop productivity, resource optimization, and financial gains.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input requirements and potential inaccuracies, adoption barriers in traditional farming communities.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1308"/>
                  </a:ext>
                </a:extLst>
              </a:tr>
              <a:tr h="83582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Application of Drones in Precision Agriculture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Kim, D. et al.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Field Studies, Drone Technology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Drones offer aerial imaging for crop health assessment, leading to better precision farming.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and detailed crop monitoring, reduced manual efforts, and early pest detection.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Limited battery life and flight range, high upfront costs, and regulatory restrictions.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87907"/>
                  </a:ext>
                </a:extLst>
              </a:tr>
              <a:tr h="7381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Integration of GIS and AI for Smart Pest Management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White, A. et al.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Experimental Analysis, GIS and AI Integration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Integration of GIS and AI improves pest monitoring and management strategies.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Timely pest detection, targeted interventions, and reduced chemical use.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Technical complexity, potential false positives in pest detection.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03995"/>
                  </a:ext>
                </a:extLst>
              </a:tr>
              <a:tr h="91180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Impact of IoT-based Smart Farming on Agricultural Productivity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Patel, K. et al.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Comparative Study, IoT-based Smart Farming Systems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IoT-based smart farming systems enhance productivity by automating farming tasks and data collection.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Increased efficiency, reduced labor requirements, and better resource management.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Initial setup costs, reliance on stable internet connectivity, and data security challenges.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738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8606F81-08D3-269A-A318-2146DDBC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9883" y="1531938"/>
            <a:ext cx="184927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Algorithm Name: </a:t>
            </a:r>
            <a:r>
              <a:rPr lang="en-IN" sz="1600" dirty="0" err="1"/>
              <a:t>OptiCropFarm</a:t>
            </a:r>
            <a:r>
              <a:rPr lang="en-IN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2: Field Mapping and </a:t>
            </a:r>
            <a:r>
              <a:rPr lang="en-IN" sz="1600" dirty="0" err="1"/>
              <a:t>GeoSpatial</a:t>
            </a:r>
            <a:r>
              <a:rPr lang="en-IN" sz="1600" dirty="0"/>
              <a:t> Data Acquisition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3: Crop-Specific Zoning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4: Soil Health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5: Precision Crop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6: Variable Rate Technology (VRT) Implementation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7: IoT Sensors for Real-Time Monitoring Step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8: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10: Stop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Algorithm Name: </a:t>
            </a:r>
            <a:r>
              <a:rPr lang="en-US" sz="1600" dirty="0" err="1"/>
              <a:t>EcoPestGuard</a:t>
            </a:r>
            <a:r>
              <a:rPr lang="en-US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2: Data Collection and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3: Data Integration and Preprocessing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4: AI Pest Identification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5: Risk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6: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7: Integrated Pest Management (IPM)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8: Alerts and Notifications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10: Stop 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Algorithm Name: </a:t>
            </a:r>
            <a:r>
              <a:rPr lang="en-US" sz="1600" dirty="0" err="1"/>
              <a:t>EcoPestGuard</a:t>
            </a:r>
            <a:r>
              <a:rPr lang="en-US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2: Data Collection and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3: Data Integration and Preprocessing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4: AI Pest Identification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5: Risk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6: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7: Integrated Pest Management (IPM)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8: Alerts and Notifications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10: Stop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106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Algorithm Name: </a:t>
            </a:r>
            <a:r>
              <a:rPr lang="en-IN" sz="1600" dirty="0" err="1"/>
              <a:t>EcoCropGuard</a:t>
            </a:r>
            <a:r>
              <a:rPr lang="en-IN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2: Real-Time Weather Data Retrieval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3: Crop-Specific Data Compilation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4: Smart Irrigation Decision Support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5: Water Conservation Strategies Implementation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6: Energy-Efficient Irrigation Solutions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7: Variable Rate Technology (VRT) Integration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8: Crop Yield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9: User Interface for Farmers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10: Integration with Precision Farming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11: Stop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912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app.py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streamlit</a:t>
            </a:r>
            <a:r>
              <a:rPr lang="en-IN" sz="1400" dirty="0"/>
              <a:t> as </a:t>
            </a:r>
            <a:r>
              <a:rPr lang="en-IN" sz="1400" dirty="0" err="1"/>
              <a:t>st</a:t>
            </a:r>
            <a:r>
              <a:rPr lang="en-IN" sz="1400" dirty="0"/>
              <a:t> import </a:t>
            </a:r>
          </a:p>
          <a:p>
            <a:pPr marL="76200" indent="0">
              <a:buNone/>
            </a:pPr>
            <a:r>
              <a:rPr lang="en-IN" sz="1400" dirty="0"/>
              <a:t>pandas as pd import </a:t>
            </a:r>
          </a:p>
          <a:p>
            <a:pPr marL="76200" indent="0">
              <a:buNone/>
            </a:pPr>
            <a:r>
              <a:rPr lang="en-IN" sz="1400" dirty="0"/>
              <a:t>base64 import </a:t>
            </a:r>
            <a:r>
              <a:rPr lang="en-IN" sz="1400" dirty="0" err="1"/>
              <a:t>streamlit</a:t>
            </a:r>
            <a:r>
              <a:rPr lang="en-IN" sz="1400" dirty="0"/>
              <a:t> as </a:t>
            </a:r>
          </a:p>
          <a:p>
            <a:pPr marL="76200" indent="0">
              <a:buNone/>
            </a:pPr>
            <a:r>
              <a:rPr lang="en-IN" sz="1400" dirty="0" err="1"/>
              <a:t>st</a:t>
            </a: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shapely.geometry</a:t>
            </a:r>
            <a:r>
              <a:rPr lang="en-IN" sz="1400" dirty="0"/>
              <a:t> import Polygon, shape from </a:t>
            </a:r>
          </a:p>
          <a:p>
            <a:pPr marL="76200" indent="0">
              <a:buNone/>
            </a:pPr>
            <a:r>
              <a:rPr lang="en-IN" sz="1400" dirty="0" err="1"/>
              <a:t>geopy.distance</a:t>
            </a:r>
            <a:r>
              <a:rPr lang="en-IN" sz="1400" dirty="0"/>
              <a:t> import geodesic from </a:t>
            </a:r>
            <a:r>
              <a:rPr lang="en-IN" sz="1400" dirty="0" err="1"/>
              <a:t>streamlit_folium</a:t>
            </a:r>
            <a:r>
              <a:rPr lang="en-IN" sz="1400" dirty="0"/>
              <a:t> import </a:t>
            </a:r>
          </a:p>
          <a:p>
            <a:pPr marL="76200" indent="0">
              <a:buNone/>
            </a:pPr>
            <a:r>
              <a:rPr lang="en-IN" sz="1400" dirty="0" err="1"/>
              <a:t>folium_static</a:t>
            </a:r>
            <a:r>
              <a:rPr lang="en-IN" sz="1400" dirty="0"/>
              <a:t> import folium from folium import plugins </a:t>
            </a:r>
          </a:p>
          <a:p>
            <a:pPr marL="762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json</a:t>
            </a:r>
            <a:r>
              <a:rPr lang="en-IN" sz="1400" dirty="0"/>
              <a:t> import base64 import </a:t>
            </a:r>
            <a:r>
              <a:rPr lang="en-IN" sz="1400" dirty="0" err="1"/>
              <a:t>numpy</a:t>
            </a:r>
            <a:r>
              <a:rPr lang="en-IN" sz="1400" dirty="0"/>
              <a:t> as np import </a:t>
            </a:r>
          </a:p>
          <a:p>
            <a:pPr marL="76200" indent="0">
              <a:buNone/>
            </a:pP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r>
              <a:rPr lang="en-IN" sz="1400" dirty="0"/>
              <a:t> import seaborn as </a:t>
            </a:r>
            <a:r>
              <a:rPr lang="en-IN" sz="1400" dirty="0" err="1"/>
              <a:t>sns</a:t>
            </a:r>
            <a:r>
              <a:rPr lang="en-IN" sz="1400" dirty="0"/>
              <a:t> import </a:t>
            </a:r>
            <a:r>
              <a:rPr lang="en-IN" sz="1400" dirty="0" err="1"/>
              <a:t>os</a:t>
            </a:r>
            <a:r>
              <a:rPr lang="en-IN" sz="1400" dirty="0"/>
              <a:t> def </a:t>
            </a:r>
          </a:p>
          <a:p>
            <a:pPr marL="76200" indent="0">
              <a:buNone/>
            </a:pPr>
            <a:r>
              <a:rPr lang="en-IN" sz="1400" dirty="0" err="1"/>
              <a:t>add_bg_from_local</a:t>
            </a:r>
            <a:r>
              <a:rPr lang="en-IN" sz="1400" dirty="0"/>
              <a:t>(</a:t>
            </a:r>
            <a:r>
              <a:rPr lang="en-IN" sz="1400" dirty="0" err="1"/>
              <a:t>image_file</a:t>
            </a:r>
            <a:r>
              <a:rPr lang="en-IN" sz="1400" dirty="0"/>
              <a:t>): with open(</a:t>
            </a:r>
            <a:r>
              <a:rPr lang="en-IN" sz="1400" dirty="0" err="1"/>
              <a:t>image_file</a:t>
            </a:r>
            <a:r>
              <a:rPr lang="en-IN" sz="1400" dirty="0"/>
              <a:t>, </a:t>
            </a:r>
          </a:p>
          <a:p>
            <a:pPr marL="76200" indent="0">
              <a:buNone/>
            </a:pPr>
            <a:r>
              <a:rPr lang="en-IN" sz="1400" dirty="0"/>
              <a:t>"</a:t>
            </a:r>
            <a:r>
              <a:rPr lang="en-IN" sz="1400" dirty="0" err="1"/>
              <a:t>rb</a:t>
            </a:r>
            <a:r>
              <a:rPr lang="en-IN" sz="1400" dirty="0"/>
              <a:t>") as </a:t>
            </a:r>
            <a:r>
              <a:rPr lang="en-IN" sz="1400" dirty="0" err="1"/>
              <a:t>image_file</a:t>
            </a:r>
            <a:r>
              <a:rPr lang="en-IN" sz="1400" dirty="0"/>
              <a:t>: </a:t>
            </a:r>
            <a:r>
              <a:rPr lang="en-IN" sz="1400" dirty="0" err="1"/>
              <a:t>encoded_string</a:t>
            </a:r>
            <a:r>
              <a:rPr lang="en-IN" sz="1400" dirty="0"/>
              <a:t> = </a:t>
            </a:r>
          </a:p>
          <a:p>
            <a:pPr marL="76200" indent="0">
              <a:buNone/>
            </a:pPr>
            <a:r>
              <a:rPr lang="en-IN" sz="1400" dirty="0"/>
              <a:t>base64.b64encode(</a:t>
            </a:r>
            <a:r>
              <a:rPr lang="en-IN" sz="1400" dirty="0" err="1"/>
              <a:t>image_file.read</a:t>
            </a:r>
            <a:r>
              <a:rPr lang="en-IN" sz="1400" dirty="0"/>
              <a:t>()) </a:t>
            </a:r>
            <a:r>
              <a:rPr lang="en-IN" sz="1400" dirty="0" err="1"/>
              <a:t>st.markdown</a:t>
            </a:r>
            <a:r>
              <a:rPr lang="en-IN" sz="1400" dirty="0"/>
              <a:t>( </a:t>
            </a:r>
          </a:p>
          <a:p>
            <a:pPr marL="76200" indent="0">
              <a:buNone/>
            </a:pPr>
            <a:r>
              <a:rPr lang="en-IN" sz="1400" dirty="0"/>
              <a:t>f"""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&lt;style&gt; .</a:t>
            </a:r>
            <a:r>
              <a:rPr lang="en-IN" sz="1400" dirty="0" err="1"/>
              <a:t>stApp</a:t>
            </a:r>
            <a:r>
              <a:rPr lang="en-IN" sz="1400" dirty="0"/>
              <a:t> {{ background-image: </a:t>
            </a:r>
          </a:p>
          <a:p>
            <a:pPr marL="76200" indent="0">
              <a:buNone/>
            </a:pPr>
            <a:r>
              <a:rPr lang="en-IN" sz="1400" dirty="0" err="1"/>
              <a:t>url</a:t>
            </a:r>
            <a:r>
              <a:rPr lang="en-IN" sz="1400" dirty="0"/>
              <a:t>(</a:t>
            </a:r>
            <a:r>
              <a:rPr lang="en-IN" sz="1400" dirty="0" err="1"/>
              <a:t>data:image</a:t>
            </a:r>
            <a:r>
              <a:rPr lang="en-IN" sz="1400" dirty="0"/>
              <a:t>/{"</a:t>
            </a:r>
            <a:r>
              <a:rPr lang="en-IN" sz="1400" dirty="0" err="1"/>
              <a:t>png</a:t>
            </a:r>
            <a:r>
              <a:rPr lang="en-IN" sz="1400" dirty="0"/>
              <a:t>"};base64,{</a:t>
            </a:r>
            <a:r>
              <a:rPr lang="en-IN" sz="1400" dirty="0" err="1"/>
              <a:t>encoded_string.decode</a:t>
            </a:r>
            <a:r>
              <a:rPr lang="en-IN" sz="1400" dirty="0"/>
              <a:t>()}) </a:t>
            </a:r>
          </a:p>
          <a:p>
            <a:pPr marL="76200" indent="0">
              <a:buNone/>
            </a:pPr>
            <a:r>
              <a:rPr lang="en-IN" sz="1400" dirty="0"/>
              <a:t>; background-size: cover </a:t>
            </a:r>
          </a:p>
          <a:p>
            <a:pPr marL="76200" indent="0">
              <a:buNone/>
            </a:pPr>
            <a:r>
              <a:rPr lang="en-IN" sz="1400" dirty="0"/>
              <a:t> }} </a:t>
            </a:r>
          </a:p>
          <a:p>
            <a:pPr marL="76200" indent="0">
              <a:buNone/>
            </a:pPr>
            <a:r>
              <a:rPr lang="en-IN" sz="1400" dirty="0"/>
              <a:t> &lt;/style&gt; </a:t>
            </a:r>
          </a:p>
          <a:p>
            <a:pPr marL="76200" indent="0">
              <a:buNone/>
            </a:pPr>
            <a:r>
              <a:rPr lang="en-IN" sz="1400" dirty="0"/>
              <a:t> """,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unsafe_allow_html</a:t>
            </a:r>
            <a:r>
              <a:rPr lang="en-IN" sz="1400" dirty="0"/>
              <a:t>=True </a:t>
            </a:r>
          </a:p>
          <a:p>
            <a:pPr marL="76200" indent="0">
              <a:buNone/>
            </a:pPr>
            <a:r>
              <a:rPr lang="en-IN" sz="1400" dirty="0"/>
              <a:t> ) </a:t>
            </a:r>
          </a:p>
          <a:p>
            <a:pPr marL="76200" indent="0">
              <a:buNone/>
            </a:pPr>
            <a:r>
              <a:rPr lang="en-IN" sz="1400" dirty="0" err="1"/>
              <a:t>add_bg_from_local</a:t>
            </a:r>
            <a:r>
              <a:rPr lang="en-IN" sz="1400" dirty="0"/>
              <a:t>('bg.jpg') def </a:t>
            </a:r>
          </a:p>
          <a:p>
            <a:pPr marL="76200" indent="0">
              <a:buNone/>
            </a:pPr>
            <a:r>
              <a:rPr lang="en-IN" sz="1400" dirty="0" err="1"/>
              <a:t>display_crop_history</a:t>
            </a:r>
            <a:r>
              <a:rPr lang="en-IN" sz="1400" dirty="0"/>
              <a:t>(</a:t>
            </a:r>
            <a:r>
              <a:rPr lang="en-IN" sz="1400" dirty="0" err="1"/>
              <a:t>crop_data</a:t>
            </a:r>
            <a:r>
              <a:rPr lang="en-IN" sz="1400" dirty="0"/>
              <a:t>): </a:t>
            </a:r>
          </a:p>
          <a:p>
            <a:pPr marL="76200" indent="0">
              <a:buNone/>
            </a:pPr>
            <a:r>
              <a:rPr lang="en-IN" sz="1400" dirty="0" err="1"/>
              <a:t>st.subheader</a:t>
            </a:r>
            <a:r>
              <a:rPr lang="en-IN" sz="1400" dirty="0"/>
              <a:t>("Crop History") </a:t>
            </a:r>
            <a:r>
              <a:rPr lang="en-IN" sz="1400" dirty="0" err="1"/>
              <a:t>st.write</a:t>
            </a:r>
            <a:r>
              <a:rPr lang="en-IN" sz="1400" dirty="0"/>
              <a:t>(</a:t>
            </a:r>
            <a:r>
              <a:rPr lang="en-IN" sz="1400" dirty="0" err="1"/>
              <a:t>crop_data</a:t>
            </a:r>
            <a:r>
              <a:rPr lang="en-IN" sz="1400" dirty="0"/>
              <a:t>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st.subheader</a:t>
            </a:r>
            <a:r>
              <a:rPr lang="en-IN" sz="1400" dirty="0"/>
              <a:t>("Input Usage")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input_data</a:t>
            </a:r>
            <a:r>
              <a:rPr lang="en-IN" sz="1400" dirty="0"/>
              <a:t> = </a:t>
            </a:r>
            <a:r>
              <a:rPr lang="en-IN" sz="1400" dirty="0" err="1"/>
              <a:t>crop_data</a:t>
            </a:r>
            <a:r>
              <a:rPr lang="en-IN" sz="1400" dirty="0"/>
              <a:t>[['Year', 'Crop', 'Fertilizers', 'Pesticides', 'Water']] </a:t>
            </a:r>
          </a:p>
          <a:p>
            <a:pPr marL="76200" indent="0">
              <a:buNone/>
            </a:pPr>
            <a:r>
              <a:rPr lang="en-IN" sz="1400" dirty="0" err="1"/>
              <a:t>st.write</a:t>
            </a:r>
            <a:r>
              <a:rPr lang="en-IN" sz="1400" dirty="0"/>
              <a:t>(</a:t>
            </a:r>
            <a:r>
              <a:rPr lang="en-IN" sz="1400" dirty="0" err="1"/>
              <a:t>input_data</a:t>
            </a:r>
            <a:r>
              <a:rPr lang="en-IN" sz="1400" dirty="0"/>
              <a:t>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7275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 err="1"/>
              <a:t>st.subheader</a:t>
            </a:r>
            <a:r>
              <a:rPr lang="en-IN" sz="1400" dirty="0"/>
              <a:t>("Graphs") </a:t>
            </a:r>
          </a:p>
          <a:p>
            <a:pPr marL="76200" indent="0">
              <a:buNone/>
            </a:pPr>
            <a:r>
              <a:rPr lang="en-IN" sz="1400" dirty="0"/>
              <a:t> fig, axes = </a:t>
            </a:r>
            <a:r>
              <a:rPr lang="en-IN" sz="1400" dirty="0" err="1"/>
              <a:t>plt.subplots</a:t>
            </a:r>
            <a:r>
              <a:rPr lang="en-IN" sz="1400" dirty="0"/>
              <a:t>(</a:t>
            </a:r>
            <a:r>
              <a:rPr lang="en-IN" sz="1400" dirty="0" err="1"/>
              <a:t>nrows</a:t>
            </a:r>
            <a:r>
              <a:rPr lang="en-IN" sz="1400" dirty="0"/>
              <a:t>=2, </a:t>
            </a:r>
            <a:r>
              <a:rPr lang="en-IN" sz="1400" dirty="0" err="1"/>
              <a:t>ncols</a:t>
            </a:r>
            <a:r>
              <a:rPr lang="en-IN" sz="1400" dirty="0"/>
              <a:t>=2, </a:t>
            </a:r>
            <a:r>
              <a:rPr lang="en-IN" sz="1400" dirty="0" err="1"/>
              <a:t>figsize</a:t>
            </a:r>
            <a:r>
              <a:rPr lang="en-IN" sz="1400" dirty="0"/>
              <a:t>=(12, 8))</a:t>
            </a:r>
          </a:p>
          <a:p>
            <a:pPr marL="76200" indent="0">
              <a:buNone/>
            </a:pPr>
            <a:r>
              <a:rPr lang="en-IN" sz="1400" dirty="0"/>
              <a:t>axes[0, 0].bar(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['Fertilizers']) axes[0, </a:t>
            </a:r>
          </a:p>
          <a:p>
            <a:pPr marL="76200" indent="0">
              <a:buNone/>
            </a:pPr>
            <a:r>
              <a:rPr lang="en-IN" sz="1400" dirty="0"/>
              <a:t>0].</a:t>
            </a:r>
            <a:r>
              <a:rPr lang="en-IN" sz="1400" dirty="0" err="1"/>
              <a:t>set_title</a:t>
            </a:r>
            <a:r>
              <a:rPr lang="en-IN" sz="1400" dirty="0"/>
              <a:t>('Fertilizer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axes[0, 1].bar(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['Pesticides']) </a:t>
            </a:r>
          </a:p>
          <a:p>
            <a:pPr marL="76200" indent="0">
              <a:buNone/>
            </a:pPr>
            <a:r>
              <a:rPr lang="en-IN" sz="1400" dirty="0"/>
              <a:t>axes[0, 1].</a:t>
            </a:r>
            <a:r>
              <a:rPr lang="en-IN" sz="1400" dirty="0" err="1"/>
              <a:t>set_title</a:t>
            </a:r>
            <a:r>
              <a:rPr lang="en-IN" sz="1400" dirty="0"/>
              <a:t>('Pesticide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axes[1, 0].plot(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['Water']) </a:t>
            </a:r>
          </a:p>
          <a:p>
            <a:pPr marL="76200" indent="0">
              <a:buNone/>
            </a:pPr>
            <a:r>
              <a:rPr lang="en-IN" sz="1400" dirty="0"/>
              <a:t>axes[1, 0].</a:t>
            </a:r>
            <a:r>
              <a:rPr lang="en-IN" sz="1400" dirty="0" err="1"/>
              <a:t>set_title</a:t>
            </a:r>
            <a:r>
              <a:rPr lang="en-IN" sz="1400" dirty="0"/>
              <a:t>('Water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['Fertilizers'], marker='o', </a:t>
            </a:r>
          </a:p>
          <a:p>
            <a:pPr marL="76200" indent="0">
              <a:buNone/>
            </a:pPr>
            <a:r>
              <a:rPr lang="en-IN" sz="1400" dirty="0"/>
              <a:t>label='Fertilizers') </a:t>
            </a:r>
          </a:p>
          <a:p>
            <a:pPr marL="76200" indent="0">
              <a:buNone/>
            </a:pPr>
            <a:r>
              <a:rPr lang="en-IN" sz="1400" dirty="0"/>
              <a:t> 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['Pesticides'], marker='o', </a:t>
            </a:r>
          </a:p>
          <a:p>
            <a:pPr marL="76200" indent="0">
              <a:buNone/>
            </a:pPr>
            <a:r>
              <a:rPr lang="en-IN" sz="1400" dirty="0"/>
              <a:t>label='Pesticides')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89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['Water'], marker='o',</a:t>
            </a:r>
          </a:p>
          <a:p>
            <a:pPr marL="76200" indent="0">
              <a:buNone/>
            </a:pPr>
            <a:r>
              <a:rPr lang="en-IN" sz="1400" dirty="0"/>
              <a:t>label='Water') </a:t>
            </a:r>
          </a:p>
          <a:p>
            <a:pPr marL="76200" indent="0">
              <a:buNone/>
            </a:pPr>
            <a:r>
              <a:rPr lang="en-IN" sz="1400" dirty="0"/>
              <a:t> axes[1, 1].</a:t>
            </a:r>
            <a:r>
              <a:rPr lang="en-IN" sz="1400" dirty="0" err="1"/>
              <a:t>set_title</a:t>
            </a:r>
            <a:r>
              <a:rPr lang="en-IN" sz="1400" dirty="0"/>
              <a:t>('Input Usage Comparison') </a:t>
            </a:r>
          </a:p>
          <a:p>
            <a:pPr marL="76200" indent="0">
              <a:buNone/>
            </a:pPr>
            <a:r>
              <a:rPr lang="en-IN" sz="1400" dirty="0"/>
              <a:t>axes[1, 1].legend()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plt.tight_layout</a:t>
            </a:r>
            <a:r>
              <a:rPr lang="en-IN" sz="1400" dirty="0"/>
              <a:t>() </a:t>
            </a:r>
            <a:r>
              <a:rPr lang="en-IN" sz="1400" dirty="0" err="1"/>
              <a:t>st.pyplot</a:t>
            </a:r>
            <a:r>
              <a:rPr lang="en-IN" sz="1400" dirty="0"/>
              <a:t>(fig)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def home(): </a:t>
            </a:r>
          </a:p>
          <a:p>
            <a:pPr marL="76200" indent="0">
              <a:buNone/>
            </a:pPr>
            <a:r>
              <a:rPr lang="en-IN" sz="1400" dirty="0"/>
              <a:t> # </a:t>
            </a:r>
            <a:r>
              <a:rPr lang="en-IN" sz="1400" dirty="0" err="1"/>
              <a:t>Center</a:t>
            </a:r>
            <a:r>
              <a:rPr lang="en-IN" sz="1400" dirty="0"/>
              <a:t>-align all elements </a:t>
            </a:r>
          </a:p>
          <a:p>
            <a:pPr marL="76200" indent="0">
              <a:buNone/>
            </a:pPr>
            <a:r>
              <a:rPr lang="en-IN" sz="1400" dirty="0" err="1"/>
              <a:t>st.markdown</a:t>
            </a:r>
            <a:r>
              <a:rPr lang="en-IN" sz="1400" dirty="0"/>
              <a:t>( </a:t>
            </a:r>
          </a:p>
          <a:p>
            <a:pPr marL="76200" indent="0">
              <a:buNone/>
            </a:pPr>
            <a:r>
              <a:rPr lang="en-IN" sz="1400" dirty="0"/>
              <a:t> """ </a:t>
            </a:r>
          </a:p>
          <a:p>
            <a:pPr marL="76200" indent="0">
              <a:buNone/>
            </a:pPr>
            <a:r>
              <a:rPr lang="en-IN" sz="1400" dirty="0"/>
              <a:t> &lt;style&gt; .</a:t>
            </a:r>
            <a:r>
              <a:rPr lang="en-IN" sz="1400" dirty="0" err="1"/>
              <a:t>st-centered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display: flex; </a:t>
            </a:r>
          </a:p>
          <a:p>
            <a:pPr marL="76200" indent="0">
              <a:buNone/>
            </a:pPr>
            <a:r>
              <a:rPr lang="en-IN" sz="1400" dirty="0" err="1"/>
              <a:t>justifycontent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align-items: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  <a:r>
              <a:rPr lang="en-IN" sz="1400" dirty="0" err="1"/>
              <a:t>flexdirection</a:t>
            </a:r>
            <a:r>
              <a:rPr lang="en-IN" sz="1400" dirty="0"/>
              <a:t>: column; </a:t>
            </a:r>
            <a:r>
              <a:rPr lang="en-IN" sz="1400" dirty="0" err="1"/>
              <a:t>textalign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8019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 err="1"/>
              <a:t>st-centered_img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display: flex; </a:t>
            </a:r>
            <a:r>
              <a:rPr lang="en-IN" sz="1400" dirty="0" err="1"/>
              <a:t>justifycontent</a:t>
            </a:r>
            <a:r>
              <a:rPr lang="en-IN" sz="1400" dirty="0"/>
              <a:t>: </a:t>
            </a:r>
          </a:p>
          <a:p>
            <a:pPr marL="76200" indent="0">
              <a:buNone/>
            </a:pPr>
            <a:r>
              <a:rPr lang="en-IN" sz="1400" dirty="0" err="1"/>
              <a:t>center</a:t>
            </a:r>
            <a:r>
              <a:rPr lang="en-IN" sz="1400" dirty="0"/>
              <a:t>; </a:t>
            </a:r>
            <a:r>
              <a:rPr lang="en-IN" sz="1400" dirty="0" err="1"/>
              <a:t>alignitems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 err="1"/>
              <a:t>flexdirection</a:t>
            </a:r>
            <a:r>
              <a:rPr lang="en-IN" sz="1400" dirty="0"/>
              <a:t>: column; </a:t>
            </a:r>
          </a:p>
          <a:p>
            <a:pPr marL="76200" indent="0">
              <a:buNone/>
            </a:pPr>
            <a:r>
              <a:rPr lang="en-IN" sz="1400" dirty="0" err="1"/>
              <a:t>textalign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 err="1"/>
              <a:t>borderradius</a:t>
            </a:r>
            <a:r>
              <a:rPr lang="en-IN" sz="1400" dirty="0"/>
              <a:t>: 80%; </a:t>
            </a:r>
          </a:p>
          <a:p>
            <a:pPr marL="76200" indent="0">
              <a:buNone/>
            </a:pPr>
            <a:r>
              <a:rPr lang="en-IN" sz="1400" dirty="0"/>
              <a:t>overflow: hidden;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.box { padding: 10px; </a:t>
            </a:r>
          </a:p>
          <a:p>
            <a:pPr marL="76200" indent="0">
              <a:buNone/>
            </a:pPr>
            <a:r>
              <a:rPr lang="en-IN" sz="1400" dirty="0"/>
              <a:t>border: 1px solid </a:t>
            </a:r>
            <a:r>
              <a:rPr lang="en-IN" sz="1400" dirty="0" err="1"/>
              <a:t>gray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border-radius: 5px; </a:t>
            </a:r>
          </a:p>
          <a:p>
            <a:pPr marL="76200" indent="0">
              <a:buNone/>
            </a:pPr>
            <a:r>
              <a:rPr lang="en-IN" sz="1400" dirty="0"/>
              <a:t>transition: all 0.3s; </a:t>
            </a:r>
          </a:p>
          <a:p>
            <a:pPr marL="76200" indent="0">
              <a:buNone/>
            </a:pPr>
            <a:r>
              <a:rPr lang="en-IN" sz="1400" dirty="0"/>
              <a:t>background-</a:t>
            </a:r>
            <a:r>
              <a:rPr lang="en-IN" sz="1400" dirty="0" err="1"/>
              <a:t>color</a:t>
            </a:r>
            <a:r>
              <a:rPr lang="en-IN" sz="1400" dirty="0"/>
              <a:t>: #384F3F;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color</a:t>
            </a:r>
            <a:r>
              <a:rPr lang="en-IN" sz="1400" dirty="0"/>
              <a:t>: white;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06761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2349</Words>
  <Application>Microsoft Office PowerPoint</Application>
  <PresentationFormat>Widescreen</PresentationFormat>
  <Paragraphs>345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Verdana</vt:lpstr>
      <vt:lpstr>Bioinformatics</vt:lpstr>
      <vt:lpstr>Farm_era: Advanced GIS field mapping, precision crop planning, input tracking, AI-powered pest management, real-time weather updates, smart irrigation, and powerful data analytics for optimized farming.</vt:lpstr>
      <vt:lpstr>Algorithm Details</vt:lpstr>
      <vt:lpstr>Algorithm Details</vt:lpstr>
      <vt:lpstr>Algorithm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Literature Review</vt:lpstr>
      <vt:lpstr>Literature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Farm_era: Advanced GIS field mapping, precision crop planning, input tracking, AI-powered pest management, real-time weather updates, smart irrigation, and powerful data analytics for optimized farming.</dc:title>
  <dc:creator>Sanjeev P Kaulgud-Asst. Prof-CSE</dc:creator>
  <cp:lastModifiedBy>Vishnu Reddy</cp:lastModifiedBy>
  <cp:revision>13</cp:revision>
  <dcterms:created xsi:type="dcterms:W3CDTF">2023-03-16T03:26:27Z</dcterms:created>
  <dcterms:modified xsi:type="dcterms:W3CDTF">2024-01-11T20:19:40Z</dcterms:modified>
</cp:coreProperties>
</file>