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B6C3-8C44-7CFF-5941-EF943518A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C862A-7649-C593-6CA0-D6684E9B7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05599-61AB-E620-7FF1-80D67226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213-6406-4493-AE4B-C179A12C67F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3ED0-A33A-B1D0-04EA-98C38DD3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F7274-35FD-140D-F2CA-A9B9EB37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5CC2-9837-4A85-AEF3-AA587B776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3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25A1-D887-DF7D-D7B2-AE3FE59F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8CDE1-9FE8-2BD5-FC82-E96E319D6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03566-FE7D-5998-DB1C-E6DE026C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213-6406-4493-AE4B-C179A12C67F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9A7C-AC59-956D-90E9-32524BB8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3FD9-2010-EB4B-0812-317BCC13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5CC2-9837-4A85-AEF3-AA587B776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87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4B447-8688-27AB-B0F3-6836648F2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9B04C-20AA-31A1-4B87-A40FC2C04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EFE5-56F8-E999-5399-C75319E2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213-6406-4493-AE4B-C179A12C67F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0E99-82B4-3275-FE81-E170E435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A742-FEAB-6D26-44E0-323F2369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5CC2-9837-4A85-AEF3-AA587B776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51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F021-7E97-1609-71B4-D5DDFBBF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7378-68A0-97E5-8770-55EBFE54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961D9-C0BE-4BE1-FA08-7D09DA24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213-6406-4493-AE4B-C179A12C67F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45A3-C0D5-A064-EC84-375E248D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9DDD6-D4AF-F22F-8407-32F0B011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5CC2-9837-4A85-AEF3-AA587B776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3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13B3-F504-C657-02DD-63577439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62C60-2ACF-D102-7E8F-B26206B3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4DC80-3060-7354-6D3D-74EB5A17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213-6406-4493-AE4B-C179A12C67F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46EC-1877-8C08-0AF3-B97D81D2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E4E14-7A2A-D4CF-38D1-F363BCFD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5CC2-9837-4A85-AEF3-AA587B776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48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BB4B-C323-F32B-6D03-19F700D4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7FD8-9912-BECF-B72C-BD76DC501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F258A-51EE-53B7-B2A1-A44722884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B4419-00A5-0EFE-F535-A46D868A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213-6406-4493-AE4B-C179A12C67F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CF326-10D3-146E-1A53-564B110C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6B829-0ACF-F0CC-654B-CEC1B6C3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5CC2-9837-4A85-AEF3-AA587B776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6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BBD0-DDA0-9E4C-B2C7-D965106B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E634E-36B4-0EDB-51C1-674DD53F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A7094-4D5A-2D0E-52BF-6172C2663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73E9F-A379-EEFF-6A16-60295E990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3A93E-C9A8-1978-DCF5-400515BDA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5FA35-B8F5-3861-A6D6-EA053DCD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213-6406-4493-AE4B-C179A12C67F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B3BE1-7A85-CF5D-F4BB-1CB92AA8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7041F-7F53-AEDB-B77B-95D5CF7A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5CC2-9837-4A85-AEF3-AA587B776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18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CDD-3BAA-E7B9-5866-4A04057C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EF822-3FD2-AEDB-2187-CE7AEEF1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213-6406-4493-AE4B-C179A12C67F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12C80-3175-F8DC-4F80-2E104F2C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27126-633D-9527-CE77-294BCD66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5CC2-9837-4A85-AEF3-AA587B776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49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A3E48-E444-74AB-4AAC-0356BD0E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213-6406-4493-AE4B-C179A12C67F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74657-3971-45B8-55DF-E1293137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0C53E-1B7E-A964-D3B0-F852EA14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5CC2-9837-4A85-AEF3-AA587B776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63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F955-DA3A-6BE3-968B-8BE0A914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80E8-5738-1450-2F25-C2403F92A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5E106-696F-137F-EF24-4B2C641E6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120B8-9831-CB16-E23F-43913B02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213-6406-4493-AE4B-C179A12C67F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EC70F-6157-E93C-B78C-0553DCCC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F944A-B445-7A02-D7AB-6FAE92C1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5CC2-9837-4A85-AEF3-AA587B776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62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CDEA-13E0-5F9C-28B1-EBEA82DB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A5C70-1886-7B15-1D80-03D792F4F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5176E-971C-E3AC-D9D6-0428CE6CB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70C8E-146A-5F4D-752D-C2AA642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213-6406-4493-AE4B-C179A12C67F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4B7FE-25F5-E196-021C-BD1983E5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1F948-F453-1016-CD81-ABE0066B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5CC2-9837-4A85-AEF3-AA587B776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30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C1D99-A462-971E-2C39-746E3D34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14879-DD64-EB34-1C16-85EC572F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4C69C-B257-D4BE-EB45-0DEB9B79A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A213-6406-4493-AE4B-C179A12C67F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7842-F7DC-287F-49C3-1F6DD9227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7A656-3588-58F1-332B-8CF755F23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15CC2-9837-4A85-AEF3-AA587B776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5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99DD1-8072-9204-95BD-F5AC48CA8C02}"/>
              </a:ext>
            </a:extLst>
          </p:cNvPr>
          <p:cNvSpPr/>
          <p:nvPr/>
        </p:nvSpPr>
        <p:spPr>
          <a:xfrm>
            <a:off x="916601" y="325735"/>
            <a:ext cx="103587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Airbnb Bookings Analysis – EDA Capstone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A0E84-C928-DAE0-0500-A6473BA00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78" y="2120072"/>
            <a:ext cx="5755842" cy="26178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C0241C-FFE2-4CC6-8489-65EE8E9B6EED}"/>
              </a:ext>
            </a:extLst>
          </p:cNvPr>
          <p:cNvSpPr/>
          <p:nvPr/>
        </p:nvSpPr>
        <p:spPr>
          <a:xfrm>
            <a:off x="7915000" y="1033621"/>
            <a:ext cx="2922596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Vedaant Rath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384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88B6-42E7-DB42-B904-CEC55D9D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3" y="486352"/>
            <a:ext cx="11501582" cy="57204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500" b="1" dirty="0"/>
              <a:t>Summary:</a:t>
            </a:r>
          </a:p>
          <a:p>
            <a:endParaRPr lang="en-IN" dirty="0"/>
          </a:p>
          <a:p>
            <a:r>
              <a:rPr lang="en-IN" dirty="0"/>
              <a:t>This project involved analysing a dataset containing data about Airbnb Bookings in New York City in 2019</a:t>
            </a:r>
          </a:p>
          <a:p>
            <a:endParaRPr lang="en-IN" dirty="0"/>
          </a:p>
          <a:p>
            <a:r>
              <a:rPr lang="en-IN" dirty="0"/>
              <a:t>The data was </a:t>
            </a:r>
            <a:r>
              <a:rPr lang="en-IN" dirty="0" err="1"/>
              <a:t>analyzed</a:t>
            </a:r>
            <a:r>
              <a:rPr lang="en-IN" dirty="0"/>
              <a:t>, cleaned and formatted to a meaningful state using NumPy and Pandas libraries</a:t>
            </a:r>
          </a:p>
          <a:p>
            <a:endParaRPr lang="en-IN" dirty="0"/>
          </a:p>
          <a:p>
            <a:r>
              <a:rPr lang="en-IN" dirty="0"/>
              <a:t>After this, the resulting data was used to produce visualizations with the help of Matplotlib and Seaborn libraries,</a:t>
            </a:r>
          </a:p>
          <a:p>
            <a:endParaRPr lang="en-IN" dirty="0"/>
          </a:p>
          <a:p>
            <a:r>
              <a:rPr lang="en-IN" dirty="0"/>
              <a:t>Based on our analysis and visualizations, conclusions were drawn, which were used to provide business solutions</a:t>
            </a:r>
          </a:p>
        </p:txBody>
      </p:sp>
    </p:spTree>
    <p:extLst>
      <p:ext uri="{BB962C8B-B14F-4D97-AF65-F5344CB8AC3E}">
        <p14:creationId xmlns:p14="http://schemas.microsoft.com/office/powerpoint/2010/main" val="139729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1EFBA8-DD2A-9A78-4AD1-BD997F6DE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3" y="486352"/>
            <a:ext cx="11501582" cy="5720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500" b="1" dirty="0"/>
              <a:t>Visualizations and Observations:</a:t>
            </a:r>
          </a:p>
          <a:p>
            <a:endParaRPr lang="en-IN" dirty="0"/>
          </a:p>
          <a:p>
            <a:pPr>
              <a:lnSpc>
                <a:spcPct val="80000"/>
              </a:lnSpc>
            </a:pPr>
            <a:r>
              <a:rPr lang="en-IN" sz="2600" dirty="0"/>
              <a:t>The visualizations used were bar graph, box plot, pie chart, histogram, violin plot, pair plot, scatter plot, correlational heatmap.</a:t>
            </a:r>
          </a:p>
          <a:p>
            <a:pPr>
              <a:lnSpc>
                <a:spcPct val="80000"/>
              </a:lnSpc>
            </a:pPr>
            <a:r>
              <a:rPr lang="en-IN" sz="2600" dirty="0"/>
              <a:t>Manhattan and Brooklyn have the most listings and Staten Island has the least.</a:t>
            </a:r>
          </a:p>
          <a:p>
            <a:pPr>
              <a:lnSpc>
                <a:spcPct val="80000"/>
              </a:lnSpc>
            </a:pPr>
            <a:r>
              <a:rPr lang="en-IN" sz="2600" dirty="0"/>
              <a:t>Entire houses, apartments and private rooms are preferred over shared rooms</a:t>
            </a:r>
          </a:p>
          <a:p>
            <a:pPr>
              <a:lnSpc>
                <a:spcPct val="80000"/>
              </a:lnSpc>
            </a:pPr>
            <a:r>
              <a:rPr lang="en-IN" sz="2600" dirty="0"/>
              <a:t>Manhattan has the costliest listings</a:t>
            </a:r>
          </a:p>
          <a:p>
            <a:pPr>
              <a:lnSpc>
                <a:spcPct val="80000"/>
              </a:lnSpc>
            </a:pPr>
            <a:r>
              <a:rPr lang="en-IN" sz="2600" dirty="0"/>
              <a:t>Minimum nights required to stay most commonly ranges between 1-3 days.</a:t>
            </a:r>
          </a:p>
          <a:p>
            <a:pPr>
              <a:lnSpc>
                <a:spcPct val="80000"/>
              </a:lnSpc>
            </a:pPr>
            <a:r>
              <a:rPr lang="en-IN" sz="2600" dirty="0"/>
              <a:t>Williamsburg is the neighbourhood with the most listings.</a:t>
            </a:r>
          </a:p>
          <a:p>
            <a:pPr>
              <a:lnSpc>
                <a:spcPct val="80000"/>
              </a:lnSpc>
            </a:pPr>
            <a:r>
              <a:rPr lang="en-IN" sz="2600" dirty="0"/>
              <a:t>Neponsit is the neighbourhood with the highest average price of listings</a:t>
            </a:r>
          </a:p>
          <a:p>
            <a:pPr>
              <a:lnSpc>
                <a:spcPct val="80000"/>
              </a:lnSpc>
            </a:pPr>
            <a:r>
              <a:rPr lang="en-IN" sz="2600" dirty="0"/>
              <a:t>Entire homes and </a:t>
            </a:r>
            <a:r>
              <a:rPr lang="en-IN" sz="2600" dirty="0" err="1"/>
              <a:t>apartemnts</a:t>
            </a:r>
            <a:r>
              <a:rPr lang="en-IN" sz="2600" dirty="0"/>
              <a:t> are the costliest listings.</a:t>
            </a:r>
          </a:p>
        </p:txBody>
      </p:sp>
    </p:spTree>
    <p:extLst>
      <p:ext uri="{BB962C8B-B14F-4D97-AF65-F5344CB8AC3E}">
        <p14:creationId xmlns:p14="http://schemas.microsoft.com/office/powerpoint/2010/main" val="316074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70C7F4-843E-EA40-29E6-22EBDE3F0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3" y="486352"/>
            <a:ext cx="11501582" cy="572048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3500" b="1" dirty="0"/>
              <a:t>Business Solutions:</a:t>
            </a:r>
          </a:p>
          <a:p>
            <a:r>
              <a:rPr lang="en-US" dirty="0"/>
              <a:t>Manhattan and Brooklyn are the best boroughs for setting up </a:t>
            </a:r>
            <a:r>
              <a:rPr lang="en-US" dirty="0" err="1"/>
              <a:t>neighbourhoods</a:t>
            </a:r>
            <a:r>
              <a:rPr lang="en-US" dirty="0"/>
              <a:t> as they are the most in demand</a:t>
            </a:r>
          </a:p>
          <a:p>
            <a:r>
              <a:rPr lang="en-US" dirty="0"/>
              <a:t>In Manhattan's case, it is probably because it is a very important business district.</a:t>
            </a:r>
          </a:p>
          <a:p>
            <a:r>
              <a:rPr lang="en-US" dirty="0"/>
              <a:t>However, one must also keep the prices moderate when setting up listings in these areas.</a:t>
            </a:r>
          </a:p>
          <a:p>
            <a:r>
              <a:rPr lang="en-US" dirty="0"/>
              <a:t>This is because both Manhattan and Brooklyn also have the highest density of listings.</a:t>
            </a:r>
          </a:p>
          <a:p>
            <a:r>
              <a:rPr lang="en-US" dirty="0"/>
              <a:t>While Staten Island can be considered an untapped market, if one wants to set up a listing here, one must be carful, as the demand in this borough is moderate.</a:t>
            </a:r>
          </a:p>
          <a:p>
            <a:r>
              <a:rPr lang="en-US" dirty="0"/>
              <a:t>Minimum number of nights doesn't correlate too strongly with any other variable, and thus there is flexibility for the owner in this particular area.</a:t>
            </a:r>
          </a:p>
          <a:p>
            <a:r>
              <a:rPr lang="en-US" dirty="0"/>
              <a:t>It is better to list a private room or an entire house or apartment as compared to shared rooms, as people prefer to have their own personal space.</a:t>
            </a:r>
          </a:p>
          <a:p>
            <a:r>
              <a:rPr lang="en-US" dirty="0"/>
              <a:t>It is better to price one's listing in the 50 - 150 dollar range.</a:t>
            </a:r>
          </a:p>
          <a:p>
            <a:r>
              <a:rPr lang="en-US" dirty="0"/>
              <a:t>It is best to have minimum nights between 1-3 nights.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04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86BF-C39F-7580-399B-514ECC3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!!!!</a:t>
            </a:r>
          </a:p>
        </p:txBody>
      </p:sp>
    </p:spTree>
    <p:extLst>
      <p:ext uri="{BB962C8B-B14F-4D97-AF65-F5344CB8AC3E}">
        <p14:creationId xmlns:p14="http://schemas.microsoft.com/office/powerpoint/2010/main" val="277716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THANK YOU 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Vedaant Rath</dc:creator>
  <cp:lastModifiedBy>Vedaant Rath</cp:lastModifiedBy>
  <cp:revision>1</cp:revision>
  <dcterms:created xsi:type="dcterms:W3CDTF">2023-11-06T16:55:49Z</dcterms:created>
  <dcterms:modified xsi:type="dcterms:W3CDTF">2023-11-06T17:08:41Z</dcterms:modified>
</cp:coreProperties>
</file>