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3" d="100"/>
          <a:sy n="103" d="100"/>
        </p:scale>
        <p:origin x="1170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7B95B4-5795-4E4A-940A-6D18147B2B47}" type="datetimeFigureOut">
              <a:rPr lang="it-IT"/>
              <a:t>24/01/2025</a:t>
            </a:fld>
            <a:endParaRPr lang="it-IT"/>
          </a:p>
        </p:txBody>
      </p:sp>
      <p:sp>
        <p:nvSpPr>
          <p:cNvPr id="4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D3BED91-0A24-46C4-BAA3-8D7697F3C469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DECCDC-3526-E811-3323-D9F230212C5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9873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3778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25874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F0B479-BE10-26C2-E6F1-03F270094BC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8264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66862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73665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946277-41DD-E140-33DD-4FA1BEACB96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64635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54702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1999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FA46B3-82EC-2FBA-8163-83F1D53971A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8989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03415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936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DD8ACD-D48C-4AF0-1A20-6B0D92D6B28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2071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0128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4552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1C47D6-3CDC-A3B2-9FA9-C3D0BB5E438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7676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476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56315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D1451A-6DBF-86C4-4046-D9B1BF1DA66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8133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0182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04970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A7909E-39AD-F63C-65FF-4F3C55C5E720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5561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44354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77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A5083B-B76B-95FB-E9E6-2ECCE21AAB8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430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56618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72270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5BFF1B-F346-6A02-4688-717531B66A1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041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4574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31744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CC6535-FA89-6E9F-8BC8-E9AF534B7FA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1726F8-013A-C76E-128A-C91E8CD366EA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697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61301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23904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958C46-6A93-2F17-FC0F-EFD4ABFC871B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7880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8079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64644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8CB203-AC09-C6B7-0775-27A571AE678E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954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07380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00489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9FC78D-D9B0-192C-430A-700EC969E4B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7628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666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5366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22B569-3419-98DC-5381-43619314C9B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7253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00422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519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DD480-7C14-AF94-FFA8-54493152F40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1230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89109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7495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32E3F-0405-0723-0560-F55A1CA091CC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3676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54774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55233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C83082-FB0A-6EC4-9F10-E20B8D5B9F3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08832A-EC0E-6C98-FDA5-F43422053B8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839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5653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04631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845274-EBA7-F387-8DE4-8E24302793B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316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02515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2161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E2E080-E0A3-F25C-36CC-80652BB87FA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3520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9702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2082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2A64E8-A4B5-C876-E028-1975566B486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87608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72602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42285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5BA487-AC15-6A50-2C77-B0CCC9D0161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0646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69986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00375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3807AA-E15E-716A-804F-1779ABBE097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9658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0102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5403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2A2B9D-D36F-77DF-2FC7-0CAB433AD4A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F710612B-2C1A-47F1-931F-0538AF37D414}" type="datetimeFigureOut">
              <a:rPr lang="it-IT"/>
              <a:t>24/01/2025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A31A5A7C-B10E-4501-A18E-3E7DF7234C42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blu, schermata, Blu elettrico, Rettangolo&#10;&#10;Descrizione generat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6199998" flipV="1">
            <a:off x="3196682" y="-3196685"/>
            <a:ext cx="15411451" cy="21804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/>
          <p:cNvSpPr txBox="1"/>
          <p:nvPr/>
        </p:nvSpPr>
        <p:spPr bwMode="auto">
          <a:xfrm>
            <a:off x="726807" y="780156"/>
            <a:ext cx="10913909" cy="5578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7200" b="1">
                <a:solidFill>
                  <a:schemeClr val="bg1"/>
                </a:solidFill>
              </a:rPr>
              <a:t>Sleep Dtages Prediction</a:t>
            </a:r>
            <a:endParaRPr lang="it-IT" sz="54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it-IT" sz="3600" b="1">
                <a:solidFill>
                  <a:schemeClr val="bg1"/>
                </a:solidFill>
              </a:rPr>
              <a:t>Extracting Features VS Using Deep Models</a:t>
            </a:r>
            <a:endParaRPr lang="it-IT" sz="36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it-IT" sz="2800" b="1">
                <a:solidFill>
                  <a:schemeClr val="bg1"/>
                </a:solidFill>
              </a:rPr>
              <a:t>on </a:t>
            </a:r>
            <a:r>
              <a:rPr lang="it-IT" sz="2800" b="1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Monodimensional (multi-channel) Signal</a:t>
            </a:r>
            <a:endParaRPr lang="it-IT" sz="2800" b="1">
              <a:solidFill>
                <a:schemeClr val="bg1"/>
              </a:solidFill>
            </a:endParaRPr>
          </a:p>
          <a:p>
            <a:pPr>
              <a:defRPr/>
            </a:pPr>
            <a:endParaRPr lang="it-IT" sz="5400" b="1">
              <a:solidFill>
                <a:schemeClr val="bg1"/>
              </a:solidFill>
            </a:endParaRPr>
          </a:p>
          <a:p>
            <a:pPr>
              <a:defRPr/>
            </a:pPr>
            <a:endParaRPr lang="it-IT" sz="4000" b="1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600" b="1">
                <a:solidFill>
                  <a:schemeClr val="bg1"/>
                </a:solidFill>
              </a:rPr>
              <a:t>Digital Signal and Image Management Project</a:t>
            </a:r>
            <a:endParaRPr sz="1600"/>
          </a:p>
          <a:p>
            <a:pPr>
              <a:defRPr/>
            </a:pPr>
            <a:r>
              <a:rPr lang="it-IT" sz="2600" b="1">
                <a:solidFill>
                  <a:schemeClr val="bg1"/>
                </a:solidFill>
              </a:rPr>
              <a:t>University of Milano-Bicocca </a:t>
            </a:r>
            <a:endParaRPr sz="1600"/>
          </a:p>
          <a:p>
            <a:pPr>
              <a:defRPr/>
            </a:pPr>
            <a:endParaRPr sz="2600" b="0">
              <a:solidFill>
                <a:schemeClr val="bg1"/>
              </a:solidFill>
            </a:endParaRPr>
          </a:p>
          <a:p>
            <a:pPr>
              <a:defRPr/>
            </a:pPr>
            <a:r>
              <a:rPr lang="it-IT" sz="2600" b="0">
                <a:solidFill>
                  <a:schemeClr val="bg1"/>
                </a:solidFill>
              </a:rPr>
              <a:t>Matteo Breganni 869549</a:t>
            </a:r>
            <a:endParaRPr sz="1600" b="0"/>
          </a:p>
          <a:p>
            <a:pPr>
              <a:defRPr/>
            </a:pPr>
            <a:r>
              <a:rPr lang="it-IT" sz="2600" b="0">
                <a:solidFill>
                  <a:schemeClr val="bg1"/>
                </a:solidFill>
              </a:rPr>
              <a:t>Francesco Cavallini 920835</a:t>
            </a:r>
            <a:endParaRPr sz="1600" b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9931400" y="4666823"/>
            <a:ext cx="1744862" cy="17069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035945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14793479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40536718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034440420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2857813" name="CasellaDiTesto 10"/>
          <p:cNvSpPr txBox="1"/>
          <p:nvPr/>
        </p:nvSpPr>
        <p:spPr bwMode="auto">
          <a:xfrm>
            <a:off x="1648704" y="488054"/>
            <a:ext cx="935749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Weights Balancing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872971580" name="CasellaDiTesto 2"/>
          <p:cNvSpPr txBox="1"/>
          <p:nvPr/>
        </p:nvSpPr>
        <p:spPr bwMode="auto">
          <a:xfrm flipH="0" flipV="0">
            <a:off x="1707521" y="1320597"/>
            <a:ext cx="9587893" cy="91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Since our goal is to classify and predict using features extracted from EEG epochs,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take a look at number of epochs per label, to find out they are heavily unbalanced. for this reason we compile some weight to 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ssociate w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ith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each future training instance: 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7211464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48705" y="2381947"/>
            <a:ext cx="4935832" cy="3760634"/>
          </a:xfrm>
          <a:prstGeom prst="rect">
            <a:avLst/>
          </a:prstGeom>
        </p:spPr>
      </p:pic>
      <p:sp>
        <p:nvSpPr>
          <p:cNvPr id="835560901" name=""/>
          <p:cNvSpPr txBox="1"/>
          <p:nvPr/>
        </p:nvSpPr>
        <p:spPr bwMode="auto">
          <a:xfrm flipH="0" flipV="0">
            <a:off x="6731825" y="2530016"/>
            <a:ext cx="4272933" cy="13476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01271" indent="-201271"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Wake class weight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 	</a:t>
            </a:r>
            <a:r>
              <a:rPr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2.03957631 </a:t>
            </a:r>
            <a:endParaRPr sz="1600" b="0" i="0" u="none">
              <a:solidFill>
                <a:srgbClr val="3B3B3B"/>
              </a:solidFill>
              <a:latin typeface="Consolas"/>
              <a:ea typeface="Consolas"/>
              <a:cs typeface="Consolas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N1 class weight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		2.31929921 </a:t>
            </a:r>
            <a:endParaRPr sz="1600" b="0" i="0" u="none">
              <a:solidFill>
                <a:srgbClr val="3B3B3B"/>
              </a:solidFill>
              <a:latin typeface="Consolas"/>
              <a:ea typeface="Consolas"/>
              <a:cs typeface="Consolas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N2 class weight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		0.42809358 </a:t>
            </a:r>
            <a:endParaRPr sz="1600" b="0" i="0" u="none">
              <a:solidFill>
                <a:srgbClr val="3B3B3B"/>
              </a:solidFill>
              <a:latin typeface="Consolas"/>
              <a:ea typeface="Consolas"/>
              <a:cs typeface="Consolas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N3/N4 class weight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 strike="noStrike" cap="none" spc="0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 	</a:t>
            </a:r>
            <a:r>
              <a:rPr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1.32071707 </a:t>
            </a:r>
            <a:endParaRPr sz="1600" b="0" i="0" u="none">
              <a:solidFill>
                <a:srgbClr val="3B3B3B"/>
              </a:solidFill>
              <a:latin typeface="Consolas"/>
              <a:ea typeface="Consolas"/>
              <a:cs typeface="Consolas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REM class weight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 </a:t>
            </a:r>
            <a:r>
              <a:rPr sz="1600" b="0" i="0" u="none">
                <a:solidFill>
                  <a:srgbClr val="3B3B3B"/>
                </a:solidFill>
                <a:latin typeface="Consolas"/>
                <a:ea typeface="Consolas"/>
                <a:cs typeface="Consolas"/>
              </a:rPr>
              <a:t>	1.01478021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7885633" name="Immagine 3" descr="Immagine che contiene blu, schermata, Blu elettrico, Rettangolo&#10;&#10;Descrizione generat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1" flipV="1">
            <a:off x="-6416137" y="-3196683"/>
            <a:ext cx="15411450" cy="21804819"/>
          </a:xfrm>
          <a:prstGeom prst="rect">
            <a:avLst/>
          </a:prstGeom>
          <a:noFill/>
          <a:ln>
            <a:noFill/>
          </a:ln>
        </p:spPr>
      </p:pic>
      <p:sp>
        <p:nvSpPr>
          <p:cNvPr id="401700373" name="CasellaDiTesto 6"/>
          <p:cNvSpPr txBox="1"/>
          <p:nvPr/>
        </p:nvSpPr>
        <p:spPr bwMode="auto">
          <a:xfrm flipH="0" flipV="0">
            <a:off x="887708" y="1512870"/>
            <a:ext cx="10840351" cy="33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sz="7200" b="1">
                <a:solidFill>
                  <a:schemeClr val="bg1"/>
                </a:solidFill>
              </a:rPr>
              <a:t>Features extractions</a:t>
            </a:r>
            <a:endParaRPr lang="it-IT" sz="7200" b="1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it-IT" sz="7200" b="1">
                <a:solidFill>
                  <a:schemeClr val="bg1"/>
                </a:solidFill>
              </a:rPr>
              <a:t>&amp;</a:t>
            </a:r>
            <a:endParaRPr lang="it-IT" sz="7200" b="1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it-IT" sz="7200" b="1">
                <a:solidFill>
                  <a:schemeClr val="bg1"/>
                </a:solidFill>
              </a:rPr>
              <a:t>Learning models</a:t>
            </a:r>
            <a:endParaRPr lang="it-IT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176634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04663805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80190058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47787810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15155619" name="CasellaDiTesto 10"/>
          <p:cNvSpPr txBox="1"/>
          <p:nvPr/>
        </p:nvSpPr>
        <p:spPr bwMode="auto">
          <a:xfrm>
            <a:off x="1648703" y="223470"/>
            <a:ext cx="934561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Models </a:t>
            </a:r>
            <a:r>
              <a:rPr lang="it-IT" sz="4800" b="1">
                <a:solidFill>
                  <a:srgbClr val="019A3F"/>
                </a:solidFill>
              </a:rPr>
              <a:t>O</a:t>
            </a:r>
            <a:r>
              <a:rPr lang="en-US" sz="4800" b="1">
                <a:solidFill>
                  <a:srgbClr val="019A3F"/>
                </a:solidFill>
              </a:rPr>
              <a:t>verview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1406296157" name="CasellaDiTesto 2"/>
          <p:cNvSpPr txBox="1"/>
          <p:nvPr/>
        </p:nvSpPr>
        <p:spPr bwMode="auto">
          <a:xfrm flipH="0" flipV="0">
            <a:off x="1707522" y="1320597"/>
            <a:ext cx="9558734" cy="91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After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preparing the data and splitting the full dataset into train/test/validation subsets (each containing epochs and labels) we are finally ready to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start feature extractions and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comparisons between different models.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methods proposed at this stage are as follows: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</p:txBody>
      </p:sp>
      <p:sp>
        <p:nvSpPr>
          <p:cNvPr id="1836057261" name=""/>
          <p:cNvSpPr txBox="1"/>
          <p:nvPr/>
        </p:nvSpPr>
        <p:spPr bwMode="auto">
          <a:xfrm flipH="0" flipV="0">
            <a:off x="1795259" y="2602632"/>
            <a:ext cx="9400900" cy="2560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lang="en-GB"/>
              <a:t>Extracting time domain features and learning via SVM model</a:t>
            </a:r>
            <a:endParaRPr lang="en-GB"/>
          </a:p>
          <a:p>
            <a:pPr marL="283879" indent="-283879">
              <a:buAutoNum type="arabicPeriod"/>
              <a:defRPr/>
            </a:pPr>
            <a:endParaRPr lang="en-GB"/>
          </a:p>
          <a:p>
            <a:pPr marL="283879" indent="-283879">
              <a:buAutoNum type="arabicPeriod"/>
              <a:defRPr/>
            </a:pPr>
            <a:r>
              <a:rPr lang="en-GB"/>
              <a:t>Extracti</a:t>
            </a:r>
            <a:r>
              <a:rPr lang="it-IT"/>
              <a:t>ng</a:t>
            </a:r>
            <a:r>
              <a:rPr lang="en-GB"/>
              <a:t> frequency domain features and learning via SVM model</a:t>
            </a:r>
            <a:endParaRPr lang="en-GB"/>
          </a:p>
          <a:p>
            <a:pPr marL="283879" indent="-283879">
              <a:buAutoNum type="arabicPeriod"/>
              <a:defRPr/>
            </a:pPr>
            <a:endParaRPr lang="en-GB"/>
          </a:p>
          <a:p>
            <a:pPr marL="283879" indent="-283879">
              <a:buAutoNum type="arabicPeriod"/>
              <a:defRPr/>
            </a:pPr>
            <a:r>
              <a:rPr lang="en-GB"/>
              <a:t>Combining Time Domain and frequency domain features and learning via SVM model</a:t>
            </a:r>
            <a:endParaRPr lang="en-GB"/>
          </a:p>
          <a:p>
            <a:pPr marL="283879" indent="-283879">
              <a:buAutoNum type="arabicPeriod"/>
              <a:defRPr/>
            </a:pPr>
            <a:endParaRPr lang="en-GB"/>
          </a:p>
          <a:p>
            <a:pPr marL="283879" indent="-283879">
              <a:buAutoNum type="arabicPeriod"/>
              <a:defRPr/>
            </a:pPr>
            <a:r>
              <a:rPr lang="en-GB"/>
              <a:t>Processing </a:t>
            </a:r>
            <a:r>
              <a:rPr lang="it-IT"/>
              <a:t>identity features (</a:t>
            </a:r>
            <a:r>
              <a:rPr lang="en-GB"/>
              <a:t>raw data</a:t>
            </a:r>
            <a:r>
              <a:rPr lang="it-IT"/>
              <a:t>)</a:t>
            </a:r>
            <a:r>
              <a:rPr lang="en-GB"/>
              <a:t> via RNN</a:t>
            </a:r>
            <a:endParaRPr lang="en-GB"/>
          </a:p>
          <a:p>
            <a:pPr marL="283879" indent="-283879">
              <a:buAutoNum type="arabicPeriod"/>
              <a:defRPr/>
            </a:pPr>
            <a:endParaRPr lang="en-GB"/>
          </a:p>
          <a:p>
            <a:pPr marL="283879" indent="-283879">
              <a:buAutoNum type="arabicPeriod"/>
              <a:defRPr/>
            </a:pPr>
            <a:r>
              <a:rPr lang="en-GB"/>
              <a:t>Processing</a:t>
            </a:r>
            <a:r>
              <a:rPr lang="it-IT"/>
              <a:t> identity features</a:t>
            </a:r>
            <a:r>
              <a:rPr lang="en-GB"/>
              <a:t> </a:t>
            </a:r>
            <a:r>
              <a:rPr lang="it-IT"/>
              <a:t>(</a:t>
            </a:r>
            <a:r>
              <a:rPr lang="en-GB"/>
              <a:t>raw data</a:t>
            </a:r>
            <a:r>
              <a:rPr lang="it-IT"/>
              <a:t>)</a:t>
            </a:r>
            <a:r>
              <a:rPr lang="en-GB"/>
              <a:t> via Chambon et al CNN </a:t>
            </a:r>
            <a:endParaRPr lang="en-GB"/>
          </a:p>
        </p:txBody>
      </p:sp>
      <p:sp>
        <p:nvSpPr>
          <p:cNvPr id="1781082801" name=""/>
          <p:cNvSpPr txBox="1"/>
          <p:nvPr/>
        </p:nvSpPr>
        <p:spPr bwMode="auto">
          <a:xfrm flipH="0" flipV="0">
            <a:off x="1795259" y="5662083"/>
            <a:ext cx="859671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In the next sections we will explore each of these points in more detail</a:t>
            </a:r>
            <a:r>
              <a:rPr lang="it-IT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556849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21059186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73856401" name="CasellaDiTesto 10"/>
          <p:cNvSpPr txBox="1"/>
          <p:nvPr/>
        </p:nvSpPr>
        <p:spPr bwMode="auto">
          <a:xfrm>
            <a:off x="1648703" y="223470"/>
            <a:ext cx="935965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Model</a:t>
            </a:r>
            <a:r>
              <a:rPr lang="it-IT" sz="4800" b="1">
                <a:solidFill>
                  <a:srgbClr val="019A3F"/>
                </a:solidFill>
              </a:rPr>
              <a:t>-1:</a:t>
            </a:r>
            <a:r>
              <a:rPr lang="it-IT" sz="3600" b="1">
                <a:solidFill>
                  <a:srgbClr val="019A3F"/>
                </a:solidFill>
              </a:rPr>
              <a:t> SVM + Time Domain Features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1459898224" name="CasellaDiTesto 2"/>
          <p:cNvSpPr txBox="1"/>
          <p:nvPr/>
        </p:nvSpPr>
        <p:spPr bwMode="auto">
          <a:xfrm flipH="0" flipV="0">
            <a:off x="1707521" y="1188305"/>
            <a:ext cx="9660974" cy="2012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For this model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extract some time-domain features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for each epoch and train an SVM model on them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Th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ose are the extracted feature for each epoch: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mean value</a:t>
            </a:r>
            <a:endParaRPr sz="1800" b="1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variance</a:t>
            </a:r>
            <a:endParaRPr lang="it-IT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stardard deviatiat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ion</a:t>
            </a:r>
            <a:endParaRPr sz="1800" b="1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energy (rms)</a:t>
            </a:r>
            <a:b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lang="it-IT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1582354051" name=""/>
          <p:cNvSpPr txBox="1"/>
          <p:nvPr/>
        </p:nvSpPr>
        <p:spPr bwMode="auto">
          <a:xfrm flipH="0" flipV="0">
            <a:off x="4810260" y="3069165"/>
            <a:ext cx="5587272" cy="3353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Hypothetically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hese basic statistical features 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help capture the overall activity levels and variability in the EEG signal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those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could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vary across different sleep stag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; yet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we do not expect to get great performance from this attempt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as the feature we are extracting are very general and 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have very little to none correlation to the target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Considering also we are using a very simple model like SVM we expect bad class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ication performances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Our predictions are later confirmed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correct as model doesn’t seem capable to classify any class, it simply categorized everythin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g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to class 0 (wake)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For this reason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this model is scrapped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endParaRPr sz="1600" b="1" i="0" u="none" strike="noStrike" cap="none" spc="0">
              <a:solidFill>
                <a:srgbClr val="00B050"/>
              </a:solidFill>
              <a:latin typeface="Aptos"/>
              <a:cs typeface="Aptos"/>
            </a:endParaRPr>
          </a:p>
        </p:txBody>
      </p:sp>
      <p:pic>
        <p:nvPicPr>
          <p:cNvPr id="1828256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2402" y="3069166"/>
            <a:ext cx="3588051" cy="3630066"/>
          </a:xfrm>
          <a:prstGeom prst="rect">
            <a:avLst/>
          </a:prstGeom>
        </p:spPr>
      </p:pic>
      <p:sp>
        <p:nvSpPr>
          <p:cNvPr id="470669630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773849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163146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81140632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85682354" name="CasellaDiTesto 10"/>
          <p:cNvSpPr txBox="1"/>
          <p:nvPr/>
        </p:nvSpPr>
        <p:spPr bwMode="auto">
          <a:xfrm>
            <a:off x="1648703" y="223470"/>
            <a:ext cx="936469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Model</a:t>
            </a:r>
            <a:r>
              <a:rPr lang="it-IT" sz="4800" b="1">
                <a:solidFill>
                  <a:srgbClr val="019A3F"/>
                </a:solidFill>
              </a:rPr>
              <a:t>-2:</a:t>
            </a:r>
            <a:r>
              <a:rPr lang="it-IT" sz="3600" b="1">
                <a:solidFill>
                  <a:srgbClr val="019A3F"/>
                </a:solidFill>
              </a:rPr>
              <a:t> </a:t>
            </a:r>
            <a:r>
              <a:rPr lang="it-IT" sz="2800" b="1">
                <a:solidFill>
                  <a:srgbClr val="019A3F"/>
                </a:solidFill>
              </a:rPr>
              <a:t>SVM + Frequency Domain Features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1204379791" name="CasellaDiTesto 2"/>
          <p:cNvSpPr txBox="1"/>
          <p:nvPr/>
        </p:nvSpPr>
        <p:spPr bwMode="auto">
          <a:xfrm flipH="0" flipV="0">
            <a:off x="1707026" y="1320596"/>
            <a:ext cx="9303852" cy="530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For attempt-2 we made a new SVM model and trained it on extracted frequency domain features. A</a:t>
            </a:r>
            <a:r>
              <a:rPr lang="en-US"/>
              <a:t>fter a quick web </a:t>
            </a:r>
            <a:r>
              <a:rPr lang="en-US"/>
              <a:t>research</a:t>
            </a:r>
            <a:r>
              <a:rPr lang="en-US"/>
              <a:t> those kind of features were selected as highly correlated to EEG sleep classification targets: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 marL="261850" marR="0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Power Spectral Density (PSD)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This is because different sleep stages are associated with distinct frequency bands. For example: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661900" marR="0" lvl="1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Delta (0.5-4 Hz): Deep sleep (correlates to stages N3 / N4).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661900" marR="0" lvl="1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Theta (4-8 Hz): Light sleep (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correlates to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stage N1).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661900" marR="0" lvl="1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Alpha (8-13 Hz): Relaxation (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correlates to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stage N2)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661900" marR="0" lvl="1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Beta (13-30 Hz): Wakefulness or REM (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correlates to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stages ”wake” / “REM”)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Spectral Entropy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Indicates the regularity and complexity of the signal in the frequency domain, usually has lower values during deep sleep stages.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As those features are theoretically highly correlated to tar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get, we expect this model to gain good accuracy over previous attempt. 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>
              <a:defRPr/>
            </a:pPr>
            <a:endParaRPr/>
          </a:p>
        </p:txBody>
      </p:sp>
      <p:sp>
        <p:nvSpPr>
          <p:cNvPr id="1623440685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35855432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167917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70201110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874721976" name="CasellaDiTesto 10"/>
          <p:cNvSpPr txBox="1"/>
          <p:nvPr/>
        </p:nvSpPr>
        <p:spPr bwMode="auto">
          <a:xfrm>
            <a:off x="1648703" y="223470"/>
            <a:ext cx="937045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odel</a:t>
            </a:r>
            <a:r>
              <a:rPr lang="en-US" sz="4800" b="1">
                <a:solidFill>
                  <a:srgbClr val="019A3F"/>
                </a:solidFill>
              </a:rPr>
              <a:t>-2: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en-US" sz="2800" b="1">
                <a:solidFill>
                  <a:srgbClr val="019A3F"/>
                </a:solidFill>
              </a:rPr>
              <a:t>Results</a:t>
            </a:r>
            <a:endParaRPr sz="1400">
              <a:solidFill>
                <a:srgbClr val="019A3F"/>
              </a:solidFill>
            </a:endParaRPr>
          </a:p>
        </p:txBody>
      </p:sp>
      <p:pic>
        <p:nvPicPr>
          <p:cNvPr id="10565385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2558" y="1180164"/>
            <a:ext cx="3294399" cy="3332975"/>
          </a:xfrm>
          <a:prstGeom prst="rect">
            <a:avLst/>
          </a:prstGeom>
        </p:spPr>
      </p:pic>
      <p:sp>
        <p:nvSpPr>
          <p:cNvPr id="579391521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0649701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443958" y="400047"/>
            <a:ext cx="2640174" cy="470167"/>
          </a:xfrm>
          <a:prstGeom prst="rect">
            <a:avLst/>
          </a:prstGeom>
        </p:spPr>
      </p:pic>
      <p:sp>
        <p:nvSpPr>
          <p:cNvPr id="1724772240" name=""/>
          <p:cNvSpPr txBox="1"/>
          <p:nvPr/>
        </p:nvSpPr>
        <p:spPr bwMode="auto">
          <a:xfrm flipH="0" flipV="0">
            <a:off x="861248" y="4571644"/>
            <a:ext cx="9651712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can now see a 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HUGE jump in performance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we are able to classify this hard problem whit just a very simple model and having more 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han 70% certainty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in both accuracy and f1-score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From confusion matrix alone we can clearly see that the one class we are able to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predict most confidently is the class 2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wich makes perfect sense as it is the one whit most samples and it also 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make</a:t>
            </a:r>
            <a:r>
              <a:rPr lang="it-IT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s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sense that class 2 and 3 are the following most precise as Spectral Entropy</a:t>
            </a:r>
            <a:r>
              <a:rPr lang="en-US" sz="1600" b="0" i="0" u="none" strike="noStrike" cap="none" spc="0">
                <a:solidFill>
                  <a:schemeClr val="accent2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might help classify those the most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</a:t>
            </a:r>
            <a:b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This results alone prove this problem can be solved even by a simple model like SVM;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12032515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126959" y="1296458"/>
            <a:ext cx="5019674" cy="2743200"/>
          </a:xfrm>
          <a:prstGeom prst="rect">
            <a:avLst/>
          </a:prstGeom>
        </p:spPr>
      </p:pic>
      <p:sp>
        <p:nvSpPr>
          <p:cNvPr id="535256600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2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143176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2889815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44058659" name="CasellaDiTesto 10"/>
          <p:cNvSpPr txBox="1"/>
          <p:nvPr/>
        </p:nvSpPr>
        <p:spPr bwMode="auto">
          <a:xfrm>
            <a:off x="1648703" y="223469"/>
            <a:ext cx="938881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</a:t>
            </a:r>
            <a:r>
              <a:rPr lang="en-US" sz="4800" b="1">
                <a:solidFill>
                  <a:srgbClr val="019A3F"/>
                </a:solidFill>
              </a:rPr>
              <a:t>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en-US" sz="4800" b="1">
                <a:solidFill>
                  <a:srgbClr val="019A3F"/>
                </a:solidFill>
              </a:rPr>
              <a:t>3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en-US" sz="2800" b="1">
                <a:solidFill>
                  <a:srgbClr val="019A3F"/>
                </a:solidFill>
              </a:rPr>
              <a:t>T</a:t>
            </a:r>
            <a:r>
              <a:rPr lang="en-US" sz="2800" b="1">
                <a:solidFill>
                  <a:srgbClr val="019A3F"/>
                </a:solidFill>
              </a:rPr>
              <a:t>ime</a:t>
            </a:r>
            <a:r>
              <a:rPr lang="en-US" sz="2800" b="1">
                <a:solidFill>
                  <a:srgbClr val="019A3F"/>
                </a:solidFill>
              </a:rPr>
              <a:t> + frequency features combined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1440637169" name=""/>
          <p:cNvSpPr txBox="1"/>
          <p:nvPr/>
        </p:nvSpPr>
        <p:spPr bwMode="auto">
          <a:xfrm flipH="0" flipV="0">
            <a:off x="1612086" y="5461907"/>
            <a:ext cx="8825669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accuracy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very so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slightly decreased by 0.02%, suggesting two possibilities: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SVM likely ignored the added time-domain features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(most likely option)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additional features may have improved generalization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(unlikely option as </a:t>
            </a:r>
            <a:r>
              <a:rPr lang="it-IT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0.02% is too little of a change to see any actual difference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)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2036959496" name=""/>
          <p:cNvSpPr txBox="1"/>
          <p:nvPr/>
        </p:nvSpPr>
        <p:spPr bwMode="auto">
          <a:xfrm flipH="0" flipV="0">
            <a:off x="1612086" y="1071561"/>
            <a:ext cx="8916462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achieved high accuracy with frequen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cy domain featur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es. Now, we 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aim to enhance accuracy by incorporating features from 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model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-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1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like adding missing puzzle pieces for a clearer picture.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Results are as follows: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642432737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740658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66476" y="1890564"/>
            <a:ext cx="4982337" cy="3167210"/>
          </a:xfrm>
          <a:prstGeom prst="rect">
            <a:avLst/>
          </a:prstGeom>
        </p:spPr>
      </p:pic>
      <p:pic>
        <p:nvPicPr>
          <p:cNvPr id="92893535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02586" y="1954413"/>
            <a:ext cx="3337531" cy="3376612"/>
          </a:xfrm>
          <a:prstGeom prst="rect">
            <a:avLst/>
          </a:prstGeom>
        </p:spPr>
      </p:pic>
      <p:sp>
        <p:nvSpPr>
          <p:cNvPr id="898904003" name="Rettangolo 1"/>
          <p:cNvSpPr/>
          <p:nvPr/>
        </p:nvSpPr>
        <p:spPr bwMode="auto">
          <a:xfrm rot="761701">
            <a:off x="-814193" y="-1635257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899471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07143783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12396399" name="CasellaDiTesto 10"/>
          <p:cNvSpPr txBox="1"/>
          <p:nvPr/>
        </p:nvSpPr>
        <p:spPr bwMode="auto">
          <a:xfrm>
            <a:off x="1648703" y="223469"/>
            <a:ext cx="940465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</a:t>
            </a:r>
            <a:r>
              <a:rPr lang="en-US" sz="4800" b="1">
                <a:solidFill>
                  <a:srgbClr val="019A3F"/>
                </a:solidFill>
              </a:rPr>
              <a:t>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it-IT" sz="4800" b="1">
                <a:solidFill>
                  <a:srgbClr val="019A3F"/>
                </a:solidFill>
              </a:rPr>
              <a:t>4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it-IT" sz="4800" b="1">
                <a:solidFill>
                  <a:srgbClr val="019A3F"/>
                </a:solidFill>
              </a:rPr>
              <a:t> RNN on Raw Data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774225724" name=""/>
          <p:cNvSpPr txBox="1"/>
          <p:nvPr/>
        </p:nvSpPr>
        <p:spPr bwMode="auto">
          <a:xfrm flipH="0" flipV="0">
            <a:off x="1612085" y="1071560"/>
            <a:ext cx="8804976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Recursive Neural Networks (RNN) are </a:t>
            </a:r>
            <a:r>
              <a:rPr sz="18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designed to process sequential data</a:t>
            </a:r>
            <a:r>
              <a:rPr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r>
              <a:rPr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This means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RNNs </a:t>
            </a:r>
            <a:r>
              <a:rPr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could be very useful in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our use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-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case as all of our sleep stages samples are non-other that sequential data. Also we could bene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fit knowing previous sleep stages to classify current one; which means that, on paper, RNN should be very good on this task.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</p:txBody>
      </p:sp>
      <p:sp>
        <p:nvSpPr>
          <p:cNvPr id="2111326459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949980699" name=""/>
          <p:cNvSpPr txBox="1"/>
          <p:nvPr/>
        </p:nvSpPr>
        <p:spPr bwMode="auto">
          <a:xfrm flipH="0" flipV="0">
            <a:off x="1713404" y="4912719"/>
            <a:ext cx="86367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95233942" name=""/>
          <p:cNvSpPr txBox="1"/>
          <p:nvPr/>
        </p:nvSpPr>
        <p:spPr bwMode="auto">
          <a:xfrm flipH="0" flipV="0">
            <a:off x="1630108" y="4912718"/>
            <a:ext cx="8682108" cy="1615799"/>
          </a:xfrm>
          <a:prstGeom prst="rect">
            <a:avLst/>
          </a:prstGeom>
          <a:noFill/>
          <a:ln w="28575">
            <a:solidFill>
              <a:srgbClr val="019A3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In this case we are not using extracted features! Extracted features already simplify and summarize the EEG signals. 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Using an RNN on these </a:t>
            </a:r>
            <a:r>
              <a:rPr lang="it-IT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extracted features </a:t>
            </a:r>
            <a:r>
              <a:rPr lang="en-US" sz="1600" b="1" i="0" u="none" strike="noStrike" cap="none" spc="0">
                <a:solidFill>
                  <a:srgbClr val="18BE5A"/>
                </a:solidFill>
                <a:latin typeface="Aptos"/>
                <a:ea typeface="Aptos"/>
                <a:cs typeface="Aptos"/>
              </a:rPr>
              <a:t>may not fully exploit its strengths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(direct application of RNNs to raw EEG signals might yield better results in some cases).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446356954" name=""/>
          <p:cNvSpPr/>
          <p:nvPr/>
        </p:nvSpPr>
        <p:spPr bwMode="auto">
          <a:xfrm flipH="0" flipV="0">
            <a:off x="1808654" y="5055594"/>
            <a:ext cx="8286749" cy="3333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19A3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it-IT" b="1">
                <a:solidFill>
                  <a:schemeClr val="tx1"/>
                </a:solidFill>
              </a:rPr>
              <a:t>IMPORTANT NOTE</a:t>
            </a:r>
            <a:endParaRPr b="1">
              <a:solidFill>
                <a:schemeClr val="tx1"/>
              </a:solidFill>
            </a:endParaRPr>
          </a:p>
        </p:txBody>
      </p:sp>
      <p:pic>
        <p:nvPicPr>
          <p:cNvPr id="9414368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72649" y="2602632"/>
            <a:ext cx="5995949" cy="2096145"/>
          </a:xfrm>
          <a:prstGeom prst="rect">
            <a:avLst/>
          </a:prstGeom>
        </p:spPr>
      </p:pic>
      <p:sp>
        <p:nvSpPr>
          <p:cNvPr id="1224148759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135482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48615551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18392086" name="CasellaDiTesto 10"/>
          <p:cNvSpPr txBox="1"/>
          <p:nvPr/>
        </p:nvSpPr>
        <p:spPr bwMode="auto">
          <a:xfrm>
            <a:off x="1648703" y="223469"/>
            <a:ext cx="937117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it-IT" sz="4800" b="1">
                <a:solidFill>
                  <a:srgbClr val="019A3F"/>
                </a:solidFill>
              </a:rPr>
              <a:t>4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en-US" sz="2800" b="1">
                <a:solidFill>
                  <a:srgbClr val="019A3F"/>
                </a:solidFill>
              </a:rPr>
              <a:t>Results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1986302240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03784911" name=""/>
          <p:cNvSpPr txBox="1"/>
          <p:nvPr/>
        </p:nvSpPr>
        <p:spPr bwMode="auto">
          <a:xfrm flipH="0" flipV="0">
            <a:off x="1648703" y="4333518"/>
            <a:ext cx="8724658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he RNN model performed poorly, with accuracy and loss graphs showing no clear learning curve. Fluctuations in validation accuracy and loss suggest the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model failed to learn meaningful patterns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for this reason</a:t>
            </a:r>
            <a:r>
              <a:rPr lang="it-IT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this model was also scrapped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Comparing this to the SVM, which achieved 70% accuracy using frequency-domain features, highlights the importance of feature engineering. Frequency-based features capture key physiological patterns, making classification easier for SVMs, which work well with structured, low-dimensional data. In contrast, the RNN struggled with raw EEG data, likely due to it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 high dimensionality and the need for more data and computational power.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16305870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69312" y="951804"/>
            <a:ext cx="8462925" cy="3174657"/>
          </a:xfrm>
          <a:prstGeom prst="rect">
            <a:avLst/>
          </a:prstGeom>
        </p:spPr>
      </p:pic>
      <p:sp>
        <p:nvSpPr>
          <p:cNvPr id="1464291325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409535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87263663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32479053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94446583" name="CasellaDiTesto 10"/>
          <p:cNvSpPr txBox="1"/>
          <p:nvPr/>
        </p:nvSpPr>
        <p:spPr bwMode="auto">
          <a:xfrm>
            <a:off x="1648703" y="223469"/>
            <a:ext cx="941077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</a:t>
            </a:r>
            <a:r>
              <a:rPr lang="en-US" sz="4800" b="1">
                <a:solidFill>
                  <a:srgbClr val="019A3F"/>
                </a:solidFill>
              </a:rPr>
              <a:t>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it-IT" sz="4800" b="1">
                <a:solidFill>
                  <a:srgbClr val="019A3F"/>
                </a:solidFill>
              </a:rPr>
              <a:t>5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it-IT" sz="2800" b="1">
                <a:solidFill>
                  <a:srgbClr val="019A3F"/>
                </a:solidFill>
              </a:rPr>
              <a:t>Chambon Et Al CNN on Raw Data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381887808" name=""/>
          <p:cNvSpPr txBox="1"/>
          <p:nvPr/>
        </p:nvSpPr>
        <p:spPr bwMode="auto">
          <a:xfrm flipH="0" flipV="0">
            <a:off x="1612085" y="1071560"/>
            <a:ext cx="8924382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To achieve better results, we need a network specifically designed for sleep stage classification.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An online r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esearch suggest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ed us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that the sleep staging architecture by Chambon et al. (2018), adapted by Banville et al. (2020), could be a strong candidate. This specialized CNN is</a:t>
            </a:r>
            <a:r>
              <a:rPr lang="en-US" sz="1600" b="0" i="0" u="none" strike="noStrike" cap="none" spc="0">
                <a:solidFill>
                  <a:schemeClr val="accent2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designed to classify raw EEG signals effectively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217959048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13765051" name=""/>
          <p:cNvSpPr txBox="1"/>
          <p:nvPr/>
        </p:nvSpPr>
        <p:spPr bwMode="auto">
          <a:xfrm flipH="0" flipV="0">
            <a:off x="1843124" y="2317749"/>
            <a:ext cx="858178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This is a</a:t>
            </a:r>
            <a:r>
              <a:rPr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convolutional neural network</a:t>
            </a:r>
            <a:r>
              <a:rPr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(made using keras library) where:</a:t>
            </a:r>
            <a:endParaRPr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graphicFrame>
        <p:nvGraphicFramePr>
          <p:cNvPr id="1084162207" name=""/>
          <p:cNvGraphicFramePr>
            <a:graphicFrameLocks xmlns:a="http://schemas.openxmlformats.org/drawingml/2006/main"/>
          </p:cNvGraphicFramePr>
          <p:nvPr/>
        </p:nvGraphicFramePr>
        <p:xfrm>
          <a:off x="1954211" y="2847339"/>
          <a:ext cx="8140699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40000"/>
                <a:gridCol w="5787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it-IT" sz="1600"/>
                        <a:t>Layers</a:t>
                      </a:r>
                      <a:endParaRPr sz="1600"/>
                    </a:p>
                  </a:txBody>
                  <a:tcPr>
                    <a:solidFill>
                      <a:srgbClr val="019A3F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it-IT" sz="1600"/>
                        <a:t>Summary</a:t>
                      </a:r>
                      <a:endParaRPr sz="1600"/>
                    </a:p>
                  </a:txBody>
                  <a:tcPr>
                    <a:solidFill>
                      <a:srgbClr val="019A3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The </a:t>
                      </a: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input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: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</a:t>
                      </a:r>
                      <a:endParaRPr sz="1600" b="0" i="0" u="none" strike="noStrike" cap="none" spc="0">
                        <a:solidFill>
                          <a:schemeClr val="tx1"/>
                        </a:solidFill>
                        <a:latin typeface="Aptos"/>
                        <a:ea typeface="Aptos"/>
                        <a:cs typeface="Aptos"/>
                      </a:endParaRPr>
                    </a:p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is a 30-s window of 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4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channels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.</a:t>
                      </a:r>
                      <a:endParaRPr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The </a:t>
                      </a: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hidden layers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: </a:t>
                      </a:r>
                      <a:endParaRPr sz="1600" b="0" i="0" u="none" strike="noStrike" cap="none" spc="0">
                        <a:solidFill>
                          <a:schemeClr val="tx1"/>
                        </a:solidFill>
                        <a:latin typeface="Aptos"/>
                        <a:ea typeface="Aptos"/>
                        <a:cs typeface="Aptos"/>
                      </a:endParaRPr>
                    </a:p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there is a succession of convolutional layers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, max pooling, and nonlinearities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(Relu)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. 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In the end 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feature maps are flattened and passed through a fully-connected layer.</a:t>
                      </a:r>
                      <a:endParaRPr sz="16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The </a:t>
                      </a:r>
                      <a:r>
                        <a:rPr lang="en-US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output</a:t>
                      </a:r>
                      <a:r>
                        <a:rPr lang="it-IT" sz="1600" b="1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: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</a:t>
                      </a:r>
                      <a:endParaRPr sz="1600" b="0" i="0" u="none" strike="noStrike" cap="none" spc="0">
                        <a:solidFill>
                          <a:schemeClr val="tx1"/>
                        </a:solidFill>
                        <a:latin typeface="Aptos"/>
                        <a:cs typeface="Aptos"/>
                      </a:endParaRPr>
                    </a:p>
                    <a:p>
                      <a:pPr>
                        <a:defRPr/>
                      </a:pPr>
                      <a:endParaRPr sz="1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is a 5-dimensional vector where each dimension is matched to one of our 5 classes (W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ake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, N1, N2, N3 and R</a:t>
                      </a:r>
                      <a:r>
                        <a:rPr lang="it-IT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EM</a:t>
                      </a:r>
                      <a:r>
                        <a:rPr lang="en-US" sz="1600" b="0" i="0" u="none" strike="noStrike" cap="none" spc="0">
                          <a:solidFill>
                            <a:schemeClr val="tx1"/>
                          </a:solidFill>
                          <a:latin typeface="Aptos"/>
                          <a:ea typeface="Aptos"/>
                          <a:cs typeface="Aptos"/>
                        </a:rPr>
                        <a:t> sleep stages).</a:t>
                      </a:r>
                      <a:endParaRPr sz="16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80036703" name=""/>
          <p:cNvSpPr txBox="1"/>
          <p:nvPr/>
        </p:nvSpPr>
        <p:spPr bwMode="auto">
          <a:xfrm flipH="0" flipV="0">
            <a:off x="1648703" y="5655467"/>
            <a:ext cx="8829633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Ple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se note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that during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each epoh of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training, instead of accuracy we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mesure 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Cohen's kappa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This score is a statistical measure of inter-rater agreement or inter-annotator agreement for qualitative (categorical) data. It is c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ommonly u</a:t>
            </a:r>
            <a:r>
              <a:rPr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sed to evaluate the performance of classification models, especially in</a:t>
            </a:r>
            <a:r>
              <a:rPr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cases where the classes are imbalanced</a:t>
            </a:r>
            <a:r>
              <a:rPr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</a:t>
            </a:r>
            <a:endParaRPr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blu, schermata, Blu elettrico, Rettangolo&#10;&#10;Descrizione generat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400000" flipH="1" flipV="1">
            <a:off x="-6416137" y="-3196684"/>
            <a:ext cx="15411451" cy="21804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/>
          <p:cNvSpPr txBox="1"/>
          <p:nvPr/>
        </p:nvSpPr>
        <p:spPr bwMode="auto">
          <a:xfrm flipH="0" flipV="0">
            <a:off x="1868850" y="1380578"/>
            <a:ext cx="9623331" cy="27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sz="8800" b="1">
                <a:solidFill>
                  <a:schemeClr val="bg1"/>
                </a:solidFill>
              </a:rPr>
              <a:t>Brief Introduction</a:t>
            </a:r>
            <a:endParaRPr lang="it-IT" sz="8800" b="1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it-IT" sz="8800" b="1">
                <a:solidFill>
                  <a:schemeClr val="bg1"/>
                </a:solidFill>
              </a:rPr>
              <a:t>on Dataset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436089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866997866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44828606" name="CasellaDiTesto 10"/>
          <p:cNvSpPr txBox="1"/>
          <p:nvPr/>
        </p:nvSpPr>
        <p:spPr bwMode="auto">
          <a:xfrm>
            <a:off x="1648703" y="223469"/>
            <a:ext cx="938449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it-IT" sz="4800" b="1">
                <a:solidFill>
                  <a:srgbClr val="019A3F"/>
                </a:solidFill>
              </a:rPr>
              <a:t>5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en-US" sz="2800" b="1">
                <a:solidFill>
                  <a:srgbClr val="019A3F"/>
                </a:solidFill>
              </a:rPr>
              <a:t>Result</a:t>
            </a:r>
            <a:r>
              <a:rPr lang="it-IT" sz="2800" b="1">
                <a:solidFill>
                  <a:srgbClr val="019A3F"/>
                </a:solidFill>
              </a:rPr>
              <a:t> </a:t>
            </a:r>
            <a:r>
              <a:rPr lang="it-IT" sz="1400" b="1">
                <a:solidFill>
                  <a:srgbClr val="019A3F"/>
                </a:solidFill>
              </a:rPr>
              <a:t>(part 1)</a:t>
            </a:r>
            <a:endParaRPr sz="600">
              <a:solidFill>
                <a:srgbClr val="019A3F"/>
              </a:solidFill>
            </a:endParaRPr>
          </a:p>
        </p:txBody>
      </p:sp>
      <p:sp>
        <p:nvSpPr>
          <p:cNvPr id="746319556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4848060" name=""/>
          <p:cNvSpPr txBox="1"/>
          <p:nvPr/>
        </p:nvSpPr>
        <p:spPr bwMode="auto">
          <a:xfrm flipH="0" flipV="0">
            <a:off x="1648703" y="4333518"/>
            <a:ext cx="87350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Chambon et al. model shows steady improvement, with loss decreasing and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Cohen’s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kappa increasing consistently across epochs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This indicates successful training.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somewhat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close alignment of training and validation curves suggests 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minimal overfitting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Fluctuations in Cohen’s kappa are</a:t>
            </a:r>
            <a:r>
              <a:rPr lang="it-IT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to be</a:t>
            </a:r>
            <a:r>
              <a:rPr lang="en-US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expected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due to its calculation method, but as long as it trends upward in both train and validation, it's a positive sign.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15672280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33583" y="1259312"/>
            <a:ext cx="3826536" cy="2915456"/>
          </a:xfrm>
          <a:prstGeom prst="rect">
            <a:avLst/>
          </a:prstGeom>
        </p:spPr>
      </p:pic>
      <p:sp>
        <p:nvSpPr>
          <p:cNvPr id="956156803" name=""/>
          <p:cNvSpPr txBox="1"/>
          <p:nvPr/>
        </p:nvSpPr>
        <p:spPr bwMode="auto">
          <a:xfrm flipH="0" flipV="0">
            <a:off x="7758666" y="1046790"/>
            <a:ext cx="131989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 sz="1400"/>
              <a:t>Train loss:</a:t>
            </a:r>
            <a:endParaRPr sz="1400"/>
          </a:p>
        </p:txBody>
      </p:sp>
      <p:pic>
        <p:nvPicPr>
          <p:cNvPr id="18225134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093204" y="1259312"/>
            <a:ext cx="3781628" cy="2869047"/>
          </a:xfrm>
          <a:prstGeom prst="rect">
            <a:avLst/>
          </a:prstGeom>
        </p:spPr>
      </p:pic>
      <p:sp>
        <p:nvSpPr>
          <p:cNvPr id="926259322" name=""/>
          <p:cNvSpPr txBox="1"/>
          <p:nvPr/>
        </p:nvSpPr>
        <p:spPr bwMode="auto">
          <a:xfrm flipH="0" flipV="0">
            <a:off x="3365035" y="1046790"/>
            <a:ext cx="188610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400"/>
              <a:t>Train performance:</a:t>
            </a:r>
            <a:endParaRPr sz="1100"/>
          </a:p>
        </p:txBody>
      </p:sp>
      <p:sp>
        <p:nvSpPr>
          <p:cNvPr id="708925768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757102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97304272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3651449" name="CasellaDiTesto 10"/>
          <p:cNvSpPr txBox="1"/>
          <p:nvPr/>
        </p:nvSpPr>
        <p:spPr bwMode="auto">
          <a:xfrm>
            <a:off x="1648703" y="223469"/>
            <a:ext cx="937405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019A3F"/>
                </a:solidFill>
              </a:rPr>
              <a:t>M</a:t>
            </a:r>
            <a:r>
              <a:rPr lang="en-US" sz="4800" b="1">
                <a:solidFill>
                  <a:srgbClr val="019A3F"/>
                </a:solidFill>
              </a:rPr>
              <a:t>odel</a:t>
            </a:r>
            <a:r>
              <a:rPr lang="en-US" sz="4800" b="1">
                <a:solidFill>
                  <a:srgbClr val="019A3F"/>
                </a:solidFill>
              </a:rPr>
              <a:t>-</a:t>
            </a:r>
            <a:r>
              <a:rPr lang="it-IT" sz="4800" b="1">
                <a:solidFill>
                  <a:srgbClr val="019A3F"/>
                </a:solidFill>
              </a:rPr>
              <a:t>5</a:t>
            </a:r>
            <a:r>
              <a:rPr lang="en-US" sz="4800" b="1">
                <a:solidFill>
                  <a:srgbClr val="019A3F"/>
                </a:solidFill>
              </a:rPr>
              <a:t>:</a:t>
            </a:r>
            <a:r>
              <a:rPr lang="en-US" sz="3600" b="1">
                <a:solidFill>
                  <a:srgbClr val="019A3F"/>
                </a:solidFill>
              </a:rPr>
              <a:t> </a:t>
            </a:r>
            <a:r>
              <a:rPr lang="en-US" sz="2800" b="1">
                <a:solidFill>
                  <a:srgbClr val="019A3F"/>
                </a:solidFill>
              </a:rPr>
              <a:t>Results</a:t>
            </a:r>
            <a:r>
              <a:rPr lang="it-IT" sz="2800" b="1">
                <a:solidFill>
                  <a:srgbClr val="019A3F"/>
                </a:solidFill>
              </a:rPr>
              <a:t> </a:t>
            </a:r>
            <a:r>
              <a:rPr lang="it-IT" sz="1400" b="1" i="0" u="none" strike="noStrike" cap="none" spc="0">
                <a:solidFill>
                  <a:srgbClr val="019A3F"/>
                </a:solidFill>
                <a:latin typeface="+mn-lt"/>
                <a:ea typeface="+mn-ea"/>
                <a:cs typeface="+mn-cs"/>
              </a:rPr>
              <a:t>(part 2)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53118290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226068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86562" y="485775"/>
            <a:ext cx="2952749" cy="485775"/>
          </a:xfrm>
          <a:prstGeom prst="rect">
            <a:avLst/>
          </a:prstGeom>
        </p:spPr>
      </p:pic>
      <p:pic>
        <p:nvPicPr>
          <p:cNvPr id="14737898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648704" y="1535906"/>
            <a:ext cx="4870874" cy="4103092"/>
          </a:xfrm>
          <a:prstGeom prst="rect">
            <a:avLst/>
          </a:prstGeom>
        </p:spPr>
      </p:pic>
      <p:sp>
        <p:nvSpPr>
          <p:cNvPr id="608400637" name=""/>
          <p:cNvSpPr txBox="1"/>
          <p:nvPr/>
        </p:nvSpPr>
        <p:spPr bwMode="auto">
          <a:xfrm flipH="0" flipV="0">
            <a:off x="7013999" y="1621312"/>
            <a:ext cx="3596406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We've finally achieved a solid accuracy, approaching 80%.</a:t>
            </a:r>
            <a:endParaRPr lang="en-US" sz="14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confusion matrix closely resembles the one from attempts 2 and 3 using frequency-domain features. Specifically:</a:t>
            </a:r>
            <a:endParaRPr lang="en-US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39821" marR="0" indent="-2398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N2 class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(the oversampled one) remains the mos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 accurately predicted.</a:t>
            </a:r>
            <a:endParaRPr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39821" marR="0" indent="-2398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Classes below N2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also show strong performance, with similar true positive counts.</a:t>
            </a:r>
            <a:endParaRPr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39821" marR="0" indent="-23982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Classes above N2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are more challenging to classify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(yet looks like the model did a better performance classifying those than SVM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)</a:t>
            </a:r>
            <a:endParaRPr lang="en-US" sz="14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These findings align </a:t>
            </a:r>
            <a:r>
              <a:rPr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perfectly with our observations from previous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models 2 and 3</a:t>
            </a:r>
            <a:endParaRPr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453451202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664687" name="Immagine 3" descr="Immagine che contiene blu, schermata, Blu elettrico, Rettangolo&#10;&#10;Descrizione generat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42" flipH="1" flipV="1">
            <a:off x="-6416137" y="-3196683"/>
            <a:ext cx="15411450" cy="218048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9111556" name="CasellaDiTesto 6"/>
          <p:cNvSpPr txBox="1"/>
          <p:nvPr/>
        </p:nvSpPr>
        <p:spPr bwMode="auto">
          <a:xfrm flipH="0" flipV="0">
            <a:off x="887706" y="1512868"/>
            <a:ext cx="10869509" cy="27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8800" b="1" i="0" u="none" strike="noStrike" cap="none" spc="0">
                <a:solidFill>
                  <a:schemeClr val="bg1"/>
                </a:solidFill>
                <a:latin typeface="Aptos"/>
                <a:ea typeface="Aptos"/>
                <a:cs typeface="Aptos"/>
              </a:rPr>
              <a:t>Best Models Compa</a:t>
            </a:r>
            <a:r>
              <a:rPr lang="it-IT" sz="8800" b="1" i="0" u="none" strike="noStrike" cap="none" spc="0">
                <a:solidFill>
                  <a:schemeClr val="bg1"/>
                </a:solidFill>
                <a:latin typeface="Aptos"/>
                <a:ea typeface="Aptos"/>
                <a:cs typeface="Aptos"/>
              </a:rPr>
              <a:t>r</a:t>
            </a:r>
            <a:r>
              <a:rPr lang="it-IT" sz="8800" b="1">
                <a:solidFill>
                  <a:schemeClr val="bg1"/>
                </a:solidFill>
              </a:rPr>
              <a:t>aison</a:t>
            </a:r>
            <a:endParaRPr lang="it-IT" sz="72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340446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30443043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88794578" name="CasellaDiTesto 10"/>
          <p:cNvSpPr txBox="1"/>
          <p:nvPr/>
        </p:nvSpPr>
        <p:spPr bwMode="auto">
          <a:xfrm>
            <a:off x="1648703" y="223469"/>
            <a:ext cx="938269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Accuracy Comparaison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175861621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9768865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3287" y="1544913"/>
            <a:ext cx="8654024" cy="3768172"/>
          </a:xfrm>
          <a:prstGeom prst="rect">
            <a:avLst/>
          </a:prstGeom>
        </p:spPr>
      </p:pic>
      <p:sp>
        <p:nvSpPr>
          <p:cNvPr id="128281140" name=""/>
          <p:cNvSpPr txBox="1"/>
          <p:nvPr/>
        </p:nvSpPr>
        <p:spPr bwMode="auto">
          <a:xfrm flipH="0" flipV="0">
            <a:off x="1775248" y="1047749"/>
            <a:ext cx="90011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05929001" name=""/>
          <p:cNvSpPr txBox="1"/>
          <p:nvPr/>
        </p:nvSpPr>
        <p:spPr bwMode="auto">
          <a:xfrm flipH="0" flipV="0">
            <a:off x="1612086" y="1071561"/>
            <a:ext cx="916536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Here we make a comparaison between model-3 and model-5 as they are the ones with best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overall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results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375308723" name=""/>
          <p:cNvSpPr txBox="1"/>
          <p:nvPr/>
        </p:nvSpPr>
        <p:spPr bwMode="auto">
          <a:xfrm flipH="0" flipV="0">
            <a:off x="1106782" y="5313085"/>
            <a:ext cx="9743604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 confusion matrices from both models align well with true sleep stages, supporting our accuracy results. The similarity between the plots reinforces the idea that both models produce comparable classifiers.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Key differences include:</a:t>
            </a:r>
            <a:endParaRPr lang="it-IT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39821" marR="0" indent="-23982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SVM</a:t>
            </a:r>
            <a:r>
              <a:rPr lang="it-IT" sz="14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4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is more precise in classifying REM sleep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, likely due to Power Spectral Density effectively capturing its distinct features.</a:t>
            </a:r>
            <a:endParaRPr lang="it-IT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39821" marR="0" indent="-23982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4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Chambon et al.</a:t>
            </a:r>
            <a:r>
              <a:rPr lang="it-IT" sz="14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4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i</a:t>
            </a:r>
            <a:r>
              <a:rPr lang="it-IT" sz="14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s better at identifying wake stages</a:t>
            </a:r>
            <a:r>
              <a:rPr lang="it-IT" sz="1400" b="0" i="0" u="none" strike="noStrike" cap="none" spc="0">
                <a:solidFill>
                  <a:schemeClr val="accent2"/>
                </a:solidFill>
                <a:latin typeface="Aptos"/>
                <a:ea typeface="Aptos"/>
                <a:cs typeface="Aptos"/>
              </a:rPr>
              <a:t>,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which makes sense since wakefulness is marked by high-frequency activity, and our feature extraction didn’t emphasize high frequencies.</a:t>
            </a:r>
            <a:endParaRPr lang="it-IT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1015564782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074756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24538063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22889610" name="CasellaDiTesto 10"/>
          <p:cNvSpPr txBox="1"/>
          <p:nvPr/>
        </p:nvSpPr>
        <p:spPr bwMode="auto">
          <a:xfrm>
            <a:off x="1648703" y="223469"/>
            <a:ext cx="938269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Accuracy Comparaison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2043666506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9808884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5203" y="1821132"/>
            <a:ext cx="8941593" cy="4436955"/>
          </a:xfrm>
          <a:prstGeom prst="rect">
            <a:avLst/>
          </a:prstGeom>
        </p:spPr>
      </p:pic>
      <p:sp>
        <p:nvSpPr>
          <p:cNvPr id="1568426187" name=""/>
          <p:cNvSpPr txBox="1"/>
          <p:nvPr/>
        </p:nvSpPr>
        <p:spPr bwMode="auto">
          <a:xfrm flipH="0" flipV="0">
            <a:off x="1775248" y="1154905"/>
            <a:ext cx="84742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/>
              <a:t>Same conlcusions can be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deducted</a:t>
            </a:r>
            <a:r>
              <a:rPr lang="it-IT"/>
              <a:t> from prediction hypnograms comparaisons:</a:t>
            </a:r>
            <a:endParaRPr/>
          </a:p>
        </p:txBody>
      </p:sp>
      <p:sp>
        <p:nvSpPr>
          <p:cNvPr id="909142391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455504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22702883" name="Rettangolo 9"/>
          <p:cNvSpPr/>
          <p:nvPr/>
        </p:nvSpPr>
        <p:spPr bwMode="auto">
          <a:xfrm rot="11561726">
            <a:off x="11888400" y="158151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51762220" name="CasellaDiTesto 10"/>
          <p:cNvSpPr txBox="1"/>
          <p:nvPr/>
        </p:nvSpPr>
        <p:spPr bwMode="auto">
          <a:xfrm>
            <a:off x="1648703" y="223469"/>
            <a:ext cx="938485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Times Comparaison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1538405821" name=""/>
          <p:cNvSpPr txBox="1"/>
          <p:nvPr/>
        </p:nvSpPr>
        <p:spPr bwMode="auto">
          <a:xfrm flipH="0" flipV="0">
            <a:off x="1775248" y="1047749"/>
            <a:ext cx="90011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5162744" name=""/>
          <p:cNvSpPr txBox="1"/>
          <p:nvPr/>
        </p:nvSpPr>
        <p:spPr bwMode="auto">
          <a:xfrm flipH="0" flipV="0">
            <a:off x="1612086" y="1071561"/>
            <a:ext cx="9184807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Here we make a comparaison between model-3 and model-5 on training and prediction time.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649209247" name=""/>
          <p:cNvSpPr txBox="1"/>
          <p:nvPr/>
        </p:nvSpPr>
        <p:spPr bwMode="auto">
          <a:xfrm flipH="0" flipV="0">
            <a:off x="6774158" y="1791890"/>
            <a:ext cx="3440331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Another intrsting fact is that chambon et al model takes much longer times to train than a simple SVM: </a:t>
            </a:r>
            <a:endParaRPr lang="en-US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551285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31290" y="1791890"/>
            <a:ext cx="5019185" cy="3973219"/>
          </a:xfrm>
          <a:prstGeom prst="rect">
            <a:avLst/>
          </a:prstGeom>
        </p:spPr>
      </p:pic>
      <p:sp>
        <p:nvSpPr>
          <p:cNvPr id="568015434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graphicFrame>
        <p:nvGraphicFramePr>
          <p:cNvPr id="501382527" name=""/>
          <p:cNvGraphicFramePr>
            <a:graphicFrameLocks xmlns:a="http://schemas.openxmlformats.org/drawingml/2006/main"/>
          </p:cNvGraphicFramePr>
          <p:nvPr/>
        </p:nvGraphicFramePr>
        <p:xfrm>
          <a:off x="6845595" y="2602632"/>
          <a:ext cx="3832108" cy="744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1677736"/>
                <a:gridCol w="1677736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SVM</a:t>
                      </a:r>
                      <a:endParaRPr/>
                    </a:p>
                  </a:txBody>
                  <a:tcPr>
                    <a:solidFill>
                      <a:srgbClr val="019A3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Chambon</a:t>
                      </a:r>
                      <a:endParaRPr/>
                    </a:p>
                  </a:txBody>
                  <a:tcPr>
                    <a:solidFill>
                      <a:srgbClr val="019A3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 seconds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20 minutes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1220742" name=""/>
          <p:cNvSpPr txBox="1"/>
          <p:nvPr/>
        </p:nvSpPr>
        <p:spPr bwMode="auto">
          <a:xfrm flipH="0" flipV="0">
            <a:off x="6774158" y="3690937"/>
            <a:ext cx="3488294" cy="1585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Yet, wen it comes down to prediction time (as shown in graph in the left)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</a:t>
            </a:r>
            <a:r>
              <a:rPr lang="en-GB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hambon et al is much faster, as it doesn’t need to lose time manually extracting features</a:t>
            </a:r>
            <a:endParaRPr lang="en-GB" sz="14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This makses the two models both valuable candidates for diffent usecases</a:t>
            </a:r>
            <a:endParaRPr lang="en-GB" sz="14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sp>
        <p:nvSpPr>
          <p:cNvPr id="130628980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855121" name="Rettangolo 8"/>
          <p:cNvSpPr/>
          <p:nvPr/>
        </p:nvSpPr>
        <p:spPr bwMode="auto">
          <a:xfrm rot="11561726">
            <a:off x="11394825" y="-1166343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049471431" name="Rettangolo 9"/>
          <p:cNvSpPr/>
          <p:nvPr/>
        </p:nvSpPr>
        <p:spPr bwMode="auto">
          <a:xfrm rot="11561726">
            <a:off x="11964601" y="158152"/>
            <a:ext cx="1101969" cy="8475783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24053976" name="CasellaDiTesto 10"/>
          <p:cNvSpPr txBox="1"/>
          <p:nvPr/>
        </p:nvSpPr>
        <p:spPr bwMode="auto">
          <a:xfrm>
            <a:off x="1648703" y="223469"/>
            <a:ext cx="9388450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Conclusions</a:t>
            </a:r>
            <a:endParaRPr sz="1400">
              <a:solidFill>
                <a:srgbClr val="019A3F"/>
              </a:solidFill>
            </a:endParaRPr>
          </a:p>
        </p:txBody>
      </p:sp>
      <p:sp>
        <p:nvSpPr>
          <p:cNvPr id="235610747" name=""/>
          <p:cNvSpPr txBox="1"/>
          <p:nvPr/>
        </p:nvSpPr>
        <p:spPr bwMode="auto">
          <a:xfrm flipH="0" flipV="0">
            <a:off x="1775248" y="1047749"/>
            <a:ext cx="90011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80358863" name=""/>
          <p:cNvSpPr txBox="1"/>
          <p:nvPr/>
        </p:nvSpPr>
        <p:spPr bwMode="auto">
          <a:xfrm flipH="0" flipV="0">
            <a:off x="1612085" y="1071560"/>
            <a:ext cx="9224406" cy="496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Our results demonstrate that effective feature extraction allows a simple SVM to achieve classification performance comparable to specialized deep learning models like Chambon et al.’s. This</a:t>
            </a:r>
            <a:r>
              <a:rPr lang="it-IT" sz="1600" b="0" i="0" u="none" strike="noStrike" cap="none" spc="0">
                <a:solidFill>
                  <a:schemeClr val="accent2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6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highlights the importance of domain knowledge in feature engineering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and the efficiency of classical machine learning.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Key Insights: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Efficiency of Simpler Models</a:t>
            </a:r>
            <a:r>
              <a:rPr lang="it-IT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SVM with extracted features required just 1–2 seconds for training, making it ideal for resource-constrained environments.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Higher Cost of Deep Learning</a:t>
            </a:r>
            <a:r>
              <a:rPr lang="it-IT" sz="16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Chambon et al.'s model, which processes raw EEG data directly, took ~20 minutes to train due to its complexity and data demands.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Yet this is complimented by receiving better perfomances overall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Practical Implications: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Classical models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are well-suited for rapid prototyping and low-resource settings.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61850" marR="0" indent="-2618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Deep learning models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are preferable for high-stakes tasks where accuracy justifies higher computational costs.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it-IT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Overall, choosing between these approaches depends on the trade-off between performance, efficiency, and resource availability.</a:t>
            </a:r>
            <a:endParaRPr lang="it-IT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</p:txBody>
      </p:sp>
      <p:sp>
        <p:nvSpPr>
          <p:cNvPr id="429707815" name="Rettangolo 4"/>
          <p:cNvSpPr/>
          <p:nvPr/>
        </p:nvSpPr>
        <p:spPr bwMode="auto">
          <a:xfrm rot="761701">
            <a:off x="-26574" y="-990495"/>
            <a:ext cx="1101969" cy="8475783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02930864" name="Rettangolo 1"/>
          <p:cNvSpPr/>
          <p:nvPr/>
        </p:nvSpPr>
        <p:spPr bwMode="auto">
          <a:xfrm rot="761701">
            <a:off x="-788571" y="-1635258"/>
            <a:ext cx="1101969" cy="8475783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 rot="761768">
            <a:off x="-26576" y="-990495"/>
            <a:ext cx="1101969" cy="8475785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" name="Rettangolo 1"/>
          <p:cNvSpPr/>
          <p:nvPr/>
        </p:nvSpPr>
        <p:spPr bwMode="auto">
          <a:xfrm rot="761768">
            <a:off x="-788573" y="-1635260"/>
            <a:ext cx="1101969" cy="8475785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 rot="11561768">
            <a:off x="11394825" y="-1166345"/>
            <a:ext cx="1101969" cy="8475785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 rot="11561768">
            <a:off x="11964601" y="158154"/>
            <a:ext cx="1101969" cy="8475785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" name="CasellaDiTesto 10"/>
          <p:cNvSpPr txBox="1"/>
          <p:nvPr/>
        </p:nvSpPr>
        <p:spPr bwMode="auto">
          <a:xfrm>
            <a:off x="1648705" y="488055"/>
            <a:ext cx="9312852" cy="1006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>
                <a:solidFill>
                  <a:srgbClr val="019A3F"/>
                </a:solidFill>
              </a:rPr>
              <a:t>Dataset </a:t>
            </a:r>
            <a:r>
              <a:rPr lang="it-IT" sz="6000" b="1">
                <a:solidFill>
                  <a:srgbClr val="019A3F"/>
                </a:solidFill>
              </a:rPr>
              <a:t>O</a:t>
            </a:r>
            <a:r>
              <a:rPr lang="en-US" sz="6000" b="1">
                <a:solidFill>
                  <a:srgbClr val="019A3F"/>
                </a:solidFill>
              </a:rPr>
              <a:t>rigin</a:t>
            </a:r>
            <a:endParaRPr>
              <a:solidFill>
                <a:srgbClr val="019A3F"/>
              </a:solidFill>
            </a:endParaRPr>
          </a:p>
        </p:txBody>
      </p:sp>
      <p:sp>
        <p:nvSpPr>
          <p:cNvPr id="1290750072" name="CasellaDiTesto 2"/>
          <p:cNvSpPr txBox="1"/>
          <p:nvPr/>
        </p:nvSpPr>
        <p:spPr bwMode="auto">
          <a:xfrm flipH="0" flipV="0">
            <a:off x="1707521" y="1519033"/>
            <a:ext cx="9451453" cy="527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re is a total of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44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ST* 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signals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(ST = Sleep Telemetr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y)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Those were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obtained in a 19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94 study of temazepam effects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Those 44 files were registered on: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22 subjects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(males and females)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Over the range of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2 consecutive nights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Each of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these 44 recordings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is 9h long and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were then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split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into 2 files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 for a total of: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44 “...-PSG.edf”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files as our EEG multi-channel signal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1083978" marR="0" lvl="2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Channels: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EEG Fpz-Cz, EEG Pz-Oz, EOG horizontal, EMG submental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All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sampled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at 100 Hz</a:t>
            </a:r>
            <a:endParaRPr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1083978" marR="0" lvl="2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+1 Channel: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event marker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were sampled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1 Hz</a:t>
            </a:r>
            <a:endParaRPr sz="1600"/>
          </a:p>
          <a:p>
            <a:pPr marL="683928" marR="0" lvl="1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44 “...-Hypnogram.edf”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files as our labels to find sleep stages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</a:t>
            </a:r>
            <a:endParaRPr lang="it-IT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1083978" marR="0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Stage Wake: when subject is still awake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1083978" marR="0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Stag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 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1 (Light Sleep)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Transition from wakefulness to sleep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1083978" marR="0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Stage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2 (Stable Sleep)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This stage is the largest portion of sleep, about 50% of the night.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1083978" marR="0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Stage 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3 &amp;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N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(Deep Sleep, Stages )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Characterized by slow-wave activity. 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1083978" marR="0" indent="-28387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Stage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REM (Dream Sleep)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Associated with dreaming, muscle paralysis, and rapid eye movements. It features low-voltage mixed-frequency brain waves and fluctuating heart/respiration rates.</a:t>
            </a:r>
            <a:endParaRPr lang="en-US" sz="16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333822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34869697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24626144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00385457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86614184" name="CasellaDiTesto 10"/>
          <p:cNvSpPr txBox="1"/>
          <p:nvPr/>
        </p:nvSpPr>
        <p:spPr bwMode="auto">
          <a:xfrm>
            <a:off x="1648704" y="488054"/>
            <a:ext cx="932905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Cutting Useless Channels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1991426695" name="CasellaDiTesto 2"/>
          <p:cNvSpPr txBox="1"/>
          <p:nvPr/>
        </p:nvSpPr>
        <p:spPr bwMode="auto">
          <a:xfrm flipH="0" flipV="0">
            <a:off x="1707522" y="1320597"/>
            <a:ext cx="9434174" cy="531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After a quick research on the web those are the informations that arise about each of the 5 channels of our EEG: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1.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EEG Fpz-Cz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This is a standard EEG channel that records brain activity.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→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keep it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as an EEG channel as it could be important to learn on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2.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EEG Pz-Oz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Another standard EEG channel.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→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keep it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as an EEG channel as it could be important to learn on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3.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EOG horizontal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Electrooculography (EOG) is used to monitor eye movements. Eye movements are crucial for detecting REM sleep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→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keep it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as an EEG channel as it is very clearly much important to learn on (in our use-case)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4.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EMG submental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Electromyography (EMG) from submental (chin) muscles. Submental EMG is vital for detecting muscle tone, which helps differentiate between REM sleep (low muscle tone) and other stages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→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 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we keep it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as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this channel is useful too to analyze sleep stages</a:t>
            </a:r>
            <a:b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</a:br>
            <a:endParaRPr sz="1800" b="1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5.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Marker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: Typically used for event markers or annotations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→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we can scrap this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channel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1068578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71029498" name="CasellaDiTesto 10"/>
          <p:cNvSpPr txBox="1"/>
          <p:nvPr/>
        </p:nvSpPr>
        <p:spPr bwMode="auto">
          <a:xfrm flipH="0" flipV="0">
            <a:off x="3431631" y="140676"/>
            <a:ext cx="6085120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3600" b="1">
                <a:solidFill>
                  <a:srgbClr val="019A3F"/>
                </a:solidFill>
              </a:rPr>
              <a:t>Clean EEG Singal example</a:t>
            </a:r>
            <a:endParaRPr sz="3600" b="1">
              <a:solidFill>
                <a:srgbClr val="019A3F"/>
              </a:solidFill>
            </a:endParaRPr>
          </a:p>
        </p:txBody>
      </p:sp>
      <p:sp>
        <p:nvSpPr>
          <p:cNvPr id="83076575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2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9387086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30937" y="1607078"/>
            <a:ext cx="5372100" cy="4114800"/>
          </a:xfrm>
          <a:prstGeom prst="rect">
            <a:avLst/>
          </a:prstGeom>
        </p:spPr>
      </p:pic>
      <p:pic>
        <p:nvPicPr>
          <p:cNvPr id="17065544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53047" y="1273174"/>
            <a:ext cx="4858801" cy="4782608"/>
          </a:xfrm>
          <a:prstGeom prst="rect">
            <a:avLst/>
          </a:prstGeom>
        </p:spPr>
      </p:pic>
      <p:sp>
        <p:nvSpPr>
          <p:cNvPr id="124903850" name=""/>
          <p:cNvSpPr txBox="1"/>
          <p:nvPr/>
        </p:nvSpPr>
        <p:spPr bwMode="auto">
          <a:xfrm flipH="0" flipV="0">
            <a:off x="3268958" y="965729"/>
            <a:ext cx="161683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/>
              <a:t>Signals:</a:t>
            </a:r>
            <a:endParaRPr/>
          </a:p>
        </p:txBody>
      </p:sp>
      <p:sp>
        <p:nvSpPr>
          <p:cNvPr id="1091778119" name=""/>
          <p:cNvSpPr txBox="1"/>
          <p:nvPr/>
        </p:nvSpPr>
        <p:spPr bwMode="auto">
          <a:xfrm flipH="0" flipV="0">
            <a:off x="7757095" y="1031874"/>
            <a:ext cx="232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/>
              <a:t>Target events: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3364403" name="Immagine 3" descr="Immagine che contiene blu, schermata, Blu elettrico, Rettangolo&#10;&#10;Descrizione generata automaticament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1" flipV="1">
            <a:off x="-6416137" y="-3196683"/>
            <a:ext cx="15411450" cy="2180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116489" name="CasellaDiTesto 6"/>
          <p:cNvSpPr txBox="1"/>
          <p:nvPr/>
        </p:nvSpPr>
        <p:spPr bwMode="auto">
          <a:xfrm flipH="0" flipV="0">
            <a:off x="1868850" y="1380578"/>
            <a:ext cx="9629812" cy="277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it-IT" sz="8800" b="1">
                <a:solidFill>
                  <a:schemeClr val="bg1"/>
                </a:solidFill>
              </a:rPr>
              <a:t>Data </a:t>
            </a:r>
            <a:endParaRPr lang="it-IT" sz="8800" b="1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it-IT" sz="8800" b="1">
                <a:solidFill>
                  <a:schemeClr val="bg1"/>
                </a:solidFill>
              </a:rPr>
              <a:t>Preparation</a:t>
            </a:r>
            <a:endParaRPr lang="it-IT" sz="88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64716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30565844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65458817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55696410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32487091" name="CasellaDiTesto 10"/>
          <p:cNvSpPr txBox="1"/>
          <p:nvPr/>
        </p:nvSpPr>
        <p:spPr bwMode="auto">
          <a:xfrm>
            <a:off x="1648704" y="488054"/>
            <a:ext cx="933553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Filtering </a:t>
            </a:r>
            <a:r>
              <a:rPr lang="it-IT" sz="4800" b="1">
                <a:solidFill>
                  <a:srgbClr val="019A3F"/>
                </a:solidFill>
              </a:rPr>
              <a:t>Signal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1203561201" name="CasellaDiTesto 2"/>
          <p:cNvSpPr txBox="1"/>
          <p:nvPr/>
        </p:nvSpPr>
        <p:spPr bwMode="auto">
          <a:xfrm flipH="0" flipV="0">
            <a:off x="1707520" y="1320597"/>
            <a:ext cx="8997091" cy="91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ollowin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g a brief online search, it was determined that the most relevant information in sleep EEG data resides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below 30 Hz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. To re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duce the influence of higher-frequency noise, we apply a </a:t>
            </a:r>
            <a:r>
              <a:rPr lang="en-US" sz="1800" b="1" i="0" u="none" strike="noStrike" cap="none" spc="0">
                <a:solidFill>
                  <a:srgbClr val="00B050"/>
                </a:solidFill>
                <a:latin typeface="Aptos"/>
                <a:ea typeface="Aptos"/>
                <a:cs typeface="Aptos"/>
              </a:rPr>
              <a:t>low-pass filter</a:t>
            </a:r>
            <a:r>
              <a:rPr lang="en-US" sz="1800" b="0" i="0" u="none" strike="noStrike" cap="none" spc="0">
                <a:solidFill>
                  <a:schemeClr val="accent2"/>
                </a:solidFill>
                <a:latin typeface="Aptos"/>
                <a:ea typeface="Aptos"/>
                <a:cs typeface="Aptos"/>
              </a:rPr>
              <a:t>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with a cutoff frequency of 30 Hz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to our recordings.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1208052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81112" y="2496799"/>
            <a:ext cx="9475553" cy="3383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138873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49018876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2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41332589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34282712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11053317" name="CasellaDiTesto 10"/>
          <p:cNvSpPr txBox="1"/>
          <p:nvPr/>
        </p:nvSpPr>
        <p:spPr bwMode="auto">
          <a:xfrm>
            <a:off x="1648704" y="488054"/>
            <a:ext cx="934201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Extract Epochs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332968056" name="CasellaDiTesto 2"/>
          <p:cNvSpPr txBox="1"/>
          <p:nvPr/>
        </p:nvSpPr>
        <p:spPr bwMode="auto">
          <a:xfrm flipH="0" flipV="0">
            <a:off x="1707522" y="1320597"/>
            <a:ext cx="9654134" cy="502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EEG epoching is a procedure in which specific time-windows (in our case 30s) are extracted from the continuous EEG signal. These time windows are called  “epochs”.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Extracting epochs from EEG data that means transfornming the data: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from in a matrix [channel x time]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fromat (where time is the  complete continuous EEG signal = 8h),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283879" marR="0" indent="-28387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to a matrix [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epochs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x 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channel</a:t>
            </a:r>
            <a:r>
              <a:rPr lang="en-US" sz="1800" b="1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x time]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format (where time is the time length of  each epoch=30s, and epochs is the number of segments we extracted from  continuous EEG signal) 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ea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cs typeface="Aptos"/>
              </a:rPr>
              <a:t>This should help generalization capabilities of all models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15955469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06700" y="3849687"/>
            <a:ext cx="3824583" cy="1863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833663" name="Rettangolo 4"/>
          <p:cNvSpPr/>
          <p:nvPr/>
        </p:nvSpPr>
        <p:spPr bwMode="auto">
          <a:xfrm rot="761734">
            <a:off x="-26575" y="-990495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339643826" name="Rettangolo 1"/>
          <p:cNvSpPr/>
          <p:nvPr/>
        </p:nvSpPr>
        <p:spPr bwMode="auto">
          <a:xfrm rot="761734">
            <a:off x="-788572" y="-1635259"/>
            <a:ext cx="1101969" cy="8475784"/>
          </a:xfrm>
          <a:prstGeom prst="rect">
            <a:avLst/>
          </a:prstGeom>
          <a:gradFill>
            <a:gsLst>
              <a:gs pos="50000">
                <a:srgbClr val="019A3F"/>
              </a:gs>
              <a:gs pos="100000">
                <a:srgbClr val="18BE5A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57498911" name="Rettangolo 8"/>
          <p:cNvSpPr/>
          <p:nvPr/>
        </p:nvSpPr>
        <p:spPr bwMode="auto">
          <a:xfrm rot="11561761">
            <a:off x="11394825" y="-1166344"/>
            <a:ext cx="1101969" cy="8475784"/>
          </a:xfrm>
          <a:prstGeom prst="rect">
            <a:avLst/>
          </a:prstGeom>
          <a:gradFill>
            <a:gsLst>
              <a:gs pos="0">
                <a:srgbClr val="E2E2E2"/>
              </a:gs>
              <a:gs pos="100000">
                <a:srgbClr val="FFFFFF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19237935" name="Rettangolo 9"/>
          <p:cNvSpPr/>
          <p:nvPr/>
        </p:nvSpPr>
        <p:spPr bwMode="auto">
          <a:xfrm rot="11561761">
            <a:off x="11964601" y="158153"/>
            <a:ext cx="1101969" cy="8475784"/>
          </a:xfrm>
          <a:prstGeom prst="rect">
            <a:avLst/>
          </a:prstGeom>
          <a:gradFill>
            <a:gsLst>
              <a:gs pos="24000">
                <a:srgbClr val="E2E2E2"/>
              </a:gs>
              <a:gs pos="100000">
                <a:srgbClr val="F6F6F6"/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66882492" name="CasellaDiTesto 10"/>
          <p:cNvSpPr txBox="1"/>
          <p:nvPr/>
        </p:nvSpPr>
        <p:spPr bwMode="auto">
          <a:xfrm>
            <a:off x="1648704" y="488054"/>
            <a:ext cx="934885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4800" b="1">
                <a:solidFill>
                  <a:srgbClr val="019A3F"/>
                </a:solidFill>
              </a:rPr>
              <a:t>Standard Scaling</a:t>
            </a:r>
            <a:endParaRPr sz="1600">
              <a:solidFill>
                <a:srgbClr val="019A3F"/>
              </a:solidFill>
            </a:endParaRPr>
          </a:p>
        </p:txBody>
      </p:sp>
      <p:sp>
        <p:nvSpPr>
          <p:cNvPr id="1858289453" name="CasellaDiTesto 2"/>
          <p:cNvSpPr txBox="1"/>
          <p:nvPr/>
        </p:nvSpPr>
        <p:spPr bwMode="auto">
          <a:xfrm flipH="0" flipV="0">
            <a:off x="1707522" y="1320597"/>
            <a:ext cx="9498974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Scaling is often beneficial when tryin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g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ptos"/>
                <a:ea typeface="Aptos"/>
                <a:cs typeface="Aptos"/>
              </a:rPr>
              <a:t> to learn data on deep models, for this reason we apply scaling on each epoch:</a:t>
            </a:r>
            <a:endParaRPr lang="en-US" sz="1800" b="0" i="0" u="none" strike="noStrike" cap="none" spc="0">
              <a:solidFill>
                <a:schemeClr val="tx1"/>
              </a:solidFill>
              <a:latin typeface="Aptos"/>
              <a:cs typeface="Aptos"/>
            </a:endParaRPr>
          </a:p>
        </p:txBody>
      </p:sp>
      <p:pic>
        <p:nvPicPr>
          <p:cNvPr id="59476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86703" y="2218280"/>
            <a:ext cx="7871058" cy="3905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Cavallini Francesco</dc:creator>
  <cp:lastModifiedBy/>
  <cp:revision>59</cp:revision>
  <dcterms:created xsi:type="dcterms:W3CDTF">2024-12-06T11:55:14Z</dcterms:created>
  <dcterms:modified xsi:type="dcterms:W3CDTF">2025-02-05T17:53:03Z</dcterms:modified>
</cp:coreProperties>
</file>