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30.xml" ContentType="application/vnd.openxmlformats-officedocument.presentationml.slide+xml"/>
  <Override PartName="/ppt/slides/slide28.xml" ContentType="application/vnd.openxmlformats-officedocument.presentationml.slide+xml"/>
  <Override PartName="/ppt/notesSlides/notesSlide29.xml" ContentType="application/vnd.openxmlformats-officedocument.presentationml.notesSlide+xml"/>
  <Override PartName="/ppt/slides/slide27.xml" ContentType="application/vnd.openxmlformats-officedocument.presentationml.slide+xml"/>
  <Override PartName="/ppt/slides/slide24.xml" ContentType="application/vnd.openxmlformats-officedocument.presentationml.slide+xml"/>
  <Override PartName="/ppt/notesSlides/notesSlide14.xml" ContentType="application/vnd.openxmlformats-officedocument.presentationml.notesSlide+xml"/>
  <Override PartName="/ppt/slides/slide23.xml" ContentType="application/vnd.openxmlformats-officedocument.presentationml.slide+xml"/>
  <Override PartName="/ppt/notesSlides/notesSlide2.xml" ContentType="application/vnd.openxmlformats-officedocument.presentationml.notesSlide+xml"/>
  <Override PartName="/ppt/slides/slide17.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notesSlides/notesSlide31.xml" ContentType="application/vnd.openxmlformats-officedocument.presentationml.notesSlide+xml"/>
  <Override PartName="/ppt/slides/slide10.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s/slide8.xml" ContentType="application/vnd.openxmlformats-officedocument.presentationml.slide+xml"/>
  <Override PartName="/ppt/slideLayouts/slideLayout6.xml" ContentType="application/vnd.openxmlformats-officedocument.presentationml.slideLayout+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slides/slide11.xml" ContentType="application/vnd.openxmlformats-officedocument.presentationml.slide+xml"/>
  <Override PartName="/ppt/presProps.xml" ContentType="application/vnd.openxmlformats-officedocument.presentationml.presProps+xml"/>
  <Override PartName="/ppt/notesSlides/notesSlide8.xml" ContentType="application/vnd.openxmlformats-officedocument.presentationml.notesSlide+xml"/>
  <Override PartName="/ppt/slides/slide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3" d="100"/>
          <a:sy n="103" d="100"/>
        </p:scale>
        <p:origin x="1170" y="72"/>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notesMaster" Target="notesMasters/notesMaster1.xml"/><Relationship Id="rId36" Type="http://schemas.openxmlformats.org/officeDocument/2006/relationships/presProps" Target="presProps.xml" /><Relationship Id="rId37" Type="http://schemas.openxmlformats.org/officeDocument/2006/relationships/tableStyles" Target="tableStyles.xml" /><Relationship Id="rId3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Segnaposto intestazione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it-IT"/>
          </a:p>
        </p:txBody>
      </p:sp>
      <p:sp>
        <p:nvSpPr>
          <p:cNvPr id="3" name="Segnaposto data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667B95B4-5795-4E4A-940A-6D18147B2B47}" type="datetimeFigureOut">
              <a:rPr lang="it-IT"/>
              <a:t>24/01/2025</a:t>
            </a:fld>
            <a:endParaRPr lang="it-IT"/>
          </a:p>
        </p:txBody>
      </p:sp>
      <p:sp>
        <p:nvSpPr>
          <p:cNvPr id="4" name="Segnaposto immagine diapositiva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it-IT"/>
          </a:p>
        </p:txBody>
      </p:sp>
      <p:sp>
        <p:nvSpPr>
          <p:cNvPr id="5" name="Segnaposto note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6" name="Segnaposto piè di pagina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it-IT"/>
          </a:p>
        </p:txBody>
      </p:sp>
      <p:sp>
        <p:nvSpPr>
          <p:cNvPr id="7" name="Segnaposto numero diapositiva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D3BED91-0A24-46C4-BAA3-8D7697F3C469}" type="slidenum">
              <a:rPr lang="it-IT"/>
              <a:t>‹N›</a:t>
            </a:fld>
            <a:endParaRPr lang="it-IT"/>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DDECCDC-3526-E811-3323-D9F230212C5D}"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98987342" name="Slide Image Placeholder 1"/>
          <p:cNvSpPr>
            <a:spLocks noChangeAspect="1" noGrp="1" noRot="1"/>
          </p:cNvSpPr>
          <p:nvPr>
            <p:ph type="sldImg"/>
          </p:nvPr>
        </p:nvSpPr>
        <p:spPr bwMode="auto"/>
      </p:sp>
      <p:sp>
        <p:nvSpPr>
          <p:cNvPr id="1693778206" name="Notes Placeholder 2"/>
          <p:cNvSpPr>
            <a:spLocks noGrp="1"/>
          </p:cNvSpPr>
          <p:nvPr>
            <p:ph type="body" idx="1"/>
          </p:nvPr>
        </p:nvSpPr>
        <p:spPr bwMode="auto"/>
        <p:txBody>
          <a:bodyPr/>
          <a:lstStyle/>
          <a:p>
            <a:pPr>
              <a:defRPr/>
            </a:pPr>
            <a:endParaRPr/>
          </a:p>
        </p:txBody>
      </p:sp>
      <p:sp>
        <p:nvSpPr>
          <p:cNvPr id="322587484" name="Slide Number Placeholder 3"/>
          <p:cNvSpPr>
            <a:spLocks noGrp="1"/>
          </p:cNvSpPr>
          <p:nvPr>
            <p:ph type="sldNum" sz="quarter" idx="10"/>
          </p:nvPr>
        </p:nvSpPr>
        <p:spPr bwMode="auto"/>
        <p:txBody>
          <a:bodyPr/>
          <a:lstStyle/>
          <a:p>
            <a:pPr>
              <a:defRPr/>
            </a:pPr>
            <a:fld id="{ACF0B479-BE10-26C2-E6F1-03F270094BC2}"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30826404" name="Slide Image Placeholder 1"/>
          <p:cNvSpPr>
            <a:spLocks noChangeAspect="1" noGrp="1" noRot="1"/>
          </p:cNvSpPr>
          <p:nvPr>
            <p:ph type="sldImg"/>
          </p:nvPr>
        </p:nvSpPr>
        <p:spPr bwMode="auto"/>
      </p:sp>
      <p:sp>
        <p:nvSpPr>
          <p:cNvPr id="306686233" name="Notes Placeholder 2"/>
          <p:cNvSpPr>
            <a:spLocks noGrp="1"/>
          </p:cNvSpPr>
          <p:nvPr>
            <p:ph type="body" idx="1"/>
          </p:nvPr>
        </p:nvSpPr>
        <p:spPr bwMode="auto"/>
        <p:txBody>
          <a:bodyPr/>
          <a:lstStyle/>
          <a:p>
            <a:pPr>
              <a:defRPr/>
            </a:pPr>
            <a:endParaRPr/>
          </a:p>
        </p:txBody>
      </p:sp>
      <p:sp>
        <p:nvSpPr>
          <p:cNvPr id="427366575" name="Slide Number Placeholder 3"/>
          <p:cNvSpPr>
            <a:spLocks noGrp="1"/>
          </p:cNvSpPr>
          <p:nvPr>
            <p:ph type="sldNum" sz="quarter" idx="10"/>
          </p:nvPr>
        </p:nvSpPr>
        <p:spPr bwMode="auto"/>
        <p:txBody>
          <a:bodyPr/>
          <a:lstStyle/>
          <a:p>
            <a:pPr>
              <a:defRPr/>
            </a:pPr>
            <a:fld id="{63946277-41DD-E140-33DD-4FA1BEACB96A}"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26463501" name="Slide Image Placeholder 1"/>
          <p:cNvSpPr>
            <a:spLocks noChangeAspect="1" noGrp="1" noRot="1"/>
          </p:cNvSpPr>
          <p:nvPr>
            <p:ph type="sldImg"/>
          </p:nvPr>
        </p:nvSpPr>
        <p:spPr bwMode="auto"/>
      </p:sp>
      <p:sp>
        <p:nvSpPr>
          <p:cNvPr id="1685470291" name="Notes Placeholder 2"/>
          <p:cNvSpPr>
            <a:spLocks noGrp="1"/>
          </p:cNvSpPr>
          <p:nvPr>
            <p:ph type="body" idx="1"/>
          </p:nvPr>
        </p:nvSpPr>
        <p:spPr bwMode="auto"/>
        <p:txBody>
          <a:bodyPr/>
          <a:lstStyle/>
          <a:p>
            <a:pPr>
              <a:defRPr/>
            </a:pPr>
            <a:endParaRPr/>
          </a:p>
        </p:txBody>
      </p:sp>
      <p:sp>
        <p:nvSpPr>
          <p:cNvPr id="967199971" name="Slide Number Placeholder 3"/>
          <p:cNvSpPr>
            <a:spLocks noGrp="1"/>
          </p:cNvSpPr>
          <p:nvPr>
            <p:ph type="sldNum" sz="quarter" idx="10"/>
          </p:nvPr>
        </p:nvSpPr>
        <p:spPr bwMode="auto"/>
        <p:txBody>
          <a:bodyPr/>
          <a:lstStyle/>
          <a:p>
            <a:pPr>
              <a:defRPr/>
            </a:pPr>
            <a:fld id="{0CFA46B3-82EC-2FBA-8163-83F1D53971AD}"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43898915" name="Slide Image Placeholder 1"/>
          <p:cNvSpPr>
            <a:spLocks noChangeAspect="1" noGrp="1" noRot="1"/>
          </p:cNvSpPr>
          <p:nvPr>
            <p:ph type="sldImg"/>
          </p:nvPr>
        </p:nvSpPr>
        <p:spPr bwMode="auto"/>
      </p:sp>
      <p:sp>
        <p:nvSpPr>
          <p:cNvPr id="1000341594" name="Notes Placeholder 2"/>
          <p:cNvSpPr>
            <a:spLocks noGrp="1"/>
          </p:cNvSpPr>
          <p:nvPr>
            <p:ph type="body" idx="1"/>
          </p:nvPr>
        </p:nvSpPr>
        <p:spPr bwMode="auto"/>
        <p:txBody>
          <a:bodyPr/>
          <a:lstStyle/>
          <a:p>
            <a:pPr>
              <a:defRPr/>
            </a:pPr>
            <a:endParaRPr/>
          </a:p>
        </p:txBody>
      </p:sp>
      <p:sp>
        <p:nvSpPr>
          <p:cNvPr id="205936439" name="Slide Number Placeholder 3"/>
          <p:cNvSpPr>
            <a:spLocks noGrp="1"/>
          </p:cNvSpPr>
          <p:nvPr>
            <p:ph type="sldNum" sz="quarter" idx="10"/>
          </p:nvPr>
        </p:nvSpPr>
        <p:spPr bwMode="auto"/>
        <p:txBody>
          <a:bodyPr/>
          <a:lstStyle/>
          <a:p>
            <a:pPr>
              <a:defRPr/>
            </a:pPr>
            <a:fld id="{BFDD8ACD-D48C-4AF0-1A20-6B0D92D6B28F}"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91207126" name="Slide Image Placeholder 1"/>
          <p:cNvSpPr>
            <a:spLocks noChangeAspect="1" noGrp="1" noRot="1"/>
          </p:cNvSpPr>
          <p:nvPr>
            <p:ph type="sldImg"/>
          </p:nvPr>
        </p:nvSpPr>
        <p:spPr bwMode="auto"/>
      </p:sp>
      <p:sp>
        <p:nvSpPr>
          <p:cNvPr id="320128277" name="Notes Placeholder 2"/>
          <p:cNvSpPr>
            <a:spLocks noGrp="1"/>
          </p:cNvSpPr>
          <p:nvPr>
            <p:ph type="body" idx="1"/>
          </p:nvPr>
        </p:nvSpPr>
        <p:spPr bwMode="auto"/>
        <p:txBody>
          <a:bodyPr/>
          <a:lstStyle/>
          <a:p>
            <a:pPr>
              <a:defRPr/>
            </a:pPr>
            <a:endParaRPr/>
          </a:p>
        </p:txBody>
      </p:sp>
      <p:sp>
        <p:nvSpPr>
          <p:cNvPr id="814552291" name="Slide Number Placeholder 3"/>
          <p:cNvSpPr>
            <a:spLocks noGrp="1"/>
          </p:cNvSpPr>
          <p:nvPr>
            <p:ph type="sldNum" sz="quarter" idx="10"/>
          </p:nvPr>
        </p:nvSpPr>
        <p:spPr bwMode="auto"/>
        <p:txBody>
          <a:bodyPr/>
          <a:lstStyle/>
          <a:p>
            <a:pPr>
              <a:defRPr/>
            </a:pPr>
            <a:fld id="{711C47D6-3CDC-A3B2-9FA9-C3D0BB5E438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29767695" name="Slide Image Placeholder 1"/>
          <p:cNvSpPr>
            <a:spLocks noChangeAspect="1" noGrp="1" noRot="1"/>
          </p:cNvSpPr>
          <p:nvPr>
            <p:ph type="sldImg"/>
          </p:nvPr>
        </p:nvSpPr>
        <p:spPr bwMode="auto"/>
      </p:sp>
      <p:sp>
        <p:nvSpPr>
          <p:cNvPr id="14047697" name="Notes Placeholder 2"/>
          <p:cNvSpPr>
            <a:spLocks noGrp="1"/>
          </p:cNvSpPr>
          <p:nvPr>
            <p:ph type="body" idx="1"/>
          </p:nvPr>
        </p:nvSpPr>
        <p:spPr bwMode="auto"/>
        <p:txBody>
          <a:bodyPr/>
          <a:lstStyle/>
          <a:p>
            <a:pPr>
              <a:defRPr/>
            </a:pPr>
            <a:endParaRPr/>
          </a:p>
        </p:txBody>
      </p:sp>
      <p:sp>
        <p:nvSpPr>
          <p:cNvPr id="715631507" name="Slide Number Placeholder 3"/>
          <p:cNvSpPr>
            <a:spLocks noGrp="1"/>
          </p:cNvSpPr>
          <p:nvPr>
            <p:ph type="sldNum" sz="quarter" idx="10"/>
          </p:nvPr>
        </p:nvSpPr>
        <p:spPr bwMode="auto"/>
        <p:txBody>
          <a:bodyPr/>
          <a:lstStyle/>
          <a:p>
            <a:pPr>
              <a:defRPr/>
            </a:pPr>
            <a:fld id="{1FD1451A-6DBF-86C4-4046-D9B1BF1DA66D}"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28813352" name="Slide Image Placeholder 1"/>
          <p:cNvSpPr>
            <a:spLocks noChangeAspect="1" noGrp="1" noRot="1"/>
          </p:cNvSpPr>
          <p:nvPr>
            <p:ph type="sldImg"/>
          </p:nvPr>
        </p:nvSpPr>
        <p:spPr bwMode="auto"/>
      </p:sp>
      <p:sp>
        <p:nvSpPr>
          <p:cNvPr id="2040182386" name="Notes Placeholder 2"/>
          <p:cNvSpPr>
            <a:spLocks noGrp="1"/>
          </p:cNvSpPr>
          <p:nvPr>
            <p:ph type="body" idx="1"/>
          </p:nvPr>
        </p:nvSpPr>
        <p:spPr bwMode="auto"/>
        <p:txBody>
          <a:bodyPr/>
          <a:lstStyle/>
          <a:p>
            <a:pPr>
              <a:defRPr/>
            </a:pPr>
            <a:endParaRPr/>
          </a:p>
        </p:txBody>
      </p:sp>
      <p:sp>
        <p:nvSpPr>
          <p:cNvPr id="1990497061" name="Slide Number Placeholder 3"/>
          <p:cNvSpPr>
            <a:spLocks noGrp="1"/>
          </p:cNvSpPr>
          <p:nvPr>
            <p:ph type="sldNum" sz="quarter" idx="10"/>
          </p:nvPr>
        </p:nvSpPr>
        <p:spPr bwMode="auto"/>
        <p:txBody>
          <a:bodyPr/>
          <a:lstStyle/>
          <a:p>
            <a:pPr>
              <a:defRPr/>
            </a:pPr>
            <a:fld id="{B9A7909E-39AD-F63C-65FF-4F3C55C5E720}"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54556124" name="Slide Image Placeholder 1"/>
          <p:cNvSpPr>
            <a:spLocks noChangeAspect="1" noGrp="1" noRot="1"/>
          </p:cNvSpPr>
          <p:nvPr>
            <p:ph type="sldImg"/>
          </p:nvPr>
        </p:nvSpPr>
        <p:spPr bwMode="auto"/>
      </p:sp>
      <p:sp>
        <p:nvSpPr>
          <p:cNvPr id="244435439" name="Notes Placeholder 2"/>
          <p:cNvSpPr>
            <a:spLocks noGrp="1"/>
          </p:cNvSpPr>
          <p:nvPr>
            <p:ph type="body" idx="1"/>
          </p:nvPr>
        </p:nvSpPr>
        <p:spPr bwMode="auto"/>
        <p:txBody>
          <a:bodyPr/>
          <a:lstStyle/>
          <a:p>
            <a:pPr>
              <a:defRPr/>
            </a:pPr>
            <a:endParaRPr/>
          </a:p>
        </p:txBody>
      </p:sp>
      <p:sp>
        <p:nvSpPr>
          <p:cNvPr id="21377134" name="Slide Number Placeholder 3"/>
          <p:cNvSpPr>
            <a:spLocks noGrp="1"/>
          </p:cNvSpPr>
          <p:nvPr>
            <p:ph type="sldNum" sz="quarter" idx="10"/>
          </p:nvPr>
        </p:nvSpPr>
        <p:spPr bwMode="auto"/>
        <p:txBody>
          <a:bodyPr/>
          <a:lstStyle/>
          <a:p>
            <a:pPr>
              <a:defRPr/>
            </a:pPr>
            <a:fld id="{67A5083B-B76B-95FB-E9E6-2ECCE21AAB8B}"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4343017" name="Slide Image Placeholder 1"/>
          <p:cNvSpPr>
            <a:spLocks noChangeAspect="1" noGrp="1" noRot="1"/>
          </p:cNvSpPr>
          <p:nvPr>
            <p:ph type="sldImg"/>
          </p:nvPr>
        </p:nvSpPr>
        <p:spPr bwMode="auto"/>
      </p:sp>
      <p:sp>
        <p:nvSpPr>
          <p:cNvPr id="1235661892" name="Notes Placeholder 2"/>
          <p:cNvSpPr>
            <a:spLocks noGrp="1"/>
          </p:cNvSpPr>
          <p:nvPr>
            <p:ph type="body" idx="1"/>
          </p:nvPr>
        </p:nvSpPr>
        <p:spPr bwMode="auto"/>
        <p:txBody>
          <a:bodyPr/>
          <a:lstStyle/>
          <a:p>
            <a:pPr>
              <a:defRPr/>
            </a:pPr>
            <a:endParaRPr/>
          </a:p>
        </p:txBody>
      </p:sp>
      <p:sp>
        <p:nvSpPr>
          <p:cNvPr id="1507227089" name="Slide Number Placeholder 3"/>
          <p:cNvSpPr>
            <a:spLocks noGrp="1"/>
          </p:cNvSpPr>
          <p:nvPr>
            <p:ph type="sldNum" sz="quarter" idx="10"/>
          </p:nvPr>
        </p:nvSpPr>
        <p:spPr bwMode="auto"/>
        <p:txBody>
          <a:bodyPr/>
          <a:lstStyle/>
          <a:p>
            <a:pPr>
              <a:defRPr/>
            </a:pPr>
            <a:fld id="{EF5BFF1B-F346-6A02-4688-717531B66A10}"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45041942" name="Slide Image Placeholder 1"/>
          <p:cNvSpPr>
            <a:spLocks noChangeAspect="1" noGrp="1" noRot="1"/>
          </p:cNvSpPr>
          <p:nvPr>
            <p:ph type="sldImg"/>
          </p:nvPr>
        </p:nvSpPr>
        <p:spPr bwMode="auto"/>
      </p:sp>
      <p:sp>
        <p:nvSpPr>
          <p:cNvPr id="234574036" name="Notes Placeholder 2"/>
          <p:cNvSpPr>
            <a:spLocks noGrp="1"/>
          </p:cNvSpPr>
          <p:nvPr>
            <p:ph type="body" idx="1"/>
          </p:nvPr>
        </p:nvSpPr>
        <p:spPr bwMode="auto"/>
        <p:txBody>
          <a:bodyPr/>
          <a:lstStyle/>
          <a:p>
            <a:pPr>
              <a:defRPr/>
            </a:pPr>
            <a:endParaRPr/>
          </a:p>
        </p:txBody>
      </p:sp>
      <p:sp>
        <p:nvSpPr>
          <p:cNvPr id="1393174454" name="Slide Number Placeholder 3"/>
          <p:cNvSpPr>
            <a:spLocks noGrp="1"/>
          </p:cNvSpPr>
          <p:nvPr>
            <p:ph type="sldNum" sz="quarter" idx="10"/>
          </p:nvPr>
        </p:nvSpPr>
        <p:spPr bwMode="auto"/>
        <p:txBody>
          <a:bodyPr/>
          <a:lstStyle/>
          <a:p>
            <a:pPr>
              <a:defRPr/>
            </a:pPr>
            <a:fld id="{65CC6535-FA89-6E9F-8BC8-E9AF534B7FA6}"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1726F8-013A-C76E-128A-C91E8CD366EA}"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76697362" name="Slide Image Placeholder 1"/>
          <p:cNvSpPr>
            <a:spLocks noChangeAspect="1" noGrp="1" noRot="1"/>
          </p:cNvSpPr>
          <p:nvPr>
            <p:ph type="sldImg"/>
          </p:nvPr>
        </p:nvSpPr>
        <p:spPr bwMode="auto"/>
      </p:sp>
      <p:sp>
        <p:nvSpPr>
          <p:cNvPr id="1346130184" name="Notes Placeholder 2"/>
          <p:cNvSpPr>
            <a:spLocks noGrp="1"/>
          </p:cNvSpPr>
          <p:nvPr>
            <p:ph type="body" idx="1"/>
          </p:nvPr>
        </p:nvSpPr>
        <p:spPr bwMode="auto"/>
        <p:txBody>
          <a:bodyPr/>
          <a:lstStyle/>
          <a:p>
            <a:pPr>
              <a:defRPr/>
            </a:pPr>
            <a:endParaRPr/>
          </a:p>
        </p:txBody>
      </p:sp>
      <p:sp>
        <p:nvSpPr>
          <p:cNvPr id="1892390458" name="Slide Number Placeholder 3"/>
          <p:cNvSpPr>
            <a:spLocks noGrp="1"/>
          </p:cNvSpPr>
          <p:nvPr>
            <p:ph type="sldNum" sz="quarter" idx="10"/>
          </p:nvPr>
        </p:nvSpPr>
        <p:spPr bwMode="auto"/>
        <p:txBody>
          <a:bodyPr/>
          <a:lstStyle/>
          <a:p>
            <a:pPr>
              <a:defRPr/>
            </a:pPr>
            <a:fld id="{2C958C46-6A93-2F17-FC0F-EFD4ABFC871B}"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19788031" name="Slide Image Placeholder 1"/>
          <p:cNvSpPr>
            <a:spLocks noChangeAspect="1" noGrp="1" noRot="1"/>
          </p:cNvSpPr>
          <p:nvPr>
            <p:ph type="sldImg"/>
          </p:nvPr>
        </p:nvSpPr>
        <p:spPr bwMode="auto"/>
      </p:sp>
      <p:sp>
        <p:nvSpPr>
          <p:cNvPr id="1568079377" name="Notes Placeholder 2"/>
          <p:cNvSpPr>
            <a:spLocks noGrp="1"/>
          </p:cNvSpPr>
          <p:nvPr>
            <p:ph type="body" idx="1"/>
          </p:nvPr>
        </p:nvSpPr>
        <p:spPr bwMode="auto"/>
        <p:txBody>
          <a:bodyPr/>
          <a:lstStyle/>
          <a:p>
            <a:pPr>
              <a:defRPr/>
            </a:pPr>
            <a:endParaRPr/>
          </a:p>
        </p:txBody>
      </p:sp>
      <p:sp>
        <p:nvSpPr>
          <p:cNvPr id="876464438" name="Slide Number Placeholder 3"/>
          <p:cNvSpPr>
            <a:spLocks noGrp="1"/>
          </p:cNvSpPr>
          <p:nvPr>
            <p:ph type="sldNum" sz="quarter" idx="10"/>
          </p:nvPr>
        </p:nvSpPr>
        <p:spPr bwMode="auto"/>
        <p:txBody>
          <a:bodyPr/>
          <a:lstStyle/>
          <a:p>
            <a:pPr>
              <a:defRPr/>
            </a:pPr>
            <a:fld id="{408CB203-AC09-C6B7-0775-27A571AE678E}"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18295432" name="Slide Image Placeholder 1"/>
          <p:cNvSpPr>
            <a:spLocks noChangeAspect="1" noGrp="1" noRot="1"/>
          </p:cNvSpPr>
          <p:nvPr>
            <p:ph type="sldImg"/>
          </p:nvPr>
        </p:nvSpPr>
        <p:spPr bwMode="auto"/>
      </p:sp>
      <p:sp>
        <p:nvSpPr>
          <p:cNvPr id="910738066" name="Notes Placeholder 2"/>
          <p:cNvSpPr>
            <a:spLocks noGrp="1"/>
          </p:cNvSpPr>
          <p:nvPr>
            <p:ph type="body" idx="1"/>
          </p:nvPr>
        </p:nvSpPr>
        <p:spPr bwMode="auto"/>
        <p:txBody>
          <a:bodyPr/>
          <a:lstStyle/>
          <a:p>
            <a:pPr>
              <a:defRPr/>
            </a:pPr>
            <a:endParaRPr/>
          </a:p>
        </p:txBody>
      </p:sp>
      <p:sp>
        <p:nvSpPr>
          <p:cNvPr id="280048978" name="Slide Number Placeholder 3"/>
          <p:cNvSpPr>
            <a:spLocks noGrp="1"/>
          </p:cNvSpPr>
          <p:nvPr>
            <p:ph type="sldNum" sz="quarter" idx="10"/>
          </p:nvPr>
        </p:nvSpPr>
        <p:spPr bwMode="auto"/>
        <p:txBody>
          <a:bodyPr/>
          <a:lstStyle/>
          <a:p>
            <a:pPr>
              <a:defRPr/>
            </a:pPr>
            <a:fld id="{839FC78D-D9B0-192C-430A-700EC969E4B7}"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36762821" name="Slide Image Placeholder 1"/>
          <p:cNvSpPr>
            <a:spLocks noChangeAspect="1" noGrp="1" noRot="1"/>
          </p:cNvSpPr>
          <p:nvPr>
            <p:ph type="sldImg"/>
          </p:nvPr>
        </p:nvSpPr>
        <p:spPr bwMode="auto"/>
      </p:sp>
      <p:sp>
        <p:nvSpPr>
          <p:cNvPr id="1338666656" name="Notes Placeholder 2"/>
          <p:cNvSpPr>
            <a:spLocks noGrp="1"/>
          </p:cNvSpPr>
          <p:nvPr>
            <p:ph type="body" idx="1"/>
          </p:nvPr>
        </p:nvSpPr>
        <p:spPr bwMode="auto"/>
        <p:txBody>
          <a:bodyPr/>
          <a:lstStyle/>
          <a:p>
            <a:pPr>
              <a:defRPr/>
            </a:pPr>
            <a:endParaRPr/>
          </a:p>
        </p:txBody>
      </p:sp>
      <p:sp>
        <p:nvSpPr>
          <p:cNvPr id="1785366788" name="Slide Number Placeholder 3"/>
          <p:cNvSpPr>
            <a:spLocks noGrp="1"/>
          </p:cNvSpPr>
          <p:nvPr>
            <p:ph type="sldNum" sz="quarter" idx="10"/>
          </p:nvPr>
        </p:nvSpPr>
        <p:spPr bwMode="auto"/>
        <p:txBody>
          <a:bodyPr/>
          <a:lstStyle/>
          <a:p>
            <a:pPr>
              <a:defRPr/>
            </a:pPr>
            <a:fld id="{C822B569-3419-98DC-5381-43619314C9BC}"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78725389" name="Slide Image Placeholder 1"/>
          <p:cNvSpPr>
            <a:spLocks noChangeAspect="1" noGrp="1" noRot="1"/>
          </p:cNvSpPr>
          <p:nvPr>
            <p:ph type="sldImg"/>
          </p:nvPr>
        </p:nvSpPr>
        <p:spPr bwMode="auto"/>
      </p:sp>
      <p:sp>
        <p:nvSpPr>
          <p:cNvPr id="1290042250" name="Notes Placeholder 2"/>
          <p:cNvSpPr>
            <a:spLocks noGrp="1"/>
          </p:cNvSpPr>
          <p:nvPr>
            <p:ph type="body" idx="1"/>
          </p:nvPr>
        </p:nvSpPr>
        <p:spPr bwMode="auto"/>
        <p:txBody>
          <a:bodyPr/>
          <a:lstStyle/>
          <a:p>
            <a:pPr>
              <a:defRPr/>
            </a:pPr>
            <a:endParaRPr/>
          </a:p>
        </p:txBody>
      </p:sp>
      <p:sp>
        <p:nvSpPr>
          <p:cNvPr id="645193515" name="Slide Number Placeholder 3"/>
          <p:cNvSpPr>
            <a:spLocks noGrp="1"/>
          </p:cNvSpPr>
          <p:nvPr>
            <p:ph type="sldNum" sz="quarter" idx="10"/>
          </p:nvPr>
        </p:nvSpPr>
        <p:spPr bwMode="auto"/>
        <p:txBody>
          <a:bodyPr/>
          <a:lstStyle/>
          <a:p>
            <a:pPr>
              <a:defRPr/>
            </a:pPr>
            <a:fld id="{C3EDD480-7C14-AF94-FFA8-54493152F408}"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91230211" name="Slide Image Placeholder 1"/>
          <p:cNvSpPr>
            <a:spLocks noChangeAspect="1" noGrp="1" noRot="1"/>
          </p:cNvSpPr>
          <p:nvPr>
            <p:ph type="sldImg"/>
          </p:nvPr>
        </p:nvSpPr>
        <p:spPr bwMode="auto"/>
      </p:sp>
      <p:sp>
        <p:nvSpPr>
          <p:cNvPr id="608910912" name="Notes Placeholder 2"/>
          <p:cNvSpPr>
            <a:spLocks noGrp="1"/>
          </p:cNvSpPr>
          <p:nvPr>
            <p:ph type="body" idx="1"/>
          </p:nvPr>
        </p:nvSpPr>
        <p:spPr bwMode="auto"/>
        <p:txBody>
          <a:bodyPr/>
          <a:lstStyle/>
          <a:p>
            <a:pPr>
              <a:defRPr/>
            </a:pPr>
            <a:endParaRPr/>
          </a:p>
        </p:txBody>
      </p:sp>
      <p:sp>
        <p:nvSpPr>
          <p:cNvPr id="1847495627" name="Slide Number Placeholder 3"/>
          <p:cNvSpPr>
            <a:spLocks noGrp="1"/>
          </p:cNvSpPr>
          <p:nvPr>
            <p:ph type="sldNum" sz="quarter" idx="10"/>
          </p:nvPr>
        </p:nvSpPr>
        <p:spPr bwMode="auto"/>
        <p:txBody>
          <a:bodyPr/>
          <a:lstStyle/>
          <a:p>
            <a:pPr>
              <a:defRPr/>
            </a:pPr>
            <a:fld id="{48F32E3F-0405-0723-0560-F55A1CA091CC}"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22367699" name="Slide Image Placeholder 1"/>
          <p:cNvSpPr>
            <a:spLocks noChangeAspect="1" noGrp="1" noRot="1"/>
          </p:cNvSpPr>
          <p:nvPr>
            <p:ph type="sldImg"/>
          </p:nvPr>
        </p:nvSpPr>
        <p:spPr bwMode="auto"/>
      </p:sp>
      <p:sp>
        <p:nvSpPr>
          <p:cNvPr id="655477477" name="Notes Placeholder 2"/>
          <p:cNvSpPr>
            <a:spLocks noGrp="1"/>
          </p:cNvSpPr>
          <p:nvPr>
            <p:ph type="body" idx="1"/>
          </p:nvPr>
        </p:nvSpPr>
        <p:spPr bwMode="auto"/>
        <p:txBody>
          <a:bodyPr/>
          <a:lstStyle/>
          <a:p>
            <a:pPr>
              <a:defRPr/>
            </a:pPr>
            <a:endParaRPr/>
          </a:p>
        </p:txBody>
      </p:sp>
      <p:sp>
        <p:nvSpPr>
          <p:cNvPr id="1155523308" name="Slide Number Placeholder 3"/>
          <p:cNvSpPr>
            <a:spLocks noGrp="1"/>
          </p:cNvSpPr>
          <p:nvPr>
            <p:ph type="sldNum" sz="quarter" idx="10"/>
          </p:nvPr>
        </p:nvSpPr>
        <p:spPr bwMode="auto"/>
        <p:txBody>
          <a:bodyPr/>
          <a:lstStyle/>
          <a:p>
            <a:pPr>
              <a:defRPr/>
            </a:pPr>
            <a:fld id="{F3C83082-FB0A-6EC4-9F10-E20B8D5B9F34}"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BDB9B44-DF2A-7588-72B5-F53C29E70097}"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0453515" name="Slide Image Placeholder 1"/>
          <p:cNvSpPr>
            <a:spLocks noChangeAspect="1" noGrp="1" noRot="1"/>
          </p:cNvSpPr>
          <p:nvPr>
            <p:ph type="sldImg"/>
          </p:nvPr>
        </p:nvSpPr>
        <p:spPr bwMode="auto"/>
      </p:sp>
      <p:sp>
        <p:nvSpPr>
          <p:cNvPr id="1390226611" name="Notes Placeholder 2"/>
          <p:cNvSpPr>
            <a:spLocks noGrp="1"/>
          </p:cNvSpPr>
          <p:nvPr>
            <p:ph type="body" idx="1"/>
          </p:nvPr>
        </p:nvSpPr>
        <p:spPr bwMode="auto"/>
        <p:txBody>
          <a:bodyPr/>
          <a:lstStyle/>
          <a:p>
            <a:pPr>
              <a:defRPr/>
            </a:pPr>
            <a:endParaRPr/>
          </a:p>
        </p:txBody>
      </p:sp>
      <p:sp>
        <p:nvSpPr>
          <p:cNvPr id="1142953067" name="Slide Number Placeholder 3"/>
          <p:cNvSpPr>
            <a:spLocks noGrp="1"/>
          </p:cNvSpPr>
          <p:nvPr>
            <p:ph type="sldNum" sz="quarter" idx="10"/>
          </p:nvPr>
        </p:nvSpPr>
        <p:spPr bwMode="auto"/>
        <p:txBody>
          <a:bodyPr/>
          <a:lstStyle/>
          <a:p>
            <a:pPr>
              <a:defRPr/>
            </a:pPr>
            <a:fld id="{9A00C396-5C48-B8C5-EBE9-723B266EB516}"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88197229" name="Slide Image Placeholder 1"/>
          <p:cNvSpPr>
            <a:spLocks noChangeAspect="1" noGrp="1" noRot="1"/>
          </p:cNvSpPr>
          <p:nvPr>
            <p:ph type="sldImg"/>
          </p:nvPr>
        </p:nvSpPr>
        <p:spPr bwMode="auto"/>
      </p:sp>
      <p:sp>
        <p:nvSpPr>
          <p:cNvPr id="576050102" name="Notes Placeholder 2"/>
          <p:cNvSpPr>
            <a:spLocks noGrp="1"/>
          </p:cNvSpPr>
          <p:nvPr>
            <p:ph type="body" idx="1"/>
          </p:nvPr>
        </p:nvSpPr>
        <p:spPr bwMode="auto"/>
        <p:txBody>
          <a:bodyPr/>
          <a:lstStyle/>
          <a:p>
            <a:pPr>
              <a:defRPr/>
            </a:pPr>
            <a:endParaRPr/>
          </a:p>
        </p:txBody>
      </p:sp>
      <p:sp>
        <p:nvSpPr>
          <p:cNvPr id="228343255" name="Slide Number Placeholder 3"/>
          <p:cNvSpPr>
            <a:spLocks noGrp="1"/>
          </p:cNvSpPr>
          <p:nvPr>
            <p:ph type="sldNum" sz="quarter" idx="10"/>
          </p:nvPr>
        </p:nvSpPr>
        <p:spPr bwMode="auto"/>
        <p:txBody>
          <a:bodyPr/>
          <a:lstStyle/>
          <a:p>
            <a:pPr>
              <a:defRPr/>
            </a:pPr>
            <a:fld id="{B0639917-706B-8741-C0F8-5650ACE7B8D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08832A-EC0E-6C98-FDA5-F43422053B8E}"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6826483" name="Slide Image Placeholder 1"/>
          <p:cNvSpPr>
            <a:spLocks noChangeAspect="1" noGrp="1" noRot="1"/>
          </p:cNvSpPr>
          <p:nvPr>
            <p:ph type="sldImg"/>
          </p:nvPr>
        </p:nvSpPr>
        <p:spPr bwMode="auto"/>
      </p:sp>
      <p:sp>
        <p:nvSpPr>
          <p:cNvPr id="1033321921" name="Notes Placeholder 2"/>
          <p:cNvSpPr>
            <a:spLocks noGrp="1"/>
          </p:cNvSpPr>
          <p:nvPr>
            <p:ph type="body" idx="1"/>
          </p:nvPr>
        </p:nvSpPr>
        <p:spPr bwMode="auto"/>
        <p:txBody>
          <a:bodyPr/>
          <a:lstStyle/>
          <a:p>
            <a:pPr>
              <a:defRPr/>
            </a:pPr>
            <a:endParaRPr/>
          </a:p>
        </p:txBody>
      </p:sp>
      <p:sp>
        <p:nvSpPr>
          <p:cNvPr id="974173589" name="Slide Number Placeholder 3"/>
          <p:cNvSpPr>
            <a:spLocks noGrp="1"/>
          </p:cNvSpPr>
          <p:nvPr>
            <p:ph type="sldNum" sz="quarter" idx="10"/>
          </p:nvPr>
        </p:nvSpPr>
        <p:spPr bwMode="auto"/>
        <p:txBody>
          <a:bodyPr/>
          <a:lstStyle/>
          <a:p>
            <a:pPr>
              <a:defRPr/>
            </a:pPr>
            <a:fld id="{F8F4CC52-E452-AEE2-8BEF-63241F8DD6B3}"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0653727" name="Slide Image Placeholder 1"/>
          <p:cNvSpPr>
            <a:spLocks noChangeAspect="1" noGrp="1" noRot="1"/>
          </p:cNvSpPr>
          <p:nvPr>
            <p:ph type="sldImg"/>
          </p:nvPr>
        </p:nvSpPr>
        <p:spPr bwMode="auto"/>
      </p:sp>
      <p:sp>
        <p:nvSpPr>
          <p:cNvPr id="2046281568" name="Notes Placeholder 2"/>
          <p:cNvSpPr>
            <a:spLocks noGrp="1"/>
          </p:cNvSpPr>
          <p:nvPr>
            <p:ph type="body" idx="1"/>
          </p:nvPr>
        </p:nvSpPr>
        <p:spPr bwMode="auto"/>
        <p:txBody>
          <a:bodyPr/>
          <a:lstStyle/>
          <a:p>
            <a:pPr>
              <a:defRPr/>
            </a:pPr>
            <a:endParaRPr/>
          </a:p>
        </p:txBody>
      </p:sp>
      <p:sp>
        <p:nvSpPr>
          <p:cNvPr id="886027443" name="Slide Number Placeholder 3"/>
          <p:cNvSpPr>
            <a:spLocks noGrp="1"/>
          </p:cNvSpPr>
          <p:nvPr>
            <p:ph type="sldNum" sz="quarter" idx="10"/>
          </p:nvPr>
        </p:nvSpPr>
        <p:spPr bwMode="auto"/>
        <p:txBody>
          <a:bodyPr/>
          <a:lstStyle/>
          <a:p>
            <a:pPr>
              <a:defRPr/>
            </a:pPr>
            <a:fld id="{0D39F179-1F6E-9901-E3DF-006DE6BB344C}"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53783924" name="Slide Image Placeholder 1"/>
          <p:cNvSpPr>
            <a:spLocks noChangeAspect="1" noGrp="1" noRot="1"/>
          </p:cNvSpPr>
          <p:nvPr>
            <p:ph type="sldImg"/>
          </p:nvPr>
        </p:nvSpPr>
        <p:spPr bwMode="auto"/>
      </p:sp>
      <p:sp>
        <p:nvSpPr>
          <p:cNvPr id="984565322" name="Notes Placeholder 2"/>
          <p:cNvSpPr>
            <a:spLocks noGrp="1"/>
          </p:cNvSpPr>
          <p:nvPr>
            <p:ph type="body" idx="1"/>
          </p:nvPr>
        </p:nvSpPr>
        <p:spPr bwMode="auto"/>
        <p:txBody>
          <a:bodyPr/>
          <a:lstStyle/>
          <a:p>
            <a:pPr>
              <a:defRPr/>
            </a:pPr>
            <a:endParaRPr/>
          </a:p>
        </p:txBody>
      </p:sp>
      <p:sp>
        <p:nvSpPr>
          <p:cNvPr id="1370463182" name="Slide Number Placeholder 3"/>
          <p:cNvSpPr>
            <a:spLocks noGrp="1"/>
          </p:cNvSpPr>
          <p:nvPr>
            <p:ph type="sldNum" sz="quarter" idx="10"/>
          </p:nvPr>
        </p:nvSpPr>
        <p:spPr bwMode="auto"/>
        <p:txBody>
          <a:bodyPr/>
          <a:lstStyle/>
          <a:p>
            <a:pPr>
              <a:defRPr/>
            </a:pPr>
            <a:fld id="{2B845274-EBA7-F387-8DE4-8E24302793B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80316527" name="Slide Image Placeholder 1"/>
          <p:cNvSpPr>
            <a:spLocks noChangeAspect="1" noGrp="1" noRot="1"/>
          </p:cNvSpPr>
          <p:nvPr>
            <p:ph type="sldImg"/>
          </p:nvPr>
        </p:nvSpPr>
        <p:spPr bwMode="auto"/>
      </p:sp>
      <p:sp>
        <p:nvSpPr>
          <p:cNvPr id="1850251517" name="Notes Placeholder 2"/>
          <p:cNvSpPr>
            <a:spLocks noGrp="1"/>
          </p:cNvSpPr>
          <p:nvPr>
            <p:ph type="body" idx="1"/>
          </p:nvPr>
        </p:nvSpPr>
        <p:spPr bwMode="auto"/>
        <p:txBody>
          <a:bodyPr/>
          <a:lstStyle/>
          <a:p>
            <a:pPr>
              <a:defRPr/>
            </a:pPr>
            <a:endParaRPr/>
          </a:p>
        </p:txBody>
      </p:sp>
      <p:sp>
        <p:nvSpPr>
          <p:cNvPr id="554216154" name="Slide Number Placeholder 3"/>
          <p:cNvSpPr>
            <a:spLocks noGrp="1"/>
          </p:cNvSpPr>
          <p:nvPr>
            <p:ph type="sldNum" sz="quarter" idx="10"/>
          </p:nvPr>
        </p:nvSpPr>
        <p:spPr bwMode="auto"/>
        <p:txBody>
          <a:bodyPr/>
          <a:lstStyle/>
          <a:p>
            <a:pPr>
              <a:defRPr/>
            </a:pPr>
            <a:fld id="{AEE2E080-E0A3-F25C-36CC-80652BB87FA4}"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48352030" name="Slide Image Placeholder 1"/>
          <p:cNvSpPr>
            <a:spLocks noChangeAspect="1" noGrp="1" noRot="1"/>
          </p:cNvSpPr>
          <p:nvPr>
            <p:ph type="sldImg"/>
          </p:nvPr>
        </p:nvSpPr>
        <p:spPr bwMode="auto"/>
      </p:sp>
      <p:sp>
        <p:nvSpPr>
          <p:cNvPr id="1069702732" name="Notes Placeholder 2"/>
          <p:cNvSpPr>
            <a:spLocks noGrp="1"/>
          </p:cNvSpPr>
          <p:nvPr>
            <p:ph type="body" idx="1"/>
          </p:nvPr>
        </p:nvSpPr>
        <p:spPr bwMode="auto"/>
        <p:txBody>
          <a:bodyPr/>
          <a:lstStyle/>
          <a:p>
            <a:pPr>
              <a:defRPr/>
            </a:pPr>
            <a:endParaRPr/>
          </a:p>
        </p:txBody>
      </p:sp>
      <p:sp>
        <p:nvSpPr>
          <p:cNvPr id="24208265" name="Slide Number Placeholder 3"/>
          <p:cNvSpPr>
            <a:spLocks noGrp="1"/>
          </p:cNvSpPr>
          <p:nvPr>
            <p:ph type="sldNum" sz="quarter" idx="10"/>
          </p:nvPr>
        </p:nvSpPr>
        <p:spPr bwMode="auto"/>
        <p:txBody>
          <a:bodyPr/>
          <a:lstStyle/>
          <a:p>
            <a:pPr>
              <a:defRPr/>
            </a:pPr>
            <a:fld id="{D12A64E8-A4B5-C876-E028-1975566B486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38760889" name="Slide Image Placeholder 1"/>
          <p:cNvSpPr>
            <a:spLocks noChangeAspect="1" noGrp="1" noRot="1"/>
          </p:cNvSpPr>
          <p:nvPr>
            <p:ph type="sldImg"/>
          </p:nvPr>
        </p:nvSpPr>
        <p:spPr bwMode="auto"/>
      </p:sp>
      <p:sp>
        <p:nvSpPr>
          <p:cNvPr id="577260263" name="Notes Placeholder 2"/>
          <p:cNvSpPr>
            <a:spLocks noGrp="1"/>
          </p:cNvSpPr>
          <p:nvPr>
            <p:ph type="body" idx="1"/>
          </p:nvPr>
        </p:nvSpPr>
        <p:spPr bwMode="auto"/>
        <p:txBody>
          <a:bodyPr/>
          <a:lstStyle/>
          <a:p>
            <a:pPr>
              <a:defRPr/>
            </a:pPr>
            <a:endParaRPr/>
          </a:p>
        </p:txBody>
      </p:sp>
      <p:sp>
        <p:nvSpPr>
          <p:cNvPr id="564228549" name="Slide Number Placeholder 3"/>
          <p:cNvSpPr>
            <a:spLocks noGrp="1"/>
          </p:cNvSpPr>
          <p:nvPr>
            <p:ph type="sldNum" sz="quarter" idx="10"/>
          </p:nvPr>
        </p:nvSpPr>
        <p:spPr bwMode="auto"/>
        <p:txBody>
          <a:bodyPr/>
          <a:lstStyle/>
          <a:p>
            <a:pPr>
              <a:defRPr/>
            </a:pPr>
            <a:fld id="{E25BA487-AC15-6A50-2C77-B0CCC9D0161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96064616" name="Slide Image Placeholder 1"/>
          <p:cNvSpPr>
            <a:spLocks noChangeAspect="1" noGrp="1" noRot="1"/>
          </p:cNvSpPr>
          <p:nvPr>
            <p:ph type="sldImg"/>
          </p:nvPr>
        </p:nvSpPr>
        <p:spPr bwMode="auto"/>
      </p:sp>
      <p:sp>
        <p:nvSpPr>
          <p:cNvPr id="716998673" name="Notes Placeholder 2"/>
          <p:cNvSpPr>
            <a:spLocks noGrp="1"/>
          </p:cNvSpPr>
          <p:nvPr>
            <p:ph type="body" idx="1"/>
          </p:nvPr>
        </p:nvSpPr>
        <p:spPr bwMode="auto"/>
        <p:txBody>
          <a:bodyPr/>
          <a:lstStyle/>
          <a:p>
            <a:pPr>
              <a:defRPr/>
            </a:pPr>
            <a:endParaRPr/>
          </a:p>
        </p:txBody>
      </p:sp>
      <p:sp>
        <p:nvSpPr>
          <p:cNvPr id="2100037564" name="Slide Number Placeholder 3"/>
          <p:cNvSpPr>
            <a:spLocks noGrp="1"/>
          </p:cNvSpPr>
          <p:nvPr>
            <p:ph type="sldNum" sz="quarter" idx="10"/>
          </p:nvPr>
        </p:nvSpPr>
        <p:spPr bwMode="auto"/>
        <p:txBody>
          <a:bodyPr/>
          <a:lstStyle/>
          <a:p>
            <a:pPr>
              <a:defRPr/>
            </a:pPr>
            <a:fld id="{923807AA-E15E-716A-804F-1779ABBE0979}"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14965899" name="Slide Image Placeholder 1"/>
          <p:cNvSpPr>
            <a:spLocks noChangeAspect="1" noGrp="1" noRot="1"/>
          </p:cNvSpPr>
          <p:nvPr>
            <p:ph type="sldImg"/>
          </p:nvPr>
        </p:nvSpPr>
        <p:spPr bwMode="auto"/>
      </p:sp>
      <p:sp>
        <p:nvSpPr>
          <p:cNvPr id="990102500" name="Notes Placeholder 2"/>
          <p:cNvSpPr>
            <a:spLocks noGrp="1"/>
          </p:cNvSpPr>
          <p:nvPr>
            <p:ph type="body" idx="1"/>
          </p:nvPr>
        </p:nvSpPr>
        <p:spPr bwMode="auto"/>
        <p:txBody>
          <a:bodyPr/>
          <a:lstStyle/>
          <a:p>
            <a:pPr>
              <a:defRPr/>
            </a:pPr>
            <a:endParaRPr/>
          </a:p>
        </p:txBody>
      </p:sp>
      <p:sp>
        <p:nvSpPr>
          <p:cNvPr id="515403257" name="Slide Number Placeholder 3"/>
          <p:cNvSpPr>
            <a:spLocks noGrp="1"/>
          </p:cNvSpPr>
          <p:nvPr>
            <p:ph type="sldNum" sz="quarter" idx="10"/>
          </p:nvPr>
        </p:nvSpPr>
        <p:spPr bwMode="auto"/>
        <p:txBody>
          <a:bodyPr/>
          <a:lstStyle/>
          <a:p>
            <a:pPr>
              <a:defRPr/>
            </a:pPr>
            <a:fld id="{F82A2B9D-D36F-77DF-2FC7-0CAB433AD4AD}"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iapositiva titolo">
    <p:spTree>
      <p:nvGrpSpPr>
        <p:cNvPr id="1" name=""/>
        <p:cNvGrpSpPr/>
        <p:nvPr/>
      </p:nvGrpSpPr>
      <p:grpSpPr bwMode="auto">
        <a:xfrm>
          <a:off x="0" y="0"/>
          <a:ext cx="0" cy="0"/>
          <a:chOff x="0" y="0"/>
          <a:chExt cx="0" cy="0"/>
        </a:xfrm>
      </p:grpSpPr>
      <p:sp>
        <p:nvSpPr>
          <p:cNvPr id="2" name="Titolo 1"/>
          <p:cNvSpPr>
            <a:spLocks noGrp="1"/>
          </p:cNvSpPr>
          <p:nvPr>
            <p:ph type="ctrTitle"/>
          </p:nvPr>
        </p:nvSpPr>
        <p:spPr bwMode="auto">
          <a:xfrm>
            <a:off x="1524000" y="1122363"/>
            <a:ext cx="9144000" cy="2387600"/>
          </a:xfrm>
        </p:spPr>
        <p:txBody>
          <a:bodyPr anchor="b"/>
          <a:lstStyle>
            <a:lvl1pPr algn="ctr">
              <a:defRPr sz="6000"/>
            </a:lvl1pPr>
          </a:lstStyle>
          <a:p>
            <a:pPr>
              <a:defRPr/>
            </a:pPr>
            <a:r>
              <a:rPr lang="it-IT"/>
              <a:t>Fare clic per modificare lo stile del titolo dello schema</a:t>
            </a:r>
            <a:endParaRPr/>
          </a:p>
        </p:txBody>
      </p:sp>
      <p:sp>
        <p:nvSpPr>
          <p:cNvPr id="3" name="Sottotitolo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it-IT"/>
              <a:t>Fare clic per modificare lo stile del sottotitolo dello schema</a:t>
            </a:r>
            <a:endParaRPr/>
          </a:p>
        </p:txBody>
      </p:sp>
      <p:sp>
        <p:nvSpPr>
          <p:cNvPr id="4" name="Segnaposto data 3"/>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olo e testo verticale">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 dello schema</a:t>
            </a:r>
            <a:endParaRPr/>
          </a:p>
        </p:txBody>
      </p:sp>
      <p:sp>
        <p:nvSpPr>
          <p:cNvPr id="3" name="Segnaposto testo verticale 2"/>
          <p:cNvSpPr>
            <a:spLocks noGrp="1"/>
          </p:cNvSpPr>
          <p:nvPr>
            <p:ph type="body" orient="vert" idx="1"/>
          </p:nvPr>
        </p:nvSpPr>
        <p:spPr bwMode="auto"/>
        <p:txBody>
          <a:bodyPr vert="eaVert"/>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4" name="Segnaposto data 3"/>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1_Titolo e testo verticale">
    <p:spTree>
      <p:nvGrpSpPr>
        <p:cNvPr id="1" name=""/>
        <p:cNvGrpSpPr/>
        <p:nvPr/>
      </p:nvGrpSpPr>
      <p:grpSpPr bwMode="auto">
        <a:xfrm>
          <a:off x="0" y="0"/>
          <a:ext cx="0" cy="0"/>
          <a:chOff x="0" y="0"/>
          <a:chExt cx="0" cy="0"/>
        </a:xfrm>
      </p:grpSpPr>
      <p:sp>
        <p:nvSpPr>
          <p:cNvPr id="2" name="Titolo verticale 1"/>
          <p:cNvSpPr>
            <a:spLocks noGrp="1"/>
          </p:cNvSpPr>
          <p:nvPr>
            <p:ph type="title" orient="vert"/>
          </p:nvPr>
        </p:nvSpPr>
        <p:spPr bwMode="auto">
          <a:xfrm>
            <a:off x="8724900" y="365125"/>
            <a:ext cx="2628900" cy="5811838"/>
          </a:xfrm>
        </p:spPr>
        <p:txBody>
          <a:bodyPr vert="eaVert"/>
          <a:lstStyle/>
          <a:p>
            <a:pPr>
              <a:defRPr/>
            </a:pPr>
            <a:r>
              <a:rPr lang="it-IT"/>
              <a:t>Fare clic per modificare lo stile del titolo dello schema</a:t>
            </a:r>
            <a:endParaRPr/>
          </a:p>
        </p:txBody>
      </p:sp>
      <p:sp>
        <p:nvSpPr>
          <p:cNvPr id="3" name="Segnaposto testo verticale 2"/>
          <p:cNvSpPr>
            <a:spLocks noGrp="1"/>
          </p:cNvSpPr>
          <p:nvPr>
            <p:ph type="body" orient="vert" idx="1"/>
          </p:nvPr>
        </p:nvSpPr>
        <p:spPr bwMode="auto">
          <a:xfrm>
            <a:off x="838200" y="365125"/>
            <a:ext cx="7734300" cy="5811838"/>
          </a:xfrm>
        </p:spPr>
        <p:txBody>
          <a:bodyPr vert="eaVert"/>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4" name="Segnaposto data 3"/>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olo e contenut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 dello schema</a:t>
            </a:r>
            <a:endParaRPr/>
          </a:p>
        </p:txBody>
      </p:sp>
      <p:sp>
        <p:nvSpPr>
          <p:cNvPr id="3" name="Segnaposto contenuto 2"/>
          <p:cNvSpPr>
            <a:spLocks noGrp="1"/>
          </p:cNvSpPr>
          <p:nvPr>
            <p:ph idx="1"/>
          </p:nvPr>
        </p:nvSpPr>
        <p:spPr bwMode="auto"/>
        <p:txBody>
          <a:body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4" name="Segnaposto data 3"/>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Intestazione sezione">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1850" y="1709738"/>
            <a:ext cx="10515600" cy="2852737"/>
          </a:xfrm>
        </p:spPr>
        <p:txBody>
          <a:bodyPr anchor="b"/>
          <a:lstStyle>
            <a:lvl1pPr>
              <a:defRPr sz="6000"/>
            </a:lvl1pPr>
          </a:lstStyle>
          <a:p>
            <a:pPr>
              <a:defRPr/>
            </a:pPr>
            <a:r>
              <a:rPr lang="it-IT"/>
              <a:t>Fare clic per modificare lo stile del titolo dello schema</a:t>
            </a:r>
            <a:endParaRPr/>
          </a:p>
        </p:txBody>
      </p:sp>
      <p:sp>
        <p:nvSpPr>
          <p:cNvPr id="3" name="Segnaposto testo 2"/>
          <p:cNvSpPr>
            <a:spLocks noGrp="1"/>
          </p:cNvSpPr>
          <p:nvPr>
            <p:ph type="body" idx="1"/>
          </p:nvPr>
        </p:nvSpPr>
        <p:spPr bwMode="auto">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it-IT"/>
              <a:t>Fare clic per modificare gli stili del testo dello schema</a:t>
            </a:r>
            <a:endParaRPr/>
          </a:p>
        </p:txBody>
      </p:sp>
      <p:sp>
        <p:nvSpPr>
          <p:cNvPr id="4" name="Segnaposto data 3"/>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5" name="Segnaposto piè di pagina 4"/>
          <p:cNvSpPr>
            <a:spLocks noGrp="1"/>
          </p:cNvSpPr>
          <p:nvPr>
            <p:ph type="ftr" sz="quarter" idx="11"/>
          </p:nvPr>
        </p:nvSpPr>
        <p:spPr bwMode="auto"/>
        <p:txBody>
          <a:bodyPr/>
          <a:lstStyle/>
          <a:p>
            <a:pPr>
              <a:defRPr/>
            </a:pPr>
            <a:endParaRPr lang="it-IT"/>
          </a:p>
        </p:txBody>
      </p:sp>
      <p:sp>
        <p:nvSpPr>
          <p:cNvPr id="6" name="Segnaposto numero diapositiva 5"/>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Due contenuti">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 dello schema</a:t>
            </a:r>
            <a:endParaRPr/>
          </a:p>
        </p:txBody>
      </p:sp>
      <p:sp>
        <p:nvSpPr>
          <p:cNvPr id="3" name="Segnaposto contenuto 2"/>
          <p:cNvSpPr>
            <a:spLocks noGrp="1"/>
          </p:cNvSpPr>
          <p:nvPr>
            <p:ph sz="half" idx="1"/>
          </p:nvPr>
        </p:nvSpPr>
        <p:spPr bwMode="auto">
          <a:xfrm>
            <a:off x="838200" y="1825625"/>
            <a:ext cx="5181600" cy="4351338"/>
          </a:xfrm>
        </p:spPr>
        <p:txBody>
          <a:body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4" name="Segnaposto contenuto 3"/>
          <p:cNvSpPr>
            <a:spLocks noGrp="1"/>
          </p:cNvSpPr>
          <p:nvPr>
            <p:ph sz="half" idx="2"/>
          </p:nvPr>
        </p:nvSpPr>
        <p:spPr bwMode="auto">
          <a:xfrm>
            <a:off x="6172200" y="1825625"/>
            <a:ext cx="5181600" cy="4351338"/>
          </a:xfrm>
        </p:spPr>
        <p:txBody>
          <a:body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5" name="Segnaposto data 4"/>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nfront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365125"/>
            <a:ext cx="10515600" cy="1325563"/>
          </a:xfrm>
        </p:spPr>
        <p:txBody>
          <a:bodyPr/>
          <a:lstStyle/>
          <a:p>
            <a:pPr>
              <a:defRPr/>
            </a:pPr>
            <a:r>
              <a:rPr lang="it-IT"/>
              <a:t>Fare clic per modificare lo stile del titolo dello schema</a:t>
            </a:r>
            <a:endParaRPr/>
          </a:p>
        </p:txBody>
      </p:sp>
      <p:sp>
        <p:nvSpPr>
          <p:cNvPr id="3" name="Segnaposto testo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Fare clic per modificare gli stili del testo dello schema</a:t>
            </a:r>
            <a:endParaRPr/>
          </a:p>
        </p:txBody>
      </p:sp>
      <p:sp>
        <p:nvSpPr>
          <p:cNvPr id="4" name="Segnaposto contenuto 3"/>
          <p:cNvSpPr>
            <a:spLocks noGrp="1"/>
          </p:cNvSpPr>
          <p:nvPr>
            <p:ph sz="half" idx="2"/>
          </p:nvPr>
        </p:nvSpPr>
        <p:spPr bwMode="auto">
          <a:xfrm>
            <a:off x="839788" y="2505074"/>
            <a:ext cx="5157787" cy="3684588"/>
          </a:xfrm>
        </p:spPr>
        <p:txBody>
          <a:body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5" name="Segnaposto testo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it-IT"/>
              <a:t>Fare clic per modificare gli stili del testo dello schema</a:t>
            </a:r>
            <a:endParaRPr/>
          </a:p>
        </p:txBody>
      </p:sp>
      <p:sp>
        <p:nvSpPr>
          <p:cNvPr id="6" name="Segnaposto contenuto 5"/>
          <p:cNvSpPr>
            <a:spLocks noGrp="1"/>
          </p:cNvSpPr>
          <p:nvPr>
            <p:ph sz="quarter" idx="4"/>
          </p:nvPr>
        </p:nvSpPr>
        <p:spPr bwMode="auto">
          <a:xfrm>
            <a:off x="6172200" y="2505074"/>
            <a:ext cx="5183188" cy="3684588"/>
          </a:xfrm>
        </p:spPr>
        <p:txBody>
          <a:body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7" name="Segnaposto data 6"/>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8" name="Segnaposto piè di pagina 7"/>
          <p:cNvSpPr>
            <a:spLocks noGrp="1"/>
          </p:cNvSpPr>
          <p:nvPr>
            <p:ph type="ftr" sz="quarter" idx="11"/>
          </p:nvPr>
        </p:nvSpPr>
        <p:spPr bwMode="auto"/>
        <p:txBody>
          <a:bodyPr/>
          <a:lstStyle/>
          <a:p>
            <a:pPr>
              <a:defRPr/>
            </a:pPr>
            <a:endParaRPr lang="it-IT"/>
          </a:p>
        </p:txBody>
      </p:sp>
      <p:sp>
        <p:nvSpPr>
          <p:cNvPr id="9" name="Segnaposto numero diapositiva 8"/>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Solo titolo">
    <p:spTree>
      <p:nvGrpSpPr>
        <p:cNvPr id="1" name=""/>
        <p:cNvGrpSpPr/>
        <p:nvPr/>
      </p:nvGrpSpPr>
      <p:grpSpPr bwMode="auto">
        <a:xfrm>
          <a:off x="0" y="0"/>
          <a:ext cx="0" cy="0"/>
          <a:chOff x="0" y="0"/>
          <a:chExt cx="0" cy="0"/>
        </a:xfrm>
      </p:grpSpPr>
      <p:sp>
        <p:nvSpPr>
          <p:cNvPr id="2" name="Titolo 1"/>
          <p:cNvSpPr>
            <a:spLocks noGrp="1"/>
          </p:cNvSpPr>
          <p:nvPr>
            <p:ph type="title"/>
          </p:nvPr>
        </p:nvSpPr>
        <p:spPr bwMode="auto"/>
        <p:txBody>
          <a:bodyPr/>
          <a:lstStyle/>
          <a:p>
            <a:pPr>
              <a:defRPr/>
            </a:pPr>
            <a:r>
              <a:rPr lang="it-IT"/>
              <a:t>Fare clic per modificare lo stile del titolo dello schema</a:t>
            </a:r>
            <a:endParaRPr/>
          </a:p>
        </p:txBody>
      </p:sp>
      <p:sp>
        <p:nvSpPr>
          <p:cNvPr id="3" name="Segnaposto data 2"/>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4" name="Segnaposto piè di pagina 3"/>
          <p:cNvSpPr>
            <a:spLocks noGrp="1"/>
          </p:cNvSpPr>
          <p:nvPr>
            <p:ph type="ftr" sz="quarter" idx="11"/>
          </p:nvPr>
        </p:nvSpPr>
        <p:spPr bwMode="auto"/>
        <p:txBody>
          <a:bodyPr/>
          <a:lstStyle/>
          <a:p>
            <a:pPr>
              <a:defRPr/>
            </a:pPr>
            <a:endParaRPr lang="it-IT"/>
          </a:p>
        </p:txBody>
      </p:sp>
      <p:sp>
        <p:nvSpPr>
          <p:cNvPr id="5" name="Segnaposto numero diapositiva 4"/>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Vuota">
    <p:spTree>
      <p:nvGrpSpPr>
        <p:cNvPr id="1" name=""/>
        <p:cNvGrpSpPr/>
        <p:nvPr/>
      </p:nvGrpSpPr>
      <p:grpSpPr bwMode="auto">
        <a:xfrm>
          <a:off x="0" y="0"/>
          <a:ext cx="0" cy="0"/>
          <a:chOff x="0" y="0"/>
          <a:chExt cx="0" cy="0"/>
        </a:xfrm>
      </p:grpSpPr>
      <p:sp>
        <p:nvSpPr>
          <p:cNvPr id="2" name="Segnaposto data 1"/>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3" name="Segnaposto piè di pagina 2"/>
          <p:cNvSpPr>
            <a:spLocks noGrp="1"/>
          </p:cNvSpPr>
          <p:nvPr>
            <p:ph type="ftr" sz="quarter" idx="11"/>
          </p:nvPr>
        </p:nvSpPr>
        <p:spPr bwMode="auto"/>
        <p:txBody>
          <a:bodyPr/>
          <a:lstStyle/>
          <a:p>
            <a:pPr>
              <a:defRPr/>
            </a:pPr>
            <a:endParaRPr lang="it-IT"/>
          </a:p>
        </p:txBody>
      </p:sp>
      <p:sp>
        <p:nvSpPr>
          <p:cNvPr id="4" name="Segnaposto numero diapositiva 3"/>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uto con didascalia">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457200"/>
            <a:ext cx="3932237" cy="1600200"/>
          </a:xfrm>
        </p:spPr>
        <p:txBody>
          <a:bodyPr anchor="b"/>
          <a:lstStyle>
            <a:lvl1pPr>
              <a:defRPr sz="3200"/>
            </a:lvl1pPr>
          </a:lstStyle>
          <a:p>
            <a:pPr>
              <a:defRPr/>
            </a:pPr>
            <a:r>
              <a:rPr lang="it-IT"/>
              <a:t>Fare clic per modificare lo stile del titolo dello schema</a:t>
            </a:r>
            <a:endParaRPr/>
          </a:p>
        </p:txBody>
      </p:sp>
      <p:sp>
        <p:nvSpPr>
          <p:cNvPr id="3" name="Segnaposto contenuto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4" name="Segnaposto tes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it-IT"/>
              <a:t>Fare clic per modificare gli stili del testo dello schema</a:t>
            </a:r>
            <a:endParaRPr/>
          </a:p>
        </p:txBody>
      </p:sp>
      <p:sp>
        <p:nvSpPr>
          <p:cNvPr id="5" name="Segnaposto data 4"/>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Immagine con didascalia">
    <p:spTree>
      <p:nvGrpSpPr>
        <p:cNvPr id="1" name=""/>
        <p:cNvGrpSpPr/>
        <p:nvPr/>
      </p:nvGrpSpPr>
      <p:grpSpPr bwMode="auto">
        <a:xfrm>
          <a:off x="0" y="0"/>
          <a:ext cx="0" cy="0"/>
          <a:chOff x="0" y="0"/>
          <a:chExt cx="0" cy="0"/>
        </a:xfrm>
      </p:grpSpPr>
      <p:sp>
        <p:nvSpPr>
          <p:cNvPr id="2" name="Titolo 1"/>
          <p:cNvSpPr>
            <a:spLocks noGrp="1"/>
          </p:cNvSpPr>
          <p:nvPr>
            <p:ph type="title"/>
          </p:nvPr>
        </p:nvSpPr>
        <p:spPr bwMode="auto">
          <a:xfrm>
            <a:off x="839788" y="457200"/>
            <a:ext cx="3932237" cy="1600200"/>
          </a:xfrm>
        </p:spPr>
        <p:txBody>
          <a:bodyPr anchor="b"/>
          <a:lstStyle>
            <a:lvl1pPr>
              <a:defRPr sz="3200"/>
            </a:lvl1pPr>
          </a:lstStyle>
          <a:p>
            <a:pPr>
              <a:defRPr/>
            </a:pPr>
            <a:r>
              <a:rPr lang="it-IT"/>
              <a:t>Fare clic per modificare lo stile del titolo dello schema</a:t>
            </a:r>
            <a:endParaRPr/>
          </a:p>
        </p:txBody>
      </p:sp>
      <p:sp>
        <p:nvSpPr>
          <p:cNvPr id="3" name="Segnaposto immagine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it-IT"/>
          </a:p>
        </p:txBody>
      </p:sp>
      <p:sp>
        <p:nvSpPr>
          <p:cNvPr id="4" name="Segnaposto tes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it-IT"/>
              <a:t>Fare clic per modificare gli stili del testo dello schema</a:t>
            </a:r>
            <a:endParaRPr/>
          </a:p>
        </p:txBody>
      </p:sp>
      <p:sp>
        <p:nvSpPr>
          <p:cNvPr id="5" name="Segnaposto data 4"/>
          <p:cNvSpPr>
            <a:spLocks noGrp="1"/>
          </p:cNvSpPr>
          <p:nvPr>
            <p:ph type="dt" sz="half" idx="10"/>
          </p:nvPr>
        </p:nvSpPr>
        <p:spPr bwMode="auto"/>
        <p:txBody>
          <a:bodyPr/>
          <a:lstStyle/>
          <a:p>
            <a:pPr>
              <a:defRPr/>
            </a:pPr>
            <a:fld id="{F710612B-2C1A-47F1-931F-0538AF37D414}" type="datetimeFigureOut">
              <a:rPr lang="it-IT"/>
              <a:t>24/01/2025</a:t>
            </a:fld>
            <a:endParaRPr lang="it-IT"/>
          </a:p>
        </p:txBody>
      </p:sp>
      <p:sp>
        <p:nvSpPr>
          <p:cNvPr id="6" name="Segnaposto piè di pagina 5"/>
          <p:cNvSpPr>
            <a:spLocks noGrp="1"/>
          </p:cNvSpPr>
          <p:nvPr>
            <p:ph type="ftr" sz="quarter" idx="11"/>
          </p:nvPr>
        </p:nvSpPr>
        <p:spPr bwMode="auto"/>
        <p:txBody>
          <a:bodyPr/>
          <a:lstStyle/>
          <a:p>
            <a:pPr>
              <a:defRPr/>
            </a:pPr>
            <a:endParaRPr lang="it-IT"/>
          </a:p>
        </p:txBody>
      </p:sp>
      <p:sp>
        <p:nvSpPr>
          <p:cNvPr id="7" name="Segnaposto numero diapositiva 6"/>
          <p:cNvSpPr>
            <a:spLocks noGrp="1"/>
          </p:cNvSpPr>
          <p:nvPr>
            <p:ph type="sldNum" sz="quarter" idx="12"/>
          </p:nvPr>
        </p:nvSpPr>
        <p:spPr bwMode="auto"/>
        <p:txBody>
          <a:bodyPr/>
          <a:lstStyle/>
          <a:p>
            <a:pPr>
              <a:defRPr/>
            </a:pPr>
            <a:fld id="{A31A5A7C-B10E-4501-A18E-3E7DF7234C42}" type="slidenum">
              <a:rPr lang="it-IT"/>
              <a:t>‹N›</a:t>
            </a:fld>
            <a:endParaRPr lang="it-IT"/>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Segnaposto titolo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it-IT"/>
              <a:t>Fare clic per modificare lo stile del titolo dello schema</a:t>
            </a:r>
            <a:endParaRPr/>
          </a:p>
        </p:txBody>
      </p:sp>
      <p:sp>
        <p:nvSpPr>
          <p:cNvPr id="3" name="Segnaposto testo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it-IT"/>
              <a:t>Fare clic per modificare gli stili del testo dello schema</a:t>
            </a:r>
            <a:endParaRPr/>
          </a:p>
          <a:p>
            <a:pPr lvl="1">
              <a:defRPr/>
            </a:pPr>
            <a:r>
              <a:rPr lang="it-IT"/>
              <a:t>Secondo livello</a:t>
            </a:r>
            <a:endParaRPr/>
          </a:p>
          <a:p>
            <a:pPr lvl="2">
              <a:defRPr/>
            </a:pPr>
            <a:r>
              <a:rPr lang="it-IT"/>
              <a:t>Terzo livello</a:t>
            </a:r>
            <a:endParaRPr/>
          </a:p>
          <a:p>
            <a:pPr lvl="3">
              <a:defRPr/>
            </a:pPr>
            <a:r>
              <a:rPr lang="it-IT"/>
              <a:t>Quarto livello</a:t>
            </a:r>
            <a:endParaRPr/>
          </a:p>
          <a:p>
            <a:pPr lvl="4">
              <a:defRPr/>
            </a:pPr>
            <a:r>
              <a:rPr lang="it-IT"/>
              <a:t>Quinto livello</a:t>
            </a:r>
            <a:endParaRPr/>
          </a:p>
        </p:txBody>
      </p:sp>
      <p:sp>
        <p:nvSpPr>
          <p:cNvPr id="4" name="Segnaposto data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F710612B-2C1A-47F1-931F-0538AF37D414}" type="datetimeFigureOut">
              <a:rPr lang="it-IT"/>
              <a:t>24/01/2025</a:t>
            </a:fld>
            <a:endParaRPr lang="it-IT"/>
          </a:p>
        </p:txBody>
      </p:sp>
      <p:sp>
        <p:nvSpPr>
          <p:cNvPr id="5" name="Segnaposto piè di pagina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it-IT"/>
          </a:p>
        </p:txBody>
      </p:sp>
      <p:sp>
        <p:nvSpPr>
          <p:cNvPr id="6" name="Segnaposto numero diapositiva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A31A5A7C-B10E-4501-A18E-3E7DF7234C42}" type="slidenum">
              <a:rPr lang="it-IT"/>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4" name="Immagine 3" descr="Immagine che contiene blu, schermata, Blu elettrico, Rettangolo&#10;&#10;Descrizione generata automaticamente"/>
          <p:cNvPicPr>
            <a:picLocks noChangeAspect="1"/>
          </p:cNvPicPr>
          <p:nvPr/>
        </p:nvPicPr>
        <p:blipFill>
          <a:blip r:embed="rId3"/>
          <a:stretch/>
        </p:blipFill>
        <p:spPr bwMode="auto">
          <a:xfrm rot="16199998" flipV="1">
            <a:off x="3196682" y="-3196685"/>
            <a:ext cx="15411451" cy="21804820"/>
          </a:xfrm>
          <a:prstGeom prst="rect">
            <a:avLst/>
          </a:prstGeom>
          <a:noFill/>
          <a:ln>
            <a:noFill/>
          </a:ln>
        </p:spPr>
      </p:pic>
      <p:sp>
        <p:nvSpPr>
          <p:cNvPr id="7" name="CasellaDiTesto 6"/>
          <p:cNvSpPr txBox="1"/>
          <p:nvPr/>
        </p:nvSpPr>
        <p:spPr bwMode="auto">
          <a:xfrm>
            <a:off x="726806" y="780156"/>
            <a:ext cx="10914628" cy="5578199"/>
          </a:xfrm>
          <a:prstGeom prst="rect">
            <a:avLst/>
          </a:prstGeom>
          <a:noFill/>
        </p:spPr>
        <p:txBody>
          <a:bodyPr wrap="square" rtlCol="0">
            <a:spAutoFit/>
          </a:bodyPr>
          <a:lstStyle/>
          <a:p>
            <a:pPr>
              <a:defRPr/>
            </a:pPr>
            <a:r>
              <a:rPr lang="it-IT" sz="7200" b="1">
                <a:solidFill>
                  <a:schemeClr val="bg1"/>
                </a:solidFill>
              </a:rPr>
              <a:t>Sleep Stages Prediction</a:t>
            </a:r>
            <a:endParaRPr lang="it-IT" sz="5400" b="1">
              <a:solidFill>
                <a:schemeClr val="bg1"/>
              </a:solidFill>
            </a:endParaRPr>
          </a:p>
          <a:p>
            <a:pPr>
              <a:defRPr/>
            </a:pPr>
            <a:r>
              <a:rPr lang="it-IT" sz="3600" b="1">
                <a:solidFill>
                  <a:schemeClr val="bg1"/>
                </a:solidFill>
              </a:rPr>
              <a:t>Extracting Features VS Using Deep Models</a:t>
            </a:r>
            <a:endParaRPr lang="it-IT" sz="3600" b="1">
              <a:solidFill>
                <a:schemeClr val="bg1"/>
              </a:solidFill>
            </a:endParaRPr>
          </a:p>
          <a:p>
            <a:pPr>
              <a:defRPr/>
            </a:pPr>
            <a:r>
              <a:rPr lang="it-IT" sz="2800" b="1">
                <a:solidFill>
                  <a:schemeClr val="bg1"/>
                </a:solidFill>
              </a:rPr>
              <a:t>on </a:t>
            </a:r>
            <a:r>
              <a:rPr lang="it-IT" sz="2800" b="1" i="0" u="none" strike="noStrike" cap="none" spc="0">
                <a:solidFill>
                  <a:schemeClr val="bg1"/>
                </a:solidFill>
                <a:latin typeface="+mn-lt"/>
                <a:ea typeface="+mn-ea"/>
                <a:cs typeface="+mn-cs"/>
              </a:rPr>
              <a:t>Monodimensional (multi-channel) Signal</a:t>
            </a:r>
            <a:endParaRPr lang="it-IT" sz="2800" b="1">
              <a:solidFill>
                <a:schemeClr val="bg1"/>
              </a:solidFill>
            </a:endParaRPr>
          </a:p>
          <a:p>
            <a:pPr>
              <a:defRPr/>
            </a:pPr>
            <a:endParaRPr lang="it-IT" sz="5400" b="1">
              <a:solidFill>
                <a:schemeClr val="bg1"/>
              </a:solidFill>
            </a:endParaRPr>
          </a:p>
          <a:p>
            <a:pPr>
              <a:defRPr/>
            </a:pPr>
            <a:endParaRPr lang="it-IT" sz="4000" b="1">
              <a:solidFill>
                <a:schemeClr val="bg1"/>
              </a:solidFill>
            </a:endParaRPr>
          </a:p>
          <a:p>
            <a:pPr>
              <a:defRPr/>
            </a:pPr>
            <a:r>
              <a:rPr lang="en-US" sz="2600" b="1">
                <a:solidFill>
                  <a:schemeClr val="bg1"/>
                </a:solidFill>
              </a:rPr>
              <a:t>Digital Signal and Image Management Project</a:t>
            </a:r>
            <a:endParaRPr sz="1600"/>
          </a:p>
          <a:p>
            <a:pPr>
              <a:defRPr/>
            </a:pPr>
            <a:r>
              <a:rPr lang="it-IT" sz="2600" b="1">
                <a:solidFill>
                  <a:schemeClr val="bg1"/>
                </a:solidFill>
              </a:rPr>
              <a:t>University of Milano-Bicocca </a:t>
            </a:r>
            <a:endParaRPr sz="1600"/>
          </a:p>
          <a:p>
            <a:pPr>
              <a:defRPr/>
            </a:pPr>
            <a:endParaRPr sz="2600" b="0">
              <a:solidFill>
                <a:schemeClr val="bg1"/>
              </a:solidFill>
            </a:endParaRPr>
          </a:p>
          <a:p>
            <a:pPr>
              <a:defRPr/>
            </a:pPr>
            <a:r>
              <a:rPr lang="it-IT" sz="2600" b="0">
                <a:solidFill>
                  <a:schemeClr val="bg1"/>
                </a:solidFill>
              </a:rPr>
              <a:t>Matteo Breganni 869549</a:t>
            </a:r>
            <a:endParaRPr sz="1600" b="0"/>
          </a:p>
          <a:p>
            <a:pPr>
              <a:defRPr/>
            </a:pPr>
            <a:r>
              <a:rPr lang="it-IT" sz="2600" b="0">
                <a:solidFill>
                  <a:schemeClr val="bg1"/>
                </a:solidFill>
              </a:rPr>
              <a:t>Francesco Cavallini 920835</a:t>
            </a:r>
            <a:endParaRPr sz="1600" b="0"/>
          </a:p>
        </p:txBody>
      </p:sp>
      <p:pic>
        <p:nvPicPr>
          <p:cNvPr id="1026" name="Picture 2"/>
          <p:cNvPicPr>
            <a:picLocks noChangeAspect="1" noChangeArrowheads="1"/>
          </p:cNvPicPr>
          <p:nvPr/>
        </p:nvPicPr>
        <p:blipFill>
          <a:blip r:embed="rId4"/>
          <a:stretch/>
        </p:blipFill>
        <p:spPr bwMode="auto">
          <a:xfrm>
            <a:off x="9931400" y="4666823"/>
            <a:ext cx="1744862" cy="1706930"/>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71035945"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414793479"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440536718"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034440420"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642857813" name="CasellaDiTesto 10"/>
          <p:cNvSpPr txBox="1"/>
          <p:nvPr/>
        </p:nvSpPr>
        <p:spPr bwMode="auto">
          <a:xfrm>
            <a:off x="1648704" y="488054"/>
            <a:ext cx="9357491" cy="823320"/>
          </a:xfrm>
          <a:prstGeom prst="rect">
            <a:avLst/>
          </a:prstGeom>
          <a:noFill/>
        </p:spPr>
        <p:txBody>
          <a:bodyPr wrap="square" rtlCol="0">
            <a:spAutoFit/>
          </a:bodyPr>
          <a:lstStyle/>
          <a:p>
            <a:pPr>
              <a:defRPr/>
            </a:pPr>
            <a:r>
              <a:rPr lang="it-IT" sz="4800" b="1">
                <a:solidFill>
                  <a:srgbClr val="019A3F"/>
                </a:solidFill>
              </a:rPr>
              <a:t>Weights Balancing</a:t>
            </a:r>
            <a:endParaRPr sz="1600">
              <a:solidFill>
                <a:srgbClr val="019A3F"/>
              </a:solidFill>
            </a:endParaRPr>
          </a:p>
        </p:txBody>
      </p:sp>
      <p:sp>
        <p:nvSpPr>
          <p:cNvPr id="872971580" name="CasellaDiTesto 2"/>
          <p:cNvSpPr txBox="1"/>
          <p:nvPr/>
        </p:nvSpPr>
        <p:spPr bwMode="auto">
          <a:xfrm flipH="0" flipV="0">
            <a:off x="1707521" y="1320597"/>
            <a:ext cx="9587893" cy="914760"/>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Since our goal is to classify and predict using features extracted from EEG epochs, </a:t>
            </a:r>
            <a:r>
              <a:rPr lang="en-US" sz="1800" b="0" i="0" u="none" strike="noStrike" cap="none" spc="0">
                <a:solidFill>
                  <a:schemeClr val="tx1"/>
                </a:solidFill>
                <a:latin typeface="Aptos"/>
                <a:ea typeface="Aptos"/>
                <a:cs typeface="Aptos"/>
              </a:rPr>
              <a:t>we take a look at number of epochs per label, to find out they are heavily unbalanced. for this reason we compile some weight to a</a:t>
            </a:r>
            <a:r>
              <a:rPr lang="en-US" sz="1800" b="0" i="0" u="none" strike="noStrike" cap="none" spc="0">
                <a:solidFill>
                  <a:schemeClr val="tx1"/>
                </a:solidFill>
                <a:latin typeface="Aptos"/>
                <a:ea typeface="Aptos"/>
                <a:cs typeface="Aptos"/>
              </a:rPr>
              <a:t>ssociate w</a:t>
            </a:r>
            <a:r>
              <a:rPr lang="en-US" sz="1800" b="0" i="0" u="none" strike="noStrike" cap="none" spc="0">
                <a:solidFill>
                  <a:schemeClr val="tx1"/>
                </a:solidFill>
                <a:latin typeface="Aptos"/>
                <a:ea typeface="Aptos"/>
                <a:cs typeface="Aptos"/>
              </a:rPr>
              <a:t>ith </a:t>
            </a:r>
            <a:r>
              <a:rPr lang="en-US" sz="1800" b="0" i="0" u="none" strike="noStrike" cap="none" spc="0">
                <a:solidFill>
                  <a:schemeClr val="tx1"/>
                </a:solidFill>
                <a:latin typeface="Aptos"/>
                <a:ea typeface="Aptos"/>
                <a:cs typeface="Aptos"/>
              </a:rPr>
              <a:t>each future training instance: </a:t>
            </a:r>
            <a:endParaRPr lang="en-US" sz="1800" b="0" i="0" u="none" strike="noStrike" cap="none" spc="0">
              <a:solidFill>
                <a:schemeClr val="tx1"/>
              </a:solidFill>
              <a:latin typeface="Aptos"/>
              <a:cs typeface="Aptos"/>
            </a:endParaRPr>
          </a:p>
        </p:txBody>
      </p:sp>
      <p:pic>
        <p:nvPicPr>
          <p:cNvPr id="721146405" name=""/>
          <p:cNvPicPr>
            <a:picLocks noChangeAspect="1"/>
          </p:cNvPicPr>
          <p:nvPr/>
        </p:nvPicPr>
        <p:blipFill>
          <a:blip r:embed="rId3"/>
          <a:stretch/>
        </p:blipFill>
        <p:spPr bwMode="auto">
          <a:xfrm flipH="0" flipV="0">
            <a:off x="1648705" y="2381947"/>
            <a:ext cx="4935832" cy="3760634"/>
          </a:xfrm>
          <a:prstGeom prst="rect">
            <a:avLst/>
          </a:prstGeom>
        </p:spPr>
      </p:pic>
      <p:sp>
        <p:nvSpPr>
          <p:cNvPr id="835560901" name=""/>
          <p:cNvSpPr txBox="1"/>
          <p:nvPr/>
        </p:nvSpPr>
        <p:spPr bwMode="auto">
          <a:xfrm flipH="0" flipV="0">
            <a:off x="6731825" y="2530016"/>
            <a:ext cx="4272933" cy="1347644"/>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01271" indent="-201271">
              <a:buFont typeface="Arial"/>
              <a:buChar char="–"/>
              <a:defRPr/>
            </a:pPr>
            <a:r>
              <a:rPr lang="it-IT" sz="1600" b="0" i="0" u="none" strike="noStrike" cap="none" spc="0">
                <a:solidFill>
                  <a:schemeClr val="tx1"/>
                </a:solidFill>
                <a:latin typeface="Aptos"/>
                <a:ea typeface="Aptos"/>
                <a:cs typeface="Aptos"/>
              </a:rPr>
              <a:t>Wake class weight</a:t>
            </a:r>
            <a:r>
              <a:rPr lang="en-US" sz="1600" b="0" i="0" u="none" strike="noStrike" cap="none" spc="0">
                <a:solidFill>
                  <a:schemeClr val="tx1"/>
                </a:solidFill>
                <a:latin typeface="Aptos"/>
                <a:ea typeface="Aptos"/>
                <a:cs typeface="Aptos"/>
              </a:rPr>
              <a:t>:</a:t>
            </a:r>
            <a:r>
              <a:rPr lang="it-IT" sz="1600" b="0" i="0" u="none">
                <a:solidFill>
                  <a:srgbClr val="3B3B3B"/>
                </a:solidFill>
                <a:latin typeface="Consolas"/>
                <a:ea typeface="Consolas"/>
                <a:cs typeface="Consolas"/>
              </a:rPr>
              <a:t> 	</a:t>
            </a:r>
            <a:r>
              <a:rPr sz="1600" b="0" i="0" u="none">
                <a:solidFill>
                  <a:srgbClr val="3B3B3B"/>
                </a:solidFill>
                <a:latin typeface="Consolas"/>
                <a:ea typeface="Consolas"/>
                <a:cs typeface="Consolas"/>
              </a:rPr>
              <a:t>2.03957631 </a:t>
            </a:r>
            <a:endParaRPr sz="1600" b="0" i="0" u="none">
              <a:solidFill>
                <a:srgbClr val="3B3B3B"/>
              </a:solidFill>
              <a:latin typeface="Consolas"/>
              <a:ea typeface="Consolas"/>
              <a:cs typeface="Consolas"/>
            </a:endParaRPr>
          </a:p>
          <a:p>
            <a:pPr marL="201271" indent="-201271">
              <a:buFont typeface="Arial"/>
              <a:buChar char="–"/>
              <a:defRPr/>
            </a:pPr>
            <a:r>
              <a:rPr lang="it-IT" sz="1600" b="0" i="0" u="none" strike="noStrike" cap="none" spc="0">
                <a:solidFill>
                  <a:schemeClr val="tx1"/>
                </a:solidFill>
                <a:latin typeface="Aptos"/>
                <a:ea typeface="Aptos"/>
                <a:cs typeface="Aptos"/>
              </a:rPr>
              <a:t>N1 class weight</a:t>
            </a:r>
            <a:r>
              <a:rPr lang="en-US" sz="1600" b="0" i="0" u="none" strike="noStrike" cap="none" spc="0">
                <a:solidFill>
                  <a:schemeClr val="tx1"/>
                </a:solidFill>
                <a:latin typeface="Aptos"/>
                <a:ea typeface="Aptos"/>
                <a:cs typeface="Aptos"/>
              </a:rPr>
              <a:t>:</a:t>
            </a:r>
            <a:r>
              <a:rPr lang="it-IT" sz="1600" b="0" i="0" u="none">
                <a:solidFill>
                  <a:srgbClr val="3B3B3B"/>
                </a:solidFill>
                <a:latin typeface="Consolas"/>
                <a:ea typeface="Consolas"/>
                <a:cs typeface="Consolas"/>
              </a:rPr>
              <a:t> </a:t>
            </a:r>
            <a:r>
              <a:rPr sz="1600" b="0" i="0" u="none">
                <a:solidFill>
                  <a:srgbClr val="3B3B3B"/>
                </a:solidFill>
                <a:latin typeface="Consolas"/>
                <a:ea typeface="Consolas"/>
                <a:cs typeface="Consolas"/>
              </a:rPr>
              <a:t>		2.31929921 </a:t>
            </a:r>
            <a:endParaRPr sz="1600" b="0" i="0" u="none">
              <a:solidFill>
                <a:srgbClr val="3B3B3B"/>
              </a:solidFill>
              <a:latin typeface="Consolas"/>
              <a:ea typeface="Consolas"/>
              <a:cs typeface="Consolas"/>
            </a:endParaRPr>
          </a:p>
          <a:p>
            <a:pPr marL="201271" indent="-201271">
              <a:buFont typeface="Arial"/>
              <a:buChar char="–"/>
              <a:defRPr/>
            </a:pPr>
            <a:r>
              <a:rPr lang="it-IT" sz="1600" b="0" i="0" u="none" strike="noStrike" cap="none" spc="0">
                <a:solidFill>
                  <a:schemeClr val="tx1"/>
                </a:solidFill>
                <a:latin typeface="Aptos"/>
                <a:ea typeface="Aptos"/>
                <a:cs typeface="Aptos"/>
              </a:rPr>
              <a:t>N2 class weight</a:t>
            </a:r>
            <a:r>
              <a:rPr lang="en-US" sz="1600" b="0" i="0" u="none" strike="noStrike" cap="none" spc="0">
                <a:solidFill>
                  <a:schemeClr val="tx1"/>
                </a:solidFill>
                <a:latin typeface="Aptos"/>
                <a:ea typeface="Aptos"/>
                <a:cs typeface="Aptos"/>
              </a:rPr>
              <a:t>:</a:t>
            </a:r>
            <a:r>
              <a:rPr lang="it-IT" sz="1600" b="0" i="0" u="none">
                <a:solidFill>
                  <a:srgbClr val="3B3B3B"/>
                </a:solidFill>
                <a:latin typeface="Consolas"/>
                <a:ea typeface="Consolas"/>
                <a:cs typeface="Consolas"/>
              </a:rPr>
              <a:t> </a:t>
            </a:r>
            <a:r>
              <a:rPr sz="1600" b="0" i="0" u="none">
                <a:solidFill>
                  <a:srgbClr val="3B3B3B"/>
                </a:solidFill>
                <a:latin typeface="Consolas"/>
                <a:ea typeface="Consolas"/>
                <a:cs typeface="Consolas"/>
              </a:rPr>
              <a:t>		0.42809358 </a:t>
            </a:r>
            <a:endParaRPr sz="1600" b="0" i="0" u="none">
              <a:solidFill>
                <a:srgbClr val="3B3B3B"/>
              </a:solidFill>
              <a:latin typeface="Consolas"/>
              <a:ea typeface="Consolas"/>
              <a:cs typeface="Consolas"/>
            </a:endParaRPr>
          </a:p>
          <a:p>
            <a:pPr marL="201271" indent="-201271">
              <a:buFont typeface="Arial"/>
              <a:buChar char="–"/>
              <a:defRPr/>
            </a:pPr>
            <a:r>
              <a:rPr lang="it-IT" sz="1600" b="0" i="0" u="none" strike="noStrike" cap="none" spc="0">
                <a:solidFill>
                  <a:schemeClr val="tx1"/>
                </a:solidFill>
                <a:latin typeface="Aptos"/>
                <a:ea typeface="Aptos"/>
                <a:cs typeface="Aptos"/>
              </a:rPr>
              <a:t>N3/N4 class weight</a:t>
            </a:r>
            <a:r>
              <a:rPr lang="en-US" sz="1600" b="0" i="0" u="none" strike="noStrike" cap="none" spc="0">
                <a:solidFill>
                  <a:schemeClr val="tx1"/>
                </a:solidFill>
                <a:latin typeface="Aptos"/>
                <a:ea typeface="Aptos"/>
                <a:cs typeface="Aptos"/>
              </a:rPr>
              <a:t>:</a:t>
            </a:r>
            <a:r>
              <a:rPr lang="it-IT" sz="1600" b="0" i="0" u="none" strike="noStrike" cap="none" spc="0">
                <a:solidFill>
                  <a:srgbClr val="3B3B3B"/>
                </a:solidFill>
                <a:latin typeface="Consolas"/>
                <a:ea typeface="Consolas"/>
                <a:cs typeface="Consolas"/>
              </a:rPr>
              <a:t> 	</a:t>
            </a:r>
            <a:r>
              <a:rPr sz="1600" b="0" i="0" u="none">
                <a:solidFill>
                  <a:srgbClr val="3B3B3B"/>
                </a:solidFill>
                <a:latin typeface="Consolas"/>
                <a:ea typeface="Consolas"/>
                <a:cs typeface="Consolas"/>
              </a:rPr>
              <a:t>1.32071707 </a:t>
            </a:r>
            <a:endParaRPr sz="1600" b="0" i="0" u="none">
              <a:solidFill>
                <a:srgbClr val="3B3B3B"/>
              </a:solidFill>
              <a:latin typeface="Consolas"/>
              <a:ea typeface="Consolas"/>
              <a:cs typeface="Consolas"/>
            </a:endParaRPr>
          </a:p>
          <a:p>
            <a:pPr marL="201271" indent="-201271">
              <a:buFont typeface="Arial"/>
              <a:buChar char="–"/>
              <a:defRPr/>
            </a:pPr>
            <a:r>
              <a:rPr lang="it-IT" sz="1600" b="0" i="0" u="none" strike="noStrike" cap="none" spc="0">
                <a:solidFill>
                  <a:schemeClr val="tx1"/>
                </a:solidFill>
                <a:latin typeface="Aptos"/>
                <a:ea typeface="Aptos"/>
                <a:cs typeface="Aptos"/>
              </a:rPr>
              <a:t>REM class weight</a:t>
            </a:r>
            <a:r>
              <a:rPr lang="en-US" sz="1600" b="0" i="0" u="none" strike="noStrike" cap="none" spc="0">
                <a:solidFill>
                  <a:schemeClr val="tx1"/>
                </a:solidFill>
                <a:latin typeface="Aptos"/>
                <a:ea typeface="Aptos"/>
                <a:cs typeface="Aptos"/>
              </a:rPr>
              <a:t>:</a:t>
            </a:r>
            <a:r>
              <a:rPr lang="it-IT" sz="1600" b="0" i="0" u="none">
                <a:solidFill>
                  <a:srgbClr val="3B3B3B"/>
                </a:solidFill>
                <a:latin typeface="Consolas"/>
                <a:ea typeface="Consolas"/>
                <a:cs typeface="Consolas"/>
              </a:rPr>
              <a:t> </a:t>
            </a:r>
            <a:r>
              <a:rPr sz="1600" b="0" i="0" u="none">
                <a:solidFill>
                  <a:srgbClr val="3B3B3B"/>
                </a:solidFill>
                <a:latin typeface="Consolas"/>
                <a:ea typeface="Consolas"/>
                <a:cs typeface="Consolas"/>
              </a:rPr>
              <a:t>	1.01478021</a:t>
            </a:r>
            <a:endParaRPr sz="2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447885633" name="Immagine 3" descr="Immagine che contiene blu, schermata, Blu elettrico, Rettangolo&#10;&#10;Descrizione generata automaticamente"/>
          <p:cNvPicPr>
            <a:picLocks noChangeAspect="1"/>
          </p:cNvPicPr>
          <p:nvPr/>
        </p:nvPicPr>
        <p:blipFill>
          <a:blip r:embed="rId3"/>
          <a:stretch/>
        </p:blipFill>
        <p:spPr bwMode="auto">
          <a:xfrm rot="5399976" flipH="1" flipV="1">
            <a:off x="-6416137" y="-3196683"/>
            <a:ext cx="15411450" cy="21804819"/>
          </a:xfrm>
          <a:prstGeom prst="rect">
            <a:avLst/>
          </a:prstGeom>
          <a:noFill/>
          <a:ln>
            <a:noFill/>
          </a:ln>
        </p:spPr>
      </p:pic>
      <p:sp>
        <p:nvSpPr>
          <p:cNvPr id="401700373" name="CasellaDiTesto 6"/>
          <p:cNvSpPr txBox="1"/>
          <p:nvPr/>
        </p:nvSpPr>
        <p:spPr bwMode="auto">
          <a:xfrm flipH="0" flipV="0">
            <a:off x="887708" y="1512870"/>
            <a:ext cx="10840351" cy="3383640"/>
          </a:xfrm>
          <a:prstGeom prst="rect">
            <a:avLst/>
          </a:prstGeom>
          <a:noFill/>
        </p:spPr>
        <p:txBody>
          <a:bodyPr wrap="square" rtlCol="0">
            <a:spAutoFit/>
          </a:bodyPr>
          <a:lstStyle/>
          <a:p>
            <a:pPr algn="r">
              <a:defRPr/>
            </a:pPr>
            <a:r>
              <a:rPr lang="it-IT" sz="7200" b="1">
                <a:solidFill>
                  <a:schemeClr val="bg1"/>
                </a:solidFill>
              </a:rPr>
              <a:t>Features extractions</a:t>
            </a:r>
            <a:endParaRPr lang="it-IT" sz="7200" b="1">
              <a:solidFill>
                <a:schemeClr val="bg1"/>
              </a:solidFill>
            </a:endParaRPr>
          </a:p>
          <a:p>
            <a:pPr algn="r">
              <a:defRPr/>
            </a:pPr>
            <a:r>
              <a:rPr lang="it-IT" sz="7200" b="1">
                <a:solidFill>
                  <a:schemeClr val="bg1"/>
                </a:solidFill>
              </a:rPr>
              <a:t>&amp;</a:t>
            </a:r>
            <a:endParaRPr lang="it-IT" sz="7200" b="1">
              <a:solidFill>
                <a:schemeClr val="bg1"/>
              </a:solidFill>
            </a:endParaRPr>
          </a:p>
          <a:p>
            <a:pPr algn="r">
              <a:defRPr/>
            </a:pPr>
            <a:r>
              <a:rPr lang="it-IT" sz="7200" b="1">
                <a:solidFill>
                  <a:schemeClr val="bg1"/>
                </a:solidFill>
              </a:rPr>
              <a:t>Learning models</a:t>
            </a:r>
            <a:endParaRPr lang="it-IT" sz="8800" b="1">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4176634"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04663805"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580190058"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847787810"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515155619" name="CasellaDiTesto 10"/>
          <p:cNvSpPr txBox="1"/>
          <p:nvPr/>
        </p:nvSpPr>
        <p:spPr bwMode="auto">
          <a:xfrm>
            <a:off x="1648703" y="223469"/>
            <a:ext cx="9345611" cy="823320"/>
          </a:xfrm>
          <a:prstGeom prst="rect">
            <a:avLst/>
          </a:prstGeom>
          <a:noFill/>
        </p:spPr>
        <p:txBody>
          <a:bodyPr wrap="square" rtlCol="0">
            <a:spAutoFit/>
          </a:bodyPr>
          <a:lstStyle/>
          <a:p>
            <a:pPr>
              <a:defRPr/>
            </a:pPr>
            <a:r>
              <a:rPr lang="en-US" sz="4800" b="1">
                <a:solidFill>
                  <a:srgbClr val="019A3F"/>
                </a:solidFill>
              </a:rPr>
              <a:t>Models </a:t>
            </a:r>
            <a:r>
              <a:rPr lang="it-IT" sz="4800" b="1">
                <a:solidFill>
                  <a:srgbClr val="019A3F"/>
                </a:solidFill>
              </a:rPr>
              <a:t>O</a:t>
            </a:r>
            <a:r>
              <a:rPr lang="en-US" sz="4800" b="1">
                <a:solidFill>
                  <a:srgbClr val="019A3F"/>
                </a:solidFill>
              </a:rPr>
              <a:t>verview</a:t>
            </a:r>
            <a:endParaRPr sz="1600">
              <a:solidFill>
                <a:srgbClr val="019A3F"/>
              </a:solidFill>
            </a:endParaRPr>
          </a:p>
        </p:txBody>
      </p:sp>
      <p:sp>
        <p:nvSpPr>
          <p:cNvPr id="1406296157" name="CasellaDiTesto 2"/>
          <p:cNvSpPr txBox="1"/>
          <p:nvPr/>
        </p:nvSpPr>
        <p:spPr bwMode="auto">
          <a:xfrm flipH="0" flipV="0">
            <a:off x="1707522" y="1320597"/>
            <a:ext cx="9558734" cy="914760"/>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After </a:t>
            </a:r>
            <a:r>
              <a:rPr lang="en-US" sz="1800" b="0" i="0" u="none" strike="noStrike" cap="none" spc="0">
                <a:solidFill>
                  <a:schemeClr val="tx1"/>
                </a:solidFill>
                <a:latin typeface="Aptos"/>
                <a:cs typeface="Aptos"/>
              </a:rPr>
              <a:t>preparing the data and splitting the full dataset into train/test/validation subsets (each containing epochs and labels) we are finally ready to </a:t>
            </a:r>
            <a:r>
              <a:rPr lang="en-US" sz="1800" b="0" i="0" u="none" strike="noStrike" cap="none" spc="0">
                <a:solidFill>
                  <a:schemeClr val="tx1"/>
                </a:solidFill>
                <a:latin typeface="Aptos"/>
                <a:cs typeface="Aptos"/>
              </a:rPr>
              <a:t>start feature extractions and </a:t>
            </a:r>
            <a:r>
              <a:rPr lang="en-US" sz="1800" b="0" i="0" u="none" strike="noStrike" cap="none" spc="0">
                <a:solidFill>
                  <a:schemeClr val="tx1"/>
                </a:solidFill>
                <a:latin typeface="Aptos"/>
                <a:cs typeface="Aptos"/>
              </a:rPr>
              <a:t>comparisons between different models. </a:t>
            </a:r>
            <a:r>
              <a:rPr lang="en-US" sz="1800" b="0" i="0" u="none" strike="noStrike" cap="none" spc="0">
                <a:solidFill>
                  <a:schemeClr val="tx1"/>
                </a:solidFill>
                <a:latin typeface="Aptos"/>
                <a:ea typeface="Aptos"/>
                <a:cs typeface="Aptos"/>
              </a:rPr>
              <a:t>The methods proposed at this stage are as follows:</a:t>
            </a:r>
            <a:endParaRPr lang="en-US" sz="1800" b="0" i="0" u="none" strike="noStrike" cap="none" spc="0">
              <a:solidFill>
                <a:schemeClr val="tx1"/>
              </a:solidFill>
              <a:latin typeface="Aptos"/>
              <a:ea typeface="Aptos"/>
              <a:cs typeface="Aptos"/>
            </a:endParaRPr>
          </a:p>
        </p:txBody>
      </p:sp>
      <p:sp>
        <p:nvSpPr>
          <p:cNvPr id="1836057261" name=""/>
          <p:cNvSpPr txBox="1"/>
          <p:nvPr/>
        </p:nvSpPr>
        <p:spPr bwMode="auto">
          <a:xfrm flipH="0" flipV="0">
            <a:off x="1795259" y="2602632"/>
            <a:ext cx="9400900" cy="2560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buAutoNum type="arabicPeriod"/>
              <a:defRPr/>
            </a:pPr>
            <a:r>
              <a:rPr lang="en-GB"/>
              <a:t>Extracting time domain features and learning via SVM model</a:t>
            </a:r>
            <a:endParaRPr lang="en-GB"/>
          </a:p>
          <a:p>
            <a:pPr marL="283879" indent="-283879">
              <a:buAutoNum type="arabicPeriod"/>
              <a:defRPr/>
            </a:pPr>
            <a:endParaRPr lang="en-GB"/>
          </a:p>
          <a:p>
            <a:pPr marL="283879" indent="-283879">
              <a:buAutoNum type="arabicPeriod"/>
              <a:defRPr/>
            </a:pPr>
            <a:r>
              <a:rPr lang="en-GB"/>
              <a:t>Extracti</a:t>
            </a:r>
            <a:r>
              <a:rPr lang="it-IT"/>
              <a:t>ng</a:t>
            </a:r>
            <a:r>
              <a:rPr lang="en-GB"/>
              <a:t> frequency domain features and learning via SVM model</a:t>
            </a:r>
            <a:endParaRPr lang="en-GB"/>
          </a:p>
          <a:p>
            <a:pPr marL="283879" indent="-283879">
              <a:buAutoNum type="arabicPeriod"/>
              <a:defRPr/>
            </a:pPr>
            <a:endParaRPr lang="en-GB"/>
          </a:p>
          <a:p>
            <a:pPr marL="283879" indent="-283879">
              <a:buAutoNum type="arabicPeriod"/>
              <a:defRPr/>
            </a:pPr>
            <a:r>
              <a:rPr lang="en-GB"/>
              <a:t>Combining Time Domain and frequency domain features and learning via SVM model</a:t>
            </a:r>
            <a:endParaRPr lang="en-GB"/>
          </a:p>
          <a:p>
            <a:pPr marL="283879" indent="-283879">
              <a:buAutoNum type="arabicPeriod"/>
              <a:defRPr/>
            </a:pPr>
            <a:endParaRPr lang="en-GB"/>
          </a:p>
          <a:p>
            <a:pPr marL="283879" indent="-283879">
              <a:buAutoNum type="arabicPeriod"/>
              <a:defRPr/>
            </a:pPr>
            <a:r>
              <a:rPr lang="en-GB"/>
              <a:t>Processing </a:t>
            </a:r>
            <a:r>
              <a:rPr lang="it-IT"/>
              <a:t>identity features (</a:t>
            </a:r>
            <a:r>
              <a:rPr lang="en-GB"/>
              <a:t>raw data</a:t>
            </a:r>
            <a:r>
              <a:rPr lang="it-IT"/>
              <a:t>)</a:t>
            </a:r>
            <a:r>
              <a:rPr lang="en-GB"/>
              <a:t> via RNN</a:t>
            </a:r>
            <a:endParaRPr lang="en-GB"/>
          </a:p>
          <a:p>
            <a:pPr marL="283879" indent="-283879">
              <a:buAutoNum type="arabicPeriod"/>
              <a:defRPr/>
            </a:pPr>
            <a:endParaRPr lang="en-GB"/>
          </a:p>
          <a:p>
            <a:pPr marL="283879" indent="-283879">
              <a:buAutoNum type="arabicPeriod"/>
              <a:defRPr/>
            </a:pPr>
            <a:r>
              <a:rPr lang="en-GB"/>
              <a:t>Processing</a:t>
            </a:r>
            <a:r>
              <a:rPr lang="it-IT"/>
              <a:t> identity features</a:t>
            </a:r>
            <a:r>
              <a:rPr lang="en-GB"/>
              <a:t> </a:t>
            </a:r>
            <a:r>
              <a:rPr lang="it-IT"/>
              <a:t>(</a:t>
            </a:r>
            <a:r>
              <a:rPr lang="en-GB"/>
              <a:t>raw data</a:t>
            </a:r>
            <a:r>
              <a:rPr lang="it-IT"/>
              <a:t>)</a:t>
            </a:r>
            <a:r>
              <a:rPr lang="en-GB"/>
              <a:t> via Chambon et al CNN </a:t>
            </a:r>
            <a:endParaRPr lang="en-GB"/>
          </a:p>
        </p:txBody>
      </p:sp>
      <p:sp>
        <p:nvSpPr>
          <p:cNvPr id="1781082801" name=""/>
          <p:cNvSpPr txBox="1"/>
          <p:nvPr/>
        </p:nvSpPr>
        <p:spPr bwMode="auto">
          <a:xfrm flipH="0" flipV="0">
            <a:off x="1795259" y="5662083"/>
            <a:ext cx="859671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0" i="0" u="none" strike="noStrike" cap="none" spc="0">
                <a:solidFill>
                  <a:schemeClr val="tx1"/>
                </a:solidFill>
                <a:latin typeface="Aptos"/>
                <a:ea typeface="Aptos"/>
                <a:cs typeface="Aptos"/>
              </a:rPr>
              <a:t>In the next sections we will explore each of these points in more detail</a:t>
            </a:r>
            <a:r>
              <a:rPr lang="it-IT"/>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67556849"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321059186"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173856401" name="CasellaDiTesto 10"/>
          <p:cNvSpPr txBox="1"/>
          <p:nvPr/>
        </p:nvSpPr>
        <p:spPr bwMode="auto">
          <a:xfrm>
            <a:off x="1648703" y="223469"/>
            <a:ext cx="9359651" cy="823320"/>
          </a:xfrm>
          <a:prstGeom prst="rect">
            <a:avLst/>
          </a:prstGeom>
          <a:noFill/>
        </p:spPr>
        <p:txBody>
          <a:bodyPr wrap="square" rtlCol="0">
            <a:spAutoFit/>
          </a:bodyPr>
          <a:lstStyle/>
          <a:p>
            <a:pPr>
              <a:defRPr/>
            </a:pPr>
            <a:r>
              <a:rPr lang="en-US" sz="4800" b="1">
                <a:solidFill>
                  <a:srgbClr val="019A3F"/>
                </a:solidFill>
              </a:rPr>
              <a:t>Model</a:t>
            </a:r>
            <a:r>
              <a:rPr lang="it-IT" sz="4800" b="1">
                <a:solidFill>
                  <a:srgbClr val="019A3F"/>
                </a:solidFill>
              </a:rPr>
              <a:t>-1:</a:t>
            </a:r>
            <a:r>
              <a:rPr lang="it-IT" sz="3600" b="1">
                <a:solidFill>
                  <a:srgbClr val="019A3F"/>
                </a:solidFill>
              </a:rPr>
              <a:t> SVM + Time Domain Features</a:t>
            </a:r>
            <a:endParaRPr sz="1600">
              <a:solidFill>
                <a:srgbClr val="019A3F"/>
              </a:solidFill>
            </a:endParaRPr>
          </a:p>
        </p:txBody>
      </p:sp>
      <p:sp>
        <p:nvSpPr>
          <p:cNvPr id="1459898224" name="CasellaDiTesto 2"/>
          <p:cNvSpPr txBox="1"/>
          <p:nvPr/>
        </p:nvSpPr>
        <p:spPr bwMode="auto">
          <a:xfrm flipH="0" flipV="0">
            <a:off x="1707521" y="1188305"/>
            <a:ext cx="9660974" cy="2012039"/>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For this model </a:t>
            </a:r>
            <a:r>
              <a:rPr lang="en-US" sz="1800" b="0" i="0" u="none" strike="noStrike" cap="none" spc="0">
                <a:solidFill>
                  <a:schemeClr val="tx1"/>
                </a:solidFill>
                <a:latin typeface="Aptos"/>
                <a:ea typeface="Aptos"/>
                <a:cs typeface="Aptos"/>
              </a:rPr>
              <a:t>we extract some time-domain features</a:t>
            </a:r>
            <a:r>
              <a:rPr lang="en-US" sz="1800" b="0" i="0" u="none" strike="noStrike" cap="none" spc="0">
                <a:solidFill>
                  <a:schemeClr val="tx1"/>
                </a:solidFill>
                <a:latin typeface="Aptos"/>
                <a:ea typeface="Aptos"/>
                <a:cs typeface="Aptos"/>
              </a:rPr>
              <a:t> for each epoch and train an SVM model on them</a:t>
            </a:r>
            <a:r>
              <a:rPr lang="en-US" sz="1800" b="0" i="0" u="none" strike="noStrike" cap="none" spc="0">
                <a:solidFill>
                  <a:schemeClr val="tx1"/>
                </a:solidFill>
                <a:latin typeface="Aptos"/>
                <a:ea typeface="Aptos"/>
                <a:cs typeface="Aptos"/>
              </a:rPr>
              <a:t>.</a:t>
            </a:r>
            <a:r>
              <a:rPr lang="en-US" sz="1800" b="0" i="0" u="none" strike="noStrike" cap="none" spc="0">
                <a:solidFill>
                  <a:schemeClr val="tx1"/>
                </a:solidFill>
                <a:latin typeface="Aptos"/>
                <a:ea typeface="Aptos"/>
                <a:cs typeface="Aptos"/>
              </a:rPr>
              <a:t> Th</a:t>
            </a:r>
            <a:r>
              <a:rPr lang="en-US" sz="1800" b="0" i="0" u="none" strike="noStrike" cap="none" spc="0">
                <a:solidFill>
                  <a:schemeClr val="tx1"/>
                </a:solidFill>
                <a:latin typeface="Aptos"/>
                <a:ea typeface="Aptos"/>
                <a:cs typeface="Aptos"/>
              </a:rPr>
              <a:t>ose are the extracted feature for each epoch:</a:t>
            </a:r>
            <a:r>
              <a:rPr lang="en-US" sz="1800" b="0" i="0" u="none" strike="noStrike" cap="none" spc="0">
                <a:solidFill>
                  <a:schemeClr val="tx1"/>
                </a:solidFill>
                <a:latin typeface="Aptos"/>
                <a:ea typeface="Aptos"/>
                <a:cs typeface="Aptos"/>
              </a:rPr>
              <a:t> </a:t>
            </a:r>
            <a:endParaRPr lang="en-US" sz="1800" b="0"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it-IT" sz="1800" b="1" i="0" u="none" strike="noStrike" cap="none" spc="0">
                <a:solidFill>
                  <a:schemeClr val="tx1"/>
                </a:solidFill>
                <a:latin typeface="Aptos"/>
                <a:ea typeface="Aptos"/>
                <a:cs typeface="Aptos"/>
              </a:rPr>
              <a:t>mean value</a:t>
            </a:r>
            <a:endParaRPr sz="1800" b="1"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it-IT" sz="1800" b="1" i="0" u="none" strike="noStrike" cap="none" spc="0">
                <a:solidFill>
                  <a:schemeClr val="tx1"/>
                </a:solidFill>
                <a:latin typeface="Aptos"/>
                <a:ea typeface="Aptos"/>
                <a:cs typeface="Aptos"/>
              </a:rPr>
              <a:t>variance</a:t>
            </a:r>
            <a:endParaRPr lang="it-IT" sz="1800" b="0"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it-IT" sz="1800" b="1" i="0" u="none" strike="noStrike" cap="none" spc="0">
                <a:solidFill>
                  <a:schemeClr val="tx1"/>
                </a:solidFill>
                <a:latin typeface="Aptos"/>
                <a:ea typeface="Aptos"/>
                <a:cs typeface="Aptos"/>
              </a:rPr>
              <a:t>stardard deviatiat</a:t>
            </a:r>
            <a:r>
              <a:rPr lang="it-IT" sz="1800" b="1" i="0" u="none" strike="noStrike" cap="none" spc="0">
                <a:solidFill>
                  <a:schemeClr val="tx1"/>
                </a:solidFill>
                <a:latin typeface="Aptos"/>
                <a:ea typeface="Aptos"/>
                <a:cs typeface="Aptos"/>
              </a:rPr>
              <a:t>ion</a:t>
            </a:r>
            <a:endParaRPr sz="1800" b="1"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it-IT" sz="1800" b="1" i="0" u="none" strike="noStrike" cap="none" spc="0">
                <a:solidFill>
                  <a:schemeClr val="tx1"/>
                </a:solidFill>
                <a:latin typeface="Aptos"/>
                <a:ea typeface="Aptos"/>
                <a:cs typeface="Aptos"/>
              </a:rPr>
              <a:t>energy (rms)</a:t>
            </a:r>
            <a:br>
              <a:rPr lang="it-IT" sz="1800" b="1" i="0" u="none" strike="noStrike" cap="none" spc="0">
                <a:solidFill>
                  <a:schemeClr val="tx1"/>
                </a:solidFill>
                <a:latin typeface="Aptos"/>
                <a:ea typeface="Aptos"/>
                <a:cs typeface="Aptos"/>
              </a:rPr>
            </a:br>
            <a:endParaRPr lang="it-IT" sz="1800" b="0" i="0" u="none" strike="noStrike" cap="none" spc="0">
              <a:solidFill>
                <a:schemeClr val="tx1"/>
              </a:solidFill>
              <a:latin typeface="Aptos"/>
              <a:cs typeface="Aptos"/>
            </a:endParaRPr>
          </a:p>
        </p:txBody>
      </p:sp>
      <p:sp>
        <p:nvSpPr>
          <p:cNvPr id="1582354051" name=""/>
          <p:cNvSpPr txBox="1"/>
          <p:nvPr/>
        </p:nvSpPr>
        <p:spPr bwMode="auto">
          <a:xfrm flipH="0" flipV="0">
            <a:off x="4810260" y="3069165"/>
            <a:ext cx="5587272" cy="3353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Hypothetically </a:t>
            </a:r>
            <a:r>
              <a:rPr lang="en-US" sz="1600" b="0" i="0" u="none" strike="noStrike" cap="none" spc="0">
                <a:solidFill>
                  <a:schemeClr val="tx1"/>
                </a:solidFill>
                <a:latin typeface="Aptos"/>
                <a:ea typeface="Aptos"/>
                <a:cs typeface="Aptos"/>
              </a:rPr>
              <a:t>t</a:t>
            </a:r>
            <a:r>
              <a:rPr lang="en-US" sz="1600" b="0" i="0" u="none" strike="noStrike" cap="none" spc="0">
                <a:solidFill>
                  <a:schemeClr val="tx1"/>
                </a:solidFill>
                <a:latin typeface="Aptos"/>
                <a:ea typeface="Aptos"/>
                <a:cs typeface="Aptos"/>
              </a:rPr>
              <a:t>hese basic statistical features </a:t>
            </a:r>
            <a:r>
              <a:rPr lang="en-US" sz="1600" b="1" i="0" u="none" strike="noStrike" cap="none" spc="0">
                <a:solidFill>
                  <a:schemeClr val="tx1"/>
                </a:solidFill>
                <a:latin typeface="Aptos"/>
                <a:ea typeface="Aptos"/>
                <a:cs typeface="Aptos"/>
              </a:rPr>
              <a:t>help capture the overall activity levels and variability in the EEG signal</a:t>
            </a:r>
            <a:r>
              <a:rPr lang="en-US" sz="1600" b="0" i="0" u="none" strike="noStrike" cap="none" spc="0">
                <a:solidFill>
                  <a:schemeClr val="tx1"/>
                </a:solidFill>
                <a:latin typeface="Aptos"/>
                <a:ea typeface="Aptos"/>
                <a:cs typeface="Aptos"/>
              </a:rPr>
              <a:t>, </a:t>
            </a:r>
            <a:r>
              <a:rPr lang="en-US" sz="1600" b="0" i="0" u="none" strike="noStrike" cap="none" spc="0">
                <a:solidFill>
                  <a:schemeClr val="tx1"/>
                </a:solidFill>
                <a:latin typeface="Aptos"/>
                <a:ea typeface="Aptos"/>
                <a:cs typeface="Aptos"/>
              </a:rPr>
              <a:t>those </a:t>
            </a:r>
            <a:r>
              <a:rPr lang="en-US" sz="1600" b="0" i="0" u="none" strike="noStrike" cap="none" spc="0">
                <a:solidFill>
                  <a:schemeClr val="tx1"/>
                </a:solidFill>
                <a:latin typeface="Aptos"/>
                <a:ea typeface="Aptos"/>
                <a:cs typeface="Aptos"/>
              </a:rPr>
              <a:t>could </a:t>
            </a:r>
            <a:r>
              <a:rPr lang="en-US" sz="1600" b="0" i="0" u="none" strike="noStrike" cap="none" spc="0">
                <a:solidFill>
                  <a:schemeClr val="tx1"/>
                </a:solidFill>
                <a:latin typeface="Aptos"/>
                <a:ea typeface="Aptos"/>
                <a:cs typeface="Aptos"/>
              </a:rPr>
              <a:t>vary across different sleep stag</a:t>
            </a:r>
            <a:r>
              <a:rPr lang="en-US" sz="1600" b="0" i="0" u="none" strike="noStrike" cap="none" spc="0">
                <a:solidFill>
                  <a:schemeClr val="tx1"/>
                </a:solidFill>
                <a:latin typeface="Aptos"/>
                <a:ea typeface="Aptos"/>
                <a:cs typeface="Aptos"/>
              </a:rPr>
              <a:t>es</a:t>
            </a:r>
            <a:r>
              <a:rPr lang="en-US" sz="1600" b="0" i="0" u="none" strike="noStrike" cap="none" spc="0">
                <a:solidFill>
                  <a:schemeClr val="tx1"/>
                </a:solidFill>
                <a:latin typeface="Aptos"/>
                <a:ea typeface="Aptos"/>
                <a:cs typeface="Aptos"/>
              </a:rPr>
              <a:t>; yet </a:t>
            </a:r>
            <a:r>
              <a:rPr lang="en-US" sz="1600" b="0" i="0" u="none" strike="noStrike" cap="none" spc="0">
                <a:solidFill>
                  <a:schemeClr val="tx1"/>
                </a:solidFill>
                <a:latin typeface="Aptos"/>
                <a:ea typeface="Aptos"/>
                <a:cs typeface="Aptos"/>
              </a:rPr>
              <a:t> </a:t>
            </a:r>
            <a:r>
              <a:rPr lang="en-US" sz="1600" b="1" i="0" u="none" strike="noStrike" cap="none" spc="0">
                <a:solidFill>
                  <a:srgbClr val="00B050"/>
                </a:solidFill>
                <a:latin typeface="Aptos"/>
                <a:ea typeface="Aptos"/>
                <a:cs typeface="Aptos"/>
              </a:rPr>
              <a:t>we do not expect to get great performance from this attempt</a:t>
            </a:r>
            <a:r>
              <a:rPr lang="en-US" sz="1600" b="1" i="0" u="none" strike="noStrike" cap="none" spc="0">
                <a:solidFill>
                  <a:srgbClr val="00B050"/>
                </a:solidFill>
                <a:latin typeface="Aptos"/>
                <a:ea typeface="Aptos"/>
                <a:cs typeface="Aptos"/>
              </a:rPr>
              <a:t> </a:t>
            </a:r>
            <a:r>
              <a:rPr lang="en-US" sz="1600" b="0" i="0" u="none" strike="noStrike" cap="none" spc="0">
                <a:solidFill>
                  <a:schemeClr val="tx1"/>
                </a:solidFill>
                <a:latin typeface="Aptos"/>
                <a:ea typeface="Aptos"/>
                <a:cs typeface="Aptos"/>
              </a:rPr>
              <a:t>as the feature we are extracting are very general and </a:t>
            </a:r>
            <a:r>
              <a:rPr lang="en-US" sz="1600" b="1" i="0" u="none" strike="noStrike" cap="none" spc="0">
                <a:solidFill>
                  <a:schemeClr val="tx1"/>
                </a:solidFill>
                <a:latin typeface="Aptos"/>
                <a:ea typeface="Aptos"/>
                <a:cs typeface="Aptos"/>
              </a:rPr>
              <a:t>have very little to none correlation to the target</a:t>
            </a:r>
            <a:r>
              <a:rPr lang="en-US" sz="1600" b="0" i="0" u="none" strike="noStrike" cap="none" spc="0">
                <a:solidFill>
                  <a:schemeClr val="tx1"/>
                </a:solidFill>
                <a:latin typeface="Aptos"/>
                <a:ea typeface="Aptos"/>
                <a:cs typeface="Aptos"/>
              </a:rPr>
              <a:t>. Considering also we are using a very simple model like SVM we expect bad class</a:t>
            </a:r>
            <a:r>
              <a:rPr lang="en-US" sz="1600" b="0" i="0" u="none" strike="noStrike" cap="none" spc="0">
                <a:solidFill>
                  <a:schemeClr val="tx1"/>
                </a:solidFill>
                <a:latin typeface="Aptos"/>
                <a:ea typeface="Aptos"/>
                <a:cs typeface="Aptos"/>
              </a:rPr>
              <a:t>f</a:t>
            </a:r>
            <a:r>
              <a:rPr lang="en-US" sz="1600" b="0" i="0" u="none" strike="noStrike" cap="none" spc="0">
                <a:solidFill>
                  <a:schemeClr val="tx1"/>
                </a:solidFill>
                <a:latin typeface="Aptos"/>
                <a:ea typeface="Aptos"/>
                <a:cs typeface="Aptos"/>
              </a:rPr>
              <a:t>ication performances</a:t>
            </a:r>
            <a:r>
              <a:rPr lang="en-US" sz="1600" b="0" i="0" u="none" strike="noStrike" cap="none" spc="0">
                <a:solidFill>
                  <a:schemeClr val="tx1"/>
                </a:solidFill>
                <a:latin typeface="Aptos"/>
                <a:ea typeface="Aptos"/>
                <a:cs typeface="Aptos"/>
              </a:rPr>
              <a:t>. </a:t>
            </a:r>
            <a:endParaRPr lang="en-US"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US"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US" sz="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Our predictions are later confirmed </a:t>
            </a:r>
            <a:r>
              <a:rPr lang="en-US" sz="1600" b="0" i="0" u="none" strike="noStrike" cap="none" spc="0">
                <a:solidFill>
                  <a:schemeClr val="tx1"/>
                </a:solidFill>
                <a:latin typeface="Aptos"/>
                <a:ea typeface="Aptos"/>
                <a:cs typeface="Aptos"/>
              </a:rPr>
              <a:t>correct as model doesn’t seem capable to classify any class, it simply categorized everythin</a:t>
            </a:r>
            <a:r>
              <a:rPr lang="en-US" sz="1600" b="0" i="0" u="none" strike="noStrike" cap="none" spc="0">
                <a:solidFill>
                  <a:schemeClr val="tx1"/>
                </a:solidFill>
                <a:latin typeface="Aptos"/>
                <a:ea typeface="Aptos"/>
                <a:cs typeface="Aptos"/>
              </a:rPr>
              <a:t>g</a:t>
            </a:r>
            <a:r>
              <a:rPr lang="en-US" sz="1600" b="0" i="0" u="none" strike="noStrike" cap="none" spc="0">
                <a:solidFill>
                  <a:schemeClr val="tx1"/>
                </a:solidFill>
                <a:latin typeface="Aptos"/>
                <a:ea typeface="Aptos"/>
                <a:cs typeface="Aptos"/>
              </a:rPr>
              <a:t> to class 0 (wake)</a:t>
            </a:r>
            <a:r>
              <a:rPr lang="en-US" sz="1600" b="0" i="0" u="none" strike="noStrike" cap="none" spc="0">
                <a:solidFill>
                  <a:schemeClr val="tx1"/>
                </a:solidFill>
                <a:latin typeface="Aptos"/>
                <a:ea typeface="Aptos"/>
                <a:cs typeface="Aptos"/>
              </a:rPr>
              <a:t>. For this reason</a:t>
            </a:r>
            <a:r>
              <a:rPr lang="en-US" sz="1600" b="1" i="0" u="none" strike="noStrike" cap="none" spc="0">
                <a:solidFill>
                  <a:schemeClr val="tx1"/>
                </a:solidFill>
                <a:latin typeface="Aptos"/>
                <a:ea typeface="Aptos"/>
                <a:cs typeface="Aptos"/>
              </a:rPr>
              <a:t> </a:t>
            </a:r>
            <a:r>
              <a:rPr lang="en-US" sz="1600" b="1" i="0" u="none" strike="noStrike" cap="none" spc="0">
                <a:solidFill>
                  <a:srgbClr val="00B050"/>
                </a:solidFill>
                <a:latin typeface="Aptos"/>
                <a:ea typeface="Aptos"/>
                <a:cs typeface="Aptos"/>
              </a:rPr>
              <a:t>this model is scrapped</a:t>
            </a:r>
            <a:r>
              <a:rPr lang="en-US" sz="1600" b="1" i="0" u="none" strike="noStrike" cap="none" spc="0">
                <a:solidFill>
                  <a:srgbClr val="00B050"/>
                </a:solidFill>
                <a:latin typeface="Aptos"/>
                <a:ea typeface="Aptos"/>
                <a:cs typeface="Aptos"/>
              </a:rPr>
              <a:t> </a:t>
            </a:r>
            <a:endParaRPr sz="1600" b="1" i="0" u="none" strike="noStrike" cap="none" spc="0">
              <a:solidFill>
                <a:srgbClr val="00B050"/>
              </a:solidFill>
              <a:latin typeface="Aptos"/>
              <a:cs typeface="Aptos"/>
            </a:endParaRPr>
          </a:p>
        </p:txBody>
      </p:sp>
      <p:pic>
        <p:nvPicPr>
          <p:cNvPr id="1828256081" name=""/>
          <p:cNvPicPr>
            <a:picLocks noChangeAspect="1"/>
          </p:cNvPicPr>
          <p:nvPr/>
        </p:nvPicPr>
        <p:blipFill>
          <a:blip r:embed="rId3"/>
          <a:stretch/>
        </p:blipFill>
        <p:spPr bwMode="auto">
          <a:xfrm flipH="0" flipV="0">
            <a:off x="1082402" y="3069166"/>
            <a:ext cx="3588051" cy="3630066"/>
          </a:xfrm>
          <a:prstGeom prst="rect">
            <a:avLst/>
          </a:prstGeom>
        </p:spPr>
      </p:pic>
      <p:sp>
        <p:nvSpPr>
          <p:cNvPr id="470669630"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773849"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25163146"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81140632"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585682354" name="CasellaDiTesto 10"/>
          <p:cNvSpPr txBox="1"/>
          <p:nvPr/>
        </p:nvSpPr>
        <p:spPr bwMode="auto">
          <a:xfrm>
            <a:off x="1648703" y="223469"/>
            <a:ext cx="9364691" cy="823320"/>
          </a:xfrm>
          <a:prstGeom prst="rect">
            <a:avLst/>
          </a:prstGeom>
          <a:noFill/>
        </p:spPr>
        <p:txBody>
          <a:bodyPr wrap="square" rtlCol="0">
            <a:spAutoFit/>
          </a:bodyPr>
          <a:lstStyle/>
          <a:p>
            <a:pPr>
              <a:defRPr/>
            </a:pPr>
            <a:r>
              <a:rPr lang="en-US" sz="4800" b="1">
                <a:solidFill>
                  <a:srgbClr val="019A3F"/>
                </a:solidFill>
              </a:rPr>
              <a:t>Model</a:t>
            </a:r>
            <a:r>
              <a:rPr lang="it-IT" sz="4800" b="1">
                <a:solidFill>
                  <a:srgbClr val="019A3F"/>
                </a:solidFill>
              </a:rPr>
              <a:t>-2:</a:t>
            </a:r>
            <a:r>
              <a:rPr lang="it-IT" sz="3600" b="1">
                <a:solidFill>
                  <a:srgbClr val="019A3F"/>
                </a:solidFill>
              </a:rPr>
              <a:t> </a:t>
            </a:r>
            <a:r>
              <a:rPr lang="it-IT" sz="2800" b="1">
                <a:solidFill>
                  <a:srgbClr val="019A3F"/>
                </a:solidFill>
              </a:rPr>
              <a:t>SVM + Frequency Domain Features</a:t>
            </a:r>
            <a:endParaRPr sz="1400">
              <a:solidFill>
                <a:srgbClr val="019A3F"/>
              </a:solidFill>
            </a:endParaRPr>
          </a:p>
        </p:txBody>
      </p:sp>
      <p:sp>
        <p:nvSpPr>
          <p:cNvPr id="1204379791" name="CasellaDiTesto 2"/>
          <p:cNvSpPr txBox="1"/>
          <p:nvPr/>
        </p:nvSpPr>
        <p:spPr bwMode="auto">
          <a:xfrm flipH="0" flipV="0">
            <a:off x="1707026" y="1320596"/>
            <a:ext cx="9303852" cy="5303879"/>
          </a:xfrm>
          <a:prstGeom prst="rect">
            <a:avLst/>
          </a:prstGeom>
          <a:noFill/>
        </p:spPr>
        <p:txBody>
          <a:bodyPr wrap="square" rtlCol="0">
            <a:spAutoFit/>
          </a:bodyPr>
          <a:lstStyle/>
          <a:p>
            <a:pPr>
              <a:defRPr/>
            </a:pPr>
            <a:r>
              <a:rPr lang="en-US"/>
              <a:t>For attempt-2 we made a new SVM model and trained it on extracted frequency domain features. A</a:t>
            </a:r>
            <a:r>
              <a:rPr lang="en-US"/>
              <a:t>fter a quick web </a:t>
            </a:r>
            <a:r>
              <a:rPr lang="en-US"/>
              <a:t>research</a:t>
            </a:r>
            <a:r>
              <a:rPr lang="en-US"/>
              <a:t> those kind of features were selected as highly correlated to EEG sleep classification targets:</a:t>
            </a:r>
            <a:endParaRPr lang="en-US"/>
          </a:p>
          <a:p>
            <a:pPr>
              <a:defRPr/>
            </a:pPr>
            <a:endParaRPr lang="en-US"/>
          </a:p>
          <a:p>
            <a:pPr>
              <a:defRPr/>
            </a:pPr>
            <a:endParaRPr lang="en-US"/>
          </a:p>
          <a:p>
            <a:pPr marL="261850" marR="0" indent="-261850" algn="l">
              <a:lnSpc>
                <a:spcPct val="100000"/>
              </a:lnSpc>
              <a:spcBef>
                <a:spcPts val="0"/>
              </a:spcBef>
              <a:spcAft>
                <a:spcPts val="0"/>
              </a:spcAft>
              <a:buFont typeface="Arial"/>
              <a:buChar char="•"/>
              <a:defRPr/>
            </a:pPr>
            <a:r>
              <a:rPr lang="en-US" sz="1800" b="1" i="0" u="none" strike="noStrike" cap="none" spc="0">
                <a:solidFill>
                  <a:schemeClr val="tx1"/>
                </a:solidFill>
                <a:latin typeface="Aptos"/>
                <a:ea typeface="Aptos"/>
                <a:cs typeface="Aptos"/>
              </a:rPr>
              <a:t>Power Spectral Density (PSD)</a:t>
            </a:r>
            <a:r>
              <a:rPr lang="en-US" sz="1800" b="0" i="0" u="none" strike="noStrike" cap="none" spc="0">
                <a:solidFill>
                  <a:schemeClr val="tx1"/>
                </a:solidFill>
                <a:latin typeface="Aptos"/>
                <a:ea typeface="Aptos"/>
                <a:cs typeface="Aptos"/>
              </a:rPr>
              <a:t>: This is because different sleep stages are associated with distinct frequency bands. For example:</a:t>
            </a:r>
            <a:endParaRPr lang="en-US" sz="1800" b="0" i="0" u="none" strike="noStrike" cap="none" spc="0">
              <a:solidFill>
                <a:schemeClr val="tx1"/>
              </a:solidFill>
              <a:latin typeface="Aptos"/>
              <a:cs typeface="Aptos"/>
            </a:endParaRPr>
          </a:p>
          <a:p>
            <a:pPr marL="661900" marR="0" lvl="1" indent="-261850" algn="l">
              <a:lnSpc>
                <a:spcPct val="100000"/>
              </a:lnSpc>
              <a:spcBef>
                <a:spcPts val="0"/>
              </a:spcBef>
              <a:spcAft>
                <a:spcPts val="0"/>
              </a:spcAft>
              <a:buFont typeface="Courier New"/>
              <a:buChar char="o"/>
              <a:defRPr/>
            </a:pPr>
            <a:r>
              <a:rPr lang="en-US" sz="1800" b="0" i="0" u="none" strike="noStrike" cap="none" spc="0">
                <a:solidFill>
                  <a:schemeClr val="tx1"/>
                </a:solidFill>
                <a:latin typeface="Aptos"/>
                <a:ea typeface="Aptos"/>
                <a:cs typeface="Aptos"/>
              </a:rPr>
              <a:t>Delta (0.5-4 Hz): Deep sleep (correlates to stages N3 / N4).</a:t>
            </a:r>
            <a:endParaRPr lang="en-US" sz="1800" b="0" i="0" u="none" strike="noStrike" cap="none" spc="0">
              <a:solidFill>
                <a:schemeClr val="tx1"/>
              </a:solidFill>
              <a:latin typeface="Aptos"/>
              <a:cs typeface="Aptos"/>
            </a:endParaRPr>
          </a:p>
          <a:p>
            <a:pPr marL="661900" marR="0" lvl="1" indent="-261850" algn="l">
              <a:lnSpc>
                <a:spcPct val="100000"/>
              </a:lnSpc>
              <a:spcBef>
                <a:spcPts val="0"/>
              </a:spcBef>
              <a:spcAft>
                <a:spcPts val="0"/>
              </a:spcAft>
              <a:buFont typeface="Courier New"/>
              <a:buChar char="o"/>
              <a:defRPr/>
            </a:pPr>
            <a:r>
              <a:rPr lang="en-US" sz="1800" b="0" i="0" u="none" strike="noStrike" cap="none" spc="0">
                <a:solidFill>
                  <a:schemeClr val="tx1"/>
                </a:solidFill>
                <a:latin typeface="Aptos"/>
                <a:ea typeface="Aptos"/>
                <a:cs typeface="Aptos"/>
              </a:rPr>
              <a:t>Theta (4-8 Hz): Light sleep (</a:t>
            </a:r>
            <a:r>
              <a:rPr lang="en-US" sz="1800" b="0" i="0" u="none" strike="noStrike" cap="none" spc="0">
                <a:solidFill>
                  <a:schemeClr val="tx1"/>
                </a:solidFill>
                <a:latin typeface="Aptos"/>
                <a:ea typeface="Aptos"/>
                <a:cs typeface="Aptos"/>
              </a:rPr>
              <a:t>correlates to</a:t>
            </a:r>
            <a:r>
              <a:rPr lang="en-US" sz="1800" b="0" i="0" u="none" strike="noStrike" cap="none" spc="0">
                <a:solidFill>
                  <a:schemeClr val="tx1"/>
                </a:solidFill>
                <a:latin typeface="Aptos"/>
                <a:ea typeface="Aptos"/>
                <a:cs typeface="Aptos"/>
              </a:rPr>
              <a:t> stage N1).</a:t>
            </a:r>
            <a:endParaRPr lang="en-US" sz="1800" b="0" i="0" u="none" strike="noStrike" cap="none" spc="0">
              <a:solidFill>
                <a:schemeClr val="tx1"/>
              </a:solidFill>
              <a:latin typeface="Aptos"/>
              <a:cs typeface="Aptos"/>
            </a:endParaRPr>
          </a:p>
          <a:p>
            <a:pPr marL="661900" marR="0" lvl="1" indent="-261850" algn="l">
              <a:lnSpc>
                <a:spcPct val="100000"/>
              </a:lnSpc>
              <a:spcBef>
                <a:spcPts val="0"/>
              </a:spcBef>
              <a:spcAft>
                <a:spcPts val="0"/>
              </a:spcAft>
              <a:buFont typeface="Courier New"/>
              <a:buChar char="o"/>
              <a:defRPr/>
            </a:pPr>
            <a:r>
              <a:rPr lang="en-US" sz="1800" b="0" i="0" u="none" strike="noStrike" cap="none" spc="0">
                <a:solidFill>
                  <a:schemeClr val="tx1"/>
                </a:solidFill>
                <a:latin typeface="Aptos"/>
                <a:ea typeface="Aptos"/>
                <a:cs typeface="Aptos"/>
              </a:rPr>
              <a:t>Alpha (8-13 Hz): Relaxation (</a:t>
            </a:r>
            <a:r>
              <a:rPr lang="en-US" sz="1800" b="0" i="0" u="none" strike="noStrike" cap="none" spc="0">
                <a:solidFill>
                  <a:schemeClr val="tx1"/>
                </a:solidFill>
                <a:latin typeface="Aptos"/>
                <a:ea typeface="Aptos"/>
                <a:cs typeface="Aptos"/>
              </a:rPr>
              <a:t>correlates to</a:t>
            </a:r>
            <a:r>
              <a:rPr lang="en-US" sz="1800" b="0" i="0" u="none" strike="noStrike" cap="none" spc="0">
                <a:solidFill>
                  <a:schemeClr val="tx1"/>
                </a:solidFill>
                <a:latin typeface="Aptos"/>
                <a:ea typeface="Aptos"/>
                <a:cs typeface="Aptos"/>
              </a:rPr>
              <a:t> stage N2)</a:t>
            </a:r>
            <a:endParaRPr lang="en-US" sz="1800" b="0" i="0" u="none" strike="noStrike" cap="none" spc="0">
              <a:solidFill>
                <a:schemeClr val="tx1"/>
              </a:solidFill>
              <a:latin typeface="Aptos"/>
              <a:cs typeface="Aptos"/>
            </a:endParaRPr>
          </a:p>
          <a:p>
            <a:pPr marL="661900" marR="0" lvl="1" indent="-261850" algn="l">
              <a:lnSpc>
                <a:spcPct val="100000"/>
              </a:lnSpc>
              <a:spcBef>
                <a:spcPts val="0"/>
              </a:spcBef>
              <a:spcAft>
                <a:spcPts val="0"/>
              </a:spcAft>
              <a:buFont typeface="Courier New"/>
              <a:buChar char="o"/>
              <a:defRPr/>
            </a:pPr>
            <a:r>
              <a:rPr lang="en-US" sz="1800" b="0" i="0" u="none" strike="noStrike" cap="none" spc="0">
                <a:solidFill>
                  <a:schemeClr val="tx1"/>
                </a:solidFill>
                <a:latin typeface="Aptos"/>
                <a:ea typeface="Aptos"/>
                <a:cs typeface="Aptos"/>
              </a:rPr>
              <a:t>Beta (13-30 Hz): Wakefulness or REM (</a:t>
            </a:r>
            <a:r>
              <a:rPr lang="en-US" sz="1800" b="0" i="0" u="none" strike="noStrike" cap="none" spc="0">
                <a:solidFill>
                  <a:schemeClr val="tx1"/>
                </a:solidFill>
                <a:latin typeface="Aptos"/>
                <a:ea typeface="Aptos"/>
                <a:cs typeface="Aptos"/>
              </a:rPr>
              <a:t>correlates to</a:t>
            </a:r>
            <a:r>
              <a:rPr lang="en-US" sz="1800" b="0" i="0" u="none" strike="noStrike" cap="none" spc="0">
                <a:solidFill>
                  <a:schemeClr val="tx1"/>
                </a:solidFill>
                <a:latin typeface="Aptos"/>
                <a:ea typeface="Aptos"/>
                <a:cs typeface="Aptos"/>
              </a:rPr>
              <a:t> stages ”wake” / “REM”)</a:t>
            </a:r>
            <a:br>
              <a:rPr lang="en-US" sz="1800" b="0" i="0" u="none" strike="noStrike" cap="none" spc="0">
                <a:solidFill>
                  <a:schemeClr val="tx1"/>
                </a:solidFill>
                <a:latin typeface="Aptos"/>
                <a:ea typeface="Aptos"/>
                <a:cs typeface="Aptos"/>
              </a:rPr>
            </a:br>
            <a:endParaRPr lang="en-US" sz="1800" b="0" i="0" u="none" strike="noStrike" cap="none" spc="0">
              <a:solidFill>
                <a:schemeClr val="tx1"/>
              </a:solidFill>
              <a:latin typeface="Aptos"/>
              <a:cs typeface="Aptos"/>
            </a:endParaRPr>
          </a:p>
          <a:p>
            <a:pPr marL="261850" marR="0" indent="-261850" algn="l">
              <a:lnSpc>
                <a:spcPct val="100000"/>
              </a:lnSpc>
              <a:spcBef>
                <a:spcPts val="0"/>
              </a:spcBef>
              <a:spcAft>
                <a:spcPts val="0"/>
              </a:spcAft>
              <a:buFont typeface="Arial"/>
              <a:buChar char="•"/>
              <a:defRPr/>
            </a:pPr>
            <a:r>
              <a:rPr lang="en-US" sz="1800" b="1" i="0" u="none" strike="noStrike" cap="none" spc="0">
                <a:solidFill>
                  <a:schemeClr val="tx1"/>
                </a:solidFill>
                <a:latin typeface="Aptos"/>
                <a:ea typeface="Aptos"/>
                <a:cs typeface="Aptos"/>
              </a:rPr>
              <a:t>Spectral Entropy</a:t>
            </a:r>
            <a:r>
              <a:rPr lang="en-US" sz="1800" b="0" i="0" u="none" strike="noStrike" cap="none" spc="0">
                <a:solidFill>
                  <a:schemeClr val="tx1"/>
                </a:solidFill>
                <a:latin typeface="Aptos"/>
                <a:ea typeface="Aptos"/>
                <a:cs typeface="Aptos"/>
              </a:rPr>
              <a:t>: Indicates the regularity and complexity of the signal in the frequency domain, usually has lower values during deep sleep stages.</a:t>
            </a:r>
            <a:endParaRPr lang="en-US" sz="1800" b="0" i="0" u="none" strike="noStrike" cap="none" spc="0">
              <a:solidFill>
                <a:schemeClr val="tx1"/>
              </a:solidFill>
              <a:latin typeface="Aptos"/>
              <a:ea typeface="Aptos"/>
              <a:cs typeface="Aptos"/>
            </a:endParaRPr>
          </a:p>
          <a:p>
            <a:pPr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algn="l">
              <a:lnSpc>
                <a:spcPct val="100000"/>
              </a:lnSpc>
              <a:spcBef>
                <a:spcPts val="0"/>
              </a:spcBef>
              <a:spcAft>
                <a:spcPts val="0"/>
              </a:spcAft>
              <a:defRPr/>
            </a:pPr>
            <a:r>
              <a:rPr lang="en-US" sz="1800" b="0" i="0" u="none" strike="noStrike" cap="none" spc="0">
                <a:solidFill>
                  <a:schemeClr val="tx1"/>
                </a:solidFill>
                <a:latin typeface="Aptos"/>
                <a:ea typeface="Aptos"/>
                <a:cs typeface="Aptos"/>
              </a:rPr>
              <a:t>As those features are theoretically highly correlated to tar</a:t>
            </a:r>
            <a:r>
              <a:rPr lang="en-US" sz="1800" b="0" i="0" u="none" strike="noStrike" cap="none" spc="0">
                <a:solidFill>
                  <a:schemeClr val="tx1"/>
                </a:solidFill>
                <a:latin typeface="Aptos"/>
                <a:ea typeface="Aptos"/>
                <a:cs typeface="Aptos"/>
              </a:rPr>
              <a:t>get, we expect this model to gain good accuracy over previous attempt. </a:t>
            </a:r>
            <a:endParaRPr lang="en-US" sz="1800" b="0" i="0" u="none" strike="noStrike" cap="none" spc="0">
              <a:solidFill>
                <a:schemeClr val="tx1"/>
              </a:solidFill>
              <a:latin typeface="Aptos"/>
              <a:cs typeface="Aptos"/>
            </a:endParaRPr>
          </a:p>
          <a:p>
            <a:pPr>
              <a:defRPr/>
            </a:pPr>
            <a:endParaRPr/>
          </a:p>
        </p:txBody>
      </p:sp>
      <p:sp>
        <p:nvSpPr>
          <p:cNvPr id="1623440685"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235855432"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07167917"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970201110"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874721976" name="CasellaDiTesto 10"/>
          <p:cNvSpPr txBox="1"/>
          <p:nvPr/>
        </p:nvSpPr>
        <p:spPr bwMode="auto">
          <a:xfrm>
            <a:off x="1648703" y="223469"/>
            <a:ext cx="9370450"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odel</a:t>
            </a:r>
            <a:r>
              <a:rPr lang="en-US" sz="4800" b="1">
                <a:solidFill>
                  <a:srgbClr val="019A3F"/>
                </a:solidFill>
              </a:rPr>
              <a:t>-2:</a:t>
            </a:r>
            <a:r>
              <a:rPr lang="en-US" sz="3600" b="1">
                <a:solidFill>
                  <a:srgbClr val="019A3F"/>
                </a:solidFill>
              </a:rPr>
              <a:t> </a:t>
            </a:r>
            <a:r>
              <a:rPr lang="en-US" sz="2800" b="1">
                <a:solidFill>
                  <a:srgbClr val="019A3F"/>
                </a:solidFill>
              </a:rPr>
              <a:t>Results</a:t>
            </a:r>
            <a:endParaRPr sz="1400">
              <a:solidFill>
                <a:srgbClr val="019A3F"/>
              </a:solidFill>
            </a:endParaRPr>
          </a:p>
        </p:txBody>
      </p:sp>
      <p:pic>
        <p:nvPicPr>
          <p:cNvPr id="1056538561" name=""/>
          <p:cNvPicPr>
            <a:picLocks noChangeAspect="1"/>
          </p:cNvPicPr>
          <p:nvPr/>
        </p:nvPicPr>
        <p:blipFill>
          <a:blip r:embed="rId3"/>
          <a:stretch/>
        </p:blipFill>
        <p:spPr bwMode="auto">
          <a:xfrm flipH="0" flipV="0">
            <a:off x="1582558" y="1180164"/>
            <a:ext cx="3294399" cy="3332975"/>
          </a:xfrm>
          <a:prstGeom prst="rect">
            <a:avLst/>
          </a:prstGeom>
        </p:spPr>
      </p:pic>
      <p:sp>
        <p:nvSpPr>
          <p:cNvPr id="579391521"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pic>
        <p:nvPicPr>
          <p:cNvPr id="1064970100" name=""/>
          <p:cNvPicPr>
            <a:picLocks noChangeAspect="1"/>
          </p:cNvPicPr>
          <p:nvPr/>
        </p:nvPicPr>
        <p:blipFill>
          <a:blip r:embed="rId4"/>
          <a:stretch/>
        </p:blipFill>
        <p:spPr bwMode="auto">
          <a:xfrm flipH="0" flipV="0">
            <a:off x="6443958" y="400047"/>
            <a:ext cx="2640174" cy="470167"/>
          </a:xfrm>
          <a:prstGeom prst="rect">
            <a:avLst/>
          </a:prstGeom>
        </p:spPr>
      </p:pic>
      <p:sp>
        <p:nvSpPr>
          <p:cNvPr id="1724772240" name=""/>
          <p:cNvSpPr txBox="1"/>
          <p:nvPr/>
        </p:nvSpPr>
        <p:spPr bwMode="auto">
          <a:xfrm flipH="0" flipV="0">
            <a:off x="861248" y="4571644"/>
            <a:ext cx="9651712" cy="2042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We can now see a </a:t>
            </a:r>
            <a:r>
              <a:rPr lang="en-US" sz="1600" b="0" i="0" u="none" strike="noStrike" cap="none" spc="0">
                <a:solidFill>
                  <a:srgbClr val="00B050"/>
                </a:solidFill>
                <a:latin typeface="Aptos"/>
                <a:ea typeface="Aptos"/>
                <a:cs typeface="Aptos"/>
              </a:rPr>
              <a:t>HUGE jump in performance</a:t>
            </a:r>
            <a:r>
              <a:rPr lang="en-US" sz="1600" b="0" i="0" u="none" strike="noStrike" cap="none" spc="0">
                <a:solidFill>
                  <a:schemeClr val="tx1"/>
                </a:solidFill>
                <a:latin typeface="Aptos"/>
                <a:ea typeface="Aptos"/>
                <a:cs typeface="Aptos"/>
              </a:rPr>
              <a:t>, we are able to classify this hard problem whit just a very simple model and having more t</a:t>
            </a:r>
            <a:r>
              <a:rPr lang="en-US" sz="1600" b="0" i="0" u="none" strike="noStrike" cap="none" spc="0">
                <a:solidFill>
                  <a:schemeClr val="tx1"/>
                </a:solidFill>
                <a:latin typeface="Aptos"/>
                <a:ea typeface="Aptos"/>
                <a:cs typeface="Aptos"/>
              </a:rPr>
              <a:t>han 70% certainty</a:t>
            </a:r>
            <a:r>
              <a:rPr lang="en-US" sz="1600" b="0" i="0" u="none" strike="noStrike" cap="none" spc="0">
                <a:solidFill>
                  <a:schemeClr val="tx1"/>
                </a:solidFill>
                <a:latin typeface="Aptos"/>
                <a:ea typeface="Aptos"/>
                <a:cs typeface="Aptos"/>
              </a:rPr>
              <a:t> in both accuracy and f1-score</a:t>
            </a:r>
            <a:r>
              <a:rPr lang="en-US" sz="1600" b="0" i="0" u="none" strike="noStrike" cap="none" spc="0">
                <a:solidFill>
                  <a:schemeClr val="tx1"/>
                </a:solidFill>
                <a:latin typeface="Aptos"/>
                <a:ea typeface="Aptos"/>
                <a:cs typeface="Aptos"/>
              </a:rPr>
              <a:t>.  </a:t>
            </a:r>
            <a:endParaRPr lang="en-US"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US" sz="16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From confusion matrix alone we can clearly see that the one class we are able to</a:t>
            </a:r>
            <a:r>
              <a:rPr lang="en-US" sz="1600" b="0" i="0" u="none" strike="noStrike" cap="none" spc="0">
                <a:solidFill>
                  <a:srgbClr val="00B050"/>
                </a:solidFill>
                <a:latin typeface="Aptos"/>
                <a:ea typeface="Aptos"/>
                <a:cs typeface="Aptos"/>
              </a:rPr>
              <a:t> </a:t>
            </a:r>
            <a:r>
              <a:rPr lang="en-US" sz="1600" b="0" i="0" u="none" strike="noStrike" cap="none" spc="0">
                <a:solidFill>
                  <a:srgbClr val="00B050"/>
                </a:solidFill>
                <a:latin typeface="Aptos"/>
                <a:ea typeface="Aptos"/>
                <a:cs typeface="Aptos"/>
              </a:rPr>
              <a:t>predict most confidently is the class 2</a:t>
            </a:r>
            <a:r>
              <a:rPr lang="en-US" sz="1600" b="0" i="0" u="none" strike="noStrike" cap="none" spc="0">
                <a:solidFill>
                  <a:schemeClr val="tx1"/>
                </a:solidFill>
                <a:latin typeface="Aptos"/>
                <a:ea typeface="Aptos"/>
                <a:cs typeface="Aptos"/>
              </a:rPr>
              <a:t>, wich makes perfect sense as it is the one whit most samples and it also </a:t>
            </a:r>
            <a:r>
              <a:rPr lang="en-US" sz="1600" b="0" i="0" u="none" strike="noStrike" cap="none" spc="0">
                <a:solidFill>
                  <a:srgbClr val="00B050"/>
                </a:solidFill>
                <a:latin typeface="Aptos"/>
                <a:ea typeface="Aptos"/>
                <a:cs typeface="Aptos"/>
              </a:rPr>
              <a:t>make</a:t>
            </a:r>
            <a:r>
              <a:rPr lang="it-IT" sz="1600" b="0" i="0" u="none" strike="noStrike" cap="none" spc="0">
                <a:solidFill>
                  <a:srgbClr val="00B050"/>
                </a:solidFill>
                <a:latin typeface="Aptos"/>
                <a:ea typeface="Aptos"/>
                <a:cs typeface="Aptos"/>
              </a:rPr>
              <a:t>s</a:t>
            </a:r>
            <a:r>
              <a:rPr lang="en-US" sz="1600" b="0" i="0" u="none" strike="noStrike" cap="none" spc="0">
                <a:solidFill>
                  <a:srgbClr val="00B050"/>
                </a:solidFill>
                <a:latin typeface="Aptos"/>
                <a:ea typeface="Aptos"/>
                <a:cs typeface="Aptos"/>
              </a:rPr>
              <a:t> sense that class 2 and 3 are the following most precise as Spectral Entropy</a:t>
            </a:r>
            <a:r>
              <a:rPr lang="en-US" sz="1600" b="0" i="0" u="none" strike="noStrike" cap="none" spc="0">
                <a:solidFill>
                  <a:schemeClr val="accent2"/>
                </a:solidFill>
                <a:latin typeface="Aptos"/>
                <a:ea typeface="Aptos"/>
                <a:cs typeface="Aptos"/>
              </a:rPr>
              <a:t> </a:t>
            </a:r>
            <a:r>
              <a:rPr lang="en-US" sz="1600" b="0" i="0" u="none" strike="noStrike" cap="none" spc="0">
                <a:solidFill>
                  <a:schemeClr val="tx1"/>
                </a:solidFill>
                <a:latin typeface="Aptos"/>
                <a:ea typeface="Aptos"/>
                <a:cs typeface="Aptos"/>
              </a:rPr>
              <a:t>might help classify those the most</a:t>
            </a:r>
            <a:r>
              <a:rPr lang="en-US" sz="1600" b="0" i="0" u="none" strike="noStrike" cap="none" spc="0">
                <a:solidFill>
                  <a:schemeClr val="tx1"/>
                </a:solidFill>
                <a:latin typeface="Aptos"/>
                <a:ea typeface="Aptos"/>
                <a:cs typeface="Aptos"/>
              </a:rPr>
              <a:t>. </a:t>
            </a:r>
            <a:br>
              <a:rPr lang="en-US" sz="1600" b="0" i="0" u="none" strike="noStrike" cap="none" spc="0">
                <a:solidFill>
                  <a:schemeClr val="tx1"/>
                </a:solidFill>
                <a:latin typeface="Aptos"/>
                <a:ea typeface="Aptos"/>
                <a:cs typeface="Aptos"/>
              </a:rPr>
            </a:br>
            <a:endParaRPr lang="en-US" sz="16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This results alone prove this problem can be solved even by a simple model like SVM;</a:t>
            </a:r>
            <a:endParaRPr lang="en-US" sz="1600" b="0" i="0" u="none" strike="noStrike" cap="none" spc="0">
              <a:solidFill>
                <a:schemeClr val="tx1"/>
              </a:solidFill>
              <a:latin typeface="Aptos"/>
              <a:cs typeface="Aptos"/>
            </a:endParaRPr>
          </a:p>
        </p:txBody>
      </p:sp>
      <p:pic>
        <p:nvPicPr>
          <p:cNvPr id="1203251542" name=""/>
          <p:cNvPicPr>
            <a:picLocks noChangeAspect="1"/>
          </p:cNvPicPr>
          <p:nvPr/>
        </p:nvPicPr>
        <p:blipFill>
          <a:blip r:embed="rId5"/>
          <a:stretch/>
        </p:blipFill>
        <p:spPr bwMode="auto">
          <a:xfrm>
            <a:off x="5126959" y="1296458"/>
            <a:ext cx="5019674" cy="2743200"/>
          </a:xfrm>
          <a:prstGeom prst="rect">
            <a:avLst/>
          </a:prstGeom>
        </p:spPr>
      </p:pic>
      <p:sp>
        <p:nvSpPr>
          <p:cNvPr id="535256600" name="Rettangolo 1"/>
          <p:cNvSpPr/>
          <p:nvPr/>
        </p:nvSpPr>
        <p:spPr bwMode="auto">
          <a:xfrm rot="761734">
            <a:off x="-788572" y="-1635259"/>
            <a:ext cx="1101969" cy="8475784"/>
          </a:xfrm>
          <a:prstGeom prst="rect">
            <a:avLst/>
          </a:prstGeom>
          <a:gradFill>
            <a:gsLst>
              <a:gs pos="52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49143176"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2889815"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44058659" name="CasellaDiTesto 10"/>
          <p:cNvSpPr txBox="1"/>
          <p:nvPr/>
        </p:nvSpPr>
        <p:spPr bwMode="auto">
          <a:xfrm>
            <a:off x="1648703" y="223469"/>
            <a:ext cx="9388809"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a:t>
            </a:r>
            <a:r>
              <a:rPr lang="en-US" sz="4800" b="1">
                <a:solidFill>
                  <a:srgbClr val="019A3F"/>
                </a:solidFill>
              </a:rPr>
              <a:t>del</a:t>
            </a:r>
            <a:r>
              <a:rPr lang="en-US" sz="4800" b="1">
                <a:solidFill>
                  <a:srgbClr val="019A3F"/>
                </a:solidFill>
              </a:rPr>
              <a:t>-</a:t>
            </a:r>
            <a:r>
              <a:rPr lang="en-US" sz="4800" b="1">
                <a:solidFill>
                  <a:srgbClr val="019A3F"/>
                </a:solidFill>
              </a:rPr>
              <a:t>3</a:t>
            </a:r>
            <a:r>
              <a:rPr lang="en-US" sz="4800" b="1">
                <a:solidFill>
                  <a:srgbClr val="019A3F"/>
                </a:solidFill>
              </a:rPr>
              <a:t>:</a:t>
            </a:r>
            <a:r>
              <a:rPr lang="en-US" sz="3600" b="1">
                <a:solidFill>
                  <a:srgbClr val="019A3F"/>
                </a:solidFill>
              </a:rPr>
              <a:t> </a:t>
            </a:r>
            <a:r>
              <a:rPr lang="en-US" sz="2800" b="1">
                <a:solidFill>
                  <a:srgbClr val="019A3F"/>
                </a:solidFill>
              </a:rPr>
              <a:t>T</a:t>
            </a:r>
            <a:r>
              <a:rPr lang="en-US" sz="2800" b="1">
                <a:solidFill>
                  <a:srgbClr val="019A3F"/>
                </a:solidFill>
              </a:rPr>
              <a:t>ime</a:t>
            </a:r>
            <a:r>
              <a:rPr lang="en-US" sz="2800" b="1">
                <a:solidFill>
                  <a:srgbClr val="019A3F"/>
                </a:solidFill>
              </a:rPr>
              <a:t> + frequency features combined</a:t>
            </a:r>
            <a:endParaRPr sz="1400">
              <a:solidFill>
                <a:srgbClr val="019A3F"/>
              </a:solidFill>
            </a:endParaRPr>
          </a:p>
        </p:txBody>
      </p:sp>
      <p:sp>
        <p:nvSpPr>
          <p:cNvPr id="1440637169" name=""/>
          <p:cNvSpPr txBox="1"/>
          <p:nvPr/>
        </p:nvSpPr>
        <p:spPr bwMode="auto">
          <a:xfrm flipH="0" flipV="0">
            <a:off x="1612086" y="5461907"/>
            <a:ext cx="8825669" cy="1067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The accuracy</a:t>
            </a:r>
            <a:r>
              <a:rPr lang="en-US" sz="1600" b="0" i="0" u="none" strike="noStrike" cap="none" spc="0">
                <a:solidFill>
                  <a:schemeClr val="tx1"/>
                </a:solidFill>
                <a:latin typeface="Aptos"/>
                <a:ea typeface="Aptos"/>
                <a:cs typeface="Aptos"/>
              </a:rPr>
              <a:t> very so</a:t>
            </a:r>
            <a:r>
              <a:rPr lang="en-US" sz="1600" b="0" i="0" u="none" strike="noStrike" cap="none" spc="0">
                <a:solidFill>
                  <a:schemeClr val="tx1"/>
                </a:solidFill>
                <a:latin typeface="Aptos"/>
                <a:ea typeface="Aptos"/>
                <a:cs typeface="Aptos"/>
              </a:rPr>
              <a:t> slightly decreased by 0.02%, suggesting two possibilities:</a:t>
            </a:r>
            <a:endParaRPr lang="en-US" sz="1600" b="0" i="0" u="none" strike="noStrike" cap="none" spc="0">
              <a:solidFill>
                <a:schemeClr val="tx1"/>
              </a:solidFill>
              <a:latin typeface="Aptos"/>
              <a:cs typeface="Aptos"/>
            </a:endParaRPr>
          </a:p>
          <a:p>
            <a:pPr marL="261850" marR="0" indent="-261850" algn="just">
              <a:lnSpc>
                <a:spcPct val="100000"/>
              </a:lnSpc>
              <a:spcBef>
                <a:spcPts val="0"/>
              </a:spcBef>
              <a:spcAft>
                <a:spcPts val="0"/>
              </a:spcAft>
              <a:buFont typeface="Arial"/>
              <a:buChar char="•"/>
              <a:defRPr/>
            </a:pPr>
            <a:r>
              <a:rPr lang="en-US" sz="1600" b="0" i="0" u="none" strike="noStrike" cap="none" spc="0">
                <a:solidFill>
                  <a:schemeClr val="tx1"/>
                </a:solidFill>
                <a:latin typeface="Aptos"/>
                <a:ea typeface="Aptos"/>
                <a:cs typeface="Aptos"/>
              </a:rPr>
              <a:t>The SVM likely ignored the added time-domain features</a:t>
            </a:r>
            <a:r>
              <a:rPr lang="it-IT" sz="1600" b="0" i="0" u="none" strike="noStrike" cap="none" spc="0">
                <a:solidFill>
                  <a:schemeClr val="tx1"/>
                </a:solidFill>
                <a:latin typeface="Aptos"/>
                <a:ea typeface="Aptos"/>
                <a:cs typeface="Aptos"/>
              </a:rPr>
              <a:t> (most likely option)</a:t>
            </a:r>
            <a:endParaRPr lang="en-US" sz="1600" b="0" i="0" u="none" strike="noStrike" cap="none" spc="0">
              <a:solidFill>
                <a:schemeClr val="tx1"/>
              </a:solidFill>
              <a:latin typeface="Aptos"/>
              <a:cs typeface="Aptos"/>
            </a:endParaRPr>
          </a:p>
          <a:p>
            <a:pPr marL="261850" marR="0" indent="-261850" algn="just">
              <a:lnSpc>
                <a:spcPct val="100000"/>
              </a:lnSpc>
              <a:spcBef>
                <a:spcPts val="0"/>
              </a:spcBef>
              <a:spcAft>
                <a:spcPts val="0"/>
              </a:spcAft>
              <a:buFont typeface="Arial"/>
              <a:buChar char="•"/>
              <a:defRPr/>
            </a:pPr>
            <a:r>
              <a:rPr lang="en-US" sz="1600" b="0" i="0" u="none" strike="noStrike" cap="none" spc="0">
                <a:solidFill>
                  <a:schemeClr val="tx1"/>
                </a:solidFill>
                <a:latin typeface="Aptos"/>
                <a:ea typeface="Aptos"/>
                <a:cs typeface="Aptos"/>
              </a:rPr>
              <a:t>The additional features may have improved generalization</a:t>
            </a:r>
            <a:r>
              <a:rPr lang="it-IT" sz="1600" b="0" i="0" u="none" strike="noStrike" cap="none" spc="0">
                <a:solidFill>
                  <a:schemeClr val="tx1"/>
                </a:solidFill>
                <a:latin typeface="Aptos"/>
                <a:ea typeface="Aptos"/>
                <a:cs typeface="Aptos"/>
              </a:rPr>
              <a:t>.</a:t>
            </a:r>
            <a:r>
              <a:rPr lang="en-US" sz="1600" b="0" i="0" u="none" strike="noStrike" cap="none" spc="0">
                <a:solidFill>
                  <a:schemeClr val="tx1"/>
                </a:solidFill>
                <a:latin typeface="Aptos"/>
                <a:ea typeface="Aptos"/>
                <a:cs typeface="Aptos"/>
              </a:rPr>
              <a:t> </a:t>
            </a:r>
            <a:r>
              <a:rPr lang="it-IT" sz="1600" b="0" i="0" u="none" strike="noStrike" cap="none" spc="0">
                <a:solidFill>
                  <a:schemeClr val="tx1"/>
                </a:solidFill>
                <a:latin typeface="Aptos"/>
                <a:ea typeface="Aptos"/>
                <a:cs typeface="Aptos"/>
              </a:rPr>
              <a:t>(unlikely option as </a:t>
            </a:r>
            <a:r>
              <a:rPr lang="it-IT" sz="1600" b="1" i="0" u="none" strike="noStrike" cap="none" spc="0">
                <a:solidFill>
                  <a:srgbClr val="18BE5A"/>
                </a:solidFill>
                <a:latin typeface="Aptos"/>
                <a:ea typeface="Aptos"/>
                <a:cs typeface="Aptos"/>
              </a:rPr>
              <a:t>0.02% is too little of a change to see any actual difference</a:t>
            </a:r>
            <a:r>
              <a:rPr lang="it-IT" sz="1600" b="0" i="0" u="none" strike="noStrike" cap="none" spc="0">
                <a:solidFill>
                  <a:schemeClr val="tx1"/>
                </a:solidFill>
                <a:latin typeface="Aptos"/>
                <a:ea typeface="Aptos"/>
                <a:cs typeface="Aptos"/>
              </a:rPr>
              <a:t>)</a:t>
            </a:r>
            <a:endParaRPr lang="en-US" sz="1600" b="0" i="0" u="none" strike="noStrike" cap="none" spc="0">
              <a:solidFill>
                <a:schemeClr val="tx1"/>
              </a:solidFill>
              <a:latin typeface="Aptos"/>
              <a:cs typeface="Aptos"/>
            </a:endParaRPr>
          </a:p>
        </p:txBody>
      </p:sp>
      <p:sp>
        <p:nvSpPr>
          <p:cNvPr id="2036959496" name=""/>
          <p:cNvSpPr txBox="1"/>
          <p:nvPr/>
        </p:nvSpPr>
        <p:spPr bwMode="auto">
          <a:xfrm flipH="0" flipV="0">
            <a:off x="1612086" y="1071561"/>
            <a:ext cx="8916462"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We achieved high accuracy with frequen</a:t>
            </a:r>
            <a:r>
              <a:rPr lang="en-US" sz="1600" b="0" i="0" u="none" strike="noStrike" cap="none" spc="0">
                <a:solidFill>
                  <a:schemeClr val="tx1"/>
                </a:solidFill>
                <a:latin typeface="Aptos"/>
                <a:ea typeface="Aptos"/>
                <a:cs typeface="Aptos"/>
              </a:rPr>
              <a:t>cy domain featur</a:t>
            </a:r>
            <a:r>
              <a:rPr lang="en-US" sz="1600" b="0" i="0" u="none" strike="noStrike" cap="none" spc="0">
                <a:solidFill>
                  <a:schemeClr val="tx1"/>
                </a:solidFill>
                <a:latin typeface="Aptos"/>
                <a:ea typeface="Aptos"/>
                <a:cs typeface="Aptos"/>
              </a:rPr>
              <a:t>es. Now, we </a:t>
            </a:r>
            <a:r>
              <a:rPr lang="en-US" sz="1600" b="1" i="0" u="none" strike="noStrike" cap="none" spc="0">
                <a:solidFill>
                  <a:srgbClr val="18BE5A"/>
                </a:solidFill>
                <a:latin typeface="Aptos"/>
                <a:ea typeface="Aptos"/>
                <a:cs typeface="Aptos"/>
              </a:rPr>
              <a:t>aim to enhance accuracy by incorporating features from </a:t>
            </a:r>
            <a:r>
              <a:rPr lang="en-US" sz="1600" b="1" i="0" u="none" strike="noStrike" cap="none" spc="0">
                <a:solidFill>
                  <a:srgbClr val="18BE5A"/>
                </a:solidFill>
                <a:latin typeface="Aptos"/>
                <a:ea typeface="Aptos"/>
                <a:cs typeface="Aptos"/>
              </a:rPr>
              <a:t>model</a:t>
            </a:r>
            <a:r>
              <a:rPr lang="en-US" sz="1600" b="1" i="0" u="none" strike="noStrike" cap="none" spc="0">
                <a:solidFill>
                  <a:srgbClr val="18BE5A"/>
                </a:solidFill>
                <a:latin typeface="Aptos"/>
                <a:ea typeface="Aptos"/>
                <a:cs typeface="Aptos"/>
              </a:rPr>
              <a:t>-</a:t>
            </a:r>
            <a:r>
              <a:rPr lang="en-US" sz="1600" b="1" i="0" u="none" strike="noStrike" cap="none" spc="0">
                <a:solidFill>
                  <a:srgbClr val="18BE5A"/>
                </a:solidFill>
                <a:latin typeface="Aptos"/>
                <a:ea typeface="Aptos"/>
                <a:cs typeface="Aptos"/>
              </a:rPr>
              <a:t>1</a:t>
            </a:r>
            <a:r>
              <a:rPr lang="en-US" sz="1600" b="0" i="0" u="none" strike="noStrike" cap="none" spc="0">
                <a:solidFill>
                  <a:schemeClr val="tx1"/>
                </a:solidFill>
                <a:latin typeface="Aptos"/>
                <a:ea typeface="Aptos"/>
                <a:cs typeface="Aptos"/>
              </a:rPr>
              <a:t>, like adding missing puzzle pieces for a clearer picture.</a:t>
            </a:r>
            <a:r>
              <a:rPr lang="en-US" sz="1600" b="0" i="0" u="none" strike="noStrike" cap="none" spc="0">
                <a:solidFill>
                  <a:schemeClr val="tx1"/>
                </a:solidFill>
                <a:latin typeface="Aptos"/>
                <a:ea typeface="Aptos"/>
                <a:cs typeface="Aptos"/>
              </a:rPr>
              <a:t> Results are as follows: </a:t>
            </a:r>
            <a:endParaRPr lang="en-US" sz="1600" b="0" i="0" u="none" strike="noStrike" cap="none" spc="0">
              <a:solidFill>
                <a:schemeClr val="tx1"/>
              </a:solidFill>
              <a:latin typeface="Aptos"/>
              <a:cs typeface="Aptos"/>
            </a:endParaRPr>
          </a:p>
        </p:txBody>
      </p:sp>
      <p:sp>
        <p:nvSpPr>
          <p:cNvPr id="642432737"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pic>
        <p:nvPicPr>
          <p:cNvPr id="740658899" name=""/>
          <p:cNvPicPr>
            <a:picLocks noChangeAspect="1"/>
          </p:cNvPicPr>
          <p:nvPr/>
        </p:nvPicPr>
        <p:blipFill>
          <a:blip r:embed="rId3"/>
          <a:stretch/>
        </p:blipFill>
        <p:spPr bwMode="auto">
          <a:xfrm flipH="0" flipV="0">
            <a:off x="5366476" y="1890564"/>
            <a:ext cx="4982337" cy="3167210"/>
          </a:xfrm>
          <a:prstGeom prst="rect">
            <a:avLst/>
          </a:prstGeom>
        </p:spPr>
      </p:pic>
      <p:pic>
        <p:nvPicPr>
          <p:cNvPr id="928935357" name=""/>
          <p:cNvPicPr>
            <a:picLocks noChangeAspect="1"/>
          </p:cNvPicPr>
          <p:nvPr/>
        </p:nvPicPr>
        <p:blipFill>
          <a:blip r:embed="rId4"/>
          <a:stretch/>
        </p:blipFill>
        <p:spPr bwMode="auto">
          <a:xfrm flipH="0" flipV="0">
            <a:off x="1802586" y="1954413"/>
            <a:ext cx="3337531" cy="3376612"/>
          </a:xfrm>
          <a:prstGeom prst="rect">
            <a:avLst/>
          </a:prstGeom>
        </p:spPr>
      </p:pic>
      <p:sp>
        <p:nvSpPr>
          <p:cNvPr id="898904003" name="Rettangolo 1"/>
          <p:cNvSpPr/>
          <p:nvPr/>
        </p:nvSpPr>
        <p:spPr bwMode="auto">
          <a:xfrm rot="761701">
            <a:off x="-814193" y="-1635257"/>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62899471"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507143783"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12396399" name="CasellaDiTesto 10"/>
          <p:cNvSpPr txBox="1"/>
          <p:nvPr/>
        </p:nvSpPr>
        <p:spPr bwMode="auto">
          <a:xfrm>
            <a:off x="1648703" y="223469"/>
            <a:ext cx="9404650"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a:t>
            </a:r>
            <a:r>
              <a:rPr lang="en-US" sz="4800" b="1">
                <a:solidFill>
                  <a:srgbClr val="019A3F"/>
                </a:solidFill>
              </a:rPr>
              <a:t>del</a:t>
            </a:r>
            <a:r>
              <a:rPr lang="en-US" sz="4800" b="1">
                <a:solidFill>
                  <a:srgbClr val="019A3F"/>
                </a:solidFill>
              </a:rPr>
              <a:t>-</a:t>
            </a:r>
            <a:r>
              <a:rPr lang="it-IT" sz="4800" b="1">
                <a:solidFill>
                  <a:srgbClr val="019A3F"/>
                </a:solidFill>
              </a:rPr>
              <a:t>4</a:t>
            </a:r>
            <a:r>
              <a:rPr lang="en-US" sz="4800" b="1">
                <a:solidFill>
                  <a:srgbClr val="019A3F"/>
                </a:solidFill>
              </a:rPr>
              <a:t>:</a:t>
            </a:r>
            <a:r>
              <a:rPr lang="it-IT" sz="4800" b="1">
                <a:solidFill>
                  <a:srgbClr val="019A3F"/>
                </a:solidFill>
              </a:rPr>
              <a:t> RNN on Raw Data</a:t>
            </a:r>
            <a:r>
              <a:rPr lang="en-US" sz="3600" b="1">
                <a:solidFill>
                  <a:srgbClr val="019A3F"/>
                </a:solidFill>
              </a:rPr>
              <a:t> </a:t>
            </a:r>
            <a:endParaRPr sz="1400">
              <a:solidFill>
                <a:srgbClr val="019A3F"/>
              </a:solidFill>
            </a:endParaRPr>
          </a:p>
        </p:txBody>
      </p:sp>
      <p:sp>
        <p:nvSpPr>
          <p:cNvPr id="774225724" name=""/>
          <p:cNvSpPr txBox="1"/>
          <p:nvPr/>
        </p:nvSpPr>
        <p:spPr bwMode="auto">
          <a:xfrm flipH="0" flipV="0">
            <a:off x="1612085" y="1071560"/>
            <a:ext cx="8804976"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sz="1800" b="0" i="0" u="none" strike="noStrike" cap="none" spc="0">
                <a:solidFill>
                  <a:schemeClr val="tx1"/>
                </a:solidFill>
                <a:latin typeface="Aptos"/>
                <a:ea typeface="Aptos"/>
                <a:cs typeface="Aptos"/>
              </a:rPr>
              <a:t>Recursive Neural Networks (RNN) are </a:t>
            </a:r>
            <a:r>
              <a:rPr sz="1800" b="1" i="0" u="none" strike="noStrike" cap="none" spc="0">
                <a:solidFill>
                  <a:srgbClr val="18BE5A"/>
                </a:solidFill>
                <a:latin typeface="Aptos"/>
                <a:ea typeface="Aptos"/>
                <a:cs typeface="Aptos"/>
              </a:rPr>
              <a:t>designed to process sequential data</a:t>
            </a:r>
            <a:r>
              <a:rPr sz="1800" b="1" i="0" u="none" strike="noStrike" cap="none" spc="0">
                <a:solidFill>
                  <a:schemeClr val="tx1"/>
                </a:solidFill>
                <a:latin typeface="Aptos"/>
                <a:ea typeface="Aptos"/>
                <a:cs typeface="Aptos"/>
              </a:rPr>
              <a:t>.</a:t>
            </a:r>
            <a:r>
              <a:rPr sz="1800" b="0" i="0" u="none" strike="noStrike" cap="none" spc="0">
                <a:solidFill>
                  <a:schemeClr val="tx1"/>
                </a:solidFill>
                <a:latin typeface="Aptos"/>
                <a:ea typeface="Aptos"/>
                <a:cs typeface="Aptos"/>
              </a:rPr>
              <a:t> This means </a:t>
            </a:r>
            <a:r>
              <a:rPr lang="it-IT" sz="1800" b="0" i="0" u="none" strike="noStrike" cap="none" spc="0">
                <a:solidFill>
                  <a:schemeClr val="tx1"/>
                </a:solidFill>
                <a:latin typeface="Aptos"/>
                <a:ea typeface="Aptos"/>
                <a:cs typeface="Aptos"/>
              </a:rPr>
              <a:t>RNNs </a:t>
            </a:r>
            <a:r>
              <a:rPr sz="1800" b="0" i="0" u="none" strike="noStrike" cap="none" spc="0">
                <a:solidFill>
                  <a:schemeClr val="tx1"/>
                </a:solidFill>
                <a:latin typeface="Aptos"/>
                <a:ea typeface="Aptos"/>
                <a:cs typeface="Aptos"/>
              </a:rPr>
              <a:t>could be very useful in</a:t>
            </a:r>
            <a:r>
              <a:rPr lang="en-US" sz="1800" b="0" i="0" u="none" strike="noStrike" cap="none" spc="0">
                <a:solidFill>
                  <a:schemeClr val="tx1"/>
                </a:solidFill>
                <a:latin typeface="Aptos"/>
                <a:ea typeface="Aptos"/>
                <a:cs typeface="Aptos"/>
              </a:rPr>
              <a:t> our use</a:t>
            </a:r>
            <a:r>
              <a:rPr lang="it-IT" sz="1800" b="0" i="0" u="none" strike="noStrike" cap="none" spc="0">
                <a:solidFill>
                  <a:schemeClr val="tx1"/>
                </a:solidFill>
                <a:latin typeface="Aptos"/>
                <a:ea typeface="Aptos"/>
                <a:cs typeface="Aptos"/>
              </a:rPr>
              <a:t>-</a:t>
            </a:r>
            <a:r>
              <a:rPr lang="en-US" sz="1800" b="0" i="0" u="none" strike="noStrike" cap="none" spc="0">
                <a:solidFill>
                  <a:schemeClr val="tx1"/>
                </a:solidFill>
                <a:latin typeface="Aptos"/>
                <a:ea typeface="Aptos"/>
                <a:cs typeface="Aptos"/>
              </a:rPr>
              <a:t>case as all of our sleep stages samples are non-other that sequential data. Also we could bene</a:t>
            </a:r>
            <a:r>
              <a:rPr lang="en-US" sz="1800" b="0" i="0" u="none" strike="noStrike" cap="none" spc="0">
                <a:solidFill>
                  <a:schemeClr val="tx1"/>
                </a:solidFill>
                <a:latin typeface="Aptos"/>
                <a:ea typeface="Aptos"/>
                <a:cs typeface="Aptos"/>
              </a:rPr>
              <a:t>fit knowing previous sleep stages to classify current one; which means that, on paper, RNN should be very good on this task.</a:t>
            </a:r>
            <a:endParaRPr lang="en-US" sz="1800" b="0" i="0" u="none" strike="noStrike" cap="none" spc="0">
              <a:solidFill>
                <a:schemeClr val="tx1"/>
              </a:solidFill>
              <a:latin typeface="Aptos"/>
              <a:ea typeface="Aptos"/>
              <a:cs typeface="Aptos"/>
            </a:endParaRPr>
          </a:p>
        </p:txBody>
      </p:sp>
      <p:sp>
        <p:nvSpPr>
          <p:cNvPr id="2111326459"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949980699" name=""/>
          <p:cNvSpPr txBox="1"/>
          <p:nvPr/>
        </p:nvSpPr>
        <p:spPr bwMode="auto">
          <a:xfrm flipH="0" flipV="0">
            <a:off x="1713404" y="4912719"/>
            <a:ext cx="863671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95233942" name=""/>
          <p:cNvSpPr txBox="1"/>
          <p:nvPr/>
        </p:nvSpPr>
        <p:spPr bwMode="auto">
          <a:xfrm flipH="0" flipV="0">
            <a:off x="1630108" y="4912718"/>
            <a:ext cx="8682108" cy="1615799"/>
          </a:xfrm>
          <a:prstGeom prst="rect">
            <a:avLst/>
          </a:prstGeom>
          <a:noFill/>
          <a:ln w="28575">
            <a:solidFill>
              <a:srgbClr val="019A3F"/>
            </a:solidFill>
            <a:prstDash val="solid"/>
          </a:ln>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just">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In this case we are not using extracted features! Extracted features already simplify and summarize the EEG signals. </a:t>
            </a:r>
            <a:r>
              <a:rPr lang="en-US" sz="1600" b="1" i="0" u="none" strike="noStrike" cap="none" spc="0">
                <a:solidFill>
                  <a:srgbClr val="18BE5A"/>
                </a:solidFill>
                <a:latin typeface="Aptos"/>
                <a:ea typeface="Aptos"/>
                <a:cs typeface="Aptos"/>
              </a:rPr>
              <a:t>Using an RNN on these </a:t>
            </a:r>
            <a:r>
              <a:rPr lang="it-IT" sz="1600" b="1" i="0" u="none" strike="noStrike" cap="none" spc="0">
                <a:solidFill>
                  <a:srgbClr val="18BE5A"/>
                </a:solidFill>
                <a:latin typeface="Aptos"/>
                <a:ea typeface="Aptos"/>
                <a:cs typeface="Aptos"/>
              </a:rPr>
              <a:t>extracted features </a:t>
            </a:r>
            <a:r>
              <a:rPr lang="en-US" sz="1600" b="1" i="0" u="none" strike="noStrike" cap="none" spc="0">
                <a:solidFill>
                  <a:srgbClr val="18BE5A"/>
                </a:solidFill>
                <a:latin typeface="Aptos"/>
                <a:ea typeface="Aptos"/>
                <a:cs typeface="Aptos"/>
              </a:rPr>
              <a:t>may not fully exploit its strengths</a:t>
            </a:r>
            <a:r>
              <a:rPr lang="en-US" sz="1600" b="0" i="0" u="none" strike="noStrike" cap="none" spc="0">
                <a:solidFill>
                  <a:schemeClr val="tx1"/>
                </a:solidFill>
                <a:latin typeface="Aptos"/>
                <a:ea typeface="Aptos"/>
                <a:cs typeface="Aptos"/>
              </a:rPr>
              <a:t> (direct application of RNNs to raw EEG signals might yield better results in some cases).</a:t>
            </a:r>
            <a:endParaRPr lang="en-US" sz="1600" b="0" i="0" u="none" strike="noStrike" cap="none" spc="0">
              <a:solidFill>
                <a:schemeClr val="tx1"/>
              </a:solidFill>
              <a:latin typeface="Aptos"/>
              <a:cs typeface="Aptos"/>
            </a:endParaRPr>
          </a:p>
        </p:txBody>
      </p:sp>
      <p:sp>
        <p:nvSpPr>
          <p:cNvPr id="446356954" name=""/>
          <p:cNvSpPr/>
          <p:nvPr/>
        </p:nvSpPr>
        <p:spPr bwMode="auto">
          <a:xfrm flipH="0" flipV="0">
            <a:off x="1808654" y="5055594"/>
            <a:ext cx="8286749" cy="333374"/>
          </a:xfrm>
          <a:prstGeom prst="rect">
            <a:avLst/>
          </a:prstGeom>
          <a:solidFill>
            <a:schemeClr val="accent6">
              <a:lumMod val="20000"/>
              <a:lumOff val="80000"/>
            </a:schemeClr>
          </a:solidFill>
          <a:ln w="19050" cap="flat" cmpd="sng" algn="ctr">
            <a:solidFill>
              <a:srgbClr val="019A3F"/>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lang="it-IT" b="1">
                <a:solidFill>
                  <a:schemeClr val="tx1"/>
                </a:solidFill>
              </a:rPr>
              <a:t>IMPORTANT NOTE</a:t>
            </a:r>
            <a:endParaRPr b="1">
              <a:solidFill>
                <a:schemeClr val="tx1"/>
              </a:solidFill>
            </a:endParaRPr>
          </a:p>
        </p:txBody>
      </p:sp>
      <p:pic>
        <p:nvPicPr>
          <p:cNvPr id="941436833" name=""/>
          <p:cNvPicPr>
            <a:picLocks noChangeAspect="1"/>
          </p:cNvPicPr>
          <p:nvPr/>
        </p:nvPicPr>
        <p:blipFill>
          <a:blip r:embed="rId3"/>
          <a:stretch/>
        </p:blipFill>
        <p:spPr bwMode="auto">
          <a:xfrm flipH="0" flipV="0">
            <a:off x="2972649" y="2602632"/>
            <a:ext cx="5995949" cy="2096145"/>
          </a:xfrm>
          <a:prstGeom prst="rect">
            <a:avLst/>
          </a:prstGeom>
        </p:spPr>
      </p:pic>
      <p:sp>
        <p:nvSpPr>
          <p:cNvPr id="1224148759"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16135482"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648615551"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318392086" name="CasellaDiTesto 10"/>
          <p:cNvSpPr txBox="1"/>
          <p:nvPr/>
        </p:nvSpPr>
        <p:spPr bwMode="auto">
          <a:xfrm>
            <a:off x="1648703" y="223469"/>
            <a:ext cx="9371170"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odel</a:t>
            </a:r>
            <a:r>
              <a:rPr lang="en-US" sz="4800" b="1">
                <a:solidFill>
                  <a:srgbClr val="019A3F"/>
                </a:solidFill>
              </a:rPr>
              <a:t>-</a:t>
            </a:r>
            <a:r>
              <a:rPr lang="it-IT" sz="4800" b="1">
                <a:solidFill>
                  <a:srgbClr val="019A3F"/>
                </a:solidFill>
              </a:rPr>
              <a:t>4</a:t>
            </a:r>
            <a:r>
              <a:rPr lang="en-US" sz="4800" b="1">
                <a:solidFill>
                  <a:srgbClr val="019A3F"/>
                </a:solidFill>
              </a:rPr>
              <a:t>:</a:t>
            </a:r>
            <a:r>
              <a:rPr lang="en-US" sz="3600" b="1">
                <a:solidFill>
                  <a:srgbClr val="019A3F"/>
                </a:solidFill>
              </a:rPr>
              <a:t> </a:t>
            </a:r>
            <a:r>
              <a:rPr lang="en-US" sz="2800" b="1">
                <a:solidFill>
                  <a:srgbClr val="019A3F"/>
                </a:solidFill>
              </a:rPr>
              <a:t>Results</a:t>
            </a:r>
            <a:endParaRPr sz="1400">
              <a:solidFill>
                <a:srgbClr val="019A3F"/>
              </a:solidFill>
            </a:endParaRPr>
          </a:p>
        </p:txBody>
      </p:sp>
      <p:sp>
        <p:nvSpPr>
          <p:cNvPr id="1986302240"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203784911" name=""/>
          <p:cNvSpPr txBox="1"/>
          <p:nvPr/>
        </p:nvSpPr>
        <p:spPr bwMode="auto">
          <a:xfrm flipH="0" flipV="0">
            <a:off x="1648703" y="4333518"/>
            <a:ext cx="8724658" cy="22863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it-IT" sz="1600" b="0" i="0" u="none" strike="noStrike" cap="none" spc="0">
                <a:solidFill>
                  <a:schemeClr val="tx1"/>
                </a:solidFill>
                <a:latin typeface="Aptos"/>
                <a:ea typeface="Aptos"/>
                <a:cs typeface="Aptos"/>
              </a:rPr>
              <a:t>T</a:t>
            </a:r>
            <a:r>
              <a:rPr lang="en-US" sz="1600" b="0" i="0" u="none" strike="noStrike" cap="none" spc="0">
                <a:solidFill>
                  <a:schemeClr val="tx1"/>
                </a:solidFill>
                <a:latin typeface="Aptos"/>
                <a:ea typeface="Aptos"/>
                <a:cs typeface="Aptos"/>
              </a:rPr>
              <a:t>he RNN model performed poorly, with accuracy and loss graphs showing no clear learning curve. Fluctuations in validation accuracy and loss suggest the </a:t>
            </a:r>
            <a:r>
              <a:rPr lang="en-US" sz="1600" b="1" i="0" u="none" strike="noStrike" cap="none" spc="0">
                <a:solidFill>
                  <a:srgbClr val="00B050"/>
                </a:solidFill>
                <a:latin typeface="Aptos"/>
                <a:ea typeface="Aptos"/>
                <a:cs typeface="Aptos"/>
              </a:rPr>
              <a:t>model failed to learn meaningful patterns</a:t>
            </a:r>
            <a:r>
              <a:rPr lang="it-IT" sz="1600" b="0" i="0" u="none" strike="noStrike" cap="none" spc="0">
                <a:solidFill>
                  <a:schemeClr val="tx1"/>
                </a:solidFill>
                <a:latin typeface="Aptos"/>
                <a:ea typeface="Aptos"/>
                <a:cs typeface="Aptos"/>
              </a:rPr>
              <a:t>, for this reason</a:t>
            </a:r>
            <a:r>
              <a:rPr lang="it-IT" sz="1600" b="1" i="0" u="none" strike="noStrike" cap="none" spc="0">
                <a:solidFill>
                  <a:srgbClr val="00B050"/>
                </a:solidFill>
                <a:latin typeface="Aptos"/>
                <a:ea typeface="Aptos"/>
                <a:cs typeface="Aptos"/>
              </a:rPr>
              <a:t> </a:t>
            </a:r>
            <a:r>
              <a:rPr lang="it-IT" sz="1600" b="1" i="0" u="none" strike="noStrike" cap="none" spc="0">
                <a:solidFill>
                  <a:srgbClr val="00B050"/>
                </a:solidFill>
                <a:latin typeface="Aptos"/>
                <a:ea typeface="Aptos"/>
                <a:cs typeface="Aptos"/>
              </a:rPr>
              <a:t>this model was also scrapped</a:t>
            </a:r>
            <a:r>
              <a:rPr lang="it-IT" sz="1600" b="0" i="0" u="none" strike="noStrike" cap="none" spc="0">
                <a:solidFill>
                  <a:schemeClr val="tx1"/>
                </a:solidFill>
                <a:latin typeface="Aptos"/>
                <a:ea typeface="Aptos"/>
                <a:cs typeface="Aptos"/>
              </a:rPr>
              <a:t>.</a:t>
            </a:r>
            <a:endParaRPr lang="en-US"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US" sz="16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Comparing this to the SVM, which achieved 70% accuracy using frequency-domain features, highlights the importance of feature engineering. Frequency-based features capture key physiological patterns, making classification easier for SVMs, which work well with structured, low-dimensional data. In contrast, the RNN struggled with raw EEG data, likely due to it</a:t>
            </a:r>
            <a:r>
              <a:rPr lang="en-US" sz="1600" b="0" i="0" u="none" strike="noStrike" cap="none" spc="0">
                <a:solidFill>
                  <a:schemeClr val="tx1"/>
                </a:solidFill>
                <a:latin typeface="Aptos"/>
                <a:ea typeface="Aptos"/>
                <a:cs typeface="Aptos"/>
              </a:rPr>
              <a:t>s high dimensionality and the need for more data and computational power.</a:t>
            </a:r>
            <a:endParaRPr lang="en-US" sz="1600" b="0" i="0" u="none" strike="noStrike" cap="none" spc="0">
              <a:solidFill>
                <a:schemeClr val="tx1"/>
              </a:solidFill>
              <a:latin typeface="Aptos"/>
              <a:cs typeface="Aptos"/>
            </a:endParaRPr>
          </a:p>
        </p:txBody>
      </p:sp>
      <p:pic>
        <p:nvPicPr>
          <p:cNvPr id="1630587031" name=""/>
          <p:cNvPicPr>
            <a:picLocks noChangeAspect="1"/>
          </p:cNvPicPr>
          <p:nvPr/>
        </p:nvPicPr>
        <p:blipFill>
          <a:blip r:embed="rId3"/>
          <a:stretch/>
        </p:blipFill>
        <p:spPr bwMode="auto">
          <a:xfrm flipH="0" flipV="0">
            <a:off x="1769312" y="951804"/>
            <a:ext cx="8462925" cy="3174657"/>
          </a:xfrm>
          <a:prstGeom prst="rect">
            <a:avLst/>
          </a:prstGeom>
        </p:spPr>
      </p:pic>
      <p:sp>
        <p:nvSpPr>
          <p:cNvPr id="1464291325"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35409535"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87263663"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332479053"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94446583" name="CasellaDiTesto 10"/>
          <p:cNvSpPr txBox="1"/>
          <p:nvPr/>
        </p:nvSpPr>
        <p:spPr bwMode="auto">
          <a:xfrm>
            <a:off x="1648703" y="223469"/>
            <a:ext cx="9410770"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a:t>
            </a:r>
            <a:r>
              <a:rPr lang="en-US" sz="4800" b="1">
                <a:solidFill>
                  <a:srgbClr val="019A3F"/>
                </a:solidFill>
              </a:rPr>
              <a:t>del</a:t>
            </a:r>
            <a:r>
              <a:rPr lang="en-US" sz="4800" b="1">
                <a:solidFill>
                  <a:srgbClr val="019A3F"/>
                </a:solidFill>
              </a:rPr>
              <a:t>-</a:t>
            </a:r>
            <a:r>
              <a:rPr lang="it-IT" sz="4800" b="1">
                <a:solidFill>
                  <a:srgbClr val="019A3F"/>
                </a:solidFill>
              </a:rPr>
              <a:t>5</a:t>
            </a:r>
            <a:r>
              <a:rPr lang="en-US" sz="4800" b="1">
                <a:solidFill>
                  <a:srgbClr val="019A3F"/>
                </a:solidFill>
              </a:rPr>
              <a:t>:</a:t>
            </a:r>
            <a:r>
              <a:rPr lang="en-US" sz="3600" b="1">
                <a:solidFill>
                  <a:srgbClr val="019A3F"/>
                </a:solidFill>
              </a:rPr>
              <a:t> </a:t>
            </a:r>
            <a:r>
              <a:rPr lang="it-IT" sz="2800" b="1">
                <a:solidFill>
                  <a:srgbClr val="019A3F"/>
                </a:solidFill>
              </a:rPr>
              <a:t>Chambon Et Al CNN on Raw Data</a:t>
            </a:r>
            <a:endParaRPr sz="1400">
              <a:solidFill>
                <a:srgbClr val="019A3F"/>
              </a:solidFill>
            </a:endParaRPr>
          </a:p>
        </p:txBody>
      </p:sp>
      <p:sp>
        <p:nvSpPr>
          <p:cNvPr id="381887808" name=""/>
          <p:cNvSpPr txBox="1"/>
          <p:nvPr/>
        </p:nvSpPr>
        <p:spPr bwMode="auto">
          <a:xfrm flipH="0" flipV="0">
            <a:off x="1612085" y="1071560"/>
            <a:ext cx="8924382" cy="1067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To achieve better results, we need a network specifically designed for sleep stage classification. </a:t>
            </a:r>
            <a:r>
              <a:rPr lang="it-IT" sz="1600" b="0" i="0" u="none" strike="noStrike" cap="none" spc="0">
                <a:solidFill>
                  <a:schemeClr val="tx1"/>
                </a:solidFill>
                <a:latin typeface="Aptos"/>
                <a:ea typeface="Aptos"/>
                <a:cs typeface="Aptos"/>
              </a:rPr>
              <a:t>An online r</a:t>
            </a:r>
            <a:r>
              <a:rPr lang="en-US" sz="1600" b="0" i="0" u="none" strike="noStrike" cap="none" spc="0">
                <a:solidFill>
                  <a:schemeClr val="tx1"/>
                </a:solidFill>
                <a:latin typeface="Aptos"/>
                <a:ea typeface="Aptos"/>
                <a:cs typeface="Aptos"/>
              </a:rPr>
              <a:t>esearch suggest</a:t>
            </a:r>
            <a:r>
              <a:rPr lang="it-IT" sz="1600" b="0" i="0" u="none" strike="noStrike" cap="none" spc="0">
                <a:solidFill>
                  <a:schemeClr val="tx1"/>
                </a:solidFill>
                <a:latin typeface="Aptos"/>
                <a:ea typeface="Aptos"/>
                <a:cs typeface="Aptos"/>
              </a:rPr>
              <a:t>ed us</a:t>
            </a:r>
            <a:r>
              <a:rPr lang="en-US" sz="1600" b="0" i="0" u="none" strike="noStrike" cap="none" spc="0">
                <a:solidFill>
                  <a:schemeClr val="tx1"/>
                </a:solidFill>
                <a:latin typeface="Aptos"/>
                <a:ea typeface="Aptos"/>
                <a:cs typeface="Aptos"/>
              </a:rPr>
              <a:t> that the sleep staging architecture by Chambon et al. (2018), adapted by Banville et al. (2020), could be a strong candidate. This specialized CNN is</a:t>
            </a:r>
            <a:r>
              <a:rPr lang="en-US" sz="1600" b="0" i="0" u="none" strike="noStrike" cap="none" spc="0">
                <a:solidFill>
                  <a:schemeClr val="accent2"/>
                </a:solidFill>
                <a:latin typeface="Aptos"/>
                <a:ea typeface="Aptos"/>
                <a:cs typeface="Aptos"/>
              </a:rPr>
              <a:t> </a:t>
            </a:r>
            <a:r>
              <a:rPr lang="en-US" sz="1600" b="0" i="0" u="none" strike="noStrike" cap="none" spc="0">
                <a:solidFill>
                  <a:srgbClr val="00B050"/>
                </a:solidFill>
                <a:latin typeface="Aptos"/>
                <a:ea typeface="Aptos"/>
                <a:cs typeface="Aptos"/>
              </a:rPr>
              <a:t>designed to classify raw EEG signals effectively</a:t>
            </a:r>
            <a:r>
              <a:rPr lang="en-US" sz="1600" b="0" i="0" u="none" strike="noStrike" cap="none" spc="0">
                <a:solidFill>
                  <a:schemeClr val="tx1"/>
                </a:solidFill>
                <a:latin typeface="Aptos"/>
                <a:ea typeface="Aptos"/>
                <a:cs typeface="Aptos"/>
              </a:rPr>
              <a:t>.</a:t>
            </a:r>
            <a:endParaRPr lang="en-US" sz="1600" b="0" i="0" u="none" strike="noStrike" cap="none" spc="0">
              <a:solidFill>
                <a:schemeClr val="tx1"/>
              </a:solidFill>
              <a:latin typeface="Aptos"/>
              <a:cs typeface="Aptos"/>
            </a:endParaRPr>
          </a:p>
        </p:txBody>
      </p:sp>
      <p:sp>
        <p:nvSpPr>
          <p:cNvPr id="217959048"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113765051" name=""/>
          <p:cNvSpPr txBox="1"/>
          <p:nvPr/>
        </p:nvSpPr>
        <p:spPr bwMode="auto">
          <a:xfrm flipH="0" flipV="0">
            <a:off x="1843124" y="2317749"/>
            <a:ext cx="8581789"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sz="1600" b="0" i="0" u="none" strike="noStrike" cap="none" spc="0">
                <a:solidFill>
                  <a:schemeClr val="tx1"/>
                </a:solidFill>
                <a:latin typeface="Aptos"/>
                <a:ea typeface="Aptos"/>
                <a:cs typeface="Aptos"/>
              </a:rPr>
              <a:t>This is a</a:t>
            </a:r>
            <a:r>
              <a:rPr sz="1600" b="1" i="0" u="none" strike="noStrike" cap="none" spc="0">
                <a:solidFill>
                  <a:schemeClr val="tx1"/>
                </a:solidFill>
                <a:latin typeface="Aptos"/>
                <a:ea typeface="Aptos"/>
                <a:cs typeface="Aptos"/>
              </a:rPr>
              <a:t> convolutional neural network</a:t>
            </a:r>
            <a:r>
              <a:rPr sz="1600" b="0" i="0" u="none" strike="noStrike" cap="none" spc="0">
                <a:solidFill>
                  <a:schemeClr val="tx1"/>
                </a:solidFill>
                <a:latin typeface="Aptos"/>
                <a:ea typeface="Aptos"/>
                <a:cs typeface="Aptos"/>
              </a:rPr>
              <a:t> (made using keras library) where:</a:t>
            </a:r>
            <a:endParaRPr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sz="1600" b="0" i="0" u="none" strike="noStrike" cap="none" spc="0">
              <a:solidFill>
                <a:schemeClr val="tx1"/>
              </a:solidFill>
              <a:latin typeface="Aptos"/>
              <a:cs typeface="Aptos"/>
            </a:endParaRPr>
          </a:p>
        </p:txBody>
      </p:sp>
      <p:graphicFrame>
        <p:nvGraphicFramePr>
          <p:cNvPr id="1084162207" name=""/>
          <p:cNvGraphicFramePr>
            <a:graphicFrameLocks xmlns:a="http://schemas.openxmlformats.org/drawingml/2006/main"/>
          </p:cNvGraphicFramePr>
          <p:nvPr/>
        </p:nvGraphicFramePr>
        <p:xfrm>
          <a:off x="1954211" y="2847339"/>
          <a:ext cx="8140699" cy="1475739"/>
        </p:xfrm>
        <a:graphic>
          <a:graphicData uri="http://schemas.openxmlformats.org/drawingml/2006/table">
            <a:tbl>
              <a:tblPr firstRow="1" firstCol="0" lastRow="0" lastCol="0" bandRow="1" bandCol="0">
                <a:tableStyleId>{5C22544A-7EE6-4342-B048-85BDC9FD1C3A}</a:tableStyleId>
              </a:tblPr>
              <a:tblGrid>
                <a:gridCol w="2340000"/>
                <a:gridCol w="5787999"/>
              </a:tblGrid>
              <a:tr h="365760">
                <a:tc>
                  <a:txBody>
                    <a:bodyPr/>
                    <a:p>
                      <a:pPr>
                        <a:defRPr/>
                      </a:pPr>
                      <a:r>
                        <a:rPr lang="it-IT" sz="1600"/>
                        <a:t>Layers</a:t>
                      </a:r>
                      <a:endParaRPr sz="1600"/>
                    </a:p>
                  </a:txBody>
                  <a:tcPr>
                    <a:solidFill>
                      <a:srgbClr val="019A3F"/>
                    </a:solidFill>
                  </a:tcPr>
                </a:tc>
                <a:tc>
                  <a:txBody>
                    <a:bodyPr/>
                    <a:p>
                      <a:pPr>
                        <a:defRPr/>
                      </a:pPr>
                      <a:r>
                        <a:rPr lang="it-IT" sz="1600"/>
                        <a:t>Summary</a:t>
                      </a:r>
                      <a:endParaRPr sz="1600"/>
                    </a:p>
                  </a:txBody>
                  <a:tcPr>
                    <a:solidFill>
                      <a:srgbClr val="019A3F"/>
                    </a:solidFill>
                  </a:tcPr>
                </a:tc>
              </a:tr>
              <a:tr h="365760">
                <a:tc>
                  <a:txBody>
                    <a:bodyPr/>
                    <a:p>
                      <a:pPr algn="just">
                        <a:lnSpc>
                          <a:spcPct val="100000"/>
                        </a:lnSpc>
                        <a:spcBef>
                          <a:spcPts val="0"/>
                        </a:spcBef>
                        <a:spcAft>
                          <a:spcPts val="0"/>
                        </a:spcAft>
                        <a:defRPr/>
                      </a:pPr>
                      <a:r>
                        <a:rPr lang="en-US" sz="1600" b="1" i="0" u="none" strike="noStrike" cap="none" spc="0">
                          <a:solidFill>
                            <a:schemeClr val="tx1"/>
                          </a:solidFill>
                          <a:latin typeface="Aptos"/>
                          <a:ea typeface="Aptos"/>
                          <a:cs typeface="Aptos"/>
                        </a:rPr>
                        <a:t>The </a:t>
                      </a:r>
                      <a:r>
                        <a:rPr lang="en-US" sz="1600" b="1" i="0" u="none" strike="noStrike" cap="none" spc="0">
                          <a:solidFill>
                            <a:schemeClr val="tx1"/>
                          </a:solidFill>
                          <a:latin typeface="Aptos"/>
                          <a:ea typeface="Aptos"/>
                          <a:cs typeface="Aptos"/>
                        </a:rPr>
                        <a:t>input</a:t>
                      </a:r>
                      <a:r>
                        <a:rPr lang="en-US" sz="1600" b="0" i="0" u="none" strike="noStrike" cap="none" spc="0">
                          <a:solidFill>
                            <a:schemeClr val="tx1"/>
                          </a:solidFill>
                          <a:latin typeface="Aptos"/>
                          <a:ea typeface="Aptos"/>
                          <a:cs typeface="Aptos"/>
                        </a:rPr>
                        <a:t>:</a:t>
                      </a:r>
                      <a:r>
                        <a:rPr lang="it-IT" sz="1600" b="0" i="0" u="none" strike="noStrike" cap="none" spc="0">
                          <a:solidFill>
                            <a:schemeClr val="tx1"/>
                          </a:solidFill>
                          <a:latin typeface="Aptos"/>
                          <a:ea typeface="Aptos"/>
                          <a:cs typeface="Aptos"/>
                        </a:rPr>
                        <a:t> </a:t>
                      </a:r>
                      <a:r>
                        <a:rPr lang="en-US" sz="1600" b="0" i="0" u="none" strike="noStrike" cap="none" spc="0">
                          <a:solidFill>
                            <a:schemeClr val="tx1"/>
                          </a:solidFill>
                          <a:latin typeface="Aptos"/>
                          <a:ea typeface="Aptos"/>
                          <a:cs typeface="Aptos"/>
                        </a:rPr>
                        <a:t> </a:t>
                      </a:r>
                      <a:endParaRPr sz="1600" b="0" i="0" u="none" strike="noStrike" cap="none" spc="0">
                        <a:solidFill>
                          <a:schemeClr val="tx1"/>
                        </a:solidFill>
                        <a:latin typeface="Aptos"/>
                        <a:ea typeface="Aptos"/>
                        <a:cs typeface="Aptos"/>
                      </a:endParaRPr>
                    </a:p>
                    <a:p>
                      <a:pPr>
                        <a:defRPr/>
                      </a:pPr>
                      <a:endParaRPr sz="1600"/>
                    </a:p>
                  </a:txBody>
                  <a:tcPr/>
                </a:tc>
                <a:tc>
                  <a:txBody>
                    <a:bodyPr/>
                    <a:p>
                      <a:pPr>
                        <a:defRPr/>
                      </a:pPr>
                      <a:r>
                        <a:rPr lang="en-US" sz="1600" b="0" i="0" u="none" strike="noStrike" cap="none" spc="0">
                          <a:solidFill>
                            <a:schemeClr val="tx1"/>
                          </a:solidFill>
                          <a:latin typeface="Aptos"/>
                          <a:ea typeface="Aptos"/>
                          <a:cs typeface="Aptos"/>
                        </a:rPr>
                        <a:t>is a 30-s window of </a:t>
                      </a:r>
                      <a:r>
                        <a:rPr lang="it-IT" sz="1600" b="0" i="0" u="none" strike="noStrike" cap="none" spc="0">
                          <a:solidFill>
                            <a:schemeClr val="tx1"/>
                          </a:solidFill>
                          <a:latin typeface="Aptos"/>
                          <a:ea typeface="Aptos"/>
                          <a:cs typeface="Aptos"/>
                        </a:rPr>
                        <a:t>4</a:t>
                      </a:r>
                      <a:r>
                        <a:rPr lang="en-US" sz="1600" b="0" i="0" u="none" strike="noStrike" cap="none" spc="0">
                          <a:solidFill>
                            <a:schemeClr val="tx1"/>
                          </a:solidFill>
                          <a:latin typeface="Aptos"/>
                          <a:ea typeface="Aptos"/>
                          <a:cs typeface="Aptos"/>
                        </a:rPr>
                        <a:t> channels</a:t>
                      </a:r>
                      <a:r>
                        <a:rPr lang="en-US" sz="1600" b="0" i="0" u="none" strike="noStrike" cap="none" spc="0">
                          <a:solidFill>
                            <a:schemeClr val="tx1"/>
                          </a:solidFill>
                          <a:latin typeface="Aptos"/>
                          <a:ea typeface="Aptos"/>
                          <a:cs typeface="Aptos"/>
                        </a:rPr>
                        <a:t>.</a:t>
                      </a:r>
                      <a:endParaRPr sz="1600"/>
                    </a:p>
                  </a:txBody>
                  <a:tcPr/>
                </a:tc>
              </a:tr>
              <a:tr h="365760">
                <a:tc>
                  <a:txBody>
                    <a:bodyPr/>
                    <a:p>
                      <a:pPr algn="just">
                        <a:lnSpc>
                          <a:spcPct val="100000"/>
                        </a:lnSpc>
                        <a:spcBef>
                          <a:spcPts val="0"/>
                        </a:spcBef>
                        <a:spcAft>
                          <a:spcPts val="0"/>
                        </a:spcAft>
                        <a:defRPr/>
                      </a:pPr>
                      <a:r>
                        <a:rPr lang="en-US" sz="1600" b="1" i="0" u="none" strike="noStrike" cap="none" spc="0">
                          <a:solidFill>
                            <a:schemeClr val="tx1"/>
                          </a:solidFill>
                          <a:latin typeface="Aptos"/>
                          <a:ea typeface="Aptos"/>
                          <a:cs typeface="Aptos"/>
                        </a:rPr>
                        <a:t>The </a:t>
                      </a:r>
                      <a:r>
                        <a:rPr lang="en-US" sz="1600" b="1" i="0" u="none" strike="noStrike" cap="none" spc="0">
                          <a:solidFill>
                            <a:schemeClr val="tx1"/>
                          </a:solidFill>
                          <a:latin typeface="Aptos"/>
                          <a:ea typeface="Aptos"/>
                          <a:cs typeface="Aptos"/>
                        </a:rPr>
                        <a:t>hidden layers</a:t>
                      </a:r>
                      <a:r>
                        <a:rPr lang="en-US" sz="1600" b="0" i="0" u="none" strike="noStrike" cap="none" spc="0">
                          <a:solidFill>
                            <a:schemeClr val="tx1"/>
                          </a:solidFill>
                          <a:latin typeface="Aptos"/>
                          <a:ea typeface="Aptos"/>
                          <a:cs typeface="Aptos"/>
                        </a:rPr>
                        <a:t>: </a:t>
                      </a:r>
                      <a:endParaRPr sz="1600" b="0" i="0" u="none" strike="noStrike" cap="none" spc="0">
                        <a:solidFill>
                          <a:schemeClr val="tx1"/>
                        </a:solidFill>
                        <a:latin typeface="Aptos"/>
                        <a:ea typeface="Aptos"/>
                        <a:cs typeface="Aptos"/>
                      </a:endParaRPr>
                    </a:p>
                    <a:p>
                      <a:pPr>
                        <a:defRPr/>
                      </a:pPr>
                      <a:endParaRPr sz="1600"/>
                    </a:p>
                  </a:txBody>
                  <a:tcPr/>
                </a:tc>
                <a:tc>
                  <a:txBody>
                    <a:bodyPr/>
                    <a:p>
                      <a:pPr>
                        <a:defRPr/>
                      </a:pPr>
                      <a:r>
                        <a:rPr lang="en-US" sz="1600" b="0" i="0" u="none" strike="noStrike" cap="none" spc="0">
                          <a:solidFill>
                            <a:schemeClr val="tx1"/>
                          </a:solidFill>
                          <a:latin typeface="Aptos"/>
                          <a:ea typeface="Aptos"/>
                          <a:cs typeface="Aptos"/>
                        </a:rPr>
                        <a:t>there is a succession of convolutional layers</a:t>
                      </a:r>
                      <a:r>
                        <a:rPr lang="en-US" sz="1600" b="0" i="0" u="none" strike="noStrike" cap="none" spc="0">
                          <a:solidFill>
                            <a:schemeClr val="tx1"/>
                          </a:solidFill>
                          <a:latin typeface="Aptos"/>
                          <a:ea typeface="Aptos"/>
                          <a:cs typeface="Aptos"/>
                        </a:rPr>
                        <a:t>, max pooling, and nonlinearities</a:t>
                      </a:r>
                      <a:r>
                        <a:rPr lang="it-IT" sz="1600" b="0" i="0" u="none" strike="noStrike" cap="none" spc="0">
                          <a:solidFill>
                            <a:schemeClr val="tx1"/>
                          </a:solidFill>
                          <a:latin typeface="Aptos"/>
                          <a:ea typeface="Aptos"/>
                          <a:cs typeface="Aptos"/>
                        </a:rPr>
                        <a:t> (Relu)</a:t>
                      </a:r>
                      <a:r>
                        <a:rPr lang="en-US" sz="1600" b="0" i="0" u="none" strike="noStrike" cap="none" spc="0">
                          <a:solidFill>
                            <a:schemeClr val="tx1"/>
                          </a:solidFill>
                          <a:latin typeface="Aptos"/>
                          <a:ea typeface="Aptos"/>
                          <a:cs typeface="Aptos"/>
                        </a:rPr>
                        <a:t>. </a:t>
                      </a:r>
                      <a:r>
                        <a:rPr lang="it-IT" sz="1600" b="0" i="0" u="none" strike="noStrike" cap="none" spc="0">
                          <a:solidFill>
                            <a:schemeClr val="tx1"/>
                          </a:solidFill>
                          <a:latin typeface="Aptos"/>
                          <a:ea typeface="Aptos"/>
                          <a:cs typeface="Aptos"/>
                        </a:rPr>
                        <a:t>In the end </a:t>
                      </a:r>
                      <a:r>
                        <a:rPr lang="en-US" sz="1600" b="0" i="0" u="none" strike="noStrike" cap="none" spc="0">
                          <a:solidFill>
                            <a:schemeClr val="tx1"/>
                          </a:solidFill>
                          <a:latin typeface="Aptos"/>
                          <a:ea typeface="Aptos"/>
                          <a:cs typeface="Aptos"/>
                        </a:rPr>
                        <a:t>feature maps are flattened and passed through a fully-connected layer.</a:t>
                      </a:r>
                      <a:endParaRPr sz="1600"/>
                    </a:p>
                  </a:txBody>
                  <a:tcPr/>
                </a:tc>
              </a:tr>
              <a:tr h="365760">
                <a:tc>
                  <a:txBody>
                    <a:bodyPr/>
                    <a:p>
                      <a:pPr algn="just">
                        <a:lnSpc>
                          <a:spcPct val="100000"/>
                        </a:lnSpc>
                        <a:spcBef>
                          <a:spcPts val="0"/>
                        </a:spcBef>
                        <a:spcAft>
                          <a:spcPts val="0"/>
                        </a:spcAft>
                        <a:defRPr/>
                      </a:pPr>
                      <a:r>
                        <a:rPr lang="en-US" sz="1600" b="1" i="0" u="none" strike="noStrike" cap="none" spc="0">
                          <a:solidFill>
                            <a:schemeClr val="tx1"/>
                          </a:solidFill>
                          <a:latin typeface="Aptos"/>
                          <a:ea typeface="Aptos"/>
                          <a:cs typeface="Aptos"/>
                        </a:rPr>
                        <a:t>The </a:t>
                      </a:r>
                      <a:r>
                        <a:rPr lang="en-US" sz="1600" b="1" i="0" u="none" strike="noStrike" cap="none" spc="0">
                          <a:solidFill>
                            <a:schemeClr val="tx1"/>
                          </a:solidFill>
                          <a:latin typeface="Aptos"/>
                          <a:ea typeface="Aptos"/>
                          <a:cs typeface="Aptos"/>
                        </a:rPr>
                        <a:t>output</a:t>
                      </a:r>
                      <a:r>
                        <a:rPr lang="it-IT" sz="1600" b="1" i="0" u="none" strike="noStrike" cap="none" spc="0">
                          <a:solidFill>
                            <a:schemeClr val="tx1"/>
                          </a:solidFill>
                          <a:latin typeface="Aptos"/>
                          <a:ea typeface="Aptos"/>
                          <a:cs typeface="Aptos"/>
                        </a:rPr>
                        <a:t>:</a:t>
                      </a:r>
                      <a:r>
                        <a:rPr lang="it-IT" sz="1600" b="0" i="0" u="none" strike="noStrike" cap="none" spc="0">
                          <a:solidFill>
                            <a:schemeClr val="tx1"/>
                          </a:solidFill>
                          <a:latin typeface="Aptos"/>
                          <a:ea typeface="Aptos"/>
                          <a:cs typeface="Aptos"/>
                        </a:rPr>
                        <a:t> </a:t>
                      </a:r>
                      <a:endParaRPr sz="1600" b="0" i="0" u="none" strike="noStrike" cap="none" spc="0">
                        <a:solidFill>
                          <a:schemeClr val="tx1"/>
                        </a:solidFill>
                        <a:latin typeface="Aptos"/>
                        <a:cs typeface="Aptos"/>
                      </a:endParaRPr>
                    </a:p>
                    <a:p>
                      <a:pPr>
                        <a:defRPr/>
                      </a:pPr>
                      <a:endParaRPr sz="1600"/>
                    </a:p>
                  </a:txBody>
                  <a:tcPr/>
                </a:tc>
                <a:tc>
                  <a:txBody>
                    <a:bodyPr/>
                    <a:p>
                      <a:pPr>
                        <a:defRPr/>
                      </a:pPr>
                      <a:r>
                        <a:rPr lang="en-US" sz="1600" b="0" i="0" u="none" strike="noStrike" cap="none" spc="0">
                          <a:solidFill>
                            <a:schemeClr val="tx1"/>
                          </a:solidFill>
                          <a:latin typeface="Aptos"/>
                          <a:ea typeface="Aptos"/>
                          <a:cs typeface="Aptos"/>
                        </a:rPr>
                        <a:t>is a 5-dimensional vector where each dimension is matched to one of our 5 classes (W</a:t>
                      </a:r>
                      <a:r>
                        <a:rPr lang="it-IT" sz="1600" b="0" i="0" u="none" strike="noStrike" cap="none" spc="0">
                          <a:solidFill>
                            <a:schemeClr val="tx1"/>
                          </a:solidFill>
                          <a:latin typeface="Aptos"/>
                          <a:ea typeface="Aptos"/>
                          <a:cs typeface="Aptos"/>
                        </a:rPr>
                        <a:t>ake</a:t>
                      </a:r>
                      <a:r>
                        <a:rPr lang="en-US" sz="1600" b="0" i="0" u="none" strike="noStrike" cap="none" spc="0">
                          <a:solidFill>
                            <a:schemeClr val="tx1"/>
                          </a:solidFill>
                          <a:latin typeface="Aptos"/>
                          <a:ea typeface="Aptos"/>
                          <a:cs typeface="Aptos"/>
                        </a:rPr>
                        <a:t>, N1, N2, N3 and R</a:t>
                      </a:r>
                      <a:r>
                        <a:rPr lang="it-IT" sz="1600" b="0" i="0" u="none" strike="noStrike" cap="none" spc="0">
                          <a:solidFill>
                            <a:schemeClr val="tx1"/>
                          </a:solidFill>
                          <a:latin typeface="Aptos"/>
                          <a:ea typeface="Aptos"/>
                          <a:cs typeface="Aptos"/>
                        </a:rPr>
                        <a:t>EM</a:t>
                      </a:r>
                      <a:r>
                        <a:rPr lang="en-US" sz="1600" b="0" i="0" u="none" strike="noStrike" cap="none" spc="0">
                          <a:solidFill>
                            <a:schemeClr val="tx1"/>
                          </a:solidFill>
                          <a:latin typeface="Aptos"/>
                          <a:ea typeface="Aptos"/>
                          <a:cs typeface="Aptos"/>
                        </a:rPr>
                        <a:t> sleep stages).</a:t>
                      </a:r>
                      <a:endParaRPr sz="1600"/>
                    </a:p>
                  </a:txBody>
                  <a:tcPr/>
                </a:tc>
              </a:tr>
            </a:tbl>
          </a:graphicData>
        </a:graphic>
      </p:graphicFrame>
      <p:sp>
        <p:nvSpPr>
          <p:cNvPr id="1980036703" name=""/>
          <p:cNvSpPr txBox="1"/>
          <p:nvPr/>
        </p:nvSpPr>
        <p:spPr bwMode="auto">
          <a:xfrm flipH="0" flipV="0">
            <a:off x="1648703" y="5655467"/>
            <a:ext cx="8829633" cy="1067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Ple</a:t>
            </a:r>
            <a:r>
              <a:rPr lang="en-US" sz="1600" b="0" i="0" u="none" strike="noStrike" cap="none" spc="0">
                <a:solidFill>
                  <a:schemeClr val="tx1"/>
                </a:solidFill>
                <a:latin typeface="Aptos"/>
                <a:ea typeface="Aptos"/>
                <a:cs typeface="Aptos"/>
              </a:rPr>
              <a:t>a</a:t>
            </a:r>
            <a:r>
              <a:rPr lang="en-US" sz="1600" b="0" i="0" u="none" strike="noStrike" cap="none" spc="0">
                <a:solidFill>
                  <a:schemeClr val="tx1"/>
                </a:solidFill>
                <a:latin typeface="Aptos"/>
                <a:ea typeface="Aptos"/>
                <a:cs typeface="Aptos"/>
              </a:rPr>
              <a:t>se note</a:t>
            </a:r>
            <a:r>
              <a:rPr lang="en-US" sz="1600" b="0" i="0" u="none" strike="noStrike" cap="none" spc="0">
                <a:solidFill>
                  <a:schemeClr val="tx1"/>
                </a:solidFill>
                <a:latin typeface="Aptos"/>
                <a:ea typeface="Aptos"/>
                <a:cs typeface="Aptos"/>
              </a:rPr>
              <a:t> that during </a:t>
            </a:r>
            <a:r>
              <a:rPr lang="it-IT" sz="1600" b="0" i="0" u="none" strike="noStrike" cap="none" spc="0">
                <a:solidFill>
                  <a:schemeClr val="tx1"/>
                </a:solidFill>
                <a:latin typeface="Aptos"/>
                <a:ea typeface="Aptos"/>
                <a:cs typeface="Aptos"/>
              </a:rPr>
              <a:t>each epoh of </a:t>
            </a:r>
            <a:r>
              <a:rPr lang="en-US" sz="1600" b="0" i="0" u="none" strike="noStrike" cap="none" spc="0">
                <a:solidFill>
                  <a:schemeClr val="tx1"/>
                </a:solidFill>
                <a:latin typeface="Aptos"/>
                <a:ea typeface="Aptos"/>
                <a:cs typeface="Aptos"/>
              </a:rPr>
              <a:t>training, instead of accuracy we </a:t>
            </a:r>
            <a:r>
              <a:rPr lang="it-IT" sz="1600" b="0" i="0" u="none" strike="noStrike" cap="none" spc="0">
                <a:solidFill>
                  <a:schemeClr val="tx1"/>
                </a:solidFill>
                <a:latin typeface="Aptos"/>
                <a:ea typeface="Aptos"/>
                <a:cs typeface="Aptos"/>
              </a:rPr>
              <a:t>mesure </a:t>
            </a:r>
            <a:r>
              <a:rPr lang="en-US" sz="1600" b="1" i="0" u="none" strike="noStrike" cap="none" spc="0">
                <a:solidFill>
                  <a:schemeClr val="tx1"/>
                </a:solidFill>
                <a:latin typeface="Aptos"/>
                <a:ea typeface="Aptos"/>
                <a:cs typeface="Aptos"/>
              </a:rPr>
              <a:t>Cohen's kappa</a:t>
            </a:r>
            <a:r>
              <a:rPr lang="en-US" sz="1600" b="0" i="0" u="none" strike="noStrike" cap="none" spc="0">
                <a:solidFill>
                  <a:schemeClr val="tx1"/>
                </a:solidFill>
                <a:latin typeface="Aptos"/>
                <a:ea typeface="Aptos"/>
                <a:cs typeface="Aptos"/>
              </a:rPr>
              <a:t>. This score is a statistical measure of inter-rater agreement or inter-annotator agreement for qualitative (categorical) data. It is c</a:t>
            </a:r>
            <a:r>
              <a:rPr lang="en-US" sz="1600" b="0" i="0" u="none" strike="noStrike" cap="none" spc="0">
                <a:solidFill>
                  <a:schemeClr val="tx1"/>
                </a:solidFill>
                <a:latin typeface="Aptos"/>
                <a:ea typeface="Aptos"/>
                <a:cs typeface="Aptos"/>
              </a:rPr>
              <a:t>ommonly u</a:t>
            </a:r>
            <a:r>
              <a:rPr sz="1600" b="0" i="0" u="none" strike="noStrike" cap="none" spc="0">
                <a:solidFill>
                  <a:schemeClr val="tx1"/>
                </a:solidFill>
                <a:latin typeface="Aptos"/>
                <a:ea typeface="Aptos"/>
                <a:cs typeface="Aptos"/>
              </a:rPr>
              <a:t>sed to evaluate the performance of classification models, especially in</a:t>
            </a:r>
            <a:r>
              <a:rPr sz="1600" b="1" i="0" u="none" strike="noStrike" cap="none" spc="0">
                <a:solidFill>
                  <a:srgbClr val="00B050"/>
                </a:solidFill>
                <a:latin typeface="Aptos"/>
                <a:ea typeface="Aptos"/>
                <a:cs typeface="Aptos"/>
              </a:rPr>
              <a:t> </a:t>
            </a:r>
            <a:r>
              <a:rPr sz="1600" b="1" i="0" u="none" strike="noStrike" cap="none" spc="0">
                <a:solidFill>
                  <a:srgbClr val="00B050"/>
                </a:solidFill>
                <a:latin typeface="Aptos"/>
                <a:ea typeface="Aptos"/>
                <a:cs typeface="Aptos"/>
              </a:rPr>
              <a:t>cases where the classes are imbalanced</a:t>
            </a:r>
            <a:r>
              <a:rPr sz="1600" b="0" i="0" u="none" strike="noStrike" cap="none" spc="0">
                <a:solidFill>
                  <a:schemeClr val="tx1"/>
                </a:solidFill>
                <a:latin typeface="Aptos"/>
                <a:ea typeface="Aptos"/>
                <a:cs typeface="Aptos"/>
              </a:rPr>
              <a:t>. </a:t>
            </a:r>
            <a:endParaRPr sz="1600" b="0" i="0" u="none" strike="noStrike" cap="none" spc="0">
              <a:solidFill>
                <a:schemeClr val="tx1"/>
              </a:solidFill>
              <a:latin typeface="Aptos"/>
              <a:cs typeface="Apto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4" name="Immagine 3" descr="Immagine che contiene blu, schermata, Blu elettrico, Rettangolo&#10;&#10;Descrizione generata automaticamente"/>
          <p:cNvPicPr>
            <a:picLocks noChangeAspect="1"/>
          </p:cNvPicPr>
          <p:nvPr/>
        </p:nvPicPr>
        <p:blipFill>
          <a:blip r:embed="rId3"/>
          <a:stretch/>
        </p:blipFill>
        <p:spPr bwMode="auto">
          <a:xfrm rot="5400000" flipH="1" flipV="1">
            <a:off x="-6416137" y="-3196684"/>
            <a:ext cx="15411451" cy="21804820"/>
          </a:xfrm>
          <a:prstGeom prst="rect">
            <a:avLst/>
          </a:prstGeom>
          <a:noFill/>
          <a:ln>
            <a:noFill/>
          </a:ln>
        </p:spPr>
      </p:pic>
      <p:sp>
        <p:nvSpPr>
          <p:cNvPr id="7" name="CasellaDiTesto 6"/>
          <p:cNvSpPr txBox="1"/>
          <p:nvPr/>
        </p:nvSpPr>
        <p:spPr bwMode="auto">
          <a:xfrm flipH="0" flipV="0">
            <a:off x="1868850" y="1380578"/>
            <a:ext cx="9623331" cy="2774039"/>
          </a:xfrm>
          <a:prstGeom prst="rect">
            <a:avLst/>
          </a:prstGeom>
          <a:noFill/>
        </p:spPr>
        <p:txBody>
          <a:bodyPr wrap="square" rtlCol="0">
            <a:spAutoFit/>
          </a:bodyPr>
          <a:lstStyle/>
          <a:p>
            <a:pPr algn="r">
              <a:defRPr/>
            </a:pPr>
            <a:r>
              <a:rPr lang="it-IT" sz="8800" b="1">
                <a:solidFill>
                  <a:schemeClr val="bg1"/>
                </a:solidFill>
              </a:rPr>
              <a:t>Brief Introduction</a:t>
            </a:r>
            <a:endParaRPr lang="it-IT" sz="8800" b="1">
              <a:solidFill>
                <a:schemeClr val="bg1"/>
              </a:solidFill>
            </a:endParaRPr>
          </a:p>
          <a:p>
            <a:pPr algn="r">
              <a:defRPr/>
            </a:pPr>
            <a:r>
              <a:rPr lang="it-IT" sz="8800" b="1">
                <a:solidFill>
                  <a:schemeClr val="bg1"/>
                </a:solidFill>
              </a:rPr>
              <a:t>on Dataset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8436089"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866997866"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644828606" name="CasellaDiTesto 10"/>
          <p:cNvSpPr txBox="1"/>
          <p:nvPr/>
        </p:nvSpPr>
        <p:spPr bwMode="auto">
          <a:xfrm>
            <a:off x="1648703" y="223469"/>
            <a:ext cx="9384490"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odel</a:t>
            </a:r>
            <a:r>
              <a:rPr lang="en-US" sz="4800" b="1">
                <a:solidFill>
                  <a:srgbClr val="019A3F"/>
                </a:solidFill>
              </a:rPr>
              <a:t>-</a:t>
            </a:r>
            <a:r>
              <a:rPr lang="it-IT" sz="4800" b="1">
                <a:solidFill>
                  <a:srgbClr val="019A3F"/>
                </a:solidFill>
              </a:rPr>
              <a:t>5</a:t>
            </a:r>
            <a:r>
              <a:rPr lang="en-US" sz="4800" b="1">
                <a:solidFill>
                  <a:srgbClr val="019A3F"/>
                </a:solidFill>
              </a:rPr>
              <a:t>:</a:t>
            </a:r>
            <a:r>
              <a:rPr lang="en-US" sz="3600" b="1">
                <a:solidFill>
                  <a:srgbClr val="019A3F"/>
                </a:solidFill>
              </a:rPr>
              <a:t> </a:t>
            </a:r>
            <a:r>
              <a:rPr lang="en-US" sz="2800" b="1">
                <a:solidFill>
                  <a:srgbClr val="019A3F"/>
                </a:solidFill>
              </a:rPr>
              <a:t>Result</a:t>
            </a:r>
            <a:r>
              <a:rPr lang="it-IT" sz="2800" b="1">
                <a:solidFill>
                  <a:srgbClr val="019A3F"/>
                </a:solidFill>
              </a:rPr>
              <a:t> </a:t>
            </a:r>
            <a:r>
              <a:rPr lang="it-IT" sz="1400" b="1">
                <a:solidFill>
                  <a:srgbClr val="019A3F"/>
                </a:solidFill>
              </a:rPr>
              <a:t>(part 1)</a:t>
            </a:r>
            <a:endParaRPr sz="600">
              <a:solidFill>
                <a:srgbClr val="019A3F"/>
              </a:solidFill>
            </a:endParaRPr>
          </a:p>
        </p:txBody>
      </p:sp>
      <p:sp>
        <p:nvSpPr>
          <p:cNvPr id="746319556"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654848060" name=""/>
          <p:cNvSpPr txBox="1"/>
          <p:nvPr/>
        </p:nvSpPr>
        <p:spPr bwMode="auto">
          <a:xfrm flipH="0" flipV="0">
            <a:off x="1648703" y="4333518"/>
            <a:ext cx="8735098" cy="15548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The Chambon et al. model shows steady improvement, with loss decreasing and </a:t>
            </a:r>
            <a:r>
              <a:rPr lang="en-US" sz="1600" b="1" i="0" u="none" strike="noStrike" cap="none" spc="0">
                <a:solidFill>
                  <a:srgbClr val="00B050"/>
                </a:solidFill>
                <a:latin typeface="Aptos"/>
                <a:ea typeface="Aptos"/>
                <a:cs typeface="Aptos"/>
              </a:rPr>
              <a:t>Cohen’s </a:t>
            </a:r>
            <a:r>
              <a:rPr lang="en-US" sz="1600" b="1" i="0" u="none" strike="noStrike" cap="none" spc="0">
                <a:solidFill>
                  <a:srgbClr val="00B050"/>
                </a:solidFill>
                <a:latin typeface="Aptos"/>
                <a:ea typeface="Aptos"/>
                <a:cs typeface="Aptos"/>
              </a:rPr>
              <a:t>kappa increasing consistently across epochs</a:t>
            </a:r>
            <a:r>
              <a:rPr lang="en-US" sz="1600" b="0" i="0" u="none" strike="noStrike" cap="none" spc="0">
                <a:solidFill>
                  <a:schemeClr val="tx1"/>
                </a:solidFill>
                <a:latin typeface="Aptos"/>
                <a:ea typeface="Aptos"/>
                <a:cs typeface="Aptos"/>
              </a:rPr>
              <a:t>. This indicates successful training.</a:t>
            </a:r>
            <a:endParaRPr lang="en-US"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US" sz="16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en-US" sz="1600" b="0" i="0" u="none" strike="noStrike" cap="none" spc="0">
                <a:solidFill>
                  <a:schemeClr val="tx1"/>
                </a:solidFill>
                <a:latin typeface="Aptos"/>
                <a:ea typeface="Aptos"/>
                <a:cs typeface="Aptos"/>
              </a:rPr>
              <a:t>The</a:t>
            </a:r>
            <a:r>
              <a:rPr lang="it-IT" sz="1600" b="0" i="0" u="none" strike="noStrike" cap="none" spc="0">
                <a:solidFill>
                  <a:schemeClr val="tx1"/>
                </a:solidFill>
                <a:latin typeface="Aptos"/>
                <a:ea typeface="Aptos"/>
                <a:cs typeface="Aptos"/>
              </a:rPr>
              <a:t> somewhat</a:t>
            </a:r>
            <a:r>
              <a:rPr lang="en-US" sz="1600" b="0" i="0" u="none" strike="noStrike" cap="none" spc="0">
                <a:solidFill>
                  <a:schemeClr val="tx1"/>
                </a:solidFill>
                <a:latin typeface="Aptos"/>
                <a:ea typeface="Aptos"/>
                <a:cs typeface="Aptos"/>
              </a:rPr>
              <a:t> close alignment of training and validation curves suggests </a:t>
            </a:r>
            <a:r>
              <a:rPr lang="en-US" sz="1600" b="1" i="0" u="none" strike="noStrike" cap="none" spc="0">
                <a:solidFill>
                  <a:schemeClr val="tx1"/>
                </a:solidFill>
                <a:latin typeface="Aptos"/>
                <a:ea typeface="Aptos"/>
                <a:cs typeface="Aptos"/>
              </a:rPr>
              <a:t>minimal overfitting</a:t>
            </a:r>
            <a:r>
              <a:rPr lang="it-IT" sz="1600" b="0" i="0" u="none" strike="noStrike" cap="none" spc="0">
                <a:solidFill>
                  <a:schemeClr val="tx1"/>
                </a:solidFill>
                <a:latin typeface="Aptos"/>
                <a:ea typeface="Aptos"/>
                <a:cs typeface="Aptos"/>
              </a:rPr>
              <a:t>.</a:t>
            </a:r>
            <a:r>
              <a:rPr lang="en-US" sz="1600" b="0" i="0" u="none" strike="noStrike" cap="none" spc="0">
                <a:solidFill>
                  <a:schemeClr val="tx1"/>
                </a:solidFill>
                <a:latin typeface="Aptos"/>
                <a:ea typeface="Aptos"/>
                <a:cs typeface="Aptos"/>
              </a:rPr>
              <a:t> </a:t>
            </a:r>
            <a:r>
              <a:rPr lang="en-US" sz="1600" b="1" i="0" u="none" strike="noStrike" cap="none" spc="0">
                <a:solidFill>
                  <a:srgbClr val="00B050"/>
                </a:solidFill>
                <a:latin typeface="Aptos"/>
                <a:ea typeface="Aptos"/>
                <a:cs typeface="Aptos"/>
              </a:rPr>
              <a:t>Fluctuations in Cohen’s kappa are</a:t>
            </a:r>
            <a:r>
              <a:rPr lang="it-IT" sz="1600" b="1" i="0" u="none" strike="noStrike" cap="none" spc="0">
                <a:solidFill>
                  <a:srgbClr val="00B050"/>
                </a:solidFill>
                <a:latin typeface="Aptos"/>
                <a:ea typeface="Aptos"/>
                <a:cs typeface="Aptos"/>
              </a:rPr>
              <a:t> to be</a:t>
            </a:r>
            <a:r>
              <a:rPr lang="en-US" sz="1600" b="1" i="0" u="none" strike="noStrike" cap="none" spc="0">
                <a:solidFill>
                  <a:srgbClr val="00B050"/>
                </a:solidFill>
                <a:latin typeface="Aptos"/>
                <a:ea typeface="Aptos"/>
                <a:cs typeface="Aptos"/>
              </a:rPr>
              <a:t> expected</a:t>
            </a:r>
            <a:r>
              <a:rPr lang="en-US" sz="1600" b="0" i="0" u="none" strike="noStrike" cap="none" spc="0">
                <a:solidFill>
                  <a:schemeClr val="tx1"/>
                </a:solidFill>
                <a:latin typeface="Aptos"/>
                <a:ea typeface="Aptos"/>
                <a:cs typeface="Aptos"/>
              </a:rPr>
              <a:t> due to its calculation method, but as long as it trends upward in both train and validation, it's a positive sign.</a:t>
            </a:r>
            <a:endParaRPr lang="en-US" sz="1600" b="0" i="0" u="none" strike="noStrike" cap="none" spc="0">
              <a:solidFill>
                <a:schemeClr val="tx1"/>
              </a:solidFill>
              <a:latin typeface="Aptos"/>
              <a:cs typeface="Aptos"/>
            </a:endParaRPr>
          </a:p>
        </p:txBody>
      </p:sp>
      <p:pic>
        <p:nvPicPr>
          <p:cNvPr id="1567228065" name=""/>
          <p:cNvPicPr>
            <a:picLocks noChangeAspect="1"/>
          </p:cNvPicPr>
          <p:nvPr/>
        </p:nvPicPr>
        <p:blipFill>
          <a:blip r:embed="rId3"/>
          <a:stretch/>
        </p:blipFill>
        <p:spPr bwMode="auto">
          <a:xfrm flipH="0" flipV="0">
            <a:off x="6233583" y="1259312"/>
            <a:ext cx="3826536" cy="2915456"/>
          </a:xfrm>
          <a:prstGeom prst="rect">
            <a:avLst/>
          </a:prstGeom>
        </p:spPr>
      </p:pic>
      <p:sp>
        <p:nvSpPr>
          <p:cNvPr id="956156803" name=""/>
          <p:cNvSpPr txBox="1"/>
          <p:nvPr/>
        </p:nvSpPr>
        <p:spPr bwMode="auto">
          <a:xfrm flipH="0" flipV="0">
            <a:off x="7758666" y="1046790"/>
            <a:ext cx="1319893"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400"/>
              <a:t>Train loss:</a:t>
            </a:r>
            <a:endParaRPr sz="1400"/>
          </a:p>
        </p:txBody>
      </p:sp>
      <p:pic>
        <p:nvPicPr>
          <p:cNvPr id="1822513426" name=""/>
          <p:cNvPicPr>
            <a:picLocks noChangeAspect="1"/>
          </p:cNvPicPr>
          <p:nvPr/>
        </p:nvPicPr>
        <p:blipFill>
          <a:blip r:embed="rId4"/>
          <a:stretch/>
        </p:blipFill>
        <p:spPr bwMode="auto">
          <a:xfrm flipH="0" flipV="0">
            <a:off x="2093204" y="1259312"/>
            <a:ext cx="3781628" cy="2869047"/>
          </a:xfrm>
          <a:prstGeom prst="rect">
            <a:avLst/>
          </a:prstGeom>
        </p:spPr>
      </p:pic>
      <p:sp>
        <p:nvSpPr>
          <p:cNvPr id="926259322" name=""/>
          <p:cNvSpPr txBox="1"/>
          <p:nvPr/>
        </p:nvSpPr>
        <p:spPr bwMode="auto">
          <a:xfrm flipH="0" flipV="0">
            <a:off x="3365035" y="1046790"/>
            <a:ext cx="1886100"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it-IT" sz="1400"/>
              <a:t>Train performance:</a:t>
            </a:r>
            <a:endParaRPr sz="1100"/>
          </a:p>
        </p:txBody>
      </p:sp>
      <p:sp>
        <p:nvSpPr>
          <p:cNvPr id="708925768"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00757102"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297304272"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3651449" name="CasellaDiTesto 10"/>
          <p:cNvSpPr txBox="1"/>
          <p:nvPr/>
        </p:nvSpPr>
        <p:spPr bwMode="auto">
          <a:xfrm>
            <a:off x="1648703" y="223469"/>
            <a:ext cx="9374050" cy="823320"/>
          </a:xfrm>
          <a:prstGeom prst="rect">
            <a:avLst/>
          </a:prstGeom>
          <a:noFill/>
        </p:spPr>
        <p:txBody>
          <a:bodyPr wrap="square" rtlCol="0">
            <a:spAutoFit/>
          </a:bodyPr>
          <a:lstStyle/>
          <a:p>
            <a:pPr>
              <a:defRPr/>
            </a:pPr>
            <a:r>
              <a:rPr lang="en-US" sz="4800" b="1">
                <a:solidFill>
                  <a:srgbClr val="019A3F"/>
                </a:solidFill>
              </a:rPr>
              <a:t>M</a:t>
            </a:r>
            <a:r>
              <a:rPr lang="en-US" sz="4800" b="1">
                <a:solidFill>
                  <a:srgbClr val="019A3F"/>
                </a:solidFill>
              </a:rPr>
              <a:t>odel</a:t>
            </a:r>
            <a:r>
              <a:rPr lang="en-US" sz="4800" b="1">
                <a:solidFill>
                  <a:srgbClr val="019A3F"/>
                </a:solidFill>
              </a:rPr>
              <a:t>-</a:t>
            </a:r>
            <a:r>
              <a:rPr lang="it-IT" sz="4800" b="1">
                <a:solidFill>
                  <a:srgbClr val="019A3F"/>
                </a:solidFill>
              </a:rPr>
              <a:t>5</a:t>
            </a:r>
            <a:r>
              <a:rPr lang="en-US" sz="4800" b="1">
                <a:solidFill>
                  <a:srgbClr val="019A3F"/>
                </a:solidFill>
              </a:rPr>
              <a:t>:</a:t>
            </a:r>
            <a:r>
              <a:rPr lang="en-US" sz="3600" b="1">
                <a:solidFill>
                  <a:srgbClr val="019A3F"/>
                </a:solidFill>
              </a:rPr>
              <a:t> </a:t>
            </a:r>
            <a:r>
              <a:rPr lang="en-US" sz="2800" b="1">
                <a:solidFill>
                  <a:srgbClr val="019A3F"/>
                </a:solidFill>
              </a:rPr>
              <a:t>Results</a:t>
            </a:r>
            <a:r>
              <a:rPr lang="it-IT" sz="2800" b="1">
                <a:solidFill>
                  <a:srgbClr val="019A3F"/>
                </a:solidFill>
              </a:rPr>
              <a:t> </a:t>
            </a:r>
            <a:r>
              <a:rPr lang="it-IT" sz="1400" b="1" i="0" u="none" strike="noStrike" cap="none" spc="0">
                <a:solidFill>
                  <a:srgbClr val="019A3F"/>
                </a:solidFill>
                <a:latin typeface="+mn-lt"/>
                <a:ea typeface="+mn-ea"/>
                <a:cs typeface="+mn-cs"/>
              </a:rPr>
              <a:t>(part 2)</a:t>
            </a:r>
            <a:endParaRPr sz="1400">
              <a:solidFill>
                <a:srgbClr val="019A3F"/>
              </a:solidFill>
            </a:endParaRPr>
          </a:p>
        </p:txBody>
      </p:sp>
      <p:sp>
        <p:nvSpPr>
          <p:cNvPr id="53118290"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pic>
        <p:nvPicPr>
          <p:cNvPr id="226068490" name=""/>
          <p:cNvPicPr>
            <a:picLocks noChangeAspect="1"/>
          </p:cNvPicPr>
          <p:nvPr/>
        </p:nvPicPr>
        <p:blipFill>
          <a:blip r:embed="rId3"/>
          <a:stretch/>
        </p:blipFill>
        <p:spPr bwMode="auto">
          <a:xfrm>
            <a:off x="6786562" y="485775"/>
            <a:ext cx="2952749" cy="485775"/>
          </a:xfrm>
          <a:prstGeom prst="rect">
            <a:avLst/>
          </a:prstGeom>
        </p:spPr>
      </p:pic>
      <p:pic>
        <p:nvPicPr>
          <p:cNvPr id="1473789807" name=""/>
          <p:cNvPicPr>
            <a:picLocks noChangeAspect="1"/>
          </p:cNvPicPr>
          <p:nvPr/>
        </p:nvPicPr>
        <p:blipFill>
          <a:blip r:embed="rId4"/>
          <a:stretch/>
        </p:blipFill>
        <p:spPr bwMode="auto">
          <a:xfrm flipH="0" flipV="0">
            <a:off x="1648704" y="1535906"/>
            <a:ext cx="4870874" cy="4103092"/>
          </a:xfrm>
          <a:prstGeom prst="rect">
            <a:avLst/>
          </a:prstGeom>
        </p:spPr>
      </p:pic>
      <p:sp>
        <p:nvSpPr>
          <p:cNvPr id="608400637" name=""/>
          <p:cNvSpPr txBox="1"/>
          <p:nvPr/>
        </p:nvSpPr>
        <p:spPr bwMode="auto">
          <a:xfrm flipH="0" flipV="0">
            <a:off x="7013999" y="1621312"/>
            <a:ext cx="3596406" cy="39322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400" b="0" i="0" u="none" strike="noStrike" cap="none" spc="0">
                <a:solidFill>
                  <a:schemeClr val="tx1"/>
                </a:solidFill>
                <a:latin typeface="Aptos"/>
                <a:ea typeface="Aptos"/>
                <a:cs typeface="Aptos"/>
              </a:rPr>
              <a:t>We've finally achieved a solid accuracy, approaching 80%.</a:t>
            </a:r>
            <a:endParaRPr lang="en-US" sz="14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US" sz="14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400" b="0" i="0" u="none" strike="noStrike" cap="none" spc="0">
                <a:solidFill>
                  <a:schemeClr val="tx1"/>
                </a:solidFill>
                <a:latin typeface="Aptos"/>
                <a:ea typeface="Aptos"/>
                <a:cs typeface="Aptos"/>
              </a:rPr>
              <a:t>The confusion matrix closely resembles the one from attempts 2 and 3 using frequency-domain features. Specifically:</a:t>
            </a:r>
            <a:endParaRPr lang="en-US" sz="1400" b="0" i="0" u="none" strike="noStrike" cap="none" spc="0">
              <a:solidFill>
                <a:schemeClr val="tx1"/>
              </a:solidFill>
              <a:latin typeface="Aptos"/>
              <a:cs typeface="Aptos"/>
            </a:endParaRPr>
          </a:p>
          <a:p>
            <a:pPr marL="239821" marR="0" indent="-239821" algn="l">
              <a:lnSpc>
                <a:spcPct val="100000"/>
              </a:lnSpc>
              <a:spcBef>
                <a:spcPts val="0"/>
              </a:spcBef>
              <a:spcAft>
                <a:spcPts val="0"/>
              </a:spcAft>
              <a:buFont typeface="Arial"/>
              <a:buChar char="•"/>
              <a:defRPr/>
            </a:pPr>
            <a:r>
              <a:rPr lang="en-US" sz="1400" b="1" i="0" u="none" strike="noStrike" cap="none" spc="0">
                <a:solidFill>
                  <a:schemeClr val="tx1"/>
                </a:solidFill>
                <a:latin typeface="Aptos"/>
                <a:ea typeface="Aptos"/>
                <a:cs typeface="Aptos"/>
              </a:rPr>
              <a:t>The </a:t>
            </a:r>
            <a:r>
              <a:rPr lang="en-US" sz="1400" b="1" i="0" u="none" strike="noStrike" cap="none" spc="0">
                <a:solidFill>
                  <a:schemeClr val="tx1"/>
                </a:solidFill>
                <a:latin typeface="Aptos"/>
                <a:ea typeface="Aptos"/>
                <a:cs typeface="Aptos"/>
              </a:rPr>
              <a:t>N2 class</a:t>
            </a:r>
            <a:r>
              <a:rPr lang="en-US" sz="1400" b="0" i="0" u="none" strike="noStrike" cap="none" spc="0">
                <a:solidFill>
                  <a:schemeClr val="tx1"/>
                </a:solidFill>
                <a:latin typeface="Aptos"/>
                <a:ea typeface="Aptos"/>
                <a:cs typeface="Aptos"/>
              </a:rPr>
              <a:t> (the oversampled one) remains the mos</a:t>
            </a:r>
            <a:r>
              <a:rPr lang="en-US" sz="1400" b="0" i="0" u="none" strike="noStrike" cap="none" spc="0">
                <a:solidFill>
                  <a:schemeClr val="tx1"/>
                </a:solidFill>
                <a:latin typeface="Aptos"/>
                <a:ea typeface="Aptos"/>
                <a:cs typeface="Aptos"/>
              </a:rPr>
              <a:t>t accurately predicted.</a:t>
            </a:r>
            <a:endParaRPr sz="1400" b="0" i="0" u="none" strike="noStrike" cap="none" spc="0">
              <a:solidFill>
                <a:schemeClr val="tx1"/>
              </a:solidFill>
              <a:latin typeface="Aptos"/>
              <a:cs typeface="Aptos"/>
            </a:endParaRPr>
          </a:p>
          <a:p>
            <a:pPr marL="239821" marR="0" indent="-239821" algn="l">
              <a:lnSpc>
                <a:spcPct val="100000"/>
              </a:lnSpc>
              <a:spcBef>
                <a:spcPts val="0"/>
              </a:spcBef>
              <a:spcAft>
                <a:spcPts val="0"/>
              </a:spcAft>
              <a:buFont typeface="Arial"/>
              <a:buChar char="•"/>
              <a:defRPr/>
            </a:pPr>
            <a:r>
              <a:rPr lang="en-US" sz="1400" b="1" i="0" u="none" strike="noStrike" cap="none" spc="0">
                <a:solidFill>
                  <a:schemeClr val="tx1"/>
                </a:solidFill>
                <a:latin typeface="Aptos"/>
                <a:ea typeface="Aptos"/>
                <a:cs typeface="Aptos"/>
              </a:rPr>
              <a:t>Classes below N2</a:t>
            </a:r>
            <a:r>
              <a:rPr lang="en-US" sz="1400" b="0" i="0" u="none" strike="noStrike" cap="none" spc="0">
                <a:solidFill>
                  <a:schemeClr val="tx1"/>
                </a:solidFill>
                <a:latin typeface="Aptos"/>
                <a:ea typeface="Aptos"/>
                <a:cs typeface="Aptos"/>
              </a:rPr>
              <a:t> also show strong performance, with similar true positive counts.</a:t>
            </a:r>
            <a:endParaRPr sz="1400" b="0" i="0" u="none" strike="noStrike" cap="none" spc="0">
              <a:solidFill>
                <a:schemeClr val="tx1"/>
              </a:solidFill>
              <a:latin typeface="Aptos"/>
              <a:cs typeface="Aptos"/>
            </a:endParaRPr>
          </a:p>
          <a:p>
            <a:pPr marL="239821" marR="0" indent="-239821" algn="l">
              <a:lnSpc>
                <a:spcPct val="100000"/>
              </a:lnSpc>
              <a:spcBef>
                <a:spcPts val="0"/>
              </a:spcBef>
              <a:spcAft>
                <a:spcPts val="0"/>
              </a:spcAft>
              <a:buFont typeface="Arial"/>
              <a:buChar char="•"/>
              <a:defRPr/>
            </a:pPr>
            <a:r>
              <a:rPr lang="en-US" sz="1400" b="1" i="0" u="none" strike="noStrike" cap="none" spc="0">
                <a:solidFill>
                  <a:schemeClr val="tx1"/>
                </a:solidFill>
                <a:latin typeface="Aptos"/>
                <a:ea typeface="Aptos"/>
                <a:cs typeface="Aptos"/>
              </a:rPr>
              <a:t>Classes above N2</a:t>
            </a:r>
            <a:r>
              <a:rPr lang="en-US" sz="1400" b="0" i="0" u="none" strike="noStrike" cap="none" spc="0">
                <a:solidFill>
                  <a:schemeClr val="tx1"/>
                </a:solidFill>
                <a:latin typeface="Aptos"/>
                <a:ea typeface="Aptos"/>
                <a:cs typeface="Aptos"/>
              </a:rPr>
              <a:t> are more challenging to classify</a:t>
            </a:r>
            <a:r>
              <a:rPr lang="it-IT" sz="1400" b="0" i="0" u="none" strike="noStrike" cap="none" spc="0">
                <a:solidFill>
                  <a:schemeClr val="tx1"/>
                </a:solidFill>
                <a:latin typeface="Aptos"/>
                <a:ea typeface="Aptos"/>
                <a:cs typeface="Aptos"/>
              </a:rPr>
              <a:t>, (yet looks like the model did a better performance classifying those than SVM</a:t>
            </a:r>
            <a:r>
              <a:rPr lang="it-IT" sz="1400" b="0" i="0" u="none" strike="noStrike" cap="none" spc="0">
                <a:solidFill>
                  <a:schemeClr val="tx1"/>
                </a:solidFill>
                <a:latin typeface="Aptos"/>
                <a:ea typeface="Aptos"/>
                <a:cs typeface="Aptos"/>
              </a:rPr>
              <a:t>)</a:t>
            </a:r>
            <a:endParaRPr lang="en-US" sz="1400" b="0" i="0" u="none" strike="noStrike" cap="none" spc="0">
              <a:solidFill>
                <a:schemeClr val="tx1"/>
              </a:solidFill>
              <a:latin typeface="Aptos"/>
              <a:ea typeface="Aptos"/>
              <a:cs typeface="Aptos"/>
            </a:endParaRPr>
          </a:p>
          <a:p>
            <a:pPr algn="just">
              <a:lnSpc>
                <a:spcPct val="100000"/>
              </a:lnSpc>
              <a:spcBef>
                <a:spcPts val="0"/>
              </a:spcBef>
              <a:spcAft>
                <a:spcPts val="0"/>
              </a:spcAft>
              <a:defRPr/>
            </a:pPr>
            <a:endParaRPr lang="en-US" sz="14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en-US" sz="1400" b="0" i="0" u="none" strike="noStrike" cap="none" spc="0">
                <a:solidFill>
                  <a:schemeClr val="tx1"/>
                </a:solidFill>
                <a:latin typeface="Aptos"/>
                <a:ea typeface="Aptos"/>
                <a:cs typeface="Aptos"/>
              </a:rPr>
              <a:t>These findings align </a:t>
            </a:r>
            <a:r>
              <a:rPr sz="1400" b="0" i="0" u="none" strike="noStrike" cap="none" spc="0">
                <a:solidFill>
                  <a:schemeClr val="tx1"/>
                </a:solidFill>
                <a:latin typeface="Aptos"/>
                <a:ea typeface="Aptos"/>
                <a:cs typeface="Aptos"/>
              </a:rPr>
              <a:t>perfectly with our observations from previous </a:t>
            </a:r>
            <a:r>
              <a:rPr lang="it-IT" sz="1400" b="0" i="0" u="none" strike="noStrike" cap="none" spc="0">
                <a:solidFill>
                  <a:schemeClr val="tx1"/>
                </a:solidFill>
                <a:latin typeface="Aptos"/>
                <a:ea typeface="Aptos"/>
                <a:cs typeface="Aptos"/>
              </a:rPr>
              <a:t>models 2 and 3</a:t>
            </a:r>
            <a:endParaRPr sz="1400" b="0" i="0" u="none" strike="noStrike" cap="none" spc="0">
              <a:solidFill>
                <a:schemeClr val="tx1"/>
              </a:solidFill>
              <a:latin typeface="Aptos"/>
              <a:cs typeface="Aptos"/>
            </a:endParaRPr>
          </a:p>
        </p:txBody>
      </p:sp>
      <p:sp>
        <p:nvSpPr>
          <p:cNvPr id="453451202"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8664687" name="Immagine 3" descr="Immagine che contiene blu, schermata, Blu elettrico, Rettangolo&#10;&#10;Descrizione generata automaticamente"/>
          <p:cNvPicPr>
            <a:picLocks noChangeAspect="1"/>
          </p:cNvPicPr>
          <p:nvPr/>
        </p:nvPicPr>
        <p:blipFill>
          <a:blip r:embed="rId3"/>
          <a:stretch/>
        </p:blipFill>
        <p:spPr bwMode="auto">
          <a:xfrm rot="5399942" flipH="1" flipV="1">
            <a:off x="-6416137" y="-3196683"/>
            <a:ext cx="15411450" cy="21804818"/>
          </a:xfrm>
          <a:prstGeom prst="rect">
            <a:avLst/>
          </a:prstGeom>
          <a:noFill/>
          <a:ln>
            <a:noFill/>
          </a:ln>
        </p:spPr>
      </p:pic>
      <p:sp>
        <p:nvSpPr>
          <p:cNvPr id="1649111556" name="CasellaDiTesto 6"/>
          <p:cNvSpPr txBox="1"/>
          <p:nvPr/>
        </p:nvSpPr>
        <p:spPr bwMode="auto">
          <a:xfrm flipH="0" flipV="0">
            <a:off x="887706" y="1512868"/>
            <a:ext cx="10869509" cy="2774039"/>
          </a:xfrm>
          <a:prstGeom prst="rect">
            <a:avLst/>
          </a:prstGeom>
          <a:noFill/>
        </p:spPr>
        <p:txBody>
          <a:bodyPr wrap="square" rtlCol="0">
            <a:spAutoFit/>
          </a:bodyPr>
          <a:lstStyle/>
          <a:p>
            <a:pPr marL="0" marR="0" indent="0" algn="r">
              <a:lnSpc>
                <a:spcPct val="100000"/>
              </a:lnSpc>
              <a:spcBef>
                <a:spcPts val="0"/>
              </a:spcBef>
              <a:spcAft>
                <a:spcPts val="0"/>
              </a:spcAft>
              <a:defRPr/>
            </a:pPr>
            <a:r>
              <a:rPr lang="it-IT" sz="8800" b="1" i="0" u="none" strike="noStrike" cap="none" spc="0">
                <a:solidFill>
                  <a:schemeClr val="bg1"/>
                </a:solidFill>
                <a:latin typeface="Aptos"/>
                <a:ea typeface="Aptos"/>
                <a:cs typeface="Aptos"/>
              </a:rPr>
              <a:t>Best Models Compa</a:t>
            </a:r>
            <a:r>
              <a:rPr lang="it-IT" sz="8800" b="1" i="0" u="none" strike="noStrike" cap="none" spc="0">
                <a:solidFill>
                  <a:schemeClr val="bg1"/>
                </a:solidFill>
                <a:latin typeface="Aptos"/>
                <a:ea typeface="Aptos"/>
                <a:cs typeface="Aptos"/>
              </a:rPr>
              <a:t>r</a:t>
            </a:r>
            <a:r>
              <a:rPr lang="it-IT" sz="8800" b="1">
                <a:solidFill>
                  <a:schemeClr val="bg1"/>
                </a:solidFill>
              </a:rPr>
              <a:t>aison</a:t>
            </a:r>
            <a:endParaRPr lang="it-IT" sz="7200" b="1">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3340446"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330443043"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588794578" name="CasellaDiTesto 10"/>
          <p:cNvSpPr txBox="1"/>
          <p:nvPr/>
        </p:nvSpPr>
        <p:spPr bwMode="auto">
          <a:xfrm>
            <a:off x="1648703" y="223469"/>
            <a:ext cx="9382690" cy="823320"/>
          </a:xfrm>
          <a:prstGeom prst="rect">
            <a:avLst/>
          </a:prstGeom>
          <a:noFill/>
        </p:spPr>
        <p:txBody>
          <a:bodyPr wrap="square" rtlCol="0">
            <a:spAutoFit/>
          </a:bodyPr>
          <a:lstStyle/>
          <a:p>
            <a:pPr>
              <a:defRPr/>
            </a:pPr>
            <a:r>
              <a:rPr lang="it-IT" sz="4800" b="1">
                <a:solidFill>
                  <a:srgbClr val="019A3F"/>
                </a:solidFill>
              </a:rPr>
              <a:t>Accuracy Comparaison</a:t>
            </a:r>
            <a:endParaRPr sz="1400">
              <a:solidFill>
                <a:srgbClr val="019A3F"/>
              </a:solidFill>
            </a:endParaRPr>
          </a:p>
        </p:txBody>
      </p:sp>
      <p:sp>
        <p:nvSpPr>
          <p:cNvPr id="175861621"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pic>
        <p:nvPicPr>
          <p:cNvPr id="976886575" name=""/>
          <p:cNvPicPr>
            <a:picLocks noChangeAspect="1"/>
          </p:cNvPicPr>
          <p:nvPr/>
        </p:nvPicPr>
        <p:blipFill>
          <a:blip r:embed="rId3"/>
          <a:stretch/>
        </p:blipFill>
        <p:spPr bwMode="auto">
          <a:xfrm flipH="0" flipV="0">
            <a:off x="1993287" y="1544913"/>
            <a:ext cx="8654024" cy="3768172"/>
          </a:xfrm>
          <a:prstGeom prst="rect">
            <a:avLst/>
          </a:prstGeom>
        </p:spPr>
      </p:pic>
      <p:sp>
        <p:nvSpPr>
          <p:cNvPr id="128281140" name=""/>
          <p:cNvSpPr txBox="1"/>
          <p:nvPr/>
        </p:nvSpPr>
        <p:spPr bwMode="auto">
          <a:xfrm flipH="0" flipV="0">
            <a:off x="1775248" y="1047749"/>
            <a:ext cx="900112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405929001" name=""/>
          <p:cNvSpPr txBox="1"/>
          <p:nvPr/>
        </p:nvSpPr>
        <p:spPr bwMode="auto">
          <a:xfrm flipH="0" flipV="0">
            <a:off x="1612086" y="1071561"/>
            <a:ext cx="9165367"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it-IT" sz="1600" b="0" i="0" u="none" strike="noStrike" cap="none" spc="0">
                <a:solidFill>
                  <a:schemeClr val="tx1"/>
                </a:solidFill>
                <a:latin typeface="Aptos"/>
                <a:cs typeface="Aptos"/>
              </a:rPr>
              <a:t>Here we make a comparaison between model-3 and model-5 as they are the ones with best </a:t>
            </a:r>
            <a:r>
              <a:rPr lang="it-IT" sz="1600" b="0" i="0" u="none" strike="noStrike" cap="none" spc="0">
                <a:solidFill>
                  <a:schemeClr val="tx1"/>
                </a:solidFill>
                <a:latin typeface="Aptos"/>
                <a:cs typeface="Aptos"/>
              </a:rPr>
              <a:t>overall</a:t>
            </a:r>
            <a:r>
              <a:rPr lang="it-IT" sz="1600" b="0" i="0" u="none" strike="noStrike" cap="none" spc="0">
                <a:solidFill>
                  <a:schemeClr val="tx1"/>
                </a:solidFill>
                <a:latin typeface="Aptos"/>
                <a:cs typeface="Aptos"/>
              </a:rPr>
              <a:t> results </a:t>
            </a:r>
            <a:endParaRPr lang="en-US" sz="1600" b="0" i="0" u="none" strike="noStrike" cap="none" spc="0">
              <a:solidFill>
                <a:schemeClr val="tx1"/>
              </a:solidFill>
              <a:latin typeface="Aptos"/>
              <a:cs typeface="Aptos"/>
            </a:endParaRPr>
          </a:p>
        </p:txBody>
      </p:sp>
      <p:sp>
        <p:nvSpPr>
          <p:cNvPr id="375308723" name=""/>
          <p:cNvSpPr txBox="1"/>
          <p:nvPr/>
        </p:nvSpPr>
        <p:spPr bwMode="auto">
          <a:xfrm flipH="0" flipV="0">
            <a:off x="1106782" y="5313085"/>
            <a:ext cx="9743604" cy="13719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it-IT" sz="1400" b="0" i="0" u="none" strike="noStrike" cap="none" spc="0">
                <a:solidFill>
                  <a:schemeClr val="tx1"/>
                </a:solidFill>
                <a:latin typeface="Aptos"/>
                <a:ea typeface="Aptos"/>
                <a:cs typeface="Aptos"/>
              </a:rPr>
              <a:t>The confusion matrices from both models align well with true sleep stages, supporting our accuracy results. The similarity between the plots reinforces the idea that both models produce comparable classifiers. </a:t>
            </a:r>
            <a:r>
              <a:rPr lang="it-IT" sz="1400" b="0" i="0" u="none" strike="noStrike" cap="none" spc="0">
                <a:solidFill>
                  <a:schemeClr val="tx1"/>
                </a:solidFill>
                <a:latin typeface="Aptos"/>
                <a:ea typeface="Aptos"/>
                <a:cs typeface="Aptos"/>
              </a:rPr>
              <a:t>Key differences include:</a:t>
            </a:r>
            <a:endParaRPr lang="it-IT" sz="1400" b="0" i="0" u="none" strike="noStrike" cap="none" spc="0">
              <a:solidFill>
                <a:schemeClr val="tx1"/>
              </a:solidFill>
              <a:latin typeface="Aptos"/>
              <a:cs typeface="Aptos"/>
            </a:endParaRPr>
          </a:p>
          <a:p>
            <a:pPr marL="239821" marR="0" indent="-239821" algn="just">
              <a:lnSpc>
                <a:spcPct val="100000"/>
              </a:lnSpc>
              <a:spcBef>
                <a:spcPts val="0"/>
              </a:spcBef>
              <a:spcAft>
                <a:spcPts val="0"/>
              </a:spcAft>
              <a:buFont typeface="Arial"/>
              <a:buChar char="•"/>
              <a:defRPr/>
            </a:pPr>
            <a:r>
              <a:rPr lang="it-IT" sz="1400" b="1" i="0" u="none" strike="noStrike" cap="none" spc="0">
                <a:solidFill>
                  <a:schemeClr val="tx1"/>
                </a:solidFill>
                <a:latin typeface="Aptos"/>
                <a:ea typeface="Aptos"/>
                <a:cs typeface="Aptos"/>
              </a:rPr>
              <a:t>SVM</a:t>
            </a:r>
            <a:r>
              <a:rPr lang="it-IT" sz="1400" b="1" i="0" u="none" strike="noStrike" cap="none" spc="0">
                <a:solidFill>
                  <a:srgbClr val="00B050"/>
                </a:solidFill>
                <a:latin typeface="Aptos"/>
                <a:ea typeface="Aptos"/>
                <a:cs typeface="Aptos"/>
              </a:rPr>
              <a:t> </a:t>
            </a:r>
            <a:r>
              <a:rPr lang="it-IT" sz="1400" b="1" i="0" u="none" strike="noStrike" cap="none" spc="0">
                <a:solidFill>
                  <a:srgbClr val="00B050"/>
                </a:solidFill>
                <a:latin typeface="Aptos"/>
                <a:ea typeface="Aptos"/>
                <a:cs typeface="Aptos"/>
              </a:rPr>
              <a:t>is more precise in classifying REM sleep</a:t>
            </a:r>
            <a:r>
              <a:rPr lang="it-IT" sz="1400" b="0" i="0" u="none" strike="noStrike" cap="none" spc="0">
                <a:solidFill>
                  <a:schemeClr val="tx1"/>
                </a:solidFill>
                <a:latin typeface="Aptos"/>
                <a:ea typeface="Aptos"/>
                <a:cs typeface="Aptos"/>
              </a:rPr>
              <a:t>, likely due to Power Spectral Density effectively capturing its distinct features.</a:t>
            </a:r>
            <a:endParaRPr lang="it-IT" sz="1400" b="0" i="0" u="none" strike="noStrike" cap="none" spc="0">
              <a:solidFill>
                <a:schemeClr val="tx1"/>
              </a:solidFill>
              <a:latin typeface="Aptos"/>
              <a:cs typeface="Aptos"/>
            </a:endParaRPr>
          </a:p>
          <a:p>
            <a:pPr marL="239821" marR="0" indent="-239821" algn="just">
              <a:lnSpc>
                <a:spcPct val="100000"/>
              </a:lnSpc>
              <a:spcBef>
                <a:spcPts val="0"/>
              </a:spcBef>
              <a:spcAft>
                <a:spcPts val="0"/>
              </a:spcAft>
              <a:buFont typeface="Arial"/>
              <a:buChar char="•"/>
              <a:defRPr/>
            </a:pPr>
            <a:r>
              <a:rPr lang="it-IT" sz="1400" b="1" i="0" u="none" strike="noStrike" cap="none" spc="0">
                <a:solidFill>
                  <a:schemeClr val="tx1"/>
                </a:solidFill>
                <a:latin typeface="Aptos"/>
                <a:ea typeface="Aptos"/>
                <a:cs typeface="Aptos"/>
              </a:rPr>
              <a:t>Chambon et al.</a:t>
            </a:r>
            <a:r>
              <a:rPr lang="it-IT" sz="1400" b="1" i="0" u="none" strike="noStrike" cap="none" spc="0">
                <a:solidFill>
                  <a:srgbClr val="00B050"/>
                </a:solidFill>
                <a:latin typeface="Aptos"/>
                <a:ea typeface="Aptos"/>
                <a:cs typeface="Aptos"/>
              </a:rPr>
              <a:t> </a:t>
            </a:r>
            <a:r>
              <a:rPr lang="it-IT" sz="1400" b="1" i="0" u="none" strike="noStrike" cap="none" spc="0">
                <a:solidFill>
                  <a:srgbClr val="00B050"/>
                </a:solidFill>
                <a:latin typeface="Aptos"/>
                <a:ea typeface="Aptos"/>
                <a:cs typeface="Aptos"/>
              </a:rPr>
              <a:t>i</a:t>
            </a:r>
            <a:r>
              <a:rPr lang="it-IT" sz="1400" b="1" i="0" u="none" strike="noStrike" cap="none" spc="0">
                <a:solidFill>
                  <a:srgbClr val="00B050"/>
                </a:solidFill>
                <a:latin typeface="Aptos"/>
                <a:ea typeface="Aptos"/>
                <a:cs typeface="Aptos"/>
              </a:rPr>
              <a:t>s better at identifying wake stages</a:t>
            </a:r>
            <a:r>
              <a:rPr lang="it-IT" sz="1400" b="0" i="0" u="none" strike="noStrike" cap="none" spc="0">
                <a:solidFill>
                  <a:schemeClr val="accent2"/>
                </a:solidFill>
                <a:latin typeface="Aptos"/>
                <a:ea typeface="Aptos"/>
                <a:cs typeface="Aptos"/>
              </a:rPr>
              <a:t>,</a:t>
            </a:r>
            <a:r>
              <a:rPr lang="it-IT" sz="1400" b="0" i="0" u="none" strike="noStrike" cap="none" spc="0">
                <a:solidFill>
                  <a:schemeClr val="tx1"/>
                </a:solidFill>
                <a:latin typeface="Aptos"/>
                <a:ea typeface="Aptos"/>
                <a:cs typeface="Aptos"/>
              </a:rPr>
              <a:t> which makes sense since wakefulness is marked by high-frequency activity, and our feature extraction didn’t emphasize high frequencies.</a:t>
            </a:r>
            <a:endParaRPr lang="it-IT" sz="1400" b="0" i="0" u="none" strike="noStrike" cap="none" spc="0">
              <a:solidFill>
                <a:schemeClr val="tx1"/>
              </a:solidFill>
              <a:latin typeface="Aptos"/>
              <a:cs typeface="Aptos"/>
            </a:endParaRPr>
          </a:p>
        </p:txBody>
      </p:sp>
      <p:sp>
        <p:nvSpPr>
          <p:cNvPr id="1015564782"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66074756"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824538063"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22889610" name="CasellaDiTesto 10"/>
          <p:cNvSpPr txBox="1"/>
          <p:nvPr/>
        </p:nvSpPr>
        <p:spPr bwMode="auto">
          <a:xfrm>
            <a:off x="1648703" y="223469"/>
            <a:ext cx="9382690" cy="823320"/>
          </a:xfrm>
          <a:prstGeom prst="rect">
            <a:avLst/>
          </a:prstGeom>
          <a:noFill/>
        </p:spPr>
        <p:txBody>
          <a:bodyPr wrap="square" rtlCol="0">
            <a:spAutoFit/>
          </a:bodyPr>
          <a:lstStyle/>
          <a:p>
            <a:pPr>
              <a:defRPr/>
            </a:pPr>
            <a:r>
              <a:rPr lang="it-IT" sz="4800" b="1">
                <a:solidFill>
                  <a:srgbClr val="019A3F"/>
                </a:solidFill>
              </a:rPr>
              <a:t>Accuracy Comparaison</a:t>
            </a:r>
            <a:endParaRPr sz="1400">
              <a:solidFill>
                <a:srgbClr val="019A3F"/>
              </a:solidFill>
            </a:endParaRPr>
          </a:p>
        </p:txBody>
      </p:sp>
      <p:sp>
        <p:nvSpPr>
          <p:cNvPr id="2043666506"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pic>
        <p:nvPicPr>
          <p:cNvPr id="1980888422" name=""/>
          <p:cNvPicPr>
            <a:picLocks noChangeAspect="1"/>
          </p:cNvPicPr>
          <p:nvPr/>
        </p:nvPicPr>
        <p:blipFill>
          <a:blip r:embed="rId3"/>
          <a:stretch/>
        </p:blipFill>
        <p:spPr bwMode="auto">
          <a:xfrm flipH="0" flipV="0">
            <a:off x="1625203" y="1821132"/>
            <a:ext cx="8941593" cy="4436955"/>
          </a:xfrm>
          <a:prstGeom prst="rect">
            <a:avLst/>
          </a:prstGeom>
        </p:spPr>
      </p:pic>
      <p:sp>
        <p:nvSpPr>
          <p:cNvPr id="1568426187" name=""/>
          <p:cNvSpPr txBox="1"/>
          <p:nvPr/>
        </p:nvSpPr>
        <p:spPr bwMode="auto">
          <a:xfrm flipH="0" flipV="0">
            <a:off x="1775248" y="1154905"/>
            <a:ext cx="84742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a:t>Same conlcusions can be </a:t>
            </a:r>
            <a:r>
              <a:rPr lang="it-IT" sz="1800" b="0" i="0" u="none" strike="noStrike" cap="none" spc="0">
                <a:solidFill>
                  <a:schemeClr val="tx1"/>
                </a:solidFill>
                <a:latin typeface="Aptos"/>
                <a:ea typeface="Aptos"/>
                <a:cs typeface="Aptos"/>
              </a:rPr>
              <a:t>deducted</a:t>
            </a:r>
            <a:r>
              <a:rPr lang="it-IT"/>
              <a:t> from prediction hypnograms comparaisons:</a:t>
            </a:r>
            <a:endParaRPr/>
          </a:p>
        </p:txBody>
      </p:sp>
      <p:sp>
        <p:nvSpPr>
          <p:cNvPr id="909142391"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48455504"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622702883" name="Rettangolo 9"/>
          <p:cNvSpPr/>
          <p:nvPr/>
        </p:nvSpPr>
        <p:spPr bwMode="auto">
          <a:xfrm rot="11561726">
            <a:off x="11888400" y="158151"/>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51762220" name="CasellaDiTesto 10"/>
          <p:cNvSpPr txBox="1"/>
          <p:nvPr/>
        </p:nvSpPr>
        <p:spPr bwMode="auto">
          <a:xfrm>
            <a:off x="1648703" y="223469"/>
            <a:ext cx="9384850" cy="823320"/>
          </a:xfrm>
          <a:prstGeom prst="rect">
            <a:avLst/>
          </a:prstGeom>
          <a:noFill/>
        </p:spPr>
        <p:txBody>
          <a:bodyPr wrap="square" rtlCol="0">
            <a:spAutoFit/>
          </a:bodyPr>
          <a:lstStyle/>
          <a:p>
            <a:pPr>
              <a:defRPr/>
            </a:pPr>
            <a:r>
              <a:rPr lang="it-IT" sz="4800" b="1">
                <a:solidFill>
                  <a:srgbClr val="019A3F"/>
                </a:solidFill>
              </a:rPr>
              <a:t>Times Comparaison</a:t>
            </a:r>
            <a:endParaRPr sz="1400">
              <a:solidFill>
                <a:srgbClr val="019A3F"/>
              </a:solidFill>
            </a:endParaRPr>
          </a:p>
        </p:txBody>
      </p:sp>
      <p:sp>
        <p:nvSpPr>
          <p:cNvPr id="1538405821" name=""/>
          <p:cNvSpPr txBox="1"/>
          <p:nvPr/>
        </p:nvSpPr>
        <p:spPr bwMode="auto">
          <a:xfrm flipH="0" flipV="0">
            <a:off x="1775248" y="1047749"/>
            <a:ext cx="900112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75162744" name=""/>
          <p:cNvSpPr txBox="1"/>
          <p:nvPr/>
        </p:nvSpPr>
        <p:spPr bwMode="auto">
          <a:xfrm flipH="0" flipV="0">
            <a:off x="1612086" y="1071561"/>
            <a:ext cx="9184807" cy="3356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it-IT" sz="1600" b="0" i="0" u="none" strike="noStrike" cap="none" spc="0">
                <a:solidFill>
                  <a:schemeClr val="tx1"/>
                </a:solidFill>
                <a:latin typeface="Aptos"/>
                <a:cs typeface="Aptos"/>
              </a:rPr>
              <a:t>Here we make a comparaison between model-3 and model-5 on training and prediction time. </a:t>
            </a:r>
            <a:endParaRPr lang="en-US" sz="1600" b="0" i="0" u="none" strike="noStrike" cap="none" spc="0">
              <a:solidFill>
                <a:schemeClr val="tx1"/>
              </a:solidFill>
              <a:latin typeface="Aptos"/>
              <a:cs typeface="Aptos"/>
            </a:endParaRPr>
          </a:p>
        </p:txBody>
      </p:sp>
      <p:sp>
        <p:nvSpPr>
          <p:cNvPr id="649209247" name=""/>
          <p:cNvSpPr txBox="1"/>
          <p:nvPr/>
        </p:nvSpPr>
        <p:spPr bwMode="auto">
          <a:xfrm flipH="0" flipV="0">
            <a:off x="6774158" y="1791890"/>
            <a:ext cx="3440331" cy="7318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US" sz="1400" b="0" i="0" u="none" strike="noStrike" cap="none" spc="0">
                <a:solidFill>
                  <a:schemeClr val="tx1"/>
                </a:solidFill>
                <a:latin typeface="Aptos"/>
                <a:ea typeface="Aptos"/>
                <a:cs typeface="Aptos"/>
              </a:rPr>
              <a:t>Another intrsting fact is that chambon et al model takes much longer times to train than a simple SVM: </a:t>
            </a:r>
            <a:endParaRPr lang="en-US" sz="1400" b="0" i="0" u="none" strike="noStrike" cap="none" spc="0">
              <a:solidFill>
                <a:schemeClr val="tx1"/>
              </a:solidFill>
              <a:latin typeface="Aptos"/>
              <a:cs typeface="Aptos"/>
            </a:endParaRPr>
          </a:p>
        </p:txBody>
      </p:sp>
      <p:pic>
        <p:nvPicPr>
          <p:cNvPr id="551285339" name=""/>
          <p:cNvPicPr>
            <a:picLocks noChangeAspect="1"/>
          </p:cNvPicPr>
          <p:nvPr/>
        </p:nvPicPr>
        <p:blipFill>
          <a:blip r:embed="rId3"/>
          <a:stretch/>
        </p:blipFill>
        <p:spPr bwMode="auto">
          <a:xfrm flipH="0" flipV="0">
            <a:off x="1231290" y="1791890"/>
            <a:ext cx="5019185" cy="3973219"/>
          </a:xfrm>
          <a:prstGeom prst="rect">
            <a:avLst/>
          </a:prstGeom>
        </p:spPr>
      </p:pic>
      <p:sp>
        <p:nvSpPr>
          <p:cNvPr id="568015434"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graphicFrame>
        <p:nvGraphicFramePr>
          <p:cNvPr id="501382527" name=""/>
          <p:cNvGraphicFramePr>
            <a:graphicFrameLocks xmlns:a="http://schemas.openxmlformats.org/drawingml/2006/main"/>
          </p:cNvGraphicFramePr>
          <p:nvPr/>
        </p:nvGraphicFramePr>
        <p:xfrm>
          <a:off x="6845595" y="2602632"/>
          <a:ext cx="3832108" cy="744219"/>
        </p:xfrm>
        <a:graphic>
          <a:graphicData uri="http://schemas.openxmlformats.org/drawingml/2006/table">
            <a:tbl>
              <a:tblPr firstRow="1" firstCol="0" lastRow="0" lastCol="0" bandRow="1" bandCol="0">
                <a:tableStyleId>{5C22544A-7EE6-4342-B048-85BDC9FD1C3A}</a:tableStyleId>
              </a:tblPr>
              <a:tblGrid>
                <a:gridCol w="1677736"/>
                <a:gridCol w="1677736"/>
              </a:tblGrid>
              <a:tr h="365760">
                <a:tc>
                  <a:txBody>
                    <a:bodyPr/>
                    <a:p>
                      <a:pPr algn="ctr">
                        <a:defRPr/>
                      </a:pPr>
                      <a:r>
                        <a:rPr lang="it-IT"/>
                        <a:t>SVM</a:t>
                      </a:r>
                      <a:endParaRPr/>
                    </a:p>
                  </a:txBody>
                  <a:tcPr>
                    <a:solidFill>
                      <a:srgbClr val="019A3F"/>
                    </a:solidFill>
                  </a:tcPr>
                </a:tc>
                <a:tc>
                  <a:txBody>
                    <a:bodyPr/>
                    <a:p>
                      <a:pPr algn="ctr">
                        <a:defRPr/>
                      </a:pPr>
                      <a:r>
                        <a:rPr lang="it-IT"/>
                        <a:t>Chambon</a:t>
                      </a:r>
                      <a:endParaRPr/>
                    </a:p>
                  </a:txBody>
                  <a:tcPr>
                    <a:solidFill>
                      <a:srgbClr val="019A3F"/>
                    </a:solidFill>
                  </a:tcPr>
                </a:tc>
              </a:tr>
              <a:tr h="365760">
                <a:tc>
                  <a:txBody>
                    <a:bodyPr/>
                    <a:p>
                      <a:pPr algn="ctr">
                        <a:defRPr/>
                      </a:pPr>
                      <a:r>
                        <a:rPr lang="it-IT"/>
                        <a:t>2 seconds</a:t>
                      </a:r>
                      <a:endParaRPr/>
                    </a:p>
                  </a:txBody>
                  <a:tcPr/>
                </a:tc>
                <a:tc>
                  <a:txBody>
                    <a:bodyPr/>
                    <a:p>
                      <a:pPr algn="ctr">
                        <a:defRPr/>
                      </a:pPr>
                      <a:r>
                        <a:rPr lang="it-IT"/>
                        <a:t>20 minutes</a:t>
                      </a:r>
                      <a:endParaRPr/>
                    </a:p>
                  </a:txBody>
                  <a:tcPr/>
                </a:tc>
              </a:tr>
            </a:tbl>
          </a:graphicData>
        </a:graphic>
      </p:graphicFrame>
      <p:sp>
        <p:nvSpPr>
          <p:cNvPr id="121220742" name=""/>
          <p:cNvSpPr txBox="1"/>
          <p:nvPr/>
        </p:nvSpPr>
        <p:spPr bwMode="auto">
          <a:xfrm flipH="0" flipV="0">
            <a:off x="6774158" y="3690937"/>
            <a:ext cx="3488294" cy="15853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en-GB" sz="1400" b="0" i="0" u="none" strike="noStrike" cap="none" spc="0">
                <a:solidFill>
                  <a:schemeClr val="tx1"/>
                </a:solidFill>
                <a:latin typeface="Aptos"/>
                <a:ea typeface="Aptos"/>
                <a:cs typeface="Aptos"/>
              </a:rPr>
              <a:t>Yet, wen it comes down to prediction time (as shown in graph in the left) </a:t>
            </a:r>
            <a:r>
              <a:rPr lang="it-IT" sz="1400" b="0" i="0" u="none" strike="noStrike" cap="none" spc="0">
                <a:solidFill>
                  <a:schemeClr val="tx1"/>
                </a:solidFill>
                <a:latin typeface="Aptos"/>
                <a:ea typeface="Aptos"/>
                <a:cs typeface="Aptos"/>
              </a:rPr>
              <a:t>C</a:t>
            </a:r>
            <a:r>
              <a:rPr lang="en-GB" sz="1400" b="0" i="0" u="none" strike="noStrike" cap="none" spc="0">
                <a:solidFill>
                  <a:schemeClr val="tx1"/>
                </a:solidFill>
                <a:latin typeface="Aptos"/>
                <a:ea typeface="Aptos"/>
                <a:cs typeface="Aptos"/>
              </a:rPr>
              <a:t>hambon et al is much faster, as it doesn’t need to lose time manually extracting features</a:t>
            </a:r>
            <a:endParaRPr lang="en-GB" sz="14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en-GB" sz="14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it-IT" sz="1400" b="0" i="0" u="none" strike="noStrike" cap="none" spc="0">
                <a:solidFill>
                  <a:schemeClr val="tx1"/>
                </a:solidFill>
                <a:latin typeface="Aptos"/>
                <a:ea typeface="Aptos"/>
                <a:cs typeface="Aptos"/>
              </a:rPr>
              <a:t>This makses the two models both valuable candidates for diffent usecases</a:t>
            </a:r>
            <a:endParaRPr lang="en-GB" sz="1400" b="0" i="0" u="none" strike="noStrike" cap="none" spc="0">
              <a:solidFill>
                <a:schemeClr val="tx1"/>
              </a:solidFill>
              <a:latin typeface="Aptos"/>
              <a:cs typeface="Aptos"/>
            </a:endParaRPr>
          </a:p>
        </p:txBody>
      </p:sp>
      <p:sp>
        <p:nvSpPr>
          <p:cNvPr id="130628980"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49855121" name="Rettangolo 8"/>
          <p:cNvSpPr/>
          <p:nvPr/>
        </p:nvSpPr>
        <p:spPr bwMode="auto">
          <a:xfrm rot="11561726">
            <a:off x="11394825" y="-1166343"/>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049471431" name="Rettangolo 9"/>
          <p:cNvSpPr/>
          <p:nvPr/>
        </p:nvSpPr>
        <p:spPr bwMode="auto">
          <a:xfrm rot="11561726">
            <a:off x="11964601" y="158152"/>
            <a:ext cx="1101969" cy="8475783"/>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924053976" name="CasellaDiTesto 10"/>
          <p:cNvSpPr txBox="1"/>
          <p:nvPr/>
        </p:nvSpPr>
        <p:spPr bwMode="auto">
          <a:xfrm>
            <a:off x="1648703" y="223469"/>
            <a:ext cx="9388450" cy="823320"/>
          </a:xfrm>
          <a:prstGeom prst="rect">
            <a:avLst/>
          </a:prstGeom>
          <a:noFill/>
        </p:spPr>
        <p:txBody>
          <a:bodyPr wrap="square" rtlCol="0">
            <a:spAutoFit/>
          </a:bodyPr>
          <a:lstStyle/>
          <a:p>
            <a:pPr>
              <a:defRPr/>
            </a:pPr>
            <a:r>
              <a:rPr lang="it-IT" sz="4800" b="1">
                <a:solidFill>
                  <a:srgbClr val="019A3F"/>
                </a:solidFill>
              </a:rPr>
              <a:t>Conclusions</a:t>
            </a:r>
            <a:endParaRPr sz="1400">
              <a:solidFill>
                <a:srgbClr val="019A3F"/>
              </a:solidFill>
            </a:endParaRPr>
          </a:p>
        </p:txBody>
      </p:sp>
      <p:sp>
        <p:nvSpPr>
          <p:cNvPr id="235610747" name=""/>
          <p:cNvSpPr txBox="1"/>
          <p:nvPr/>
        </p:nvSpPr>
        <p:spPr bwMode="auto">
          <a:xfrm flipH="0" flipV="0">
            <a:off x="1775248" y="1047749"/>
            <a:ext cx="900112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080358863" name=""/>
          <p:cNvSpPr txBox="1"/>
          <p:nvPr/>
        </p:nvSpPr>
        <p:spPr bwMode="auto">
          <a:xfrm flipH="0" flipV="0">
            <a:off x="1612085" y="1071560"/>
            <a:ext cx="9224406" cy="4968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just">
              <a:lnSpc>
                <a:spcPct val="100000"/>
              </a:lnSpc>
              <a:spcBef>
                <a:spcPts val="0"/>
              </a:spcBef>
              <a:spcAft>
                <a:spcPts val="0"/>
              </a:spcAft>
              <a:defRPr/>
            </a:pPr>
            <a:r>
              <a:rPr lang="it-IT" sz="1600" b="0" i="0" u="none" strike="noStrike" cap="none" spc="0">
                <a:solidFill>
                  <a:schemeClr val="tx1"/>
                </a:solidFill>
                <a:latin typeface="Aptos"/>
                <a:ea typeface="Aptos"/>
                <a:cs typeface="Aptos"/>
              </a:rPr>
              <a:t>Our results demonstrate that effective feature extraction allows a simple SVM to achieve classification performance comparable to specialized deep learning models like Chambon et al.’s. This</a:t>
            </a:r>
            <a:r>
              <a:rPr lang="it-IT" sz="1600" b="0" i="0" u="none" strike="noStrike" cap="none" spc="0">
                <a:solidFill>
                  <a:schemeClr val="accent2"/>
                </a:solidFill>
                <a:latin typeface="Aptos"/>
                <a:ea typeface="Aptos"/>
                <a:cs typeface="Aptos"/>
              </a:rPr>
              <a:t> </a:t>
            </a:r>
            <a:r>
              <a:rPr lang="it-IT" sz="1600" b="1" i="0" u="none" strike="noStrike" cap="none" spc="0">
                <a:solidFill>
                  <a:srgbClr val="00B050"/>
                </a:solidFill>
                <a:latin typeface="Aptos"/>
                <a:ea typeface="Aptos"/>
                <a:cs typeface="Aptos"/>
              </a:rPr>
              <a:t>highlights the importance of domain knowledge in feature engineering</a:t>
            </a:r>
            <a:r>
              <a:rPr lang="it-IT" sz="1600" b="0" i="0" u="none" strike="noStrike" cap="none" spc="0">
                <a:solidFill>
                  <a:schemeClr val="tx1"/>
                </a:solidFill>
                <a:latin typeface="Aptos"/>
                <a:ea typeface="Aptos"/>
                <a:cs typeface="Aptos"/>
              </a:rPr>
              <a:t> and the efficiency of classical machine learning.</a:t>
            </a:r>
            <a:endParaRPr lang="it-IT" sz="1600" b="0" i="0" u="none" strike="noStrike" cap="none" spc="0">
              <a:solidFill>
                <a:schemeClr val="tx1"/>
              </a:solidFill>
              <a:latin typeface="Aptos"/>
              <a:ea typeface="Aptos"/>
              <a:cs typeface="Aptos"/>
            </a:endParaRPr>
          </a:p>
          <a:p>
            <a:pPr marL="0" marR="0" indent="0" algn="just">
              <a:lnSpc>
                <a:spcPct val="100000"/>
              </a:lnSpc>
              <a:spcBef>
                <a:spcPts val="0"/>
              </a:spcBef>
              <a:spcAft>
                <a:spcPts val="0"/>
              </a:spcAft>
              <a:defRPr/>
            </a:pPr>
            <a:endParaRPr lang="it-IT" sz="16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it-IT" sz="1600" b="0" i="0" u="none" strike="noStrike" cap="none" spc="0">
                <a:solidFill>
                  <a:schemeClr val="tx1"/>
                </a:solidFill>
                <a:latin typeface="Aptos"/>
                <a:ea typeface="Aptos"/>
                <a:cs typeface="Aptos"/>
              </a:rPr>
              <a:t>Key Insights:</a:t>
            </a:r>
            <a:endParaRPr lang="it-IT" sz="1600" b="0" i="0" u="none" strike="noStrike" cap="none" spc="0">
              <a:solidFill>
                <a:schemeClr val="tx1"/>
              </a:solidFill>
              <a:latin typeface="Aptos"/>
              <a:cs typeface="Aptos"/>
            </a:endParaRPr>
          </a:p>
          <a:p>
            <a:pPr marL="261850" marR="0" indent="-261850" algn="just">
              <a:lnSpc>
                <a:spcPct val="100000"/>
              </a:lnSpc>
              <a:spcBef>
                <a:spcPts val="0"/>
              </a:spcBef>
              <a:spcAft>
                <a:spcPts val="0"/>
              </a:spcAft>
              <a:buFont typeface="Arial"/>
              <a:buChar char="•"/>
              <a:defRPr/>
            </a:pPr>
            <a:r>
              <a:rPr lang="it-IT" sz="1600" b="1" i="0" u="none" strike="noStrike" cap="none" spc="0">
                <a:solidFill>
                  <a:schemeClr val="tx1"/>
                </a:solidFill>
                <a:latin typeface="Aptos"/>
                <a:ea typeface="Aptos"/>
                <a:cs typeface="Aptos"/>
              </a:rPr>
              <a:t>Efficiency of Simpler Models</a:t>
            </a:r>
            <a:r>
              <a:rPr lang="it-IT" sz="1600" b="1" i="0" u="none" strike="noStrike" cap="none" spc="0">
                <a:solidFill>
                  <a:schemeClr val="tx1"/>
                </a:solidFill>
                <a:latin typeface="Aptos"/>
                <a:ea typeface="Aptos"/>
                <a:cs typeface="Aptos"/>
              </a:rPr>
              <a:t>:</a:t>
            </a:r>
            <a:r>
              <a:rPr lang="it-IT" sz="1600" b="0" i="0" u="none" strike="noStrike" cap="none" spc="0">
                <a:solidFill>
                  <a:schemeClr val="tx1"/>
                </a:solidFill>
                <a:latin typeface="Aptos"/>
                <a:ea typeface="Aptos"/>
                <a:cs typeface="Aptos"/>
              </a:rPr>
              <a:t> SVM with extracted features required just 1–2 seconds for training, making it ideal for resource-constrained environments.</a:t>
            </a:r>
            <a:endParaRPr lang="it-IT" sz="1600" b="0" i="0" u="none" strike="noStrike" cap="none" spc="0">
              <a:solidFill>
                <a:schemeClr val="tx1"/>
              </a:solidFill>
              <a:latin typeface="Aptos"/>
              <a:cs typeface="Aptos"/>
            </a:endParaRPr>
          </a:p>
          <a:p>
            <a:pPr marL="261850" marR="0" indent="-261850" algn="just">
              <a:lnSpc>
                <a:spcPct val="100000"/>
              </a:lnSpc>
              <a:spcBef>
                <a:spcPts val="0"/>
              </a:spcBef>
              <a:spcAft>
                <a:spcPts val="0"/>
              </a:spcAft>
              <a:buFont typeface="Arial"/>
              <a:buChar char="•"/>
              <a:defRPr/>
            </a:pPr>
            <a:r>
              <a:rPr lang="it-IT" sz="1600" b="1" i="0" u="none" strike="noStrike" cap="none" spc="0">
                <a:solidFill>
                  <a:schemeClr val="tx1"/>
                </a:solidFill>
                <a:latin typeface="Aptos"/>
                <a:ea typeface="Aptos"/>
                <a:cs typeface="Aptos"/>
              </a:rPr>
              <a:t>Higher Cost of Deep Learning</a:t>
            </a:r>
            <a:r>
              <a:rPr lang="it-IT" sz="1600" b="1" i="0" u="none" strike="noStrike" cap="none" spc="0">
                <a:solidFill>
                  <a:schemeClr val="tx1"/>
                </a:solidFill>
                <a:latin typeface="Aptos"/>
                <a:ea typeface="Aptos"/>
                <a:cs typeface="Aptos"/>
              </a:rPr>
              <a:t>:</a:t>
            </a:r>
            <a:r>
              <a:rPr lang="it-IT" sz="1600" b="0" i="0" u="none" strike="noStrike" cap="none" spc="0">
                <a:solidFill>
                  <a:schemeClr val="tx1"/>
                </a:solidFill>
                <a:latin typeface="Aptos"/>
                <a:ea typeface="Aptos"/>
                <a:cs typeface="Aptos"/>
              </a:rPr>
              <a:t> Chambon et al.'s model, which processes raw EEG data directly, took ~20 minutes to train due to its complexity and data demands.</a:t>
            </a:r>
            <a:r>
              <a:rPr lang="it-IT" sz="1600" b="0" i="0" u="none" strike="noStrike" cap="none" spc="0">
                <a:solidFill>
                  <a:schemeClr val="tx1"/>
                </a:solidFill>
                <a:latin typeface="Aptos"/>
                <a:ea typeface="Aptos"/>
                <a:cs typeface="Aptos"/>
              </a:rPr>
              <a:t> Yet this is complimented by receiving better perfomances overall</a:t>
            </a:r>
            <a:r>
              <a:rPr lang="it-IT" sz="1600" b="0" i="0" u="none" strike="noStrike" cap="none" spc="0">
                <a:solidFill>
                  <a:schemeClr val="tx1"/>
                </a:solidFill>
                <a:latin typeface="Aptos"/>
                <a:ea typeface="Aptos"/>
                <a:cs typeface="Aptos"/>
              </a:rPr>
              <a:t>.</a:t>
            </a:r>
            <a:endParaRPr lang="it-IT" sz="1600" b="0" i="0" u="none" strike="noStrike" cap="none" spc="0">
              <a:solidFill>
                <a:schemeClr val="tx1"/>
              </a:solidFill>
              <a:latin typeface="Aptos"/>
              <a:ea typeface="Aptos"/>
              <a:cs typeface="Aptos"/>
            </a:endParaRPr>
          </a:p>
          <a:p>
            <a:pPr marL="261850" marR="0" indent="-261850" algn="just">
              <a:lnSpc>
                <a:spcPct val="100000"/>
              </a:lnSpc>
              <a:spcBef>
                <a:spcPts val="0"/>
              </a:spcBef>
              <a:spcAft>
                <a:spcPts val="0"/>
              </a:spcAft>
              <a:buFont typeface="Arial"/>
              <a:buChar char="•"/>
              <a:defRPr/>
            </a:pPr>
            <a:endParaRPr lang="it-IT" sz="1600" b="0" i="0" u="none" strike="noStrike" cap="none" spc="0">
              <a:solidFill>
                <a:schemeClr val="tx1"/>
              </a:solidFill>
              <a:latin typeface="Aptos"/>
              <a:cs typeface="Aptos"/>
            </a:endParaRPr>
          </a:p>
          <a:p>
            <a:pPr algn="just">
              <a:lnSpc>
                <a:spcPct val="100000"/>
              </a:lnSpc>
              <a:spcBef>
                <a:spcPts val="0"/>
              </a:spcBef>
              <a:spcAft>
                <a:spcPts val="0"/>
              </a:spcAft>
              <a:defRPr/>
            </a:pPr>
            <a:endParaRPr lang="it-IT" sz="1600" b="0" i="0" u="none" strike="noStrike" cap="none" spc="0">
              <a:solidFill>
                <a:schemeClr val="tx1"/>
              </a:solidFill>
              <a:latin typeface="Aptos"/>
              <a:cs typeface="Aptos"/>
            </a:endParaRPr>
          </a:p>
          <a:p>
            <a:pPr marL="0" marR="0" indent="0" algn="just">
              <a:lnSpc>
                <a:spcPct val="100000"/>
              </a:lnSpc>
              <a:spcBef>
                <a:spcPts val="0"/>
              </a:spcBef>
              <a:spcAft>
                <a:spcPts val="0"/>
              </a:spcAft>
              <a:defRPr/>
            </a:pPr>
            <a:r>
              <a:rPr lang="it-IT" sz="1600" b="0" i="0" u="none" strike="noStrike" cap="none" spc="0">
                <a:solidFill>
                  <a:schemeClr val="tx1"/>
                </a:solidFill>
                <a:latin typeface="Aptos"/>
                <a:ea typeface="Aptos"/>
                <a:cs typeface="Aptos"/>
              </a:rPr>
              <a:t>Practical Implications:</a:t>
            </a:r>
            <a:endParaRPr lang="it-IT" sz="1600" b="0" i="0" u="none" strike="noStrike" cap="none" spc="0">
              <a:solidFill>
                <a:schemeClr val="tx1"/>
              </a:solidFill>
              <a:latin typeface="Aptos"/>
              <a:cs typeface="Aptos"/>
            </a:endParaRPr>
          </a:p>
          <a:p>
            <a:pPr marL="261850" marR="0" indent="-261850" algn="just">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Classical models</a:t>
            </a:r>
            <a:r>
              <a:rPr lang="it-IT" sz="1600" b="0" i="0" u="none" strike="noStrike" cap="none" spc="0">
                <a:solidFill>
                  <a:schemeClr val="tx1"/>
                </a:solidFill>
                <a:latin typeface="Aptos"/>
                <a:ea typeface="Aptos"/>
                <a:cs typeface="Aptos"/>
              </a:rPr>
              <a:t> are well-suited for rapid prototyping and low-resource settings.</a:t>
            </a:r>
            <a:endParaRPr lang="it-IT" sz="1600" b="0" i="0" u="none" strike="noStrike" cap="none" spc="0">
              <a:solidFill>
                <a:schemeClr val="tx1"/>
              </a:solidFill>
              <a:latin typeface="Aptos"/>
              <a:cs typeface="Aptos"/>
            </a:endParaRPr>
          </a:p>
          <a:p>
            <a:pPr marL="261850" marR="0" indent="-261850" algn="just">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Deep learning models</a:t>
            </a:r>
            <a:r>
              <a:rPr lang="it-IT" sz="1600" b="0" i="0" u="none" strike="noStrike" cap="none" spc="0">
                <a:solidFill>
                  <a:schemeClr val="tx1"/>
                </a:solidFill>
                <a:latin typeface="Aptos"/>
                <a:ea typeface="Aptos"/>
                <a:cs typeface="Aptos"/>
              </a:rPr>
              <a:t> are preferable for high-stakes tasks where accuracy justifies higher computational costs.</a:t>
            </a:r>
            <a:endParaRPr lang="it-IT" sz="1600" b="0" i="0" u="none" strike="noStrike" cap="none" spc="0">
              <a:solidFill>
                <a:schemeClr val="tx1"/>
              </a:solidFill>
              <a:latin typeface="Aptos"/>
              <a:cs typeface="Aptos"/>
            </a:endParaRPr>
          </a:p>
          <a:p>
            <a:pPr algn="just">
              <a:lnSpc>
                <a:spcPct val="100000"/>
              </a:lnSpc>
              <a:spcBef>
                <a:spcPts val="0"/>
              </a:spcBef>
              <a:spcAft>
                <a:spcPts val="0"/>
              </a:spcAft>
              <a:defRPr/>
            </a:pPr>
            <a:endParaRPr lang="it-IT" sz="1600" b="0" i="0" u="none" strike="noStrike" cap="none" spc="0">
              <a:solidFill>
                <a:schemeClr val="tx1"/>
              </a:solidFill>
              <a:latin typeface="Aptos"/>
              <a:cs typeface="Aptos"/>
            </a:endParaRPr>
          </a:p>
          <a:p>
            <a:pPr algn="just">
              <a:lnSpc>
                <a:spcPct val="100000"/>
              </a:lnSpc>
              <a:spcBef>
                <a:spcPts val="0"/>
              </a:spcBef>
              <a:spcAft>
                <a:spcPts val="0"/>
              </a:spcAft>
              <a:defRPr/>
            </a:pPr>
            <a:r>
              <a:rPr lang="it-IT" sz="1600" b="0" i="0" u="none" strike="noStrike" cap="none" spc="0">
                <a:solidFill>
                  <a:schemeClr val="tx1"/>
                </a:solidFill>
                <a:latin typeface="Aptos"/>
                <a:ea typeface="Aptos"/>
                <a:cs typeface="Aptos"/>
              </a:rPr>
              <a:t>Overall, choosing between these approaches depends on the trade-off between performance, efficiency, and resource availability.</a:t>
            </a:r>
            <a:endParaRPr lang="it-IT" sz="1600" b="0" i="0" u="none" strike="noStrike" cap="none" spc="0">
              <a:solidFill>
                <a:schemeClr val="tx1"/>
              </a:solidFill>
              <a:latin typeface="Aptos"/>
              <a:ea typeface="Aptos"/>
              <a:cs typeface="Aptos"/>
            </a:endParaRPr>
          </a:p>
        </p:txBody>
      </p:sp>
      <p:sp>
        <p:nvSpPr>
          <p:cNvPr id="429707815" name="Rettangolo 4"/>
          <p:cNvSpPr/>
          <p:nvPr/>
        </p:nvSpPr>
        <p:spPr bwMode="auto">
          <a:xfrm rot="761701">
            <a:off x="-26574" y="-990495"/>
            <a:ext cx="1101969" cy="8475783"/>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302930864" name="Rettangolo 1"/>
          <p:cNvSpPr/>
          <p:nvPr/>
        </p:nvSpPr>
        <p:spPr bwMode="auto">
          <a:xfrm rot="761701">
            <a:off x="-788571" y="-1635258"/>
            <a:ext cx="1101969" cy="8475783"/>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69061515" name="Rettangolo 8"/>
          <p:cNvSpPr/>
          <p:nvPr/>
        </p:nvSpPr>
        <p:spPr bwMode="auto">
          <a:xfrm rot="11561658">
            <a:off x="11394824" y="-1166341"/>
            <a:ext cx="1101969" cy="8475781"/>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144873766" name="Rettangolo 9"/>
          <p:cNvSpPr/>
          <p:nvPr/>
        </p:nvSpPr>
        <p:spPr bwMode="auto">
          <a:xfrm rot="11561658">
            <a:off x="11964600" y="158150"/>
            <a:ext cx="1101969" cy="8475781"/>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2012557" name="CasellaDiTesto 10"/>
          <p:cNvSpPr txBox="1"/>
          <p:nvPr/>
        </p:nvSpPr>
        <p:spPr bwMode="auto">
          <a:xfrm>
            <a:off x="1648701" y="223467"/>
            <a:ext cx="9406089" cy="640440"/>
          </a:xfrm>
          <a:prstGeom prst="rect">
            <a:avLst/>
          </a:prstGeom>
          <a:noFill/>
        </p:spPr>
        <p:txBody>
          <a:bodyPr wrap="square" rtlCol="0">
            <a:spAutoFit/>
          </a:bodyPr>
          <a:lstStyle/>
          <a:p>
            <a:pPr>
              <a:defRPr/>
            </a:pPr>
            <a:r>
              <a:rPr lang="it-IT" sz="3600" b="1">
                <a:solidFill>
                  <a:srgbClr val="019A3F"/>
                </a:solidFill>
              </a:rPr>
              <a:t>Possibili domande: kohen’s cappa (0)</a:t>
            </a:r>
            <a:endParaRPr sz="1200">
              <a:solidFill>
                <a:srgbClr val="019A3F"/>
              </a:solidFill>
            </a:endParaRPr>
          </a:p>
        </p:txBody>
      </p:sp>
      <p:sp>
        <p:nvSpPr>
          <p:cNvPr id="540638606" name=""/>
          <p:cNvSpPr txBox="1"/>
          <p:nvPr/>
        </p:nvSpPr>
        <p:spPr bwMode="auto">
          <a:xfrm flipH="0" flipV="0">
            <a:off x="1775246" y="1047747"/>
            <a:ext cx="9001122" cy="366117"/>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639442563" name=""/>
          <p:cNvSpPr txBox="1"/>
          <p:nvPr/>
        </p:nvSpPr>
        <p:spPr bwMode="auto">
          <a:xfrm flipH="0" flipV="0">
            <a:off x="1612083" y="1071558"/>
            <a:ext cx="9353284" cy="3370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0" i="0" u="none" strike="noStrike" cap="none" spc="0">
                <a:solidFill>
                  <a:schemeClr val="tx1"/>
                </a:solidFill>
                <a:latin typeface="Aptos"/>
                <a:ea typeface="Aptos"/>
                <a:cs typeface="Aptos"/>
              </a:rPr>
              <a:t>Cohen's Kappa è una metrica statistica che </a:t>
            </a:r>
            <a:r>
              <a:rPr lang="en-US" sz="1800" b="1" i="0" u="none" strike="noStrike" cap="none" spc="0">
                <a:solidFill>
                  <a:srgbClr val="18BE5A"/>
                </a:solidFill>
                <a:latin typeface="Aptos"/>
                <a:ea typeface="Aptos"/>
                <a:cs typeface="Aptos"/>
              </a:rPr>
              <a:t>misura il grado di accordo tra </a:t>
            </a:r>
            <a:r>
              <a:rPr lang="it-IT" sz="1800" b="1" i="0" u="none" strike="noStrike" cap="none" spc="0">
                <a:solidFill>
                  <a:srgbClr val="18BE5A"/>
                </a:solidFill>
                <a:latin typeface="Aptos"/>
                <a:ea typeface="Aptos"/>
                <a:cs typeface="Aptos"/>
              </a:rPr>
              <a:t>un </a:t>
            </a:r>
            <a:r>
              <a:rPr lang="en-US" sz="1800" b="1" i="0" u="none" strike="noStrike" cap="none" spc="0">
                <a:solidFill>
                  <a:srgbClr val="18BE5A"/>
                </a:solidFill>
                <a:latin typeface="Aptos"/>
                <a:ea typeface="Aptos"/>
                <a:cs typeface="Aptos"/>
              </a:rPr>
              <a:t>classificator</a:t>
            </a:r>
            <a:r>
              <a:rPr lang="it-IT" sz="1800" b="1" i="0" u="none" strike="noStrike" cap="none" spc="0">
                <a:solidFill>
                  <a:srgbClr val="18BE5A"/>
                </a:solidFill>
                <a:latin typeface="Aptos"/>
                <a:ea typeface="Aptos"/>
                <a:cs typeface="Aptos"/>
              </a:rPr>
              <a:t>e ed un etichetta di riferimento</a:t>
            </a:r>
            <a:r>
              <a:rPr lang="it-IT" sz="1800" b="0" i="0" u="none" strike="noStrike" cap="none" spc="0">
                <a:solidFill>
                  <a:schemeClr val="tx1"/>
                </a:solidFill>
                <a:latin typeface="Aptos"/>
                <a:ea typeface="Aptos"/>
                <a:cs typeface="Aptos"/>
              </a:rPr>
              <a:t> quando le </a:t>
            </a:r>
            <a:r>
              <a:rPr lang="it-IT" sz="1800" b="1" i="0" u="none" strike="noStrike" cap="none" spc="0">
                <a:solidFill>
                  <a:srgbClr val="18BE5A"/>
                </a:solidFill>
                <a:latin typeface="Aptos"/>
                <a:ea typeface="Aptos"/>
                <a:cs typeface="Aptos"/>
              </a:rPr>
              <a:t>classi sono sbilanciate</a:t>
            </a:r>
            <a:r>
              <a:rPr lang="it-IT" sz="1800" b="0" i="0" u="none" strike="noStrike" cap="none" spc="0">
                <a:solidFill>
                  <a:schemeClr val="tx1"/>
                </a:solidFill>
                <a:latin typeface="Aptos"/>
                <a:ea typeface="Aptos"/>
                <a:cs typeface="Aptos"/>
              </a:rPr>
              <a:t>, </a:t>
            </a:r>
            <a:r>
              <a:rPr lang="en-US" sz="1800" b="0" i="0" u="none" strike="noStrike" cap="none" spc="0">
                <a:solidFill>
                  <a:schemeClr val="tx1"/>
                </a:solidFill>
                <a:latin typeface="Aptos"/>
                <a:ea typeface="Aptos"/>
                <a:cs typeface="Aptos"/>
              </a:rPr>
              <a:t>correggendo per l'accordo che potrebbe verificarsi per caso. È definita come:</a:t>
            </a:r>
            <a:endParaRPr lang="en-US" sz="1800" b="0" i="0" u="none" strike="noStrike" cap="none" spc="0">
              <a:solidFill>
                <a:schemeClr val="tx1"/>
              </a:solidFill>
              <a:latin typeface="Aptos"/>
              <a:cs typeface="Aptos"/>
            </a:endParaRPr>
          </a:p>
          <a:p>
            <a:pPr>
              <a:defRPr/>
            </a:pPr>
            <a:endParaRPr lang="en-US" sz="1800" b="0" i="0" u="none" strike="noStrike" cap="none" spc="0">
              <a:solidFill>
                <a:schemeClr val="tx1"/>
              </a:solidFill>
              <a:latin typeface="Aptos"/>
              <a:cs typeface="Aptos"/>
            </a:endParaRPr>
          </a:p>
          <a:p>
            <a:pPr>
              <a:defRPr/>
            </a:pP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en-US" sz="1800" u="none" strike="noStrike" cap="none" spc="0">
                          <a:solidFill>
                            <a:schemeClr val="tx1"/>
                          </a:solidFill>
                          <a:latin typeface="Cambria Math"/>
                          <a:ea typeface="Cambria Math"/>
                          <a:cs typeface="Cambria Math"/>
                        </a:rPr>
                        <m:t>κ=</m:t>
                      </m:r>
                      <m:f>
                        <m:fPr>
                          <m:ctrlPr>
                            <a:rPr lang="en-US" sz="1800" b="0" i="1" u="none" strike="noStrike" cap="none" spc="0">
                              <a:solidFill>
                                <a:schemeClr val="tx1"/>
                              </a:solidFill>
                              <a:latin typeface="Cambria Math"/>
                              <a:ea typeface="Cambria Math"/>
                              <a:cs typeface="Cambria Math"/>
                            </a:rPr>
                          </m:ctrlPr>
                        </m:fPr>
                        <m:num>
                          <m:sSub>
                            <m:sSubPr>
                              <m:ctrlPr>
                                <a:rPr lang="en-US" sz="1800" b="0" i="1" u="none" strike="noStrike" cap="none" spc="0">
                                  <a:solidFill>
                                    <a:schemeClr val="tx1"/>
                                  </a:solidFill>
                                  <a:latin typeface="Cambria Math"/>
                                  <a:ea typeface="Cambria Math"/>
                                  <a:cs typeface="Cambria Math"/>
                                </a:rPr>
                              </m:ctrlPr>
                            </m:sSubPr>
                            <m:e>
                              <m:r>
                                <m:rPr>
                                  <m:sty m:val="i"/>
                                </m:rPr>
                                <a:rPr lang="en-US" sz="1800" u="none" strike="noStrike" cap="none" spc="0">
                                  <a:solidFill>
                                    <a:schemeClr val="tx1"/>
                                  </a:solidFill>
                                  <a:latin typeface="Cambria Math"/>
                                  <a:ea typeface="Cambria Math"/>
                                  <a:cs typeface="Cambria Math"/>
                                </a:rPr>
                                <m:t>p</m:t>
                              </m:r>
                            </m:e>
                            <m:sub>
                              <m:r>
                                <m:rPr>
                                  <m:sty m:val="i"/>
                                </m:rPr>
                                <a:rPr lang="en-US" sz="1800" u="none" strike="noStrike" cap="none" spc="0">
                                  <a:solidFill>
                                    <a:schemeClr val="tx1"/>
                                  </a:solidFill>
                                  <a:latin typeface="Cambria Math"/>
                                  <a:ea typeface="Cambria Math"/>
                                  <a:cs typeface="Cambria Math"/>
                                </a:rPr>
                                <m:t>o</m:t>
                              </m:r>
                            </m:sub>
                          </m:sSub>
                          <m:r>
                            <m:rPr>
                              <m:sty m:val="p"/>
                            </m:rPr>
                            <a:rPr lang="en-US" sz="1800" u="none" strike="noStrike" cap="none" spc="0">
                              <a:solidFill>
                                <a:schemeClr val="tx1"/>
                              </a:solidFill>
                              <a:latin typeface="Cambria Math"/>
                              <a:ea typeface="Cambria Math"/>
                              <a:cs typeface="Cambria Math"/>
                            </a:rPr>
                            <m:t>−</m:t>
                          </m:r>
                          <m:sSub>
                            <m:sSubPr>
                              <m:ctrlPr>
                                <a:rPr lang="en-US" sz="1800" b="0" i="1" u="none" strike="noStrike" cap="none" spc="0">
                                  <a:solidFill>
                                    <a:schemeClr val="tx1"/>
                                  </a:solidFill>
                                  <a:latin typeface="Cambria Math"/>
                                  <a:ea typeface="Cambria Math"/>
                                  <a:cs typeface="Cambria Math"/>
                                </a:rPr>
                              </m:ctrlPr>
                            </m:sSubPr>
                            <m:e>
                              <m:r>
                                <m:rPr>
                                  <m:sty m:val="i"/>
                                </m:rPr>
                                <a:rPr lang="en-US" sz="1800" u="none" strike="noStrike" cap="none" spc="0">
                                  <a:solidFill>
                                    <a:schemeClr val="tx1"/>
                                  </a:solidFill>
                                  <a:latin typeface="Cambria Math"/>
                                  <a:ea typeface="Cambria Math"/>
                                  <a:cs typeface="Cambria Math"/>
                                </a:rPr>
                                <m:t>p</m:t>
                              </m:r>
                            </m:e>
                            <m:sub>
                              <m:r>
                                <m:rPr>
                                  <m:sty m:val="i"/>
                                </m:rPr>
                                <a:rPr lang="en-US" sz="1800" u="none" strike="noStrike" cap="none" spc="0">
                                  <a:solidFill>
                                    <a:schemeClr val="tx1"/>
                                  </a:solidFill>
                                  <a:latin typeface="Cambria Math"/>
                                  <a:ea typeface="Cambria Math"/>
                                  <a:cs typeface="Cambria Math"/>
                                </a:rPr>
                                <m:t>e</m:t>
                              </m:r>
                            </m:sub>
                          </m:sSub>
                        </m:num>
                        <m:den>
                          <m:r>
                            <m:rPr>
                              <m:sty m:val="p"/>
                            </m:rPr>
                            <a:rPr lang="en-US" sz="1800" u="none" strike="noStrike" cap="none" spc="0">
                              <a:solidFill>
                                <a:schemeClr val="tx1"/>
                              </a:solidFill>
                              <a:latin typeface="Cambria Math"/>
                              <a:ea typeface="Cambria Math"/>
                              <a:cs typeface="Cambria Math"/>
                            </a:rPr>
                            <m:t>1−</m:t>
                          </m:r>
                          <m:sSub>
                            <m:sSubPr>
                              <m:ctrlPr>
                                <a:rPr lang="en-US" sz="1800" b="0" i="1" u="none" strike="noStrike" cap="none" spc="0">
                                  <a:solidFill>
                                    <a:schemeClr val="tx1"/>
                                  </a:solidFill>
                                  <a:latin typeface="Cambria Math"/>
                                  <a:ea typeface="Cambria Math"/>
                                  <a:cs typeface="Cambria Math"/>
                                </a:rPr>
                              </m:ctrlPr>
                            </m:sSubPr>
                            <m:e>
                              <m:r>
                                <m:rPr>
                                  <m:sty m:val="i"/>
                                </m:rPr>
                                <a:rPr lang="en-US" sz="1800" u="none" strike="noStrike" cap="none" spc="0">
                                  <a:solidFill>
                                    <a:schemeClr val="tx1"/>
                                  </a:solidFill>
                                  <a:latin typeface="Cambria Math"/>
                                  <a:ea typeface="Cambria Math"/>
                                  <a:cs typeface="Cambria Math"/>
                                </a:rPr>
                                <m:t>p</m:t>
                              </m:r>
                            </m:e>
                            <m:sub>
                              <m:r>
                                <m:rPr>
                                  <m:sty m:val="i"/>
                                </m:rPr>
                                <a:rPr lang="en-US" sz="1800" u="none" strike="noStrike" cap="none" spc="0">
                                  <a:solidFill>
                                    <a:schemeClr val="tx1"/>
                                  </a:solidFill>
                                  <a:latin typeface="Cambria Math"/>
                                  <a:ea typeface="Cambria Math"/>
                                  <a:cs typeface="Cambria Math"/>
                                </a:rPr>
                                <m:t>e</m:t>
                              </m:r>
                            </m:sub>
                          </m:sSub>
                        </m:den>
                      </m:f>
                    </m:oMath>
                  </m:oMathPara>
                </a14:m>
              </mc:Choice>
              <mc:Fallback/>
            </mc:AlternateContent>
            <a:endParaRPr lang="en-US" sz="1800" b="0" i="0" u="none" strike="noStrike" cap="none" spc="0">
              <a:solidFill>
                <a:schemeClr val="tx1"/>
              </a:solidFill>
              <a:latin typeface="Aptos"/>
              <a:ea typeface="Aptos"/>
              <a:cs typeface="Aptos"/>
            </a:endParaRPr>
          </a:p>
          <a:p>
            <a:pPr>
              <a:defRPr/>
            </a:pPr>
            <a:endParaRPr lang="en-US" sz="1800" b="0" i="0" u="none" strike="noStrike" cap="none" spc="0">
              <a:solidFill>
                <a:schemeClr val="tx1"/>
              </a:solidFill>
              <a:latin typeface="Aptos"/>
              <a:cs typeface="Aptos"/>
            </a:endParaRPr>
          </a:p>
          <a:p>
            <a:pPr>
              <a:defRPr/>
            </a:pPr>
            <a:r>
              <a:rPr lang="en-US" sz="1800" b="0" i="0" u="none" strike="noStrike" cap="none" spc="0">
                <a:solidFill>
                  <a:schemeClr val="tx1"/>
                </a:solidFill>
                <a:latin typeface="Aptos"/>
                <a:ea typeface="Aptos"/>
                <a:cs typeface="Aptos"/>
              </a:rPr>
              <a:t>dove:</a:t>
            </a:r>
            <a:endParaRPr lang="en-US" sz="1800" b="0" i="0" u="none" strike="noStrike" cap="none" spc="0">
              <a:solidFill>
                <a:schemeClr val="tx1"/>
              </a:solidFill>
              <a:latin typeface="Aptos"/>
              <a:cs typeface="Aptos"/>
            </a:endParaRPr>
          </a:p>
          <a:p>
            <a:pPr marL="283879" indent="-283879">
              <a:buFont typeface="Arial"/>
              <a:buChar char="•"/>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US" sz="1800" b="0" i="1" u="none" strike="noStrike" cap="none" spc="0">
                              <a:solidFill>
                                <a:schemeClr val="tx1"/>
                              </a:solidFill>
                              <a:latin typeface="Cambria Math"/>
                              <a:ea typeface="Cambria Math"/>
                              <a:cs typeface="Cambria Math"/>
                            </a:rPr>
                          </m:ctrlPr>
                        </m:sSubPr>
                        <m:e>
                          <m:r>
                            <m:rPr>
                              <m:sty m:val="i"/>
                            </m:rPr>
                            <a:rPr lang="en-US" sz="1800" u="none" strike="noStrike" cap="none" spc="0">
                              <a:solidFill>
                                <a:schemeClr val="tx1"/>
                              </a:solidFill>
                              <a:latin typeface="Cambria Math"/>
                              <a:ea typeface="Cambria Math"/>
                              <a:cs typeface="Cambria Math"/>
                            </a:rPr>
                            <m:t>p</m:t>
                          </m:r>
                        </m:e>
                        <m:sub>
                          <m:r>
                            <m:rPr>
                              <m:sty m:val="i"/>
                            </m:rPr>
                            <a:rPr lang="en-US" sz="1800" u="none" strike="noStrike" cap="none" spc="0">
                              <a:solidFill>
                                <a:schemeClr val="tx1"/>
                              </a:solidFill>
                              <a:latin typeface="Cambria Math"/>
                              <a:ea typeface="Cambria Math"/>
                              <a:cs typeface="Cambria Math"/>
                            </a:rPr>
                            <m:t>o</m:t>
                          </m:r>
                        </m:sub>
                      </m:sSub>
                    </m:oMath>
                  </m:oMathPara>
                </a14:m>
              </mc:Choice>
              <mc:Fallback/>
            </mc:AlternateContent>
            <a:r>
              <a:rPr lang="en-US" sz="1800" b="0" i="0" u="none" strike="noStrike" cap="none" spc="0">
                <a:solidFill>
                  <a:schemeClr val="tx1"/>
                </a:solidFill>
                <a:latin typeface="Aptos"/>
                <a:ea typeface="Aptos"/>
                <a:cs typeface="Aptos"/>
              </a:rPr>
              <a:t> è la proporzione di accordo osservato (cioè, la frazione di volte in cui i </a:t>
            </a:r>
            <a:r>
              <a:rPr lang="it-IT" sz="1800" b="0" i="0" u="none" strike="noStrike" cap="none" spc="0">
                <a:solidFill>
                  <a:schemeClr val="tx1"/>
                </a:solidFill>
                <a:latin typeface="Aptos"/>
                <a:ea typeface="Aptos"/>
                <a:cs typeface="Aptos"/>
              </a:rPr>
              <a:t>classificatore ed etichetta coincidono</a:t>
            </a:r>
            <a:r>
              <a:rPr lang="en-US" sz="1800" b="0" i="0" u="none" strike="noStrike" cap="none" spc="0">
                <a:solidFill>
                  <a:schemeClr val="tx1"/>
                </a:solidFill>
                <a:latin typeface="Aptos"/>
                <a:ea typeface="Aptos"/>
                <a:cs typeface="Aptos"/>
              </a:rPr>
              <a:t>),</a:t>
            </a:r>
            <a:endParaRPr lang="en-US" sz="1800" b="0" i="0" u="none" strike="noStrike" cap="none" spc="0">
              <a:solidFill>
                <a:schemeClr val="tx1"/>
              </a:solidFill>
              <a:latin typeface="Aptos"/>
              <a:cs typeface="Aptos"/>
            </a:endParaRPr>
          </a:p>
          <a:p>
            <a:pPr marL="283879" indent="-283879">
              <a:buFont typeface="Arial"/>
              <a:buChar char="•"/>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US" sz="1800" b="0" i="1" u="none" strike="noStrike" cap="none" spc="0">
                              <a:solidFill>
                                <a:schemeClr val="tx1"/>
                              </a:solidFill>
                              <a:latin typeface="Cambria Math"/>
                              <a:ea typeface="Cambria Math"/>
                              <a:cs typeface="Cambria Math"/>
                            </a:rPr>
                          </m:ctrlPr>
                        </m:sSubPr>
                        <m:e>
                          <m:r>
                            <m:rPr>
                              <m:sty m:val="i"/>
                            </m:rPr>
                            <a:rPr lang="en-US" sz="1800" u="none" strike="noStrike" cap="none" spc="0">
                              <a:solidFill>
                                <a:schemeClr val="tx1"/>
                              </a:solidFill>
                              <a:latin typeface="Cambria Math"/>
                              <a:ea typeface="Cambria Math"/>
                              <a:cs typeface="Cambria Math"/>
                            </a:rPr>
                            <m:t>p</m:t>
                          </m:r>
                        </m:e>
                        <m:sub>
                          <m:r>
                            <m:rPr>
                              <m:sty m:val="i"/>
                            </m:rPr>
                            <a:rPr lang="en-US" sz="1800" u="none" strike="noStrike" cap="none" spc="0">
                              <a:solidFill>
                                <a:schemeClr val="tx1"/>
                              </a:solidFill>
                              <a:latin typeface="Cambria Math"/>
                              <a:ea typeface="Cambria Math"/>
                              <a:cs typeface="Cambria Math"/>
                            </a:rPr>
                            <m:t>e</m:t>
                          </m:r>
                        </m:sub>
                      </m:sSub>
                    </m:oMath>
                  </m:oMathPara>
                </a14:m>
              </mc:Choice>
              <mc:Fallback/>
            </mc:AlternateContent>
            <a:r>
              <a:rPr lang="en-US" sz="1800" b="0" i="0" u="none" strike="noStrike" cap="none" spc="0">
                <a:solidFill>
                  <a:schemeClr val="tx1"/>
                </a:solidFill>
                <a:latin typeface="Aptos"/>
                <a:ea typeface="Aptos"/>
                <a:cs typeface="Aptos"/>
              </a:rPr>
              <a:t>​ è la proporzione di accordo atteso per caso (calcolata in base alle distribuzioni marginali delle etichette assegnate).</a:t>
            </a:r>
            <a:endParaRPr/>
          </a:p>
        </p:txBody>
      </p:sp>
      <p:sp>
        <p:nvSpPr>
          <p:cNvPr id="1115921659" name="Rettangolo 4"/>
          <p:cNvSpPr/>
          <p:nvPr/>
        </p:nvSpPr>
        <p:spPr bwMode="auto">
          <a:xfrm rot="761632">
            <a:off x="-26572" y="-990495"/>
            <a:ext cx="1101969" cy="8475781"/>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72327553" name="Rettangolo 1"/>
          <p:cNvSpPr/>
          <p:nvPr/>
        </p:nvSpPr>
        <p:spPr bwMode="auto">
          <a:xfrm rot="761632">
            <a:off x="-788571" y="-1635256"/>
            <a:ext cx="1101969" cy="8475781"/>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82803173" name="Rettangolo 8"/>
          <p:cNvSpPr/>
          <p:nvPr/>
        </p:nvSpPr>
        <p:spPr bwMode="auto">
          <a:xfrm rot="11561691">
            <a:off x="11394824" y="-1166342"/>
            <a:ext cx="1101969" cy="8475782"/>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05118350" name="Rettangolo 9"/>
          <p:cNvSpPr/>
          <p:nvPr/>
        </p:nvSpPr>
        <p:spPr bwMode="auto">
          <a:xfrm rot="11561691">
            <a:off x="11964600" y="158151"/>
            <a:ext cx="1101969" cy="8475782"/>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29102789" name="CasellaDiTesto 10"/>
          <p:cNvSpPr txBox="1"/>
          <p:nvPr/>
        </p:nvSpPr>
        <p:spPr bwMode="auto">
          <a:xfrm>
            <a:off x="1648702" y="223468"/>
            <a:ext cx="9398529" cy="823320"/>
          </a:xfrm>
          <a:prstGeom prst="rect">
            <a:avLst/>
          </a:prstGeom>
          <a:noFill/>
        </p:spPr>
        <p:txBody>
          <a:bodyPr wrap="square" rtlCol="0">
            <a:spAutoFit/>
          </a:bodyPr>
          <a:lstStyle/>
          <a:p>
            <a:pPr>
              <a:defRPr/>
            </a:pPr>
            <a:r>
              <a:rPr lang="it-IT" sz="4800" b="1">
                <a:solidFill>
                  <a:srgbClr val="019A3F"/>
                </a:solidFill>
              </a:rPr>
              <a:t>Possibili domande: PSD (1)</a:t>
            </a:r>
            <a:endParaRPr sz="1400">
              <a:solidFill>
                <a:srgbClr val="019A3F"/>
              </a:solidFill>
            </a:endParaRPr>
          </a:p>
        </p:txBody>
      </p:sp>
      <p:sp>
        <p:nvSpPr>
          <p:cNvPr id="1745316318" name=""/>
          <p:cNvSpPr txBox="1"/>
          <p:nvPr/>
        </p:nvSpPr>
        <p:spPr bwMode="auto">
          <a:xfrm flipH="0" flipV="0">
            <a:off x="1775247" y="1047748"/>
            <a:ext cx="9001123" cy="36611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754088420" name=""/>
          <p:cNvSpPr txBox="1"/>
          <p:nvPr/>
        </p:nvSpPr>
        <p:spPr bwMode="auto">
          <a:xfrm flipH="0" flipV="0">
            <a:off x="1612084" y="1071559"/>
            <a:ext cx="9270485" cy="42280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0" i="0" u="none" strike="noStrike" cap="none" spc="0">
                <a:solidFill>
                  <a:schemeClr val="tx1"/>
                </a:solidFill>
                <a:latin typeface="Aptos"/>
                <a:ea typeface="Aptos"/>
                <a:cs typeface="Aptos"/>
              </a:rPr>
              <a:t>La Power Spectral Density (PSD) è una misura che descrive come la potenza di un segnale è distribuita sulle diverse frequenze. In pratica, </a:t>
            </a:r>
            <a:r>
              <a:rPr lang="en-US" sz="1800" b="1" i="0" u="none" strike="noStrike" cap="none" spc="0">
                <a:solidFill>
                  <a:srgbClr val="00B050"/>
                </a:solidFill>
                <a:latin typeface="Aptos"/>
                <a:ea typeface="Aptos"/>
                <a:cs typeface="Aptos"/>
              </a:rPr>
              <a:t>fornisce informazioni su quali frequenze contengono più energia nel segnale</a:t>
            </a:r>
            <a:r>
              <a:rPr lang="en-US" sz="1800" b="0" i="0" u="none" strike="noStrike" cap="none" spc="0">
                <a:solidFill>
                  <a:schemeClr val="tx1"/>
                </a:solidFill>
                <a:latin typeface="Aptos"/>
                <a:ea typeface="Aptos"/>
                <a:cs typeface="Aptos"/>
              </a:rPr>
              <a:t>, rendendola utile per l'analisi dei segnali nel dominio della frequenza.</a:t>
            </a:r>
            <a:endParaRPr/>
          </a:p>
          <a:p>
            <a:pPr>
              <a:defRPr/>
            </a:pPr>
            <a:endParaRPr/>
          </a:p>
          <a:p>
            <a:pPr marL="283879" indent="-283879">
              <a:buAutoNum type="arabicPeriod"/>
              <a:defRPr/>
            </a:pPr>
            <a:r>
              <a:rPr lang="en-US" sz="1800" b="1" i="0" u="none" strike="noStrike" cap="none" spc="0">
                <a:solidFill>
                  <a:schemeClr val="tx1"/>
                </a:solidFill>
                <a:latin typeface="Aptos"/>
                <a:ea typeface="Aptos"/>
                <a:cs typeface="Aptos"/>
              </a:rPr>
              <a:t>Trasformata di Fourier</a:t>
            </a:r>
            <a:r>
              <a:rPr lang="it-IT" sz="1800" b="0" i="0" u="none" strike="noStrike" cap="none" spc="0">
                <a:solidFill>
                  <a:schemeClr val="tx1"/>
                </a:solidFill>
                <a:latin typeface="Aptos"/>
                <a:ea typeface="Aptos"/>
                <a:cs typeface="Aptos"/>
              </a:rPr>
              <a:t>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it-IT" sz="1800" u="none" strike="noStrike" cap="none" spc="0">
                          <a:solidFill>
                            <a:schemeClr val="tx1"/>
                          </a:solidFill>
                          <a:latin typeface="Cambria Math"/>
                          <a:ea typeface="Cambria Math"/>
                          <a:cs typeface="Cambria Math"/>
                        </a:rPr>
                        <m:t>X(f)</m:t>
                      </m:r>
                    </m:oMath>
                  </m:oMathPara>
                </a14:m>
              </mc:Choice>
              <mc:Fallback/>
            </mc:AlternateContent>
            <a:r>
              <a:rPr lang="en-US" sz="1800" b="0" i="0" u="none" strike="noStrike" cap="none" spc="0">
                <a:solidFill>
                  <a:schemeClr val="tx1"/>
                </a:solidFill>
                <a:latin typeface="Aptos"/>
                <a:ea typeface="Aptos"/>
                <a:cs typeface="Aptos"/>
              </a:rPr>
              <a:t>: Si calcola la Trasformata di Fourier del segnale per ottenere la sua rappresentazione in frequenza.</a:t>
            </a:r>
            <a:endParaRPr lang="en-US" sz="1800" b="0" i="0" u="none" strike="noStrike" cap="none" spc="0">
              <a:solidFill>
                <a:schemeClr val="tx1"/>
              </a:solidFill>
              <a:latin typeface="Aptos"/>
              <a:cs typeface="Aptos"/>
            </a:endParaRPr>
          </a:p>
          <a:p>
            <a:pPr marL="283879" indent="-283879">
              <a:buAutoNum type="arabicPeriod"/>
              <a:defRPr/>
            </a:pPr>
            <a:r>
              <a:rPr lang="en-US" sz="1800" b="1" i="0" u="none" strike="noStrike" cap="none" spc="0">
                <a:solidFill>
                  <a:schemeClr val="tx1"/>
                </a:solidFill>
                <a:latin typeface="Aptos"/>
                <a:ea typeface="Aptos"/>
                <a:cs typeface="Aptos"/>
              </a:rPr>
              <a:t>Modulo quadro</a:t>
            </a:r>
            <a:r>
              <a:rPr lang="it-IT" sz="1800" b="0" i="0" u="none" strike="noStrike" cap="none" spc="0">
                <a:solidFill>
                  <a:schemeClr val="tx1"/>
                </a:solidFill>
                <a:latin typeface="Aptos"/>
                <a:ea typeface="Aptos"/>
                <a:cs typeface="Aptos"/>
              </a:rPr>
              <a:t>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it-IT" sz="1800" b="0" i="1" u="none" strike="noStrike" cap="none" spc="0">
                              <a:solidFill>
                                <a:schemeClr val="tx1"/>
                              </a:solidFill>
                              <a:latin typeface="Cambria Math"/>
                              <a:ea typeface="Cambria Math"/>
                              <a:cs typeface="Cambria Math"/>
                            </a:rPr>
                          </m:ctrlPr>
                        </m:sSupPr>
                        <m:e>
                          <m:d>
                            <m:dPr>
                              <m:ctrlPr>
                                <a:rPr lang="it-IT" sz="1800" i="1" u="none" strike="noStrike" cap="none" spc="0">
                                  <a:solidFill>
                                    <a:schemeClr val="tx1"/>
                                  </a:solidFill>
                                  <a:latin typeface="Cambria Math"/>
                                  <a:ea typeface="Cambria Math"/>
                                  <a:cs typeface="Cambria Math"/>
                                </a:rPr>
                              </m:ctrlPr>
                            </m:dPr>
                            <m:e>
                              <m:r>
                                <m:rPr>
                                  <m:sty m:val="p"/>
                                </m:rPr>
                                <a:rPr lang="it-IT" sz="1800" u="none" strike="noStrike" cap="none" spc="0">
                                  <a:solidFill>
                                    <a:schemeClr val="tx1"/>
                                  </a:solidFill>
                                  <a:latin typeface="Cambria Math"/>
                                  <a:ea typeface="Cambria Math"/>
                                  <a:cs typeface="Cambria Math"/>
                                </a:rPr>
                                <m:t>X(f)</m:t>
                              </m:r>
                            </m:e>
                          </m:d>
                        </m:e>
                        <m:sup>
                          <m:r>
                            <m:rPr>
                              <m:sty m:val="i"/>
                            </m:rPr>
                            <a:rPr lang="it-IT" sz="1800" u="none" strike="noStrike" cap="none" spc="0">
                              <a:solidFill>
                                <a:schemeClr val="tx1"/>
                              </a:solidFill>
                              <a:latin typeface="Cambria Math"/>
                              <a:ea typeface="Cambria Math"/>
                              <a:cs typeface="Cambria Math"/>
                            </a:rPr>
                            <m:t>2</m:t>
                          </m:r>
                        </m:sup>
                      </m:sSup>
                    </m:oMath>
                  </m:oMathPara>
                </a14:m>
              </mc:Choice>
              <mc:Fallback/>
            </mc:AlternateContent>
            <a:r>
              <a:rPr lang="en-US" sz="1800" b="0" i="0" u="none" strike="noStrike" cap="none" spc="0">
                <a:solidFill>
                  <a:schemeClr val="tx1"/>
                </a:solidFill>
                <a:latin typeface="Aptos"/>
                <a:ea typeface="Aptos"/>
                <a:cs typeface="Aptos"/>
              </a:rPr>
              <a:t>: Si eleva al quadrato il modulo dello spettro di Fourier per ottenere la</a:t>
            </a:r>
            <a:r>
              <a:rPr lang="it-IT" sz="1800" b="0" i="0" u="none" strike="noStrike" cap="none" spc="0">
                <a:solidFill>
                  <a:schemeClr val="tx1"/>
                </a:solidFill>
                <a:latin typeface="Aptos"/>
                <a:ea typeface="Aptos"/>
                <a:cs typeface="Aptos"/>
              </a:rPr>
              <a:t> </a:t>
            </a:r>
            <a:r>
              <a:rPr lang="en-US" sz="1800" b="0" i="0" u="none" strike="noStrike" cap="none" spc="0">
                <a:solidFill>
                  <a:schemeClr val="tx1"/>
                </a:solidFill>
                <a:latin typeface="Aptos"/>
                <a:ea typeface="Aptos"/>
                <a:cs typeface="Aptos"/>
              </a:rPr>
              <a:t>densità di potenza.</a:t>
            </a:r>
            <a:endParaRPr lang="en-US" sz="1800" b="0" i="0" u="none" strike="noStrike" cap="none" spc="0">
              <a:solidFill>
                <a:schemeClr val="tx1"/>
              </a:solidFill>
              <a:latin typeface="Aptos"/>
              <a:cs typeface="Aptos"/>
            </a:endParaRPr>
          </a:p>
          <a:p>
            <a:pPr marL="283879" indent="-283879">
              <a:buAutoNum type="arabicPeriod"/>
              <a:defRPr/>
            </a:pPr>
            <a:r>
              <a:rPr lang="en-US" sz="1800" b="1" i="0" u="none" strike="noStrike" cap="none" spc="0">
                <a:solidFill>
                  <a:schemeClr val="tx1"/>
                </a:solidFill>
                <a:latin typeface="Aptos"/>
                <a:ea typeface="Aptos"/>
                <a:cs typeface="Aptos"/>
              </a:rPr>
              <a:t>Normalizzazione</a:t>
            </a:r>
            <a:r>
              <a:rPr lang="en-US" sz="1800" b="0" i="0" u="none" strike="noStrike" cap="none" spc="0">
                <a:solidFill>
                  <a:schemeClr val="tx1"/>
                </a:solidFill>
                <a:latin typeface="Aptos"/>
                <a:ea typeface="Aptos"/>
                <a:cs typeface="Aptos"/>
              </a:rPr>
              <a:t>:</a:t>
            </a:r>
            <a:r>
              <a:rPr lang="it-IT" sz="1800" b="0" i="0" u="none" strike="noStrike" cap="none" spc="0">
                <a:solidFill>
                  <a:schemeClr val="tx1"/>
                </a:solidFill>
                <a:latin typeface="Aptos"/>
                <a:ea typeface="Aptos"/>
                <a:cs typeface="Aptos"/>
              </a:rPr>
              <a:t> Moltiplicazione per </a:t>
            </a:r>
            <mc:AlternateContent xmlns:mc="http://schemas.openxmlformats.org/markup-compatibility/2006" xmlns:m="http://schemas.openxmlformats.org/officeDocument/2006/math">
              <mc:Choice xmlns:a14="http://schemas.microsoft.com/office/drawing/2010/main" Requires="a14">
                <a14:m>
                  <m:oMathPara>
                    <m:oMathParaPr/>
                    <m:oMath>
                      <m:f>
                        <m:fPr>
                          <m:ctrlPr>
                            <a:rPr lang="en-US" sz="1800" b="0" i="1" u="none" strike="noStrike" cap="none" spc="0">
                              <a:solidFill>
                                <a:schemeClr val="tx1"/>
                              </a:solidFill>
                              <a:latin typeface="Cambria Math"/>
                              <a:ea typeface="Cambria Math"/>
                              <a:cs typeface="Cambria Math"/>
                            </a:rPr>
                          </m:ctrlPr>
                        </m:fPr>
                        <m:num>
                          <m:r>
                            <m:rPr>
                              <m:sty m:val="i"/>
                            </m:rPr>
                            <a:rPr lang="en-US" sz="1800" u="none" strike="noStrike" cap="none" spc="0">
                              <a:solidFill>
                                <a:schemeClr val="tx1"/>
                              </a:solidFill>
                              <a:latin typeface="Cambria Math"/>
                              <a:ea typeface="Cambria Math"/>
                              <a:cs typeface="Cambria Math"/>
                            </a:rPr>
                            <m:t>1</m:t>
                          </m:r>
                        </m:num>
                        <m:den>
                          <m:r>
                            <m:rPr>
                              <m:sty m:val="i"/>
                            </m:rPr>
                            <a:rPr lang="en-US" sz="1800" u="none" strike="noStrike" cap="none" spc="0">
                              <a:solidFill>
                                <a:schemeClr val="tx1"/>
                              </a:solidFill>
                              <a:latin typeface="Cambria Math"/>
                              <a:ea typeface="Cambria Math"/>
                              <a:cs typeface="Cambria Math"/>
                            </a:rPr>
                            <m:t>T</m:t>
                          </m:r>
                        </m:den>
                      </m:f>
                    </m:oMath>
                  </m:oMathPara>
                </a14:m>
              </mc:Choice>
              <mc:Fallback/>
            </mc:AlternateContent>
            <a:r>
              <a:rPr lang="it-IT" sz="1800" b="0" i="0" u="none" strike="noStrike" cap="none" spc="0">
                <a:solidFill>
                  <a:schemeClr val="tx1"/>
                </a:solidFill>
                <a:latin typeface="Aptos"/>
                <a:ea typeface="Aptos"/>
                <a:cs typeface="Aptos"/>
              </a:rPr>
              <a:t>  dove T = durata  del segnale</a:t>
            </a:r>
            <a:endParaRPr lang="en-US" sz="1800" b="0" i="0" u="none" strike="noStrike" cap="none" spc="0">
              <a:solidFill>
                <a:schemeClr val="tx1"/>
              </a:solidFill>
              <a:latin typeface="Aptos"/>
              <a:cs typeface="Aptos"/>
            </a:endParaRPr>
          </a:p>
          <a:p>
            <a:pPr>
              <a:defRPr/>
            </a:pPr>
            <a:endParaRPr lang="en-US" sz="1800" b="0" i="0" u="none" strike="noStrike" cap="none" spc="0">
              <a:solidFill>
                <a:schemeClr val="tx1"/>
              </a:solidFill>
              <a:latin typeface="Aptos"/>
              <a:cs typeface="Aptos"/>
            </a:endParaRPr>
          </a:p>
          <a:p>
            <a:pPr>
              <a:defRPr/>
            </a:pPr>
            <a:r>
              <a:rPr lang="en-US" sz="1800" b="0" i="0" u="none" strike="noStrike" cap="none" spc="0">
                <a:solidFill>
                  <a:schemeClr val="tx1"/>
                </a:solidFill>
                <a:latin typeface="Aptos"/>
                <a:ea typeface="Aptos"/>
                <a:cs typeface="Aptos"/>
              </a:rPr>
              <a:t>Un metodo comune per stimare la PSD è il Periodogramma, che calcola:</a:t>
            </a:r>
            <a:endParaRPr lang="en-US" sz="1800" b="0" i="0" u="none" strike="noStrike" cap="none" spc="0">
              <a:solidFill>
                <a:schemeClr val="tx1"/>
              </a:solidFill>
              <a:latin typeface="Aptos"/>
              <a:cs typeface="Aptos"/>
            </a:endParaRPr>
          </a:p>
          <a:p>
            <a:pPr>
              <a:defRPr/>
            </a:pP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en-US" sz="1800" u="none" strike="noStrike" cap="none" spc="0">
                          <a:solidFill>
                            <a:schemeClr val="tx1"/>
                          </a:solidFill>
                          <a:latin typeface="Cambria Math"/>
                          <a:ea typeface="Cambria Math"/>
                          <a:cs typeface="Cambria Math"/>
                        </a:rPr>
                        <m:t>PSD(f)=</m:t>
                      </m:r>
                      <m:f>
                        <m:fPr>
                          <m:ctrlPr>
                            <a:rPr lang="en-US" sz="1800" b="0" i="1" u="none" strike="noStrike" cap="none" spc="0">
                              <a:solidFill>
                                <a:schemeClr val="tx1"/>
                              </a:solidFill>
                              <a:latin typeface="Cambria Math"/>
                              <a:ea typeface="Cambria Math"/>
                              <a:cs typeface="Cambria Math"/>
                            </a:rPr>
                          </m:ctrlPr>
                        </m:fPr>
                        <m:num>
                          <m:r>
                            <m:rPr>
                              <m:sty m:val="i"/>
                            </m:rPr>
                            <a:rPr lang="en-US" sz="1800" u="none" strike="noStrike" cap="none" spc="0">
                              <a:solidFill>
                                <a:schemeClr val="tx1"/>
                              </a:solidFill>
                              <a:latin typeface="Cambria Math"/>
                              <a:ea typeface="Cambria Math"/>
                              <a:cs typeface="Cambria Math"/>
                            </a:rPr>
                            <m:t>1</m:t>
                          </m:r>
                        </m:num>
                        <m:den>
                          <m:r>
                            <m:rPr>
                              <m:sty m:val="i"/>
                            </m:rPr>
                            <a:rPr lang="en-US" sz="1800" u="none" strike="noStrike" cap="none" spc="0">
                              <a:solidFill>
                                <a:schemeClr val="tx1"/>
                              </a:solidFill>
                              <a:latin typeface="Cambria Math"/>
                              <a:ea typeface="Cambria Math"/>
                              <a:cs typeface="Cambria Math"/>
                            </a:rPr>
                            <m:t>T</m:t>
                          </m:r>
                        </m:den>
                      </m:f>
                      <m:r>
                        <m:rPr>
                          <m:sty m:val="p"/>
                        </m:rPr>
                        <a:rPr lang="en-US" sz="1800" u="none" strike="noStrike" cap="none" spc="0">
                          <a:solidFill>
                            <a:schemeClr val="tx1"/>
                          </a:solidFill>
                          <a:latin typeface="Cambria Math"/>
                          <a:ea typeface="Cambria Math"/>
                          <a:cs typeface="Cambria Math"/>
                        </a:rPr>
                        <m:t> </m:t>
                      </m:r>
                      <m:sSup>
                        <m:sSupPr>
                          <m:ctrlPr>
                            <a:rPr lang="en-US" sz="1800" b="0" i="1" u="none" strike="noStrike" cap="none" spc="0">
                              <a:solidFill>
                                <a:schemeClr val="tx1"/>
                              </a:solidFill>
                              <a:latin typeface="Cambria Math"/>
                              <a:ea typeface="Cambria Math"/>
                              <a:cs typeface="Cambria Math"/>
                            </a:rPr>
                          </m:ctrlPr>
                        </m:sSupPr>
                        <m:e>
                          <m:d>
                            <m:dPr>
                              <m:ctrlPr>
                                <a:rPr lang="en-US" sz="1800" i="1" u="none" strike="noStrike" cap="none" spc="0">
                                  <a:solidFill>
                                    <a:schemeClr val="tx1"/>
                                  </a:solidFill>
                                  <a:latin typeface="Cambria Math"/>
                                  <a:ea typeface="Cambria Math"/>
                                  <a:cs typeface="Cambria Math"/>
                                </a:rPr>
                              </m:ctrlPr>
                            </m:dPr>
                            <m:e>
                              <m:r>
                                <m:rPr>
                                  <m:sty m:val="p"/>
                                </m:rPr>
                                <a:rPr lang="en-US" sz="1800" u="none" strike="noStrike" cap="none" spc="0">
                                  <a:solidFill>
                                    <a:schemeClr val="tx1"/>
                                  </a:solidFill>
                                  <a:latin typeface="Cambria Math"/>
                                  <a:ea typeface="Cambria Math"/>
                                  <a:cs typeface="Cambria Math"/>
                                </a:rPr>
                                <m:t>|X(f)|</m:t>
                              </m:r>
                            </m:e>
                          </m:d>
                        </m:e>
                        <m:sup>
                          <m:r>
                            <m:rPr>
                              <m:sty m:val="i"/>
                            </m:rPr>
                            <a:rPr lang="en-US" sz="1800" u="none" strike="noStrike" cap="none" spc="0">
                              <a:solidFill>
                                <a:schemeClr val="tx1"/>
                              </a:solidFill>
                              <a:latin typeface="Cambria Math"/>
                              <a:ea typeface="Cambria Math"/>
                              <a:cs typeface="Cambria Math"/>
                            </a:rPr>
                            <m:t>2</m:t>
                          </m:r>
                        </m:sup>
                      </m:sSup>
                    </m:oMath>
                  </m:oMathPara>
                </a14:m>
              </mc:Choice>
              <mc:Fallback/>
            </mc:AlternateContent>
            <a:endParaRPr lang="en-US" sz="1800" b="0" i="0" u="none" strike="noStrike" cap="none" spc="0">
              <a:solidFill>
                <a:schemeClr val="tx1"/>
              </a:solidFill>
              <a:latin typeface="Aptos"/>
              <a:cs typeface="Aptos"/>
            </a:endParaRPr>
          </a:p>
          <a:p>
            <a:pPr>
              <a:defRPr/>
            </a:pPr>
            <a:endParaRPr/>
          </a:p>
        </p:txBody>
      </p:sp>
      <p:sp>
        <p:nvSpPr>
          <p:cNvPr id="1962698677" name="Rettangolo 4"/>
          <p:cNvSpPr/>
          <p:nvPr/>
        </p:nvSpPr>
        <p:spPr bwMode="auto">
          <a:xfrm rot="761666">
            <a:off x="-26573" y="-990495"/>
            <a:ext cx="1101969" cy="8475782"/>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999310583" name="Rettangolo 1"/>
          <p:cNvSpPr/>
          <p:nvPr/>
        </p:nvSpPr>
        <p:spPr bwMode="auto">
          <a:xfrm rot="761666">
            <a:off x="-788571" y="-1635257"/>
            <a:ext cx="1101969" cy="8475782"/>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 name="Rettangolo 4"/>
          <p:cNvSpPr/>
          <p:nvPr/>
        </p:nvSpPr>
        <p:spPr bwMode="auto">
          <a:xfrm rot="761768">
            <a:off x="-26576" y="-990495"/>
            <a:ext cx="1101969" cy="8475785"/>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 name="Rettangolo 1"/>
          <p:cNvSpPr/>
          <p:nvPr/>
        </p:nvSpPr>
        <p:spPr bwMode="auto">
          <a:xfrm rot="761768">
            <a:off x="-788573" y="-1635260"/>
            <a:ext cx="1101969" cy="8475785"/>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9" name="Rettangolo 8"/>
          <p:cNvSpPr/>
          <p:nvPr/>
        </p:nvSpPr>
        <p:spPr bwMode="auto">
          <a:xfrm rot="11561768">
            <a:off x="11394825" y="-1166345"/>
            <a:ext cx="1101969" cy="8475785"/>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0" name="Rettangolo 9"/>
          <p:cNvSpPr/>
          <p:nvPr/>
        </p:nvSpPr>
        <p:spPr bwMode="auto">
          <a:xfrm rot="11561768">
            <a:off x="11964601" y="158154"/>
            <a:ext cx="1101969" cy="8475785"/>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1" name="CasellaDiTesto 10"/>
          <p:cNvSpPr txBox="1"/>
          <p:nvPr/>
        </p:nvSpPr>
        <p:spPr bwMode="auto">
          <a:xfrm>
            <a:off x="1648705" y="488055"/>
            <a:ext cx="9312852" cy="1006200"/>
          </a:xfrm>
          <a:prstGeom prst="rect">
            <a:avLst/>
          </a:prstGeom>
          <a:noFill/>
        </p:spPr>
        <p:txBody>
          <a:bodyPr wrap="square" rtlCol="0">
            <a:spAutoFit/>
          </a:bodyPr>
          <a:lstStyle/>
          <a:p>
            <a:pPr>
              <a:defRPr/>
            </a:pPr>
            <a:r>
              <a:rPr lang="en-US" sz="6000" b="1">
                <a:solidFill>
                  <a:srgbClr val="019A3F"/>
                </a:solidFill>
              </a:rPr>
              <a:t>Dataset </a:t>
            </a:r>
            <a:r>
              <a:rPr lang="it-IT" sz="6000" b="1">
                <a:solidFill>
                  <a:srgbClr val="019A3F"/>
                </a:solidFill>
              </a:rPr>
              <a:t>O</a:t>
            </a:r>
            <a:r>
              <a:rPr lang="en-US" sz="6000" b="1">
                <a:solidFill>
                  <a:srgbClr val="019A3F"/>
                </a:solidFill>
              </a:rPr>
              <a:t>rigin</a:t>
            </a:r>
            <a:endParaRPr>
              <a:solidFill>
                <a:srgbClr val="019A3F"/>
              </a:solidFill>
            </a:endParaRPr>
          </a:p>
        </p:txBody>
      </p:sp>
      <p:sp>
        <p:nvSpPr>
          <p:cNvPr id="1290750072" name="CasellaDiTesto 2"/>
          <p:cNvSpPr txBox="1"/>
          <p:nvPr/>
        </p:nvSpPr>
        <p:spPr bwMode="auto">
          <a:xfrm flipH="0" flipV="0">
            <a:off x="1707521" y="1519033"/>
            <a:ext cx="9451453" cy="5273399"/>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The</a:t>
            </a:r>
            <a:r>
              <a:rPr lang="en-US" sz="1800" b="0" i="0" u="none" strike="noStrike" cap="none" spc="0">
                <a:solidFill>
                  <a:schemeClr val="tx1"/>
                </a:solidFill>
                <a:latin typeface="Aptos"/>
                <a:ea typeface="Aptos"/>
                <a:cs typeface="Aptos"/>
              </a:rPr>
              <a:t>re is a total of</a:t>
            </a:r>
            <a:r>
              <a:rPr lang="en-US" sz="1800" b="0" i="0" u="none" strike="noStrike" cap="none" spc="0">
                <a:solidFill>
                  <a:schemeClr val="tx1"/>
                </a:solidFill>
                <a:latin typeface="Aptos"/>
                <a:ea typeface="Aptos"/>
                <a:cs typeface="Aptos"/>
              </a:rPr>
              <a:t> </a:t>
            </a:r>
            <a:r>
              <a:rPr lang="it-IT" sz="1800" b="1" i="0" u="none" strike="noStrike" cap="none" spc="0">
                <a:solidFill>
                  <a:schemeClr val="tx1"/>
                </a:solidFill>
                <a:latin typeface="Aptos"/>
                <a:ea typeface="Aptos"/>
                <a:cs typeface="Aptos"/>
              </a:rPr>
              <a:t>44 </a:t>
            </a:r>
            <a:r>
              <a:rPr lang="en-US" sz="1800" b="1" i="0" u="none" strike="noStrike" cap="none" spc="0">
                <a:solidFill>
                  <a:schemeClr val="tx1"/>
                </a:solidFill>
                <a:latin typeface="Aptos"/>
                <a:ea typeface="Aptos"/>
                <a:cs typeface="Aptos"/>
              </a:rPr>
              <a:t>ST* </a:t>
            </a:r>
            <a:r>
              <a:rPr lang="it-IT" sz="1800" b="1" i="0" u="none" strike="noStrike" cap="none" spc="0">
                <a:solidFill>
                  <a:schemeClr val="tx1"/>
                </a:solidFill>
                <a:latin typeface="Aptos"/>
                <a:ea typeface="Aptos"/>
                <a:cs typeface="Aptos"/>
              </a:rPr>
              <a:t>signals </a:t>
            </a:r>
            <a:r>
              <a:rPr lang="en-US" sz="1800" b="0" i="0" u="none" strike="noStrike" cap="none" spc="0">
                <a:solidFill>
                  <a:schemeClr val="tx1"/>
                </a:solidFill>
                <a:latin typeface="Aptos"/>
                <a:ea typeface="Aptos"/>
                <a:cs typeface="Aptos"/>
              </a:rPr>
              <a:t>(ST = Sleep Telemetr</a:t>
            </a:r>
            <a:r>
              <a:rPr lang="en-US" sz="1800" b="0" i="0" u="none" strike="noStrike" cap="none" spc="0">
                <a:solidFill>
                  <a:schemeClr val="tx1"/>
                </a:solidFill>
                <a:latin typeface="Aptos"/>
                <a:ea typeface="Aptos"/>
                <a:cs typeface="Aptos"/>
              </a:rPr>
              <a:t>y)</a:t>
            </a:r>
            <a:r>
              <a:rPr lang="en-US" sz="1800" b="0" i="0" u="none" strike="noStrike" cap="none" spc="0">
                <a:solidFill>
                  <a:schemeClr val="tx1"/>
                </a:solidFill>
                <a:latin typeface="Aptos"/>
                <a:ea typeface="Aptos"/>
                <a:cs typeface="Aptos"/>
              </a:rPr>
              <a:t>. Those were </a:t>
            </a:r>
            <a:r>
              <a:rPr lang="en-US" sz="1800" b="0" i="0" u="none" strike="noStrike" cap="none" spc="0">
                <a:solidFill>
                  <a:schemeClr val="tx1"/>
                </a:solidFill>
                <a:latin typeface="Aptos"/>
                <a:ea typeface="Aptos"/>
                <a:cs typeface="Aptos"/>
              </a:rPr>
              <a:t>obtained in a 19</a:t>
            </a:r>
            <a:r>
              <a:rPr lang="en-US" sz="1800" b="0" i="0" u="none" strike="noStrike" cap="none" spc="0">
                <a:solidFill>
                  <a:schemeClr val="tx1"/>
                </a:solidFill>
                <a:latin typeface="Aptos"/>
                <a:ea typeface="Aptos"/>
                <a:cs typeface="Aptos"/>
              </a:rPr>
              <a:t>94 study of temazepam effects</a:t>
            </a:r>
            <a:r>
              <a:rPr lang="en-US" sz="1800" b="0" i="0" u="none" strike="noStrike" cap="none" spc="0">
                <a:solidFill>
                  <a:schemeClr val="tx1"/>
                </a:solidFill>
                <a:latin typeface="Aptos"/>
                <a:ea typeface="Aptos"/>
                <a:cs typeface="Aptos"/>
              </a:rPr>
              <a:t>.</a:t>
            </a:r>
            <a:r>
              <a:rPr lang="en-US" sz="1800" b="0" i="0" u="none" strike="noStrike" cap="none" spc="0">
                <a:solidFill>
                  <a:schemeClr val="tx1"/>
                </a:solidFill>
                <a:latin typeface="Aptos"/>
                <a:ea typeface="Aptos"/>
                <a:cs typeface="Aptos"/>
              </a:rPr>
              <a:t> </a:t>
            </a:r>
            <a:r>
              <a:rPr lang="en-US" sz="1800" b="0" i="0" u="none" strike="noStrike" cap="none" spc="0">
                <a:solidFill>
                  <a:schemeClr val="tx1"/>
                </a:solidFill>
                <a:latin typeface="Aptos"/>
                <a:cs typeface="Aptos"/>
              </a:rPr>
              <a:t>Those 44 files were registered on:</a:t>
            </a:r>
            <a:endParaRPr lang="en-US" sz="1800" b="0"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en-US" sz="1800" b="1" i="0" u="none" strike="noStrike" cap="none" spc="0">
                <a:solidFill>
                  <a:schemeClr val="tx1"/>
                </a:solidFill>
                <a:latin typeface="Aptos"/>
                <a:cs typeface="Aptos"/>
              </a:rPr>
              <a:t>22 subjects</a:t>
            </a:r>
            <a:r>
              <a:rPr lang="en-US" sz="1800" b="0" i="0" u="none" strike="noStrike" cap="none" spc="0">
                <a:solidFill>
                  <a:schemeClr val="tx1"/>
                </a:solidFill>
                <a:latin typeface="Aptos"/>
                <a:cs typeface="Aptos"/>
              </a:rPr>
              <a:t> (males and females)</a:t>
            </a:r>
            <a:endParaRPr lang="en-US" sz="1800" b="0"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en-US" sz="1800" b="0" i="0" u="none" strike="noStrike" cap="none" spc="0">
                <a:solidFill>
                  <a:schemeClr val="tx1"/>
                </a:solidFill>
                <a:latin typeface="Aptos"/>
                <a:cs typeface="Aptos"/>
              </a:rPr>
              <a:t>Over the range of </a:t>
            </a:r>
            <a:r>
              <a:rPr lang="en-US" sz="1800" b="1" i="0" u="none" strike="noStrike" cap="none" spc="0">
                <a:solidFill>
                  <a:schemeClr val="tx1"/>
                </a:solidFill>
                <a:latin typeface="Aptos"/>
                <a:cs typeface="Aptos"/>
              </a:rPr>
              <a:t>2 consecutive nights</a:t>
            </a:r>
            <a:endParaRPr lang="en-US" sz="1800" b="0" i="0" u="none" strike="noStrike" cap="none" spc="0">
              <a:solidFill>
                <a:schemeClr val="tx1"/>
              </a:solidFill>
              <a:latin typeface="Aptos"/>
              <a:ea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cs typeface="Aptos"/>
              </a:rPr>
              <a:t>Each of </a:t>
            </a:r>
            <a:r>
              <a:rPr lang="en-US" sz="1800" b="0" i="0" u="none" strike="noStrike" cap="none" spc="0">
                <a:solidFill>
                  <a:schemeClr val="tx1"/>
                </a:solidFill>
                <a:latin typeface="Aptos"/>
                <a:cs typeface="Aptos"/>
              </a:rPr>
              <a:t>these 44 recordings</a:t>
            </a:r>
            <a:r>
              <a:rPr lang="it-IT" sz="1800" b="0" i="0" u="none" strike="noStrike" cap="none" spc="0">
                <a:solidFill>
                  <a:schemeClr val="tx1"/>
                </a:solidFill>
                <a:latin typeface="Aptos"/>
                <a:cs typeface="Aptos"/>
              </a:rPr>
              <a:t> is 9h long and</a:t>
            </a:r>
            <a:r>
              <a:rPr lang="en-US" sz="1800" b="0" i="0" u="none" strike="noStrike" cap="none" spc="0">
                <a:solidFill>
                  <a:schemeClr val="tx1"/>
                </a:solidFill>
                <a:latin typeface="Aptos"/>
                <a:cs typeface="Aptos"/>
              </a:rPr>
              <a:t> were then</a:t>
            </a:r>
            <a:r>
              <a:rPr lang="en-US" sz="1800" b="1" i="0" u="none" strike="noStrike" cap="none" spc="0">
                <a:solidFill>
                  <a:schemeClr val="tx1"/>
                </a:solidFill>
                <a:latin typeface="Aptos"/>
                <a:cs typeface="Aptos"/>
              </a:rPr>
              <a:t> split </a:t>
            </a:r>
            <a:r>
              <a:rPr lang="en-US" sz="1800" b="1" i="0" u="none" strike="noStrike" cap="none" spc="0">
                <a:solidFill>
                  <a:schemeClr val="tx1"/>
                </a:solidFill>
                <a:latin typeface="Aptos"/>
                <a:cs typeface="Aptos"/>
              </a:rPr>
              <a:t>into 2 files</a:t>
            </a:r>
            <a:r>
              <a:rPr lang="en-US" sz="1800" b="0" i="0" u="none" strike="noStrike" cap="none" spc="0">
                <a:solidFill>
                  <a:schemeClr val="tx1"/>
                </a:solidFill>
                <a:latin typeface="Aptos"/>
                <a:cs typeface="Aptos"/>
              </a:rPr>
              <a:t> for a total of:</a:t>
            </a:r>
            <a:endParaRPr lang="en-US" sz="1800" b="0" i="0" u="none" strike="noStrike" cap="none" spc="0">
              <a:solidFill>
                <a:schemeClr val="tx1"/>
              </a:solidFill>
              <a:latin typeface="Aptos"/>
              <a:cs typeface="Aptos"/>
            </a:endParaRPr>
          </a:p>
          <a:p>
            <a:pPr marL="283879" marR="0" indent="-283879" algn="l">
              <a:lnSpc>
                <a:spcPct val="100000"/>
              </a:lnSpc>
              <a:spcBef>
                <a:spcPts val="0"/>
              </a:spcBef>
              <a:spcAft>
                <a:spcPts val="0"/>
              </a:spcAft>
              <a:buFont typeface="Arial"/>
              <a:buChar char="•"/>
              <a:defRPr/>
            </a:pPr>
            <a:r>
              <a:rPr lang="en-US" sz="1800" b="1" i="0" u="none" strike="noStrike" cap="none" spc="0">
                <a:solidFill>
                  <a:schemeClr val="tx1"/>
                </a:solidFill>
                <a:latin typeface="Aptos"/>
                <a:ea typeface="Aptos"/>
                <a:cs typeface="Aptos"/>
              </a:rPr>
              <a:t>44 “...-PSG.edf”</a:t>
            </a:r>
            <a:r>
              <a:rPr lang="en-US" sz="1800" b="0" i="0" u="none" strike="noStrike" cap="none" spc="0">
                <a:solidFill>
                  <a:schemeClr val="tx1"/>
                </a:solidFill>
                <a:latin typeface="Aptos"/>
                <a:ea typeface="Aptos"/>
                <a:cs typeface="Aptos"/>
              </a:rPr>
              <a:t> files as our EEG multi-channel signal</a:t>
            </a:r>
            <a:r>
              <a:rPr lang="it-IT" sz="1800" b="0" i="0" u="none" strike="noStrike" cap="none" spc="0">
                <a:solidFill>
                  <a:schemeClr val="tx1"/>
                </a:solidFill>
                <a:latin typeface="Aptos"/>
                <a:ea typeface="Aptos"/>
                <a:cs typeface="Aptos"/>
              </a:rPr>
              <a:t>:</a:t>
            </a:r>
            <a:r>
              <a:rPr lang="en-US" sz="1800" b="0" i="0" u="none" strike="noStrike" cap="none" spc="0">
                <a:solidFill>
                  <a:schemeClr val="tx1"/>
                </a:solidFill>
                <a:latin typeface="Aptos"/>
                <a:ea typeface="Aptos"/>
                <a:cs typeface="Aptos"/>
              </a:rPr>
              <a:t> </a:t>
            </a:r>
            <a:endParaRPr lang="en-US" sz="1800" b="0" i="0" u="none" strike="noStrike" cap="none" spc="0">
              <a:solidFill>
                <a:schemeClr val="tx1"/>
              </a:solidFill>
              <a:latin typeface="Aptos"/>
              <a:cs typeface="Aptos"/>
            </a:endParaRPr>
          </a:p>
          <a:p>
            <a:pPr marL="1083978" marR="0" lvl="2" indent="-283878" algn="l">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4</a:t>
            </a:r>
            <a:r>
              <a:rPr lang="en-US" sz="1600" b="0" i="0" u="none" strike="noStrike" cap="none" spc="0">
                <a:solidFill>
                  <a:schemeClr val="tx1"/>
                </a:solidFill>
                <a:latin typeface="Aptos"/>
                <a:ea typeface="Aptos"/>
                <a:cs typeface="Aptos"/>
              </a:rPr>
              <a:t> </a:t>
            </a:r>
            <a:r>
              <a:rPr lang="en-US" sz="1600" b="0" i="0" u="none" strike="noStrike" cap="none" spc="0">
                <a:solidFill>
                  <a:schemeClr val="tx1"/>
                </a:solidFill>
                <a:latin typeface="Aptos"/>
                <a:ea typeface="Aptos"/>
                <a:cs typeface="Aptos"/>
              </a:rPr>
              <a:t>Channels: </a:t>
            </a:r>
            <a:r>
              <a:rPr lang="en-US" sz="1600" b="0" i="0" u="none" strike="noStrike" cap="none" spc="0">
                <a:solidFill>
                  <a:schemeClr val="tx1"/>
                </a:solidFill>
                <a:latin typeface="Aptos"/>
                <a:ea typeface="Aptos"/>
                <a:cs typeface="Aptos"/>
              </a:rPr>
              <a:t>EEG Fpz-Cz, EEG Pz-Oz, EOG horizontal, EMG submental</a:t>
            </a:r>
            <a:r>
              <a:rPr lang="it-IT" sz="1600" b="0" i="0" u="none" strike="noStrike" cap="none" spc="0">
                <a:solidFill>
                  <a:schemeClr val="tx1"/>
                </a:solidFill>
                <a:latin typeface="Aptos"/>
                <a:ea typeface="Aptos"/>
                <a:cs typeface="Aptos"/>
              </a:rPr>
              <a:t>. All</a:t>
            </a:r>
            <a:r>
              <a:rPr lang="en-US" sz="1600" b="0" i="0" u="none" strike="noStrike" cap="none" spc="0">
                <a:solidFill>
                  <a:schemeClr val="tx1"/>
                </a:solidFill>
                <a:latin typeface="Aptos"/>
                <a:ea typeface="Aptos"/>
                <a:cs typeface="Aptos"/>
              </a:rPr>
              <a:t> </a:t>
            </a:r>
            <a:r>
              <a:rPr lang="en-US" sz="1600" b="0" i="0" u="none" strike="noStrike" cap="none" spc="0">
                <a:solidFill>
                  <a:schemeClr val="tx1"/>
                </a:solidFill>
                <a:latin typeface="Aptos"/>
                <a:ea typeface="Aptos"/>
                <a:cs typeface="Aptos"/>
              </a:rPr>
              <a:t>sampled</a:t>
            </a:r>
            <a:r>
              <a:rPr lang="en-US" sz="1600" b="0" i="0" u="none" strike="noStrike" cap="none" spc="0">
                <a:solidFill>
                  <a:schemeClr val="tx1"/>
                </a:solidFill>
                <a:latin typeface="Aptos"/>
                <a:ea typeface="Aptos"/>
                <a:cs typeface="Aptos"/>
              </a:rPr>
              <a:t> at 100 Hz</a:t>
            </a:r>
            <a:endParaRPr sz="1600" b="0" i="0" u="none" strike="noStrike" cap="none" spc="0">
              <a:solidFill>
                <a:schemeClr val="tx1"/>
              </a:solidFill>
              <a:latin typeface="Aptos"/>
              <a:ea typeface="Aptos"/>
              <a:cs typeface="Aptos"/>
            </a:endParaRPr>
          </a:p>
          <a:p>
            <a:pPr marL="1083978" marR="0" lvl="2" indent="-283878" algn="l">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+1 Channel: </a:t>
            </a:r>
            <a:r>
              <a:rPr lang="en-US" sz="1600" b="0" i="0" u="none" strike="noStrike" cap="none" spc="0">
                <a:solidFill>
                  <a:schemeClr val="tx1"/>
                </a:solidFill>
                <a:latin typeface="Aptos"/>
                <a:ea typeface="Aptos"/>
                <a:cs typeface="Aptos"/>
              </a:rPr>
              <a:t>event marker</a:t>
            </a:r>
            <a:r>
              <a:rPr lang="en-US" sz="1600" b="0" i="0" u="none" strike="noStrike" cap="none" spc="0">
                <a:solidFill>
                  <a:schemeClr val="tx1"/>
                </a:solidFill>
                <a:latin typeface="Aptos"/>
                <a:ea typeface="Aptos"/>
                <a:cs typeface="Aptos"/>
              </a:rPr>
              <a:t>s</a:t>
            </a:r>
            <a:r>
              <a:rPr lang="en-US" sz="1600" b="0" i="0" u="none" strike="noStrike" cap="none" spc="0">
                <a:solidFill>
                  <a:schemeClr val="tx1"/>
                </a:solidFill>
                <a:latin typeface="Aptos"/>
                <a:ea typeface="Aptos"/>
                <a:cs typeface="Aptos"/>
              </a:rPr>
              <a:t> </a:t>
            </a:r>
            <a:r>
              <a:rPr lang="en-US" sz="1600" b="0" i="0" u="none" strike="noStrike" cap="none" spc="0">
                <a:solidFill>
                  <a:schemeClr val="tx1"/>
                </a:solidFill>
                <a:latin typeface="Aptos"/>
                <a:ea typeface="Aptos"/>
                <a:cs typeface="Aptos"/>
              </a:rPr>
              <a:t>were sampled</a:t>
            </a:r>
            <a:r>
              <a:rPr lang="en-US" sz="1600" b="0" i="0" u="none" strike="noStrike" cap="none" spc="0">
                <a:solidFill>
                  <a:schemeClr val="tx1"/>
                </a:solidFill>
                <a:latin typeface="Aptos"/>
                <a:ea typeface="Aptos"/>
                <a:cs typeface="Aptos"/>
              </a:rPr>
              <a:t> 1 Hz</a:t>
            </a:r>
            <a:endParaRPr sz="1600"/>
          </a:p>
          <a:p>
            <a:pPr marL="683928" marR="0" lvl="1" indent="-283878" algn="l">
              <a:lnSpc>
                <a:spcPct val="100000"/>
              </a:lnSpc>
              <a:spcBef>
                <a:spcPts val="0"/>
              </a:spcBef>
              <a:spcAft>
                <a:spcPts val="0"/>
              </a:spcAft>
              <a:buFont typeface="Arial"/>
              <a:buChar char="•"/>
              <a:defRPr/>
            </a:pPr>
            <a:endParaRPr lang="en-US" sz="1800" b="0" i="0" u="none" strike="noStrike" cap="none" spc="0">
              <a:solidFill>
                <a:schemeClr val="tx1"/>
              </a:solidFill>
              <a:latin typeface="Aptos"/>
              <a:cs typeface="Aptos"/>
            </a:endParaRPr>
          </a:p>
          <a:p>
            <a:pPr marL="283879" marR="0" indent="-283879" algn="l">
              <a:lnSpc>
                <a:spcPct val="100000"/>
              </a:lnSpc>
              <a:spcBef>
                <a:spcPts val="0"/>
              </a:spcBef>
              <a:spcAft>
                <a:spcPts val="0"/>
              </a:spcAft>
              <a:buChar char="•"/>
              <a:defRPr/>
            </a:pPr>
            <a:r>
              <a:rPr lang="en-US" sz="1800" b="1" i="0" u="none" strike="noStrike" cap="none" spc="0">
                <a:solidFill>
                  <a:schemeClr val="tx1"/>
                </a:solidFill>
                <a:latin typeface="Aptos"/>
                <a:ea typeface="Aptos"/>
                <a:cs typeface="Aptos"/>
              </a:rPr>
              <a:t>44 “...-Hypnogram.edf”</a:t>
            </a:r>
            <a:r>
              <a:rPr lang="en-US" sz="1800" b="0" i="0" u="none" strike="noStrike" cap="none" spc="0">
                <a:solidFill>
                  <a:schemeClr val="tx1"/>
                </a:solidFill>
                <a:latin typeface="Aptos"/>
                <a:ea typeface="Aptos"/>
                <a:cs typeface="Aptos"/>
              </a:rPr>
              <a:t> files as our labels to find sleep stages</a:t>
            </a:r>
            <a:r>
              <a:rPr lang="it-IT" sz="1800" b="0" i="0" u="none" strike="noStrike" cap="none" spc="0">
                <a:solidFill>
                  <a:schemeClr val="tx1"/>
                </a:solidFill>
                <a:latin typeface="Aptos"/>
                <a:ea typeface="Aptos"/>
                <a:cs typeface="Aptos"/>
              </a:rPr>
              <a:t>: </a:t>
            </a:r>
            <a:endParaRPr lang="it-IT" sz="1800" b="0" i="0" u="none" strike="noStrike" cap="none" spc="0">
              <a:solidFill>
                <a:schemeClr val="tx1"/>
              </a:solidFill>
              <a:latin typeface="Aptos"/>
              <a:ea typeface="Aptos"/>
              <a:cs typeface="Aptos"/>
            </a:endParaRPr>
          </a:p>
          <a:p>
            <a:pPr marL="1083978" marR="0" indent="-283878" algn="l">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Stage Wake: when subject is still awake</a:t>
            </a:r>
            <a:endParaRPr lang="en-US" sz="1600" b="0" i="0" u="none" strike="noStrike" cap="none" spc="0">
              <a:solidFill>
                <a:schemeClr val="tx1"/>
              </a:solidFill>
              <a:latin typeface="Aptos"/>
              <a:cs typeface="Aptos"/>
            </a:endParaRPr>
          </a:p>
          <a:p>
            <a:pPr marL="1083978" marR="0" indent="-283878" algn="l">
              <a:lnSpc>
                <a:spcPct val="100000"/>
              </a:lnSpc>
              <a:spcBef>
                <a:spcPts val="0"/>
              </a:spcBef>
              <a:spcAft>
                <a:spcPts val="0"/>
              </a:spcAft>
              <a:buFont typeface="Arial"/>
              <a:buChar char="–"/>
              <a:defRPr/>
            </a:pPr>
            <a:r>
              <a:rPr lang="en-US" sz="1600" b="0" i="0" u="none" strike="noStrike" cap="none" spc="0">
                <a:solidFill>
                  <a:schemeClr val="tx1"/>
                </a:solidFill>
                <a:latin typeface="Aptos"/>
                <a:ea typeface="Aptos"/>
                <a:cs typeface="Aptos"/>
              </a:rPr>
              <a:t>Stag</a:t>
            </a:r>
            <a:r>
              <a:rPr lang="it-IT" sz="1600" b="0" i="0" u="none" strike="noStrike" cap="none" spc="0">
                <a:solidFill>
                  <a:schemeClr val="tx1"/>
                </a:solidFill>
                <a:latin typeface="Aptos"/>
                <a:ea typeface="Aptos"/>
                <a:cs typeface="Aptos"/>
              </a:rPr>
              <a:t>e N</a:t>
            </a:r>
            <a:r>
              <a:rPr lang="en-US" sz="1600" b="0" i="0" u="none" strike="noStrike" cap="none" spc="0">
                <a:solidFill>
                  <a:schemeClr val="tx1"/>
                </a:solidFill>
                <a:latin typeface="Aptos"/>
                <a:ea typeface="Aptos"/>
                <a:cs typeface="Aptos"/>
              </a:rPr>
              <a:t>1 (Light Sleep)</a:t>
            </a:r>
            <a:r>
              <a:rPr lang="en-US" sz="1600" b="0" i="0" u="none" strike="noStrike" cap="none" spc="0">
                <a:solidFill>
                  <a:schemeClr val="tx1"/>
                </a:solidFill>
                <a:latin typeface="Aptos"/>
                <a:ea typeface="Aptos"/>
                <a:cs typeface="Aptos"/>
              </a:rPr>
              <a:t> </a:t>
            </a:r>
            <a:r>
              <a:rPr lang="it-IT" sz="1600" b="0" i="0" u="none" strike="noStrike" cap="none" spc="0">
                <a:solidFill>
                  <a:schemeClr val="tx1"/>
                </a:solidFill>
                <a:latin typeface="Aptos"/>
                <a:ea typeface="Aptos"/>
                <a:cs typeface="Aptos"/>
              </a:rPr>
              <a:t>: </a:t>
            </a:r>
            <a:r>
              <a:rPr lang="en-US" sz="1600" b="0" i="0" u="none" strike="noStrike" cap="none" spc="0">
                <a:solidFill>
                  <a:schemeClr val="tx1"/>
                </a:solidFill>
                <a:latin typeface="Aptos"/>
                <a:ea typeface="Aptos"/>
                <a:cs typeface="Aptos"/>
              </a:rPr>
              <a:t> Transition from wakefulness to sleep</a:t>
            </a:r>
            <a:r>
              <a:rPr lang="it-IT" sz="1600" b="0" i="0" u="none" strike="noStrike" cap="none" spc="0">
                <a:solidFill>
                  <a:schemeClr val="tx1"/>
                </a:solidFill>
                <a:latin typeface="Aptos"/>
                <a:ea typeface="Aptos"/>
                <a:cs typeface="Aptos"/>
              </a:rPr>
              <a:t>.</a:t>
            </a:r>
            <a:endParaRPr lang="en-US" sz="1600" b="0" i="0" u="none" strike="noStrike" cap="none" spc="0">
              <a:solidFill>
                <a:schemeClr val="tx1"/>
              </a:solidFill>
              <a:latin typeface="Aptos"/>
              <a:ea typeface="Aptos"/>
              <a:cs typeface="Aptos"/>
            </a:endParaRPr>
          </a:p>
          <a:p>
            <a:pPr marL="1083978" marR="0" indent="-283878" algn="l">
              <a:lnSpc>
                <a:spcPct val="100000"/>
              </a:lnSpc>
              <a:spcBef>
                <a:spcPts val="0"/>
              </a:spcBef>
              <a:spcAft>
                <a:spcPts val="0"/>
              </a:spcAft>
              <a:buFont typeface="Arial"/>
              <a:buChar char="–"/>
              <a:defRPr/>
            </a:pPr>
            <a:r>
              <a:rPr lang="en-US" sz="1600" b="0" i="0" u="none" strike="noStrike" cap="none" spc="0">
                <a:solidFill>
                  <a:schemeClr val="tx1"/>
                </a:solidFill>
                <a:latin typeface="Aptos"/>
                <a:ea typeface="Aptos"/>
                <a:cs typeface="Aptos"/>
              </a:rPr>
              <a:t>Stage </a:t>
            </a:r>
            <a:r>
              <a:rPr lang="it-IT" sz="1600" b="0" i="0" u="none" strike="noStrike" cap="none" spc="0">
                <a:solidFill>
                  <a:schemeClr val="tx1"/>
                </a:solidFill>
                <a:latin typeface="Aptos"/>
                <a:ea typeface="Aptos"/>
                <a:cs typeface="Aptos"/>
              </a:rPr>
              <a:t>N</a:t>
            </a:r>
            <a:r>
              <a:rPr lang="en-US" sz="1600" b="0" i="0" u="none" strike="noStrike" cap="none" spc="0">
                <a:solidFill>
                  <a:schemeClr val="tx1"/>
                </a:solidFill>
                <a:latin typeface="Aptos"/>
                <a:ea typeface="Aptos"/>
                <a:cs typeface="Aptos"/>
              </a:rPr>
              <a:t>2 (Stable Sleep)</a:t>
            </a:r>
            <a:r>
              <a:rPr lang="it-IT" sz="1600" b="0" i="0" u="none" strike="noStrike" cap="none" spc="0">
                <a:solidFill>
                  <a:schemeClr val="tx1"/>
                </a:solidFill>
                <a:latin typeface="Aptos"/>
                <a:ea typeface="Aptos"/>
                <a:cs typeface="Aptos"/>
              </a:rPr>
              <a:t>:</a:t>
            </a:r>
            <a:r>
              <a:rPr lang="en-US" sz="1600" b="0" i="0" u="none" strike="noStrike" cap="none" spc="0">
                <a:solidFill>
                  <a:schemeClr val="tx1"/>
                </a:solidFill>
                <a:latin typeface="Aptos"/>
                <a:ea typeface="Aptos"/>
                <a:cs typeface="Aptos"/>
              </a:rPr>
              <a:t> This stage is the largest portion of sleep, about 50% of the night.</a:t>
            </a:r>
            <a:endParaRPr lang="en-US" sz="1600" b="0" i="0" u="none" strike="noStrike" cap="none" spc="0">
              <a:solidFill>
                <a:schemeClr val="tx1"/>
              </a:solidFill>
              <a:latin typeface="Aptos"/>
              <a:cs typeface="Aptos"/>
            </a:endParaRPr>
          </a:p>
          <a:p>
            <a:pPr marL="1083978" marR="0" indent="-283878" algn="l">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Stage N</a:t>
            </a:r>
            <a:r>
              <a:rPr lang="en-US" sz="1600" b="0" i="0" u="none" strike="noStrike" cap="none" spc="0">
                <a:solidFill>
                  <a:schemeClr val="tx1"/>
                </a:solidFill>
                <a:latin typeface="Aptos"/>
                <a:ea typeface="Aptos"/>
                <a:cs typeface="Aptos"/>
              </a:rPr>
              <a:t>3 &amp; </a:t>
            </a:r>
            <a:r>
              <a:rPr lang="it-IT" sz="1600" b="0" i="0" u="none" strike="noStrike" cap="none" spc="0">
                <a:solidFill>
                  <a:schemeClr val="tx1"/>
                </a:solidFill>
                <a:latin typeface="Aptos"/>
                <a:ea typeface="Aptos"/>
                <a:cs typeface="Aptos"/>
              </a:rPr>
              <a:t>N</a:t>
            </a:r>
            <a:r>
              <a:rPr lang="en-US" sz="1600" b="0" i="0" u="none" strike="noStrike" cap="none" spc="0">
                <a:solidFill>
                  <a:schemeClr val="tx1"/>
                </a:solidFill>
                <a:latin typeface="Aptos"/>
                <a:ea typeface="Aptos"/>
                <a:cs typeface="Aptos"/>
              </a:rPr>
              <a:t>4</a:t>
            </a:r>
            <a:r>
              <a:rPr lang="en-US" sz="1600" b="0" i="0" u="none" strike="noStrike" cap="none" spc="0">
                <a:solidFill>
                  <a:schemeClr val="tx1"/>
                </a:solidFill>
                <a:latin typeface="Aptos"/>
                <a:ea typeface="Aptos"/>
                <a:cs typeface="Aptos"/>
              </a:rPr>
              <a:t> (Deep Sleep, Stages )</a:t>
            </a:r>
            <a:r>
              <a:rPr lang="it-IT" sz="1600" b="0" i="0" u="none" strike="noStrike" cap="none" spc="0">
                <a:solidFill>
                  <a:schemeClr val="tx1"/>
                </a:solidFill>
                <a:latin typeface="Aptos"/>
                <a:ea typeface="Aptos"/>
                <a:cs typeface="Aptos"/>
              </a:rPr>
              <a:t>:</a:t>
            </a:r>
            <a:r>
              <a:rPr lang="en-US" sz="1600" b="0" i="0" u="none" strike="noStrike" cap="none" spc="0">
                <a:solidFill>
                  <a:schemeClr val="tx1"/>
                </a:solidFill>
                <a:latin typeface="Aptos"/>
                <a:ea typeface="Aptos"/>
                <a:cs typeface="Aptos"/>
              </a:rPr>
              <a:t> Characterized by slow-wave activity. </a:t>
            </a:r>
            <a:endParaRPr lang="en-US" sz="1600" b="0" i="0" u="none" strike="noStrike" cap="none" spc="0">
              <a:solidFill>
                <a:schemeClr val="tx1"/>
              </a:solidFill>
              <a:latin typeface="Aptos"/>
              <a:cs typeface="Aptos"/>
            </a:endParaRPr>
          </a:p>
          <a:p>
            <a:pPr marL="1083978" marR="0" indent="-283878" algn="l">
              <a:lnSpc>
                <a:spcPct val="100000"/>
              </a:lnSpc>
              <a:spcBef>
                <a:spcPts val="0"/>
              </a:spcBef>
              <a:spcAft>
                <a:spcPts val="0"/>
              </a:spcAft>
              <a:buFont typeface="Arial"/>
              <a:buChar char="–"/>
              <a:defRPr/>
            </a:pPr>
            <a:r>
              <a:rPr lang="it-IT" sz="1600" b="0" i="0" u="none" strike="noStrike" cap="none" spc="0">
                <a:solidFill>
                  <a:schemeClr val="tx1"/>
                </a:solidFill>
                <a:latin typeface="Aptos"/>
                <a:ea typeface="Aptos"/>
                <a:cs typeface="Aptos"/>
              </a:rPr>
              <a:t>Stage </a:t>
            </a:r>
            <a:r>
              <a:rPr lang="en-US" sz="1600" b="0" i="0" u="none" strike="noStrike" cap="none" spc="0">
                <a:solidFill>
                  <a:schemeClr val="tx1"/>
                </a:solidFill>
                <a:latin typeface="Aptos"/>
                <a:ea typeface="Aptos"/>
                <a:cs typeface="Aptos"/>
              </a:rPr>
              <a:t>REM (Dream Sleep)</a:t>
            </a:r>
            <a:r>
              <a:rPr lang="it-IT" sz="1600" b="0" i="0" u="none" strike="noStrike" cap="none" spc="0">
                <a:solidFill>
                  <a:schemeClr val="tx1"/>
                </a:solidFill>
                <a:latin typeface="Aptos"/>
                <a:ea typeface="Aptos"/>
                <a:cs typeface="Aptos"/>
              </a:rPr>
              <a:t>:</a:t>
            </a:r>
            <a:r>
              <a:rPr lang="en-US" sz="1600" b="0" i="0" u="none" strike="noStrike" cap="none" spc="0">
                <a:solidFill>
                  <a:schemeClr val="tx1"/>
                </a:solidFill>
                <a:latin typeface="Aptos"/>
                <a:ea typeface="Aptos"/>
                <a:cs typeface="Aptos"/>
              </a:rPr>
              <a:t> Associated with dreaming, muscle paralysis, and rapid eye movements. It features low-voltage mixed-frequency brain waves and fluctuating heart/respiration rates.</a:t>
            </a:r>
            <a:endParaRPr lang="en-US" sz="16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ea typeface="Aptos"/>
              <a:cs typeface="Apto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90223294" name="Rettangolo 8"/>
          <p:cNvSpPr/>
          <p:nvPr/>
        </p:nvSpPr>
        <p:spPr bwMode="auto">
          <a:xfrm rot="11561691">
            <a:off x="11394825" y="-1166342"/>
            <a:ext cx="1101969" cy="8475782"/>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92301972" name="Rettangolo 9"/>
          <p:cNvSpPr/>
          <p:nvPr/>
        </p:nvSpPr>
        <p:spPr bwMode="auto">
          <a:xfrm rot="11561691">
            <a:off x="11964601" y="158151"/>
            <a:ext cx="1101969" cy="8475782"/>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653678755" name="CasellaDiTesto 10"/>
          <p:cNvSpPr txBox="1"/>
          <p:nvPr/>
        </p:nvSpPr>
        <p:spPr bwMode="auto">
          <a:xfrm>
            <a:off x="1648702" y="223468"/>
            <a:ext cx="9406089" cy="640440"/>
          </a:xfrm>
          <a:prstGeom prst="rect">
            <a:avLst/>
          </a:prstGeom>
          <a:noFill/>
        </p:spPr>
        <p:txBody>
          <a:bodyPr wrap="square" rtlCol="0">
            <a:spAutoFit/>
          </a:bodyPr>
          <a:lstStyle/>
          <a:p>
            <a:pPr>
              <a:defRPr/>
            </a:pPr>
            <a:r>
              <a:rPr lang="it-IT" sz="3600" b="1">
                <a:solidFill>
                  <a:srgbClr val="019A3F"/>
                </a:solidFill>
              </a:rPr>
              <a:t>Possibili domande: Spectral Entropy (2)</a:t>
            </a:r>
            <a:endParaRPr sz="1200">
              <a:solidFill>
                <a:srgbClr val="019A3F"/>
              </a:solidFill>
            </a:endParaRPr>
          </a:p>
        </p:txBody>
      </p:sp>
      <p:sp>
        <p:nvSpPr>
          <p:cNvPr id="1018960350" name=""/>
          <p:cNvSpPr txBox="1"/>
          <p:nvPr/>
        </p:nvSpPr>
        <p:spPr bwMode="auto">
          <a:xfrm flipH="0" flipV="0">
            <a:off x="1775247" y="1047748"/>
            <a:ext cx="9001123" cy="36611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13333741" name=""/>
          <p:cNvSpPr txBox="1"/>
          <p:nvPr/>
        </p:nvSpPr>
        <p:spPr bwMode="auto">
          <a:xfrm flipH="0" flipV="0">
            <a:off x="1612084" y="1071559"/>
            <a:ext cx="9341044" cy="3935141"/>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0" i="0" u="none" strike="noStrike" cap="none" spc="0">
                <a:solidFill>
                  <a:schemeClr val="tx1"/>
                </a:solidFill>
                <a:latin typeface="Aptos"/>
                <a:ea typeface="Aptos"/>
                <a:cs typeface="Aptos"/>
              </a:rPr>
              <a:t>La </a:t>
            </a:r>
            <a:r>
              <a:rPr lang="en-US" sz="1800" b="1" i="0" u="none" strike="noStrike" cap="none" spc="0">
                <a:solidFill>
                  <a:schemeClr val="tx1"/>
                </a:solidFill>
                <a:latin typeface="Aptos"/>
                <a:ea typeface="Aptos"/>
                <a:cs typeface="Aptos"/>
              </a:rPr>
              <a:t>Spectral Entropy </a:t>
            </a:r>
            <a:r>
              <a:rPr lang="en-US" sz="1800" b="0" i="0" u="none" strike="noStrike" cap="none" spc="0">
                <a:solidFill>
                  <a:schemeClr val="tx1"/>
                </a:solidFill>
                <a:latin typeface="Aptos"/>
                <a:ea typeface="Aptos"/>
                <a:cs typeface="Aptos"/>
              </a:rPr>
              <a:t>è una misura dell'ordine o della</a:t>
            </a:r>
            <a:r>
              <a:rPr lang="en-US" sz="1800" b="1" i="0" u="none" strike="noStrike" cap="none" spc="0">
                <a:solidFill>
                  <a:srgbClr val="00B050"/>
                </a:solidFill>
                <a:latin typeface="Aptos"/>
                <a:ea typeface="Aptos"/>
                <a:cs typeface="Aptos"/>
              </a:rPr>
              <a:t> dispersione dell'energia nello spettro di frequenze di un segnale</a:t>
            </a:r>
            <a:r>
              <a:rPr lang="en-US" sz="1800" b="0" i="0" u="none" strike="noStrike" cap="none" spc="0">
                <a:solidFill>
                  <a:schemeClr val="tx1"/>
                </a:solidFill>
                <a:latin typeface="Aptos"/>
                <a:ea typeface="Aptos"/>
                <a:cs typeface="Aptos"/>
              </a:rPr>
              <a:t>.</a:t>
            </a:r>
            <a:r>
              <a:rPr lang="it-IT" sz="1800" b="0" i="0" u="none" strike="noStrike" cap="none" spc="0">
                <a:solidFill>
                  <a:schemeClr val="tx1"/>
                </a:solidFill>
                <a:latin typeface="Aptos"/>
                <a:ea typeface="Aptos"/>
                <a:cs typeface="Aptos"/>
              </a:rPr>
              <a:t> </a:t>
            </a:r>
            <a:r>
              <a:rPr lang="it-IT" sz="1800" b="0" i="0" u="none" strike="noStrike" cap="none" spc="0">
                <a:solidFill>
                  <a:schemeClr val="tx1"/>
                </a:solidFill>
                <a:latin typeface="Aptos"/>
                <a:ea typeface="Aptos"/>
                <a:cs typeface="Aptos"/>
              </a:rPr>
              <a:t>Può essere calcolata a partire dallo spettrogramma.</a:t>
            </a:r>
            <a:endParaRPr b="1"/>
          </a:p>
          <a:p>
            <a:pPr marL="283879" indent="-283879">
              <a:buFont typeface="Arial"/>
              <a:buChar char="•"/>
              <a:defRPr/>
            </a:pPr>
            <a:endParaRPr/>
          </a:p>
          <a:p>
            <a:pPr marL="283879" indent="-283879">
              <a:buFont typeface="Arial"/>
              <a:buChar char="•"/>
              <a:defRPr/>
            </a:pPr>
            <a:r>
              <a:rPr lang="en-US" sz="1800" b="0" i="0" u="none" strike="noStrike" cap="none" spc="0">
                <a:solidFill>
                  <a:schemeClr val="tx1"/>
                </a:solidFill>
                <a:latin typeface="Aptos"/>
                <a:ea typeface="Aptos"/>
                <a:cs typeface="Aptos"/>
              </a:rPr>
              <a:t>Valori bassi indicano uno spettro concentrato su poche frequenze (suoni armonici o tonalità pure).</a:t>
            </a:r>
            <a:endParaRPr lang="en-US" sz="1800" b="0" i="0" u="none" strike="noStrike" cap="none" spc="0">
              <a:solidFill>
                <a:schemeClr val="tx1"/>
              </a:solidFill>
              <a:latin typeface="Aptos"/>
              <a:cs typeface="Aptos"/>
            </a:endParaRPr>
          </a:p>
          <a:p>
            <a:pPr marL="283879" indent="-283879">
              <a:buFont typeface="Arial"/>
              <a:buChar char="•"/>
              <a:defRPr/>
            </a:pPr>
            <a:r>
              <a:rPr lang="en-US" sz="1800" b="0" i="0" u="none" strike="noStrike" cap="none" spc="0">
                <a:solidFill>
                  <a:schemeClr val="tx1"/>
                </a:solidFill>
                <a:latin typeface="Aptos"/>
                <a:ea typeface="Aptos"/>
                <a:cs typeface="Aptos"/>
              </a:rPr>
              <a:t>Valori alti indicano una distribuzione uniforme dell'energia (rumore o suoni complessi).</a:t>
            </a:r>
            <a:endParaRPr/>
          </a:p>
          <a:p>
            <a:pPr marL="283879" indent="-283879">
              <a:buFont typeface="Arial"/>
              <a:buChar char="•"/>
              <a:defRPr/>
            </a:pPr>
            <a:endParaRPr/>
          </a:p>
          <a:p>
            <a:pPr marL="283879" indent="-283879">
              <a:buFont typeface="Arial"/>
              <a:buChar char="•"/>
              <a:defRPr/>
            </a:pPr>
            <a:endParaRPr/>
          </a:p>
          <a:p>
            <a:pPr>
              <a:defRPr/>
            </a:pPr>
            <a:r>
              <a:rPr lang="it-IT"/>
              <a:t>Per calcolarla si seguono questi step:</a:t>
            </a:r>
            <a:endParaRPr lang="it-IT"/>
          </a:p>
          <a:p>
            <a:pPr marL="283879" indent="-283879">
              <a:buAutoNum type="arabicPeriod"/>
              <a:defRPr/>
            </a:pPr>
            <a:r>
              <a:rPr lang="it-IT" sz="1800" b="0" i="0" u="none" strike="noStrike" cap="none" spc="0">
                <a:solidFill>
                  <a:schemeClr val="tx1"/>
                </a:solidFill>
                <a:latin typeface="Aptos"/>
                <a:ea typeface="Aptos"/>
                <a:cs typeface="Aptos"/>
              </a:rPr>
              <a:t>Calcolo dello spettro di potenza normalizzato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it-IT" sz="1800" u="none" strike="noStrike" cap="none" spc="0">
                          <a:solidFill>
                            <a:schemeClr val="tx1"/>
                          </a:solidFill>
                          <a:latin typeface="Cambria Math"/>
                          <a:ea typeface="Cambria Math"/>
                          <a:cs typeface="Cambria Math"/>
                        </a:rPr>
                        <m:t>P(f)</m:t>
                      </m:r>
                    </m:oMath>
                  </m:oMathPara>
                </a14:m>
              </mc:Choice>
              <mc:Fallback/>
            </mc:AlternateContent>
            <a:r>
              <a:rPr lang="it-IT" sz="1800" b="0" i="0" u="none" strike="noStrike" cap="none" spc="0">
                <a:solidFill>
                  <a:schemeClr val="tx1"/>
                </a:solidFill>
                <a:latin typeface="Aptos"/>
                <a:ea typeface="Aptos"/>
                <a:cs typeface="Aptos"/>
              </a:rPr>
              <a:t>:</a:t>
            </a:r>
            <a:r>
              <a:rPr lang="it-IT" sz="1800" b="0" i="0" u="none" strike="noStrike" cap="none" spc="0">
                <a:solidFill>
                  <a:schemeClr val="tx1"/>
                </a:solidFill>
                <a:latin typeface="Aptos"/>
                <a:ea typeface="Aptos"/>
                <a:cs typeface="Aptos"/>
              </a:rPr>
              <a:t> Ottenere lo spettro di frequenze del segnale usando la Trasformata di Fourier (FFT).</a:t>
            </a:r>
            <a:r>
              <a:rPr lang="it-IT"/>
              <a:t> Poi normalizzarlo per ottenere il valore di probabilità</a:t>
            </a:r>
            <a:endParaRPr lang="it-IT"/>
          </a:p>
          <a:p>
            <a:pPr marL="283879" indent="-283879">
              <a:buAutoNum type="arabicPeriod"/>
              <a:defRPr/>
            </a:pPr>
            <a:r>
              <a:rPr lang="it-IT" sz="1800" b="0" i="0" u="none" strike="noStrike" cap="none" spc="0">
                <a:solidFill>
                  <a:schemeClr val="tx1"/>
                </a:solidFill>
                <a:latin typeface="Aptos"/>
                <a:ea typeface="Aptos"/>
                <a:cs typeface="Aptos"/>
              </a:rPr>
              <a:t>Applicare la formula dell'entropia di Shannon alla distribuzione di probabilità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it-IT" sz="1800" u="none" strike="noStrike" cap="none" spc="0">
                          <a:solidFill>
                            <a:schemeClr val="tx1"/>
                          </a:solidFill>
                          <a:latin typeface="Cambria Math"/>
                          <a:ea typeface="Cambria Math"/>
                          <a:cs typeface="Cambria Math"/>
                        </a:rPr>
                        <m:t>P(f)</m:t>
                      </m:r>
                    </m:oMath>
                  </m:oMathPara>
                </a14:m>
              </mc:Choice>
              <mc:Fallback/>
            </mc:AlternateContent>
            <a:endParaRPr lang="it-IT"/>
          </a:p>
          <a:p>
            <a:pPr marL="283879" indent="-283879">
              <a:buAutoNum type="arabicPeriod"/>
              <a:defRPr/>
            </a:pPr>
            <a:endParaRPr lang="it-IT" sz="1800" b="0" i="0" u="none" strike="noStrike" cap="none" spc="0">
              <a:solidFill>
                <a:schemeClr val="tx1"/>
              </a:solidFill>
              <a:latin typeface="Aptos"/>
              <a:cs typeface="Aptos"/>
            </a:endParaRPr>
          </a:p>
        </p:txBody>
      </p:sp>
      <p:sp>
        <p:nvSpPr>
          <p:cNvPr id="459845986" name="Rettangolo 4"/>
          <p:cNvSpPr/>
          <p:nvPr/>
        </p:nvSpPr>
        <p:spPr bwMode="auto">
          <a:xfrm rot="761666">
            <a:off x="-26573" y="-990495"/>
            <a:ext cx="1101969" cy="8475782"/>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359461484" name="Rettangolo 1"/>
          <p:cNvSpPr/>
          <p:nvPr/>
        </p:nvSpPr>
        <p:spPr bwMode="auto">
          <a:xfrm rot="761666">
            <a:off x="-788571" y="-1635257"/>
            <a:ext cx="1101969" cy="8475782"/>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38390810" name="Rettangolo 8"/>
          <p:cNvSpPr/>
          <p:nvPr/>
        </p:nvSpPr>
        <p:spPr bwMode="auto">
          <a:xfrm rot="11561691">
            <a:off x="11394824" y="-1166342"/>
            <a:ext cx="1101969" cy="8475782"/>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07888386" name="Rettangolo 9"/>
          <p:cNvSpPr/>
          <p:nvPr/>
        </p:nvSpPr>
        <p:spPr bwMode="auto">
          <a:xfrm rot="11561691">
            <a:off x="11964600" y="158151"/>
            <a:ext cx="1101969" cy="8475782"/>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791987066" name="CasellaDiTesto 10"/>
          <p:cNvSpPr txBox="1"/>
          <p:nvPr/>
        </p:nvSpPr>
        <p:spPr bwMode="auto">
          <a:xfrm>
            <a:off x="1648701" y="223467"/>
            <a:ext cx="9411129" cy="518519"/>
          </a:xfrm>
          <a:prstGeom prst="rect">
            <a:avLst/>
          </a:prstGeom>
          <a:noFill/>
        </p:spPr>
        <p:txBody>
          <a:bodyPr wrap="square" rtlCol="0">
            <a:spAutoFit/>
          </a:bodyPr>
          <a:lstStyle/>
          <a:p>
            <a:pPr>
              <a:defRPr/>
            </a:pPr>
            <a:r>
              <a:rPr lang="it-IT" sz="2800" b="1">
                <a:solidFill>
                  <a:srgbClr val="019A3F"/>
                </a:solidFill>
              </a:rPr>
              <a:t>Possibili domande: Energy+Spettrogrammi (3)</a:t>
            </a:r>
            <a:endParaRPr sz="1100">
              <a:solidFill>
                <a:srgbClr val="019A3F"/>
              </a:solidFill>
            </a:endParaRPr>
          </a:p>
        </p:txBody>
      </p:sp>
      <p:sp>
        <p:nvSpPr>
          <p:cNvPr id="419296837" name=""/>
          <p:cNvSpPr txBox="1"/>
          <p:nvPr/>
        </p:nvSpPr>
        <p:spPr bwMode="auto">
          <a:xfrm flipH="0" flipV="0">
            <a:off x="1775247" y="1047748"/>
            <a:ext cx="9001123" cy="36611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1376054492" name=""/>
          <p:cNvSpPr txBox="1"/>
          <p:nvPr/>
        </p:nvSpPr>
        <p:spPr bwMode="auto">
          <a:xfrm flipH="0" flipV="0">
            <a:off x="1612084" y="1071559"/>
            <a:ext cx="9366245" cy="5196062"/>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0" i="0" u="none" strike="noStrike" cap="none" spc="0">
                <a:solidFill>
                  <a:schemeClr val="tx1"/>
                </a:solidFill>
                <a:latin typeface="Aptos"/>
                <a:ea typeface="Aptos"/>
                <a:cs typeface="Aptos"/>
              </a:rPr>
              <a:t>L'</a:t>
            </a:r>
            <a:r>
              <a:rPr lang="en-US" sz="1800" b="1" i="0" u="none" strike="noStrike" cap="none" spc="0">
                <a:solidFill>
                  <a:schemeClr val="tx1"/>
                </a:solidFill>
                <a:latin typeface="Aptos"/>
                <a:ea typeface="Aptos"/>
                <a:cs typeface="Aptos"/>
              </a:rPr>
              <a:t>energia </a:t>
            </a:r>
            <a:r>
              <a:rPr lang="en-US" sz="1800" b="0" i="0" u="none" strike="noStrike" cap="none" spc="0">
                <a:solidFill>
                  <a:schemeClr val="tx1"/>
                </a:solidFill>
                <a:latin typeface="Aptos"/>
                <a:ea typeface="Aptos"/>
                <a:cs typeface="Aptos"/>
              </a:rPr>
              <a:t>di un segnale è una misura della </a:t>
            </a:r>
            <a:r>
              <a:rPr lang="en-US" sz="1800" b="1" i="0" u="none" strike="noStrike" cap="none" spc="0">
                <a:solidFill>
                  <a:srgbClr val="00B050"/>
                </a:solidFill>
                <a:latin typeface="Aptos"/>
                <a:ea typeface="Aptos"/>
                <a:cs typeface="Aptos"/>
              </a:rPr>
              <a:t>quantità totale di potenza contenuta nel segnale su tutto il tempo</a:t>
            </a:r>
            <a:r>
              <a:rPr lang="en-US" sz="1800" b="0" i="0" u="none" strike="noStrike" cap="none" spc="0">
                <a:solidFill>
                  <a:schemeClr val="tx1"/>
                </a:solidFill>
                <a:latin typeface="Aptos"/>
                <a:ea typeface="Aptos"/>
                <a:cs typeface="Aptos"/>
              </a:rPr>
              <a:t>.</a:t>
            </a:r>
            <a:endParaRPr/>
          </a:p>
          <a:p>
            <a:pPr>
              <a:defRPr/>
            </a:pP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en-US" sz="1800" u="none" strike="noStrike" cap="none" spc="0">
                          <a:solidFill>
                            <a:schemeClr val="tx1"/>
                          </a:solidFill>
                          <a:latin typeface="Cambria Math"/>
                          <a:ea typeface="Cambria Math"/>
                          <a:cs typeface="Cambria Math"/>
                        </a:rPr>
                        <m:t>E(x) = </m:t>
                      </m:r>
                      <m:nary>
                        <m:naryPr>
                          <m:chr m:val="∑"/>
                          <m:grow m:val="off"/>
                          <m:limLoc m:val="undOvr"/>
                          <m:ctrlPr>
                            <a:rPr lang="en-US" sz="1800" b="0" i="1" u="none" strike="noStrike" cap="none" spc="0">
                              <a:solidFill>
                                <a:schemeClr val="tx1"/>
                              </a:solidFill>
                              <a:latin typeface="Cambria Math"/>
                              <a:ea typeface="Cambria Math"/>
                              <a:cs typeface="Cambria Math"/>
                            </a:rPr>
                          </m:ctrlPr>
                        </m:naryPr>
                        <m:sub>
                          <m:r>
                            <m:rPr>
                              <m:sty m:val="i"/>
                            </m:rPr>
                            <a:rPr lang="en-US" sz="1800" u="none" strike="noStrike" cap="none" spc="0">
                              <a:solidFill>
                                <a:schemeClr val="tx1"/>
                              </a:solidFill>
                              <a:latin typeface="Cambria Math"/>
                              <a:ea typeface="Cambria Math"/>
                              <a:cs typeface="Cambria Math"/>
                            </a:rPr>
                            <m:t>i</m:t>
                          </m:r>
                        </m:sub>
                        <m:sup>
                          <m:r>
                            <m:rPr>
                              <m:sty m:val="i"/>
                            </m:rPr>
                            <a:rPr lang="en-US" sz="1800" u="none" strike="noStrike" cap="none" spc="0">
                              <a:solidFill>
                                <a:schemeClr val="tx1"/>
                              </a:solidFill>
                              <a:latin typeface="Cambria Math"/>
                              <a:ea typeface="Cambria Math"/>
                              <a:cs typeface="Cambria Math"/>
                            </a:rPr>
                            <m:t/>
                          </m:r>
                        </m:sup>
                        <m:e>
                          <m:sSup>
                            <m:sSupPr>
                              <m:ctrlPr>
                                <a:rPr lang="en-US" sz="1800" b="0" i="1" u="none" strike="noStrike" cap="none" spc="0">
                                  <a:solidFill>
                                    <a:schemeClr val="tx1"/>
                                  </a:solidFill>
                                  <a:latin typeface="Cambria Math"/>
                                  <a:ea typeface="Cambria Math"/>
                                  <a:cs typeface="Cambria Math"/>
                                </a:rPr>
                              </m:ctrlPr>
                            </m:sSupPr>
                            <m:e>
                              <m:sSub>
                                <m:sSubPr>
                                  <m:ctrlPr>
                                    <a:rPr lang="en-US" sz="1800" b="0" i="1" u="none" strike="noStrike" cap="none" spc="0">
                                      <a:solidFill>
                                        <a:schemeClr val="tx1"/>
                                      </a:solidFill>
                                      <a:latin typeface="Cambria Math"/>
                                      <a:ea typeface="Cambria Math"/>
                                      <a:cs typeface="Cambria Math"/>
                                    </a:rPr>
                                  </m:ctrlPr>
                                </m:sSubPr>
                                <m:e>
                                  <m:r>
                                    <m:rPr>
                                      <m:sty m:val="i"/>
                                    </m:rPr>
                                    <a:rPr lang="en-US" sz="1800" u="none" strike="noStrike" cap="none" spc="0">
                                      <a:solidFill>
                                        <a:schemeClr val="tx1"/>
                                      </a:solidFill>
                                      <a:latin typeface="Cambria Math"/>
                                      <a:ea typeface="Cambria Math"/>
                                      <a:cs typeface="Cambria Math"/>
                                    </a:rPr>
                                    <m:t>x</m:t>
                                  </m:r>
                                </m:e>
                                <m:sub>
                                  <m:r>
                                    <m:rPr>
                                      <m:sty m:val="i"/>
                                    </m:rPr>
                                    <a:rPr lang="en-US" sz="1800" u="none" strike="noStrike" cap="none" spc="0">
                                      <a:solidFill>
                                        <a:schemeClr val="tx1"/>
                                      </a:solidFill>
                                      <a:latin typeface="Cambria Math"/>
                                      <a:ea typeface="Cambria Math"/>
                                      <a:cs typeface="Cambria Math"/>
                                    </a:rPr>
                                    <m:t>i</m:t>
                                  </m:r>
                                </m:sub>
                              </m:sSub>
                            </m:e>
                            <m:sup>
                              <m:r>
                                <m:rPr>
                                  <m:sty m:val="i"/>
                                </m:rPr>
                                <a:rPr lang="en-US" sz="1800" u="none" strike="noStrike" cap="none" spc="0">
                                  <a:solidFill>
                                    <a:schemeClr val="tx1"/>
                                  </a:solidFill>
                                  <a:latin typeface="Cambria Math"/>
                                  <a:ea typeface="Cambria Math"/>
                                  <a:cs typeface="Cambria Math"/>
                                </a:rPr>
                                <m:t>2</m:t>
                              </m:r>
                            </m:sup>
                          </m:sSup>
                        </m:e>
                      </m:nary>
                    </m:oMath>
                  </m:oMathPara>
                </a14:m>
              </mc:Choice>
              <mc:Fallback/>
            </mc:AlternateContent>
            <a:endParaRPr/>
          </a:p>
          <a:p>
            <a:pPr>
              <a:defRPr/>
            </a:pPr>
            <a:r>
              <a:rPr lang="it-IT"/>
              <a:t>NON VIENE USATA in quanto si usa per segnali di tipo audio.</a:t>
            </a:r>
            <a:endParaRPr lang="it-IT"/>
          </a:p>
          <a:p>
            <a:pPr>
              <a:defRPr/>
            </a:pPr>
            <a:endParaRPr/>
          </a:p>
          <a:p>
            <a:pPr>
              <a:defRPr/>
            </a:pPr>
            <a:r>
              <a:rPr lang="it-IT"/>
              <a:t>————————————————————————————————————————</a:t>
            </a:r>
            <a:endParaRPr/>
          </a:p>
          <a:p>
            <a:pPr>
              <a:defRPr/>
            </a:pPr>
            <a:endParaRPr/>
          </a:p>
          <a:p>
            <a:pPr marL="283879" indent="-283879">
              <a:buFont typeface="Arial"/>
              <a:buChar char="•"/>
              <a:defRPr/>
            </a:pPr>
            <a:r>
              <a:rPr lang="it-IT" sz="1600" b="1" i="0" u="none" strike="noStrike" cap="none" spc="0">
                <a:solidFill>
                  <a:schemeClr val="tx1"/>
                </a:solidFill>
                <a:latin typeface="Aptos"/>
                <a:ea typeface="Aptos"/>
                <a:cs typeface="Aptos"/>
              </a:rPr>
              <a:t>Spettrogramma</a:t>
            </a:r>
            <a:r>
              <a:rPr lang="it-IT" sz="1600" b="0" i="0" u="none" strike="noStrike" cap="none" spc="0">
                <a:solidFill>
                  <a:schemeClr val="tx1"/>
                </a:solidFill>
                <a:latin typeface="Aptos"/>
                <a:ea typeface="Aptos"/>
                <a:cs typeface="Aptos"/>
              </a:rPr>
              <a:t>: rappresentazione visiva della densità spettrale di un segnale nel tempo. Si ottiene applicando la Trasformata di Fourier su finestre temporali del segnale audio.</a:t>
            </a:r>
            <a:endParaRPr lang="it-IT" sz="1600" b="0" i="0" u="none" strike="noStrike" cap="none" spc="0">
              <a:solidFill>
                <a:schemeClr val="tx1"/>
              </a:solidFill>
              <a:latin typeface="Aptos"/>
              <a:cs typeface="Aptos"/>
            </a:endParaRPr>
          </a:p>
          <a:p>
            <a:pPr marL="283879" indent="-283879">
              <a:buFont typeface="Arial"/>
              <a:buChar char="•"/>
              <a:defRPr/>
            </a:pPr>
            <a:r>
              <a:rPr lang="it-IT" sz="1600" b="1" i="0" u="none" strike="noStrike" cap="none" spc="0">
                <a:solidFill>
                  <a:schemeClr val="tx1"/>
                </a:solidFill>
                <a:latin typeface="Aptos"/>
                <a:ea typeface="Aptos"/>
                <a:cs typeface="Aptos"/>
              </a:rPr>
              <a:t>Mel Spettrogramma</a:t>
            </a:r>
            <a:r>
              <a:rPr lang="it-IT" sz="1600" b="0" i="0" u="none" strike="noStrike" cap="none" spc="0">
                <a:solidFill>
                  <a:schemeClr val="tx1"/>
                </a:solidFill>
                <a:latin typeface="Aptos"/>
                <a:ea typeface="Aptos"/>
                <a:cs typeface="Aptos"/>
              </a:rPr>
              <a:t>: spettrogramma in cui le frequenze sono trasformate secondo la scala Mel, che riflette meglio la percezione umana dei suoni. Si ottiene applicando una banca di filtri Mel al modulo dello spettrogramma.</a:t>
            </a:r>
            <a:endParaRPr lang="it-IT" sz="1600" b="0" i="0" u="none" strike="noStrike" cap="none" spc="0">
              <a:solidFill>
                <a:schemeClr val="tx1"/>
              </a:solidFill>
              <a:latin typeface="Aptos"/>
              <a:cs typeface="Aptos"/>
            </a:endParaRPr>
          </a:p>
          <a:p>
            <a:pPr marL="283879" indent="-283879">
              <a:buFont typeface="Arial"/>
              <a:buChar char="•"/>
              <a:defRPr/>
            </a:pPr>
            <a:r>
              <a:rPr lang="it-IT" sz="1600" b="1" i="0" u="none" strike="noStrike" cap="none" spc="0">
                <a:solidFill>
                  <a:schemeClr val="tx1"/>
                </a:solidFill>
                <a:latin typeface="Aptos"/>
                <a:ea typeface="Aptos"/>
                <a:cs typeface="Aptos"/>
              </a:rPr>
              <a:t>MFCC (Mel-Frequency Cepstral Coefficients)</a:t>
            </a:r>
            <a:r>
              <a:rPr lang="it-IT" sz="1600" b="0" i="0" u="none" strike="noStrike" cap="none" spc="0">
                <a:solidFill>
                  <a:schemeClr val="tx1"/>
                </a:solidFill>
                <a:latin typeface="Aptos"/>
                <a:ea typeface="Aptos"/>
                <a:cs typeface="Aptos"/>
              </a:rPr>
              <a:t>: coefficenti ottenuti applicando la trasformata discreta del coseno (DCT) al log del Mel spettrogramma. Catturano caratteristiche timbriche del suono e sono ampiamente usati in riconoscimento vocale e analisi audio.</a:t>
            </a:r>
            <a:endParaRPr lang="it-IT" sz="1600" b="0" i="0" u="none" strike="noStrike" cap="none" spc="0">
              <a:solidFill>
                <a:schemeClr val="tx1"/>
              </a:solidFill>
              <a:latin typeface="Aptos"/>
              <a:ea typeface="Aptos"/>
              <a:cs typeface="Aptos"/>
            </a:endParaRPr>
          </a:p>
          <a:p>
            <a:pPr marL="283879" indent="-283879">
              <a:buFont typeface="Arial"/>
              <a:buChar char="•"/>
              <a:defRPr/>
            </a:pPr>
            <a:endParaRPr lang="it-IT" sz="1600" b="0" i="0" u="none" strike="noStrike" cap="none" spc="0">
              <a:solidFill>
                <a:schemeClr val="tx1"/>
              </a:solidFill>
              <a:latin typeface="Aptos"/>
              <a:cs typeface="Aptos"/>
            </a:endParaRPr>
          </a:p>
          <a:p>
            <a:pPr>
              <a:defRPr/>
            </a:pPr>
            <a:r>
              <a:rPr lang="it-IT" sz="1600" b="0" i="0" u="none" strike="noStrike" cap="none" spc="0">
                <a:solidFill>
                  <a:schemeClr val="tx1"/>
                </a:solidFill>
                <a:latin typeface="Aptos"/>
                <a:ea typeface="Aptos"/>
                <a:cs typeface="Aptos"/>
              </a:rPr>
              <a:t>NON VENGONO USATE PERCHè sono più orientati alla percezione umana e viene spesso usato in applicazioni di riconoscimento vocale o analisi del suono.</a:t>
            </a:r>
            <a:endParaRPr/>
          </a:p>
        </p:txBody>
      </p:sp>
      <p:sp>
        <p:nvSpPr>
          <p:cNvPr id="1621008302" name="Rettangolo 4"/>
          <p:cNvSpPr/>
          <p:nvPr/>
        </p:nvSpPr>
        <p:spPr bwMode="auto">
          <a:xfrm rot="761666">
            <a:off x="-26573" y="-990495"/>
            <a:ext cx="1101969" cy="8475782"/>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709709634" name="Rettangolo 1"/>
          <p:cNvSpPr/>
          <p:nvPr/>
        </p:nvSpPr>
        <p:spPr bwMode="auto">
          <a:xfrm rot="761666">
            <a:off x="-788571" y="-1635257"/>
            <a:ext cx="1101969" cy="8475782"/>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49333822"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734869697"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324626144"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700385457"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186614184" name="CasellaDiTesto 10"/>
          <p:cNvSpPr txBox="1"/>
          <p:nvPr/>
        </p:nvSpPr>
        <p:spPr bwMode="auto">
          <a:xfrm>
            <a:off x="1648704" y="488054"/>
            <a:ext cx="9329050" cy="823320"/>
          </a:xfrm>
          <a:prstGeom prst="rect">
            <a:avLst/>
          </a:prstGeom>
          <a:noFill/>
        </p:spPr>
        <p:txBody>
          <a:bodyPr wrap="square" rtlCol="0">
            <a:spAutoFit/>
          </a:bodyPr>
          <a:lstStyle/>
          <a:p>
            <a:pPr>
              <a:defRPr/>
            </a:pPr>
            <a:r>
              <a:rPr lang="it-IT" sz="4800" b="1">
                <a:solidFill>
                  <a:srgbClr val="019A3F"/>
                </a:solidFill>
              </a:rPr>
              <a:t>Cutting Useless Channels</a:t>
            </a:r>
            <a:endParaRPr sz="1600">
              <a:solidFill>
                <a:srgbClr val="019A3F"/>
              </a:solidFill>
            </a:endParaRPr>
          </a:p>
        </p:txBody>
      </p:sp>
      <p:sp>
        <p:nvSpPr>
          <p:cNvPr id="1991426695" name="CasellaDiTesto 2"/>
          <p:cNvSpPr txBox="1"/>
          <p:nvPr/>
        </p:nvSpPr>
        <p:spPr bwMode="auto">
          <a:xfrm flipH="0" flipV="0">
            <a:off x="1707522" y="1320597"/>
            <a:ext cx="9434174" cy="5311033"/>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After a quick research on the web those are the informations that arise about each of the 5 channels of our EEG:</a:t>
            </a:r>
            <a:endParaRPr lang="en-US" sz="1800" b="0" i="0" u="none" strike="noStrike" cap="none" spc="0">
              <a:solidFill>
                <a:schemeClr val="tx1"/>
              </a:solidFill>
              <a:latin typeface="Aptos"/>
              <a:ea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1.</a:t>
            </a:r>
            <a:r>
              <a:rPr lang="en-US" sz="1800" b="1" i="0" u="none" strike="noStrike" cap="none" spc="0">
                <a:solidFill>
                  <a:schemeClr val="tx1"/>
                </a:solidFill>
                <a:latin typeface="Aptos"/>
                <a:ea typeface="Aptos"/>
                <a:cs typeface="Aptos"/>
              </a:rPr>
              <a:t> </a:t>
            </a:r>
            <a:r>
              <a:rPr lang="en-US" sz="1800" b="1" i="0" u="none" strike="noStrike" cap="none" spc="0">
                <a:solidFill>
                  <a:schemeClr val="tx1"/>
                </a:solidFill>
                <a:latin typeface="Aptos"/>
                <a:ea typeface="Aptos"/>
                <a:cs typeface="Aptos"/>
              </a:rPr>
              <a:t>EEG Fpz-Cz</a:t>
            </a:r>
            <a:r>
              <a:rPr lang="en-US" sz="1800" b="0" i="0" u="none" strike="noStrike" cap="none" spc="0">
                <a:solidFill>
                  <a:schemeClr val="tx1"/>
                </a:solidFill>
                <a:latin typeface="Aptos"/>
                <a:ea typeface="Aptos"/>
                <a:cs typeface="Aptos"/>
              </a:rPr>
              <a:t>: This is a standard EEG channel that records brain activity. </a:t>
            </a:r>
            <a:r>
              <a:rPr lang="en-US" sz="1800" b="0" i="0" u="none" strike="noStrike" cap="none" spc="0">
                <a:solidFill>
                  <a:schemeClr val="tx1"/>
                </a:solidFill>
                <a:latin typeface="Cambria Math"/>
                <a:ea typeface="Cambria Math"/>
                <a:cs typeface="Cambria Math"/>
              </a:rPr>
              <a:t>→</a:t>
            </a:r>
            <a:r>
              <a:rPr lang="en-US" sz="1800" b="0" i="0" u="none" strike="noStrike" cap="none" spc="0">
                <a:solidFill>
                  <a:schemeClr val="tx1"/>
                </a:solidFill>
                <a:latin typeface="Aptos"/>
                <a:ea typeface="Aptos"/>
                <a:cs typeface="Aptos"/>
              </a:rPr>
              <a:t> </a:t>
            </a:r>
            <a:r>
              <a:rPr lang="en-US" sz="1800" b="1" i="0" u="none" strike="noStrike" cap="none" spc="0">
                <a:solidFill>
                  <a:schemeClr val="tx1"/>
                </a:solidFill>
                <a:latin typeface="Aptos"/>
                <a:ea typeface="Aptos"/>
                <a:cs typeface="Aptos"/>
              </a:rPr>
              <a:t>we keep it</a:t>
            </a:r>
            <a:r>
              <a:rPr lang="en-US" sz="1800" b="0" i="0" u="none" strike="noStrike" cap="none" spc="0">
                <a:solidFill>
                  <a:schemeClr val="tx1"/>
                </a:solidFill>
                <a:latin typeface="Aptos"/>
                <a:ea typeface="Aptos"/>
                <a:cs typeface="Aptos"/>
              </a:rPr>
              <a:t> as an EEG channel as it could be important to learn on</a:t>
            </a: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2.</a:t>
            </a:r>
            <a:r>
              <a:rPr lang="en-US" sz="1800" b="0" i="0" u="none" strike="noStrike" cap="none" spc="0">
                <a:solidFill>
                  <a:schemeClr val="tx1"/>
                </a:solidFill>
                <a:latin typeface="Aptos"/>
                <a:ea typeface="Aptos"/>
                <a:cs typeface="Aptos"/>
              </a:rPr>
              <a:t> </a:t>
            </a:r>
            <a:r>
              <a:rPr lang="en-US" sz="1800" b="1" i="0" u="none" strike="noStrike" cap="none" spc="0">
                <a:solidFill>
                  <a:schemeClr val="tx1"/>
                </a:solidFill>
                <a:latin typeface="Aptos"/>
                <a:ea typeface="Aptos"/>
                <a:cs typeface="Aptos"/>
              </a:rPr>
              <a:t>EEG Pz-Oz</a:t>
            </a:r>
            <a:r>
              <a:rPr lang="en-US" sz="1800" b="0" i="0" u="none" strike="noStrike" cap="none" spc="0">
                <a:solidFill>
                  <a:schemeClr val="tx1"/>
                </a:solidFill>
                <a:latin typeface="Aptos"/>
                <a:ea typeface="Aptos"/>
                <a:cs typeface="Aptos"/>
              </a:rPr>
              <a:t>: Another standard EEG channel. </a:t>
            </a:r>
            <a:r>
              <a:rPr lang="en-US" sz="1800" b="0" i="0" u="none" strike="noStrike" cap="none" spc="0">
                <a:solidFill>
                  <a:schemeClr val="tx1"/>
                </a:solidFill>
                <a:latin typeface="Cambria Math"/>
                <a:ea typeface="Cambria Math"/>
                <a:cs typeface="Cambria Math"/>
              </a:rPr>
              <a:t>→</a:t>
            </a:r>
            <a:r>
              <a:rPr lang="it-IT" sz="1800" b="1" i="0" u="none" strike="noStrike" cap="none" spc="0">
                <a:solidFill>
                  <a:schemeClr val="tx1"/>
                </a:solidFill>
                <a:latin typeface="Cambria Math"/>
                <a:ea typeface="Cambria Math"/>
                <a:cs typeface="Cambria Math"/>
              </a:rPr>
              <a:t> </a:t>
            </a:r>
            <a:r>
              <a:rPr lang="en-US" sz="1800" b="1" i="0" u="none" strike="noStrike" cap="none" spc="0">
                <a:solidFill>
                  <a:schemeClr val="tx1"/>
                </a:solidFill>
                <a:latin typeface="Aptos"/>
                <a:ea typeface="Aptos"/>
                <a:cs typeface="Aptos"/>
              </a:rPr>
              <a:t>we keep it </a:t>
            </a:r>
            <a:r>
              <a:rPr lang="en-US" sz="1800" b="0" i="0" u="none" strike="noStrike" cap="none" spc="0">
                <a:solidFill>
                  <a:schemeClr val="tx1"/>
                </a:solidFill>
                <a:latin typeface="Aptos"/>
                <a:ea typeface="Aptos"/>
                <a:cs typeface="Aptos"/>
              </a:rPr>
              <a:t>as an EEG channel as it could be important to learn on</a:t>
            </a:r>
            <a:br>
              <a:rPr lang="en-US" sz="1800" b="0" i="0" u="none" strike="noStrike" cap="none" spc="0">
                <a:solidFill>
                  <a:schemeClr val="tx1"/>
                </a:solidFill>
                <a:latin typeface="Aptos"/>
                <a:ea typeface="Aptos"/>
                <a:cs typeface="Aptos"/>
              </a:rPr>
            </a:b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3.</a:t>
            </a:r>
            <a:r>
              <a:rPr lang="en-US" sz="1800" b="0" i="0" u="none" strike="noStrike" cap="none" spc="0">
                <a:solidFill>
                  <a:schemeClr val="tx1"/>
                </a:solidFill>
                <a:latin typeface="Aptos"/>
                <a:ea typeface="Aptos"/>
                <a:cs typeface="Aptos"/>
              </a:rPr>
              <a:t> </a:t>
            </a:r>
            <a:r>
              <a:rPr lang="en-US" sz="1800" b="1" i="0" u="none" strike="noStrike" cap="none" spc="0">
                <a:solidFill>
                  <a:schemeClr val="tx1"/>
                </a:solidFill>
                <a:latin typeface="Aptos"/>
                <a:ea typeface="Aptos"/>
                <a:cs typeface="Aptos"/>
              </a:rPr>
              <a:t>EOG horizontal</a:t>
            </a:r>
            <a:r>
              <a:rPr lang="en-US" sz="1800" b="0" i="0" u="none" strike="noStrike" cap="none" spc="0">
                <a:solidFill>
                  <a:schemeClr val="tx1"/>
                </a:solidFill>
                <a:latin typeface="Aptos"/>
                <a:ea typeface="Aptos"/>
                <a:cs typeface="Aptos"/>
              </a:rPr>
              <a:t>: Electrooculography (EOG) is used to monitor eye movements. Eye movements are crucial for detecting REM sleep </a:t>
            </a:r>
            <a:r>
              <a:rPr lang="en-US" sz="1800" b="0" i="0" u="none" strike="noStrike" cap="none" spc="0">
                <a:solidFill>
                  <a:schemeClr val="tx1"/>
                </a:solidFill>
                <a:latin typeface="Cambria Math"/>
                <a:ea typeface="Cambria Math"/>
                <a:cs typeface="Cambria Math"/>
              </a:rPr>
              <a:t>→</a:t>
            </a:r>
            <a:r>
              <a:rPr lang="it-IT" sz="1800" b="0" i="0" u="none" strike="noStrike" cap="none" spc="0">
                <a:solidFill>
                  <a:schemeClr val="tx1"/>
                </a:solidFill>
                <a:latin typeface="Cambria Math"/>
                <a:ea typeface="Cambria Math"/>
                <a:cs typeface="Cambria Math"/>
              </a:rPr>
              <a:t> </a:t>
            </a:r>
            <a:r>
              <a:rPr lang="en-US" sz="1800" b="1" i="0" u="none" strike="noStrike" cap="none" spc="0">
                <a:solidFill>
                  <a:schemeClr val="tx1"/>
                </a:solidFill>
                <a:latin typeface="Aptos"/>
                <a:ea typeface="Aptos"/>
                <a:cs typeface="Aptos"/>
              </a:rPr>
              <a:t>we keep it</a:t>
            </a:r>
            <a:r>
              <a:rPr lang="en-US" sz="1800" b="0" i="0" u="none" strike="noStrike" cap="none" spc="0">
                <a:solidFill>
                  <a:schemeClr val="tx1"/>
                </a:solidFill>
                <a:latin typeface="Aptos"/>
                <a:ea typeface="Aptos"/>
                <a:cs typeface="Aptos"/>
              </a:rPr>
              <a:t> as an EEG channel as it is very clearly much important to learn on (in our use-case)</a:t>
            </a:r>
            <a:br>
              <a:rPr lang="en-US" sz="1800" b="0" i="0" u="none" strike="noStrike" cap="none" spc="0">
                <a:solidFill>
                  <a:schemeClr val="tx1"/>
                </a:solidFill>
                <a:latin typeface="Aptos"/>
                <a:ea typeface="Aptos"/>
                <a:cs typeface="Aptos"/>
              </a:rPr>
            </a:b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4.</a:t>
            </a:r>
            <a:r>
              <a:rPr lang="en-US" sz="1800" b="1" i="0" u="none" strike="noStrike" cap="none" spc="0">
                <a:solidFill>
                  <a:schemeClr val="tx1"/>
                </a:solidFill>
                <a:latin typeface="Aptos"/>
                <a:ea typeface="Aptos"/>
                <a:cs typeface="Aptos"/>
              </a:rPr>
              <a:t> </a:t>
            </a:r>
            <a:r>
              <a:rPr lang="en-US" sz="1800" b="1" i="0" u="none" strike="noStrike" cap="none" spc="0">
                <a:solidFill>
                  <a:schemeClr val="tx1"/>
                </a:solidFill>
                <a:latin typeface="Aptos"/>
                <a:ea typeface="Aptos"/>
                <a:cs typeface="Aptos"/>
              </a:rPr>
              <a:t>EMG submental</a:t>
            </a:r>
            <a:r>
              <a:rPr lang="en-US" sz="1800" b="0" i="0" u="none" strike="noStrike" cap="none" spc="0">
                <a:solidFill>
                  <a:schemeClr val="tx1"/>
                </a:solidFill>
                <a:latin typeface="Aptos"/>
                <a:ea typeface="Aptos"/>
                <a:cs typeface="Aptos"/>
              </a:rPr>
              <a:t>: Electromyography (EMG) from submental (chin) muscles. Submental EMG is vital for detecting muscle tone, which helps differentiate between REM sleep (low muscle tone) and other stages </a:t>
            </a:r>
            <a:r>
              <a:rPr lang="en-US" sz="1800" b="0" i="0" u="none" strike="noStrike" cap="none" spc="0">
                <a:solidFill>
                  <a:schemeClr val="tx1"/>
                </a:solidFill>
                <a:latin typeface="Cambria Math"/>
                <a:ea typeface="Cambria Math"/>
                <a:cs typeface="Cambria Math"/>
              </a:rPr>
              <a:t>→</a:t>
            </a:r>
            <a:r>
              <a:rPr lang="it-IT" sz="1800" b="0" i="0" u="none" strike="noStrike" cap="none" spc="0">
                <a:solidFill>
                  <a:schemeClr val="tx1"/>
                </a:solidFill>
                <a:latin typeface="Cambria Math"/>
                <a:ea typeface="Cambria Math"/>
                <a:cs typeface="Cambria Math"/>
              </a:rPr>
              <a:t> </a:t>
            </a:r>
            <a:r>
              <a:rPr lang="it-IT" sz="1800" b="1" i="0" u="none" strike="noStrike" cap="none" spc="0">
                <a:solidFill>
                  <a:schemeClr val="tx1"/>
                </a:solidFill>
                <a:latin typeface="Aptos"/>
                <a:ea typeface="Aptos"/>
                <a:cs typeface="Aptos"/>
              </a:rPr>
              <a:t>we keep it</a:t>
            </a:r>
            <a:r>
              <a:rPr lang="it-IT" sz="1800" b="0" i="0" u="none" strike="noStrike" cap="none" spc="0">
                <a:solidFill>
                  <a:schemeClr val="tx1"/>
                </a:solidFill>
                <a:latin typeface="Aptos"/>
                <a:ea typeface="Aptos"/>
                <a:cs typeface="Aptos"/>
              </a:rPr>
              <a:t> as </a:t>
            </a:r>
            <a:r>
              <a:rPr lang="en-US" sz="1800" b="0" i="0" u="none" strike="noStrike" cap="none" spc="0">
                <a:solidFill>
                  <a:schemeClr val="tx1"/>
                </a:solidFill>
                <a:latin typeface="Aptos"/>
                <a:ea typeface="Aptos"/>
                <a:cs typeface="Aptos"/>
              </a:rPr>
              <a:t>this channel is useful too to analyze sleep stages</a:t>
            </a:r>
            <a:br>
              <a:rPr lang="en-US" sz="1800" b="0" i="0" u="none" strike="noStrike" cap="none" spc="0">
                <a:solidFill>
                  <a:schemeClr val="tx1"/>
                </a:solidFill>
                <a:latin typeface="Aptos"/>
                <a:ea typeface="Aptos"/>
                <a:cs typeface="Aptos"/>
              </a:rPr>
            </a:br>
            <a:endParaRPr sz="1800" b="1"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5.</a:t>
            </a:r>
            <a:r>
              <a:rPr lang="en-US" sz="1800" b="0" i="0" u="none" strike="noStrike" cap="none" spc="0">
                <a:solidFill>
                  <a:schemeClr val="tx1"/>
                </a:solidFill>
                <a:latin typeface="Aptos"/>
                <a:ea typeface="Aptos"/>
                <a:cs typeface="Aptos"/>
              </a:rPr>
              <a:t> </a:t>
            </a:r>
            <a:r>
              <a:rPr lang="en-US" sz="1800" b="1" i="0" u="none" strike="noStrike" cap="none" spc="0">
                <a:solidFill>
                  <a:schemeClr val="tx1"/>
                </a:solidFill>
                <a:latin typeface="Aptos"/>
                <a:ea typeface="Aptos"/>
                <a:cs typeface="Aptos"/>
              </a:rPr>
              <a:t>Marker</a:t>
            </a:r>
            <a:r>
              <a:rPr lang="en-US" sz="1800" b="0" i="0" u="none" strike="noStrike" cap="none" spc="0">
                <a:solidFill>
                  <a:schemeClr val="tx1"/>
                </a:solidFill>
                <a:latin typeface="Aptos"/>
                <a:ea typeface="Aptos"/>
                <a:cs typeface="Aptos"/>
              </a:rPr>
              <a:t>: Typically used for event markers or annotations</a:t>
            </a:r>
            <a:r>
              <a:rPr lang="it-IT" sz="1800" b="0" i="0" u="none" strike="noStrike" cap="none" spc="0">
                <a:solidFill>
                  <a:schemeClr val="tx1"/>
                </a:solidFill>
                <a:latin typeface="Aptos"/>
                <a:ea typeface="Aptos"/>
                <a:cs typeface="Aptos"/>
              </a:rPr>
              <a:t>. </a:t>
            </a:r>
            <a:r>
              <a:rPr lang="en-US" sz="1800" b="0" i="0" u="none" strike="noStrike" cap="none" spc="0">
                <a:solidFill>
                  <a:schemeClr val="tx1"/>
                </a:solidFill>
                <a:latin typeface="Cambria Math"/>
                <a:ea typeface="Cambria Math"/>
                <a:cs typeface="Cambria Math"/>
              </a:rPr>
              <a:t>→</a:t>
            </a:r>
            <a:r>
              <a:rPr lang="en-US" sz="1800" b="1" i="0" u="none" strike="noStrike" cap="none" spc="0">
                <a:solidFill>
                  <a:schemeClr val="tx1"/>
                </a:solidFill>
                <a:latin typeface="Aptos"/>
                <a:ea typeface="Aptos"/>
                <a:cs typeface="Aptos"/>
              </a:rPr>
              <a:t> we can scrap this</a:t>
            </a:r>
            <a:r>
              <a:rPr lang="en-US" sz="1800" b="0" i="0" u="none" strike="noStrike" cap="none" spc="0">
                <a:solidFill>
                  <a:schemeClr val="tx1"/>
                </a:solidFill>
                <a:latin typeface="Aptos"/>
                <a:ea typeface="Aptos"/>
                <a:cs typeface="Aptos"/>
              </a:rPr>
              <a:t> channel</a:t>
            </a:r>
            <a:endParaRPr lang="en-US" sz="1800" b="0" i="0" u="none" strike="noStrike" cap="none" spc="0">
              <a:solidFill>
                <a:schemeClr val="tx1"/>
              </a:solidFill>
              <a:latin typeface="Aptos"/>
              <a:cs typeface="Apto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91068578"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471029498" name="CasellaDiTesto 10"/>
          <p:cNvSpPr txBox="1"/>
          <p:nvPr/>
        </p:nvSpPr>
        <p:spPr bwMode="auto">
          <a:xfrm flipH="0" flipV="0">
            <a:off x="3431631" y="140676"/>
            <a:ext cx="6085120" cy="640440"/>
          </a:xfrm>
          <a:prstGeom prst="rect">
            <a:avLst/>
          </a:prstGeom>
          <a:noFill/>
        </p:spPr>
        <p:txBody>
          <a:bodyPr wrap="square" rtlCol="0">
            <a:spAutoFit/>
          </a:bodyPr>
          <a:lstStyle/>
          <a:p>
            <a:pPr>
              <a:defRPr/>
            </a:pPr>
            <a:r>
              <a:rPr lang="it-IT" sz="3600" b="1">
                <a:solidFill>
                  <a:srgbClr val="019A3F"/>
                </a:solidFill>
              </a:rPr>
              <a:t>Clean EEG Singal example</a:t>
            </a:r>
            <a:endParaRPr sz="3600" b="1">
              <a:solidFill>
                <a:srgbClr val="019A3F"/>
              </a:solidFill>
            </a:endParaRPr>
          </a:p>
        </p:txBody>
      </p:sp>
      <p:sp>
        <p:nvSpPr>
          <p:cNvPr id="83076575" name="Rettangolo 1"/>
          <p:cNvSpPr/>
          <p:nvPr/>
        </p:nvSpPr>
        <p:spPr bwMode="auto">
          <a:xfrm rot="761734">
            <a:off x="-788572" y="-1635259"/>
            <a:ext cx="1101969" cy="8475784"/>
          </a:xfrm>
          <a:prstGeom prst="rect">
            <a:avLst/>
          </a:prstGeom>
          <a:gradFill>
            <a:gsLst>
              <a:gs pos="52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pic>
        <p:nvPicPr>
          <p:cNvPr id="938708688" name=""/>
          <p:cNvPicPr>
            <a:picLocks noChangeAspect="1"/>
          </p:cNvPicPr>
          <p:nvPr/>
        </p:nvPicPr>
        <p:blipFill>
          <a:blip r:embed="rId3"/>
          <a:stretch/>
        </p:blipFill>
        <p:spPr bwMode="auto">
          <a:xfrm>
            <a:off x="6230937" y="1607078"/>
            <a:ext cx="5372100" cy="4114800"/>
          </a:xfrm>
          <a:prstGeom prst="rect">
            <a:avLst/>
          </a:prstGeom>
        </p:spPr>
      </p:pic>
      <p:pic>
        <p:nvPicPr>
          <p:cNvPr id="1706554475" name=""/>
          <p:cNvPicPr>
            <a:picLocks noChangeAspect="1"/>
          </p:cNvPicPr>
          <p:nvPr/>
        </p:nvPicPr>
        <p:blipFill>
          <a:blip r:embed="rId4"/>
          <a:stretch/>
        </p:blipFill>
        <p:spPr bwMode="auto">
          <a:xfrm flipH="0" flipV="0">
            <a:off x="1053047" y="1273174"/>
            <a:ext cx="4858801" cy="4782608"/>
          </a:xfrm>
          <a:prstGeom prst="rect">
            <a:avLst/>
          </a:prstGeom>
        </p:spPr>
      </p:pic>
      <p:sp>
        <p:nvSpPr>
          <p:cNvPr id="124903850" name=""/>
          <p:cNvSpPr txBox="1"/>
          <p:nvPr/>
        </p:nvSpPr>
        <p:spPr bwMode="auto">
          <a:xfrm flipH="0" flipV="0">
            <a:off x="3268958" y="965729"/>
            <a:ext cx="161683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a:t>Signals:</a:t>
            </a:r>
            <a:endParaRPr/>
          </a:p>
        </p:txBody>
      </p:sp>
      <p:sp>
        <p:nvSpPr>
          <p:cNvPr id="1091778119" name=""/>
          <p:cNvSpPr txBox="1"/>
          <p:nvPr/>
        </p:nvSpPr>
        <p:spPr bwMode="auto">
          <a:xfrm flipH="0" flipV="0">
            <a:off x="7757095" y="1031874"/>
            <a:ext cx="232014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a:t>Target events: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433364403" name="Immagine 3" descr="Immagine che contiene blu, schermata, Blu elettrico, Rettangolo&#10;&#10;Descrizione generata automaticamente"/>
          <p:cNvPicPr>
            <a:picLocks noChangeAspect="1"/>
          </p:cNvPicPr>
          <p:nvPr/>
        </p:nvPicPr>
        <p:blipFill>
          <a:blip r:embed="rId3"/>
          <a:stretch/>
        </p:blipFill>
        <p:spPr bwMode="auto">
          <a:xfrm rot="5399976" flipH="1" flipV="1">
            <a:off x="-6416137" y="-3196683"/>
            <a:ext cx="15411450" cy="21804819"/>
          </a:xfrm>
          <a:prstGeom prst="rect">
            <a:avLst/>
          </a:prstGeom>
          <a:noFill/>
          <a:ln>
            <a:noFill/>
          </a:ln>
        </p:spPr>
      </p:pic>
      <p:sp>
        <p:nvSpPr>
          <p:cNvPr id="108116489" name="CasellaDiTesto 6"/>
          <p:cNvSpPr txBox="1"/>
          <p:nvPr/>
        </p:nvSpPr>
        <p:spPr bwMode="auto">
          <a:xfrm flipH="0" flipV="0">
            <a:off x="1868850" y="1380578"/>
            <a:ext cx="9629812" cy="2774039"/>
          </a:xfrm>
          <a:prstGeom prst="rect">
            <a:avLst/>
          </a:prstGeom>
          <a:noFill/>
        </p:spPr>
        <p:txBody>
          <a:bodyPr wrap="square" rtlCol="0">
            <a:spAutoFit/>
          </a:bodyPr>
          <a:lstStyle/>
          <a:p>
            <a:pPr algn="r">
              <a:defRPr/>
            </a:pPr>
            <a:r>
              <a:rPr lang="it-IT" sz="8800" b="1">
                <a:solidFill>
                  <a:schemeClr val="bg1"/>
                </a:solidFill>
              </a:rPr>
              <a:t>Data </a:t>
            </a:r>
            <a:endParaRPr lang="it-IT" sz="8800" b="1">
              <a:solidFill>
                <a:schemeClr val="bg1"/>
              </a:solidFill>
            </a:endParaRPr>
          </a:p>
          <a:p>
            <a:pPr algn="r">
              <a:defRPr/>
            </a:pPr>
            <a:r>
              <a:rPr lang="it-IT" sz="8800" b="1">
                <a:solidFill>
                  <a:schemeClr val="bg1"/>
                </a:solidFill>
              </a:rPr>
              <a:t>Preparation</a:t>
            </a:r>
            <a:endParaRPr lang="it-IT" sz="8800" b="1">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2064716"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30565844"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665458817"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655696410"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432487091" name="CasellaDiTesto 10"/>
          <p:cNvSpPr txBox="1"/>
          <p:nvPr/>
        </p:nvSpPr>
        <p:spPr bwMode="auto">
          <a:xfrm>
            <a:off x="1648704" y="488054"/>
            <a:ext cx="9335531" cy="823320"/>
          </a:xfrm>
          <a:prstGeom prst="rect">
            <a:avLst/>
          </a:prstGeom>
          <a:noFill/>
        </p:spPr>
        <p:txBody>
          <a:bodyPr wrap="square" rtlCol="0">
            <a:spAutoFit/>
          </a:bodyPr>
          <a:lstStyle/>
          <a:p>
            <a:pPr>
              <a:defRPr/>
            </a:pPr>
            <a:r>
              <a:rPr lang="it-IT" sz="4800" b="1">
                <a:solidFill>
                  <a:srgbClr val="019A3F"/>
                </a:solidFill>
              </a:rPr>
              <a:t>Filtering </a:t>
            </a:r>
            <a:r>
              <a:rPr lang="it-IT" sz="4800" b="1">
                <a:solidFill>
                  <a:srgbClr val="019A3F"/>
                </a:solidFill>
              </a:rPr>
              <a:t>Signal</a:t>
            </a:r>
            <a:endParaRPr sz="1600">
              <a:solidFill>
                <a:srgbClr val="019A3F"/>
              </a:solidFill>
            </a:endParaRPr>
          </a:p>
        </p:txBody>
      </p:sp>
      <p:sp>
        <p:nvSpPr>
          <p:cNvPr id="1203561201" name="CasellaDiTesto 2"/>
          <p:cNvSpPr txBox="1"/>
          <p:nvPr/>
        </p:nvSpPr>
        <p:spPr bwMode="auto">
          <a:xfrm flipH="0" flipV="0">
            <a:off x="1707520" y="1320597"/>
            <a:ext cx="8997091" cy="914760"/>
          </a:xfrm>
          <a:prstGeom prst="rect">
            <a:avLst/>
          </a:prstGeom>
          <a:noFill/>
        </p:spPr>
        <p:txBody>
          <a:bodyPr wrap="square" rtlCol="0">
            <a:spAutoFit/>
          </a:bodyPr>
          <a:lstStyle/>
          <a:p>
            <a:pPr marL="0" marR="0" indent="0" algn="just">
              <a:lnSpc>
                <a:spcPct val="100000"/>
              </a:lnSpc>
              <a:spcBef>
                <a:spcPts val="0"/>
              </a:spcBef>
              <a:spcAft>
                <a:spcPts val="0"/>
              </a:spcAft>
              <a:defRPr/>
            </a:pPr>
            <a:r>
              <a:rPr lang="it-IT" sz="1800" b="0" i="0" u="none" strike="noStrike" cap="none" spc="0">
                <a:solidFill>
                  <a:schemeClr val="tx1"/>
                </a:solidFill>
                <a:latin typeface="Aptos"/>
                <a:ea typeface="Aptos"/>
                <a:cs typeface="Aptos"/>
              </a:rPr>
              <a:t>F</a:t>
            </a:r>
            <a:r>
              <a:rPr lang="en-US" sz="1800" b="0" i="0" u="none" strike="noStrike" cap="none" spc="0">
                <a:solidFill>
                  <a:schemeClr val="tx1"/>
                </a:solidFill>
                <a:latin typeface="Aptos"/>
                <a:ea typeface="Aptos"/>
                <a:cs typeface="Aptos"/>
              </a:rPr>
              <a:t>ollowin</a:t>
            </a:r>
            <a:r>
              <a:rPr lang="en-US" sz="1800" b="0" i="0" u="none" strike="noStrike" cap="none" spc="0">
                <a:solidFill>
                  <a:schemeClr val="tx1"/>
                </a:solidFill>
                <a:latin typeface="Aptos"/>
                <a:ea typeface="Aptos"/>
                <a:cs typeface="Aptos"/>
              </a:rPr>
              <a:t>g a brief online search, it was determined that the most relevant information in sleep EEG data resides </a:t>
            </a:r>
            <a:r>
              <a:rPr lang="en-US" sz="1800" b="1" i="0" u="none" strike="noStrike" cap="none" spc="0">
                <a:solidFill>
                  <a:schemeClr val="tx1"/>
                </a:solidFill>
                <a:latin typeface="Aptos"/>
                <a:ea typeface="Aptos"/>
                <a:cs typeface="Aptos"/>
              </a:rPr>
              <a:t>below 30 Hz</a:t>
            </a:r>
            <a:r>
              <a:rPr lang="en-US" sz="1800" b="0" i="0" u="none" strike="noStrike" cap="none" spc="0">
                <a:solidFill>
                  <a:schemeClr val="tx1"/>
                </a:solidFill>
                <a:latin typeface="Aptos"/>
                <a:ea typeface="Aptos"/>
                <a:cs typeface="Aptos"/>
              </a:rPr>
              <a:t>. To re</a:t>
            </a:r>
            <a:r>
              <a:rPr lang="en-US" sz="1800" b="0" i="0" u="none" strike="noStrike" cap="none" spc="0">
                <a:solidFill>
                  <a:schemeClr val="tx1"/>
                </a:solidFill>
                <a:latin typeface="Aptos"/>
                <a:ea typeface="Aptos"/>
                <a:cs typeface="Aptos"/>
              </a:rPr>
              <a:t>duce the influence of higher-frequency noise, we apply a </a:t>
            </a:r>
            <a:r>
              <a:rPr lang="en-US" sz="1800" b="1" i="0" u="none" strike="noStrike" cap="none" spc="0">
                <a:solidFill>
                  <a:srgbClr val="00B050"/>
                </a:solidFill>
                <a:latin typeface="Aptos"/>
                <a:ea typeface="Aptos"/>
                <a:cs typeface="Aptos"/>
              </a:rPr>
              <a:t>low-pass filter</a:t>
            </a:r>
            <a:r>
              <a:rPr lang="en-US" sz="1800" b="0" i="0" u="none" strike="noStrike" cap="none" spc="0">
                <a:solidFill>
                  <a:schemeClr val="accent2"/>
                </a:solidFill>
                <a:latin typeface="Aptos"/>
                <a:ea typeface="Aptos"/>
                <a:cs typeface="Aptos"/>
              </a:rPr>
              <a:t> </a:t>
            </a:r>
            <a:r>
              <a:rPr lang="en-US" sz="1800" b="1" i="0" u="none" strike="noStrike" cap="none" spc="0">
                <a:solidFill>
                  <a:schemeClr val="tx1"/>
                </a:solidFill>
                <a:latin typeface="Aptos"/>
                <a:ea typeface="Aptos"/>
                <a:cs typeface="Aptos"/>
              </a:rPr>
              <a:t>with a cutoff frequency of 30 Hz</a:t>
            </a:r>
            <a:r>
              <a:rPr lang="en-US" sz="1800" b="0" i="0" u="none" strike="noStrike" cap="none" spc="0">
                <a:solidFill>
                  <a:schemeClr val="tx1"/>
                </a:solidFill>
                <a:latin typeface="Aptos"/>
                <a:ea typeface="Aptos"/>
                <a:cs typeface="Aptos"/>
              </a:rPr>
              <a:t> to our recordings.</a:t>
            </a:r>
            <a:endParaRPr lang="en-US" sz="1800" b="0" i="0" u="none" strike="noStrike" cap="none" spc="0">
              <a:solidFill>
                <a:schemeClr val="tx1"/>
              </a:solidFill>
              <a:latin typeface="Aptos"/>
              <a:cs typeface="Aptos"/>
            </a:endParaRPr>
          </a:p>
        </p:txBody>
      </p:sp>
      <p:pic>
        <p:nvPicPr>
          <p:cNvPr id="1208052443" name=""/>
          <p:cNvPicPr>
            <a:picLocks noChangeAspect="1"/>
          </p:cNvPicPr>
          <p:nvPr/>
        </p:nvPicPr>
        <p:blipFill>
          <a:blip r:embed="rId3"/>
          <a:stretch/>
        </p:blipFill>
        <p:spPr bwMode="auto">
          <a:xfrm flipH="0" flipV="0">
            <a:off x="1281112" y="2496799"/>
            <a:ext cx="9475553" cy="338345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56138873"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249018876" name="Rettangolo 1"/>
          <p:cNvSpPr/>
          <p:nvPr/>
        </p:nvSpPr>
        <p:spPr bwMode="auto">
          <a:xfrm rot="761734">
            <a:off x="-788572" y="-1635259"/>
            <a:ext cx="1101969" cy="8475784"/>
          </a:xfrm>
          <a:prstGeom prst="rect">
            <a:avLst/>
          </a:prstGeom>
          <a:gradFill>
            <a:gsLst>
              <a:gs pos="52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241332589"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334282712"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111053317" name="CasellaDiTesto 10"/>
          <p:cNvSpPr txBox="1"/>
          <p:nvPr/>
        </p:nvSpPr>
        <p:spPr bwMode="auto">
          <a:xfrm>
            <a:off x="1648704" y="488054"/>
            <a:ext cx="9342011" cy="823320"/>
          </a:xfrm>
          <a:prstGeom prst="rect">
            <a:avLst/>
          </a:prstGeom>
          <a:noFill/>
        </p:spPr>
        <p:txBody>
          <a:bodyPr wrap="square" rtlCol="0">
            <a:spAutoFit/>
          </a:bodyPr>
          <a:lstStyle/>
          <a:p>
            <a:pPr>
              <a:defRPr/>
            </a:pPr>
            <a:r>
              <a:rPr lang="it-IT" sz="4800" b="1">
                <a:solidFill>
                  <a:srgbClr val="019A3F"/>
                </a:solidFill>
              </a:rPr>
              <a:t>Extract Epochs</a:t>
            </a:r>
            <a:endParaRPr sz="1600">
              <a:solidFill>
                <a:srgbClr val="019A3F"/>
              </a:solidFill>
            </a:endParaRPr>
          </a:p>
        </p:txBody>
      </p:sp>
      <p:sp>
        <p:nvSpPr>
          <p:cNvPr id="332968056" name="CasellaDiTesto 2"/>
          <p:cNvSpPr txBox="1"/>
          <p:nvPr/>
        </p:nvSpPr>
        <p:spPr bwMode="auto">
          <a:xfrm flipH="0" flipV="0">
            <a:off x="1707522" y="1320597"/>
            <a:ext cx="9654134" cy="5029559"/>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EEG epoching is a procedure in which specific time-windows (in our case 30s) are extracted from the continuous EEG signal. These time windows are called  “epochs”.</a:t>
            </a:r>
            <a:endParaRPr lang="en-US" sz="1800" b="0" i="0" u="none" strike="noStrike" cap="none" spc="0">
              <a:solidFill>
                <a:schemeClr val="tx1"/>
              </a:solidFill>
              <a:latin typeface="Aptos"/>
              <a:ea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Extracting epochs from EEG data that means transfornming the data:</a:t>
            </a:r>
            <a:endParaRPr lang="en-US" sz="1800" b="0" i="0" u="none" strike="noStrike" cap="none" spc="0">
              <a:solidFill>
                <a:schemeClr val="tx1"/>
              </a:solidFill>
              <a:latin typeface="Aptos"/>
              <a:ea typeface="Aptos"/>
              <a:cs typeface="Aptos"/>
            </a:endParaRPr>
          </a:p>
          <a:p>
            <a:pPr marL="283879" marR="0" indent="-283879" algn="l">
              <a:lnSpc>
                <a:spcPct val="100000"/>
              </a:lnSpc>
              <a:spcBef>
                <a:spcPts val="0"/>
              </a:spcBef>
              <a:spcAft>
                <a:spcPts val="0"/>
              </a:spcAft>
              <a:buFont typeface="Arial"/>
              <a:buChar char="–"/>
              <a:defRPr/>
            </a:pPr>
            <a:r>
              <a:rPr lang="en-US" sz="1800" b="1" i="0" u="none" strike="noStrike" cap="none" spc="0">
                <a:solidFill>
                  <a:schemeClr val="tx1"/>
                </a:solidFill>
                <a:latin typeface="Aptos"/>
                <a:ea typeface="Aptos"/>
                <a:cs typeface="Aptos"/>
              </a:rPr>
              <a:t>from in a matrix [channel x time]</a:t>
            </a:r>
            <a:r>
              <a:rPr lang="en-US" sz="1800" b="0" i="0" u="none" strike="noStrike" cap="none" spc="0">
                <a:solidFill>
                  <a:schemeClr val="tx1"/>
                </a:solidFill>
                <a:latin typeface="Aptos"/>
                <a:ea typeface="Aptos"/>
                <a:cs typeface="Aptos"/>
              </a:rPr>
              <a:t> fromat (where time is the  complete continuous EEG signal = 8h),</a:t>
            </a:r>
            <a:endParaRPr lang="en-US" sz="1800" b="0" i="0" u="none" strike="noStrike" cap="none" spc="0">
              <a:solidFill>
                <a:schemeClr val="tx1"/>
              </a:solidFill>
              <a:latin typeface="Aptos"/>
              <a:ea typeface="Aptos"/>
              <a:cs typeface="Aptos"/>
            </a:endParaRPr>
          </a:p>
          <a:p>
            <a:pPr marL="283879" marR="0" indent="-283879" algn="l">
              <a:lnSpc>
                <a:spcPct val="100000"/>
              </a:lnSpc>
              <a:spcBef>
                <a:spcPts val="0"/>
              </a:spcBef>
              <a:spcAft>
                <a:spcPts val="0"/>
              </a:spcAft>
              <a:buFont typeface="Arial"/>
              <a:buChar char="–"/>
              <a:defRPr/>
            </a:pPr>
            <a:r>
              <a:rPr lang="en-US" sz="1800" b="1" i="0" u="none" strike="noStrike" cap="none" spc="0">
                <a:solidFill>
                  <a:schemeClr val="tx1"/>
                </a:solidFill>
                <a:latin typeface="Aptos"/>
                <a:ea typeface="Aptos"/>
                <a:cs typeface="Aptos"/>
              </a:rPr>
              <a:t>to a matrix [</a:t>
            </a:r>
            <a:r>
              <a:rPr lang="en-US" sz="1800" b="1" i="0" u="none" strike="noStrike" cap="none" spc="0">
                <a:solidFill>
                  <a:schemeClr val="tx1"/>
                </a:solidFill>
                <a:latin typeface="Aptos"/>
                <a:ea typeface="Aptos"/>
                <a:cs typeface="Aptos"/>
              </a:rPr>
              <a:t>epochs</a:t>
            </a:r>
            <a:r>
              <a:rPr lang="en-US" sz="1800" b="1" i="0" u="none" strike="noStrike" cap="none" spc="0">
                <a:solidFill>
                  <a:schemeClr val="tx1"/>
                </a:solidFill>
                <a:latin typeface="Aptos"/>
                <a:ea typeface="Aptos"/>
                <a:cs typeface="Aptos"/>
              </a:rPr>
              <a:t> x </a:t>
            </a:r>
            <a:r>
              <a:rPr lang="en-US" sz="1800" b="1" i="0" u="none" strike="noStrike" cap="none" spc="0">
                <a:solidFill>
                  <a:schemeClr val="tx1"/>
                </a:solidFill>
                <a:latin typeface="Aptos"/>
                <a:ea typeface="Aptos"/>
                <a:cs typeface="Aptos"/>
              </a:rPr>
              <a:t>channel</a:t>
            </a:r>
            <a:r>
              <a:rPr lang="en-US" sz="1800" b="1" i="0" u="none" strike="noStrike" cap="none" spc="0">
                <a:solidFill>
                  <a:schemeClr val="tx1"/>
                </a:solidFill>
                <a:latin typeface="Aptos"/>
                <a:ea typeface="Aptos"/>
                <a:cs typeface="Aptos"/>
              </a:rPr>
              <a:t> x time]</a:t>
            </a:r>
            <a:r>
              <a:rPr lang="en-US" sz="1800" b="0" i="0" u="none" strike="noStrike" cap="none" spc="0">
                <a:solidFill>
                  <a:schemeClr val="tx1"/>
                </a:solidFill>
                <a:latin typeface="Aptos"/>
                <a:ea typeface="Aptos"/>
                <a:cs typeface="Aptos"/>
              </a:rPr>
              <a:t> format (where time is the time length of  each epoch=30s, and epochs is the number of segments we extracted from  continuous EEG signal) </a:t>
            </a:r>
            <a:endParaRPr lang="en-US" sz="1800" b="0" i="0" u="none" strike="noStrike" cap="none" spc="0">
              <a:solidFill>
                <a:schemeClr val="tx1"/>
              </a:solidFill>
              <a:latin typeface="Aptos"/>
              <a:ea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endParaRPr lang="en-US" sz="1800" b="0" i="0" u="none" strike="noStrike" cap="none" spc="0">
              <a:solidFill>
                <a:schemeClr val="tx1"/>
              </a:solidFill>
              <a:latin typeface="Aptos"/>
              <a:cs typeface="Aptos"/>
            </a:endParaRPr>
          </a:p>
          <a:p>
            <a:pPr marL="0" marR="0" indent="0" algn="l">
              <a:lnSpc>
                <a:spcPct val="100000"/>
              </a:lnSpc>
              <a:spcBef>
                <a:spcPts val="0"/>
              </a:spcBef>
              <a:spcAft>
                <a:spcPts val="0"/>
              </a:spcAft>
              <a:defRPr/>
            </a:pPr>
            <a:r>
              <a:rPr lang="en-US" sz="1800" b="0" i="0" u="none" strike="noStrike" cap="none" spc="0">
                <a:solidFill>
                  <a:schemeClr val="tx1"/>
                </a:solidFill>
                <a:latin typeface="Aptos"/>
                <a:cs typeface="Aptos"/>
              </a:rPr>
              <a:t>This should help generalization capabilities of all models</a:t>
            </a:r>
            <a:endParaRPr lang="en-US" sz="1800" b="0" i="0" u="none" strike="noStrike" cap="none" spc="0">
              <a:solidFill>
                <a:schemeClr val="tx1"/>
              </a:solidFill>
              <a:latin typeface="Aptos"/>
              <a:cs typeface="Aptos"/>
            </a:endParaRPr>
          </a:p>
        </p:txBody>
      </p:sp>
      <p:pic>
        <p:nvPicPr>
          <p:cNvPr id="1595546993" name=""/>
          <p:cNvPicPr>
            <a:picLocks noChangeAspect="1"/>
          </p:cNvPicPr>
          <p:nvPr/>
        </p:nvPicPr>
        <p:blipFill>
          <a:blip r:embed="rId3"/>
          <a:stretch/>
        </p:blipFill>
        <p:spPr bwMode="auto">
          <a:xfrm flipH="0" flipV="0">
            <a:off x="4406700" y="3849687"/>
            <a:ext cx="3824583" cy="186325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76833663" name="Rettangolo 4"/>
          <p:cNvSpPr/>
          <p:nvPr/>
        </p:nvSpPr>
        <p:spPr bwMode="auto">
          <a:xfrm rot="761734">
            <a:off x="-26575" y="-990495"/>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339643826" name="Rettangolo 1"/>
          <p:cNvSpPr/>
          <p:nvPr/>
        </p:nvSpPr>
        <p:spPr bwMode="auto">
          <a:xfrm rot="761734">
            <a:off x="-788572" y="-1635259"/>
            <a:ext cx="1101969" cy="8475784"/>
          </a:xfrm>
          <a:prstGeom prst="rect">
            <a:avLst/>
          </a:prstGeom>
          <a:gradFill>
            <a:gsLst>
              <a:gs pos="50000">
                <a:srgbClr val="019A3F"/>
              </a:gs>
              <a:gs pos="100000">
                <a:srgbClr val="18BE5A"/>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257498911" name="Rettangolo 8"/>
          <p:cNvSpPr/>
          <p:nvPr/>
        </p:nvSpPr>
        <p:spPr bwMode="auto">
          <a:xfrm rot="11561761">
            <a:off x="11394825" y="-1166344"/>
            <a:ext cx="1101969" cy="8475784"/>
          </a:xfrm>
          <a:prstGeom prst="rect">
            <a:avLst/>
          </a:prstGeom>
          <a:gradFill>
            <a:gsLst>
              <a:gs pos="0">
                <a:srgbClr val="E2E2E2"/>
              </a:gs>
              <a:gs pos="100000">
                <a:srgbClr val="FFFFFF"/>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1419237935" name="Rettangolo 9"/>
          <p:cNvSpPr/>
          <p:nvPr/>
        </p:nvSpPr>
        <p:spPr bwMode="auto">
          <a:xfrm rot="11561761">
            <a:off x="11964601" y="158153"/>
            <a:ext cx="1101969" cy="8475784"/>
          </a:xfrm>
          <a:prstGeom prst="rect">
            <a:avLst/>
          </a:prstGeom>
          <a:gradFill>
            <a:gsLst>
              <a:gs pos="24000">
                <a:srgbClr val="E2E2E2"/>
              </a:gs>
              <a:gs pos="100000">
                <a:srgbClr val="F6F6F6"/>
              </a:gs>
            </a:gsLst>
            <a:path path="circle"/>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it-IT"/>
          </a:p>
        </p:txBody>
      </p:sp>
      <p:sp>
        <p:nvSpPr>
          <p:cNvPr id="566882492" name="CasellaDiTesto 10"/>
          <p:cNvSpPr txBox="1"/>
          <p:nvPr/>
        </p:nvSpPr>
        <p:spPr bwMode="auto">
          <a:xfrm>
            <a:off x="1648704" y="488054"/>
            <a:ext cx="9348851" cy="823320"/>
          </a:xfrm>
          <a:prstGeom prst="rect">
            <a:avLst/>
          </a:prstGeom>
          <a:noFill/>
        </p:spPr>
        <p:txBody>
          <a:bodyPr wrap="square" rtlCol="0">
            <a:spAutoFit/>
          </a:bodyPr>
          <a:lstStyle/>
          <a:p>
            <a:pPr>
              <a:defRPr/>
            </a:pPr>
            <a:r>
              <a:rPr lang="it-IT" sz="4800" b="1">
                <a:solidFill>
                  <a:srgbClr val="019A3F"/>
                </a:solidFill>
              </a:rPr>
              <a:t>Standard Scaling</a:t>
            </a:r>
            <a:endParaRPr sz="1600">
              <a:solidFill>
                <a:srgbClr val="019A3F"/>
              </a:solidFill>
            </a:endParaRPr>
          </a:p>
        </p:txBody>
      </p:sp>
      <p:sp>
        <p:nvSpPr>
          <p:cNvPr id="1858289453" name="CasellaDiTesto 2"/>
          <p:cNvSpPr txBox="1"/>
          <p:nvPr/>
        </p:nvSpPr>
        <p:spPr bwMode="auto">
          <a:xfrm flipH="0" flipV="0">
            <a:off x="1707522" y="1320597"/>
            <a:ext cx="9498974" cy="640440"/>
          </a:xfrm>
          <a:prstGeom prst="rect">
            <a:avLst/>
          </a:prstGeom>
          <a:noFill/>
        </p:spPr>
        <p:txBody>
          <a:bodyPr wrap="square" rtlCol="0">
            <a:spAutoFit/>
          </a:bodyPr>
          <a:lstStyle/>
          <a:p>
            <a:pPr marL="0" marR="0" indent="0" algn="l">
              <a:lnSpc>
                <a:spcPct val="100000"/>
              </a:lnSpc>
              <a:spcBef>
                <a:spcPts val="0"/>
              </a:spcBef>
              <a:spcAft>
                <a:spcPts val="0"/>
              </a:spcAft>
              <a:defRPr/>
            </a:pPr>
            <a:r>
              <a:rPr lang="en-US" sz="1800" b="0" i="0" u="none" strike="noStrike" cap="none" spc="0">
                <a:solidFill>
                  <a:schemeClr val="tx1"/>
                </a:solidFill>
                <a:latin typeface="Aptos"/>
                <a:ea typeface="Aptos"/>
                <a:cs typeface="Aptos"/>
              </a:rPr>
              <a:t>Scaling is often beneficial when tryin</a:t>
            </a:r>
            <a:r>
              <a:rPr lang="it-IT" sz="1800" b="0" i="0" u="none" strike="noStrike" cap="none" spc="0">
                <a:solidFill>
                  <a:schemeClr val="tx1"/>
                </a:solidFill>
                <a:latin typeface="Aptos"/>
                <a:ea typeface="Aptos"/>
                <a:cs typeface="Aptos"/>
              </a:rPr>
              <a:t>g</a:t>
            </a:r>
            <a:r>
              <a:rPr lang="en-US" sz="1800" b="0" i="0" u="none" strike="noStrike" cap="none" spc="0">
                <a:solidFill>
                  <a:schemeClr val="tx1"/>
                </a:solidFill>
                <a:latin typeface="Aptos"/>
                <a:ea typeface="Aptos"/>
                <a:cs typeface="Aptos"/>
              </a:rPr>
              <a:t> to learn data on deep models, for this reason we apply scaling on each epoch:</a:t>
            </a:r>
            <a:endParaRPr lang="en-US" sz="1800" b="0" i="0" u="none" strike="noStrike" cap="none" spc="0">
              <a:solidFill>
                <a:schemeClr val="tx1"/>
              </a:solidFill>
              <a:latin typeface="Aptos"/>
              <a:cs typeface="Aptos"/>
            </a:endParaRPr>
          </a:p>
        </p:txBody>
      </p:sp>
      <p:pic>
        <p:nvPicPr>
          <p:cNvPr id="59476264" name=""/>
          <p:cNvPicPr>
            <a:picLocks noChangeAspect="1"/>
          </p:cNvPicPr>
          <p:nvPr/>
        </p:nvPicPr>
        <p:blipFill>
          <a:blip r:embed="rId3"/>
          <a:stretch/>
        </p:blipFill>
        <p:spPr bwMode="auto">
          <a:xfrm flipH="0" flipV="0">
            <a:off x="2386703" y="2218280"/>
            <a:ext cx="7871058" cy="390573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ONLYOFFICE/8.3.0.97</Application>
  <PresentationFormat>On-screen Show (4:3)</PresentationFormat>
  <Paragraphs>0</Paragraphs>
  <Slides>31</Slides>
  <Notes>31</Notes>
  <HiddenSlides>0</HiddenSlides>
  <MMClips>2</MMClips>
  <ScaleCrop>0</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Cavallini Francesco</dc:creator>
  <cp:lastModifiedBy/>
  <cp:revision>62</cp:revision>
  <dcterms:created xsi:type="dcterms:W3CDTF">2024-12-06T11:55:14Z</dcterms:created>
  <dcterms:modified xsi:type="dcterms:W3CDTF">2025-02-11T15:07:06Z</dcterms:modified>
</cp:coreProperties>
</file>