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4"/>
  </p:notesMasterIdLst>
  <p:sldIdLst>
    <p:sldId id="256" r:id="rId2"/>
    <p:sldId id="280" r:id="rId3"/>
    <p:sldId id="258" r:id="rId4"/>
    <p:sldId id="259" r:id="rId5"/>
    <p:sldId id="281" r:id="rId6"/>
    <p:sldId id="260" r:id="rId7"/>
    <p:sldId id="261" r:id="rId8"/>
    <p:sldId id="262" r:id="rId9"/>
    <p:sldId id="282" r:id="rId10"/>
    <p:sldId id="283" r:id="rId11"/>
    <p:sldId id="284" r:id="rId12"/>
    <p:sldId id="263" r:id="rId13"/>
    <p:sldId id="288" r:id="rId14"/>
    <p:sldId id="293" r:id="rId15"/>
    <p:sldId id="285" r:id="rId16"/>
    <p:sldId id="270" r:id="rId17"/>
    <p:sldId id="271" r:id="rId18"/>
    <p:sldId id="289" r:id="rId19"/>
    <p:sldId id="265" r:id="rId20"/>
    <p:sldId id="266" r:id="rId21"/>
    <p:sldId id="267" r:id="rId22"/>
    <p:sldId id="294" r:id="rId23"/>
    <p:sldId id="272" r:id="rId24"/>
    <p:sldId id="292" r:id="rId25"/>
    <p:sldId id="273" r:id="rId26"/>
    <p:sldId id="291" r:id="rId27"/>
    <p:sldId id="274" r:id="rId28"/>
    <p:sldId id="276" r:id="rId29"/>
    <p:sldId id="278" r:id="rId30"/>
    <p:sldId id="277" r:id="rId31"/>
    <p:sldId id="286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04313-7733-414B-A156-A9224357628F}" type="datetimeFigureOut">
              <a:rPr lang="en-US" smtClean="0"/>
              <a:t>2020-11-28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7F01A-A210-4157-BC51-6094CFB1F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0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4250C-0009-411E-AFB8-A5497F396D1B}" type="datetime1">
              <a:rPr lang="en-US" smtClean="0"/>
              <a:t>2020-11-28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130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3FF7-8B81-4DC9-9623-59C81A2AD6BF}" type="datetime1">
              <a:rPr lang="en-US" smtClean="0"/>
              <a:t>2020-11-28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97CB-FAE0-4CB1-8997-FE441595D236}" type="datetime1">
              <a:rPr lang="en-US" smtClean="0"/>
              <a:t>2020-11-28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8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D44C4-0489-4B84-A4E1-14733899CC39}" type="datetime1">
              <a:rPr lang="en-US" smtClean="0"/>
              <a:t>2020-11-28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3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A8EA-17EE-47B8-95B4-09C79E26F764}" type="datetime1">
              <a:rPr lang="en-US" smtClean="0"/>
              <a:t>2020-11-28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05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76B20-F275-4DAB-A5F6-0AEF607C869E}" type="datetime1">
              <a:rPr lang="en-US" smtClean="0"/>
              <a:t>2020-11-28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0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E179-2D79-453D-91DB-BD68E491C709}" type="datetime1">
              <a:rPr lang="en-US" smtClean="0"/>
              <a:t>2020-11-28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AE028-56AA-4751-8122-7EBF9B2AA999}" type="datetime1">
              <a:rPr lang="en-US" smtClean="0"/>
              <a:t>2020-11-28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73EF-6E79-44E3-BE38-0C3D9C817E6B}" type="datetime1">
              <a:rPr lang="en-US" smtClean="0"/>
              <a:t>2020-11-28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77715A-DD60-4E9D-AE97-CDD21991C4AC}" type="datetime1">
              <a:rPr lang="en-US" smtClean="0"/>
              <a:t>2020-11-28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8B60E3-8224-4CCC-A2CD-58D98247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7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1FFE-CF12-49AE-B0D4-767943F84EB2}" type="datetime1">
              <a:rPr lang="en-US" smtClean="0"/>
              <a:t>2020-11-28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3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6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18899"/>
            <a:ext cx="10058400" cy="43501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8ECC16-0E1E-40FD-904A-D8B3801982D9}" type="datetime1">
              <a:rPr lang="en-US" smtClean="0"/>
              <a:t>2020-11-28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8B60E3-8224-4CCC-A2CD-58D982472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391227"/>
          </a:xfrm>
        </p:spPr>
        <p:txBody>
          <a:bodyPr>
            <a:normAutofit fontScale="90000"/>
          </a:bodyPr>
          <a:lstStyle/>
          <a:p>
            <a:pPr algn="ctr"/>
            <a:r>
              <a:rPr lang="en-CA" sz="5400" dirty="0" smtClean="0"/>
              <a:t>Relaxed Locally Correctable Codes with Improved Parameters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 smtClean="0"/>
              <a:t>November 2020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07854" y="3201927"/>
            <a:ext cx="24792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Vahid R. Asadi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1600" dirty="0" smtClean="0"/>
              <a:t>Simon Fraser University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21247" y="3171541"/>
            <a:ext cx="2479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100" dirty="0" smtClean="0"/>
              <a:t>Joint work with  </a:t>
            </a:r>
            <a:r>
              <a:rPr lang="en-CA" dirty="0" smtClean="0"/>
              <a:t>Igor </a:t>
            </a:r>
            <a:r>
              <a:rPr lang="en-CA" dirty="0" err="1" smtClean="0"/>
              <a:t>Shinkar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1600" dirty="0" smtClean="0"/>
              <a:t>Simon Fraser University</a:t>
            </a:r>
            <a:r>
              <a:rPr lang="en-CA" dirty="0" smtClean="0"/>
              <a:t/>
            </a:r>
            <a:br>
              <a:rPr lang="en-CA" dirty="0" smtClean="0"/>
            </a:b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3068027"/>
            <a:ext cx="1165389" cy="8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b="1" dirty="0" smtClean="0"/>
                  <a:t>Theorem 1. </a:t>
                </a: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there exists a relaxed locally correctable code with 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query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Improves the block length of [BGHSV06], where they constructed RLDC with block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and query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Matches to the lower bounds of [KT00] and [Woo07] for LDCs, where they showed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-query LDC must have block length greater or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(for some constant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 marL="726948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Improving this construction will show a separation between LDCs and RLDCs.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1401" r="-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18899"/>
                <a:ext cx="6325046" cy="43501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Main building blocks: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Reed-Muller code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PCPP proofs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A simplifying assumption: </a:t>
                </a:r>
                <a:r>
                  <a:rPr lang="en-US" dirty="0" smtClean="0"/>
                  <a:t>To decode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coordinate, the decoder reads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coordinates. If it detects some errors,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 smtClean="0"/>
                  <a:t>, otherwise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18899"/>
                <a:ext cx="6325046" cy="4350195"/>
              </a:xfrm>
              <a:blipFill>
                <a:blip r:embed="rId2"/>
                <a:stretch>
                  <a:fillRect l="-231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486" y="1732086"/>
            <a:ext cx="2393499" cy="361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4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Reed-Muller Codes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Definition 5: </a:t>
                </a:r>
                <a:r>
                  <a:rPr lang="en-US" dirty="0" smtClean="0"/>
                  <a:t>Given a field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with size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number of variables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, and a degree bound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, the code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is the evaluation of all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-variate polynomials of degree at most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Many applications in theoretical computer science and information theory.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We consider the setting of parameters 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726948" lvl="1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In this case, the distance 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pPr marL="726948" lvl="1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The rate 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𝑚𝑛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Example: Think of a field big enough that we get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726948" lvl="1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401" r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D967C1-8651-4950-A568-EB1B0AE2C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597437"/>
              </p:ext>
            </p:extLst>
          </p:nvPr>
        </p:nvGraphicFramePr>
        <p:xfrm>
          <a:off x="7769402" y="2702147"/>
          <a:ext cx="2738112" cy="252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4">
                  <a:extLst>
                    <a:ext uri="{9D8B030D-6E8A-4147-A177-3AD203B41FA5}">
                      <a16:colId xmlns:a16="http://schemas.microsoft.com/office/drawing/2014/main" val="1839626816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3402647168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1842998979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2077685924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840511890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3032706978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107874379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2668994719"/>
                    </a:ext>
                  </a:extLst>
                </a:gridCol>
              </a:tblGrid>
              <a:tr h="315670"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85994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12697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8606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441000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617683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2817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27002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0954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BF25EC-A717-4969-8F6A-85806F932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7921"/>
              </p:ext>
            </p:extLst>
          </p:nvPr>
        </p:nvGraphicFramePr>
        <p:xfrm>
          <a:off x="7921802" y="2854547"/>
          <a:ext cx="2738112" cy="252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4">
                  <a:extLst>
                    <a:ext uri="{9D8B030D-6E8A-4147-A177-3AD203B41FA5}">
                      <a16:colId xmlns:a16="http://schemas.microsoft.com/office/drawing/2014/main" val="1839626816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3402647168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1842998979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2077685924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840511890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3032706978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107874379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2668994719"/>
                    </a:ext>
                  </a:extLst>
                </a:gridCol>
              </a:tblGrid>
              <a:tr h="315670"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85994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12697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8606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441000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617683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2817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27002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0954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563188-9B85-429C-B890-BE4BDE66E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093878"/>
              </p:ext>
            </p:extLst>
          </p:nvPr>
        </p:nvGraphicFramePr>
        <p:xfrm>
          <a:off x="8074202" y="3006947"/>
          <a:ext cx="2738112" cy="252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4">
                  <a:extLst>
                    <a:ext uri="{9D8B030D-6E8A-4147-A177-3AD203B41FA5}">
                      <a16:colId xmlns:a16="http://schemas.microsoft.com/office/drawing/2014/main" val="1839626816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3402647168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1842998979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2077685924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840511890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3032706978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107874379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2668994719"/>
                    </a:ext>
                  </a:extLst>
                </a:gridCol>
              </a:tblGrid>
              <a:tr h="315670"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85994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12697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8606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441000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617683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2817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27002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0954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05693A-253B-4F84-B487-82B2B269D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412760"/>
              </p:ext>
            </p:extLst>
          </p:nvPr>
        </p:nvGraphicFramePr>
        <p:xfrm>
          <a:off x="8226602" y="3159347"/>
          <a:ext cx="2738112" cy="252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4">
                  <a:extLst>
                    <a:ext uri="{9D8B030D-6E8A-4147-A177-3AD203B41FA5}">
                      <a16:colId xmlns:a16="http://schemas.microsoft.com/office/drawing/2014/main" val="1839626816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3402647168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1842998979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2077685924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840511890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3032706978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107874379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2668994719"/>
                    </a:ext>
                  </a:extLst>
                </a:gridCol>
              </a:tblGrid>
              <a:tr h="315670"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85994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12697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8606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441000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617683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2817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27002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0954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054FCE-C082-477F-BA68-811F2CB9B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31754"/>
              </p:ext>
            </p:extLst>
          </p:nvPr>
        </p:nvGraphicFramePr>
        <p:xfrm>
          <a:off x="8379002" y="3311747"/>
          <a:ext cx="2738112" cy="252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4">
                  <a:extLst>
                    <a:ext uri="{9D8B030D-6E8A-4147-A177-3AD203B41FA5}">
                      <a16:colId xmlns:a16="http://schemas.microsoft.com/office/drawing/2014/main" val="1839626816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3402647168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1842998979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2077685924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840511890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3032706978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107874379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2668994719"/>
                    </a:ext>
                  </a:extLst>
                </a:gridCol>
              </a:tblGrid>
              <a:tr h="315670"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85994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12697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8606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441000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617683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2817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27002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0954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E1AFA19-E358-4F30-8B0E-A1FDD3F96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23355"/>
              </p:ext>
            </p:extLst>
          </p:nvPr>
        </p:nvGraphicFramePr>
        <p:xfrm>
          <a:off x="8531402" y="3464147"/>
          <a:ext cx="2738112" cy="252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4">
                  <a:extLst>
                    <a:ext uri="{9D8B030D-6E8A-4147-A177-3AD203B41FA5}">
                      <a16:colId xmlns:a16="http://schemas.microsoft.com/office/drawing/2014/main" val="1839626816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3402647168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1842998979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2077685924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840511890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3032706978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107874379"/>
                    </a:ext>
                  </a:extLst>
                </a:gridCol>
                <a:gridCol w="342264">
                  <a:extLst>
                    <a:ext uri="{9D8B030D-6E8A-4147-A177-3AD203B41FA5}">
                      <a16:colId xmlns:a16="http://schemas.microsoft.com/office/drawing/2014/main" val="2668994719"/>
                    </a:ext>
                  </a:extLst>
                </a:gridCol>
              </a:tblGrid>
              <a:tr h="315670"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85994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12697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048606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441000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617683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2817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27002"/>
                  </a:ext>
                </a:extLst>
              </a:tr>
              <a:tr h="315670"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500" dirty="0"/>
                    </a:p>
                  </a:txBody>
                  <a:tcPr marL="77836" marR="77836" marT="38918" marB="38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09540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9BDFDF-12D6-4F4C-B4EF-FBF4715D9A3E}"/>
              </a:ext>
            </a:extLst>
          </p:cNvPr>
          <p:cNvCxnSpPr>
            <a:cxnSpLocks/>
          </p:cNvCxnSpPr>
          <p:nvPr/>
        </p:nvCxnSpPr>
        <p:spPr>
          <a:xfrm>
            <a:off x="7760196" y="2701476"/>
            <a:ext cx="771206" cy="76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9B20EF-624A-450A-AC71-43641141D7AD}"/>
              </a:ext>
            </a:extLst>
          </p:cNvPr>
          <p:cNvCxnSpPr>
            <a:cxnSpLocks/>
          </p:cNvCxnSpPr>
          <p:nvPr/>
        </p:nvCxnSpPr>
        <p:spPr>
          <a:xfrm>
            <a:off x="10506560" y="2713514"/>
            <a:ext cx="771206" cy="76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B0E24C-6691-42B5-91E1-A684B739B1DD}"/>
              </a:ext>
            </a:extLst>
          </p:cNvPr>
          <p:cNvCxnSpPr>
            <a:cxnSpLocks/>
          </p:cNvCxnSpPr>
          <p:nvPr/>
        </p:nvCxnSpPr>
        <p:spPr>
          <a:xfrm>
            <a:off x="7769402" y="5206896"/>
            <a:ext cx="771206" cy="76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E2954B-7228-4953-BD25-1633B19DEAF2}"/>
              </a:ext>
            </a:extLst>
          </p:cNvPr>
          <p:cNvCxnSpPr>
            <a:cxnSpLocks/>
          </p:cNvCxnSpPr>
          <p:nvPr/>
        </p:nvCxnSpPr>
        <p:spPr>
          <a:xfrm>
            <a:off x="9139274" y="2700315"/>
            <a:ext cx="771206" cy="76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E8F2BF-D9F8-41E8-9D9C-49B42E8E9AAF}"/>
              </a:ext>
            </a:extLst>
          </p:cNvPr>
          <p:cNvCxnSpPr>
            <a:cxnSpLocks/>
          </p:cNvCxnSpPr>
          <p:nvPr/>
        </p:nvCxnSpPr>
        <p:spPr>
          <a:xfrm>
            <a:off x="7760196" y="3953515"/>
            <a:ext cx="771206" cy="76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F37948-9DB2-43F0-A8FA-B8F6B98D6EA6}"/>
              </a:ext>
            </a:extLst>
          </p:cNvPr>
          <p:cNvCxnSpPr>
            <a:cxnSpLocks/>
          </p:cNvCxnSpPr>
          <p:nvPr/>
        </p:nvCxnSpPr>
        <p:spPr>
          <a:xfrm>
            <a:off x="8083037" y="2699403"/>
            <a:ext cx="771206" cy="76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9679DA-75F3-4CCD-9CEC-F4F087AA7E20}"/>
              </a:ext>
            </a:extLst>
          </p:cNvPr>
          <p:cNvCxnSpPr>
            <a:cxnSpLocks/>
          </p:cNvCxnSpPr>
          <p:nvPr/>
        </p:nvCxnSpPr>
        <p:spPr>
          <a:xfrm>
            <a:off x="8459032" y="2697586"/>
            <a:ext cx="771206" cy="76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CAC3E0-4903-486A-AB51-A4EF2E4230FA}"/>
              </a:ext>
            </a:extLst>
          </p:cNvPr>
          <p:cNvCxnSpPr>
            <a:cxnSpLocks/>
          </p:cNvCxnSpPr>
          <p:nvPr/>
        </p:nvCxnSpPr>
        <p:spPr>
          <a:xfrm>
            <a:off x="8804790" y="2708935"/>
            <a:ext cx="771206" cy="76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B90619-1FA2-4E2C-AB18-D54C4E9D74FE}"/>
              </a:ext>
            </a:extLst>
          </p:cNvPr>
          <p:cNvCxnSpPr>
            <a:cxnSpLocks/>
          </p:cNvCxnSpPr>
          <p:nvPr/>
        </p:nvCxnSpPr>
        <p:spPr>
          <a:xfrm>
            <a:off x="9472559" y="2697586"/>
            <a:ext cx="771206" cy="76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92C976-CEDB-42F0-A4D0-FE91C9CC2F71}"/>
              </a:ext>
            </a:extLst>
          </p:cNvPr>
          <p:cNvCxnSpPr>
            <a:cxnSpLocks/>
          </p:cNvCxnSpPr>
          <p:nvPr/>
        </p:nvCxnSpPr>
        <p:spPr>
          <a:xfrm>
            <a:off x="9843503" y="2708550"/>
            <a:ext cx="771206" cy="76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93F8D8-736D-400A-A6A8-BC287B089715}"/>
              </a:ext>
            </a:extLst>
          </p:cNvPr>
          <p:cNvCxnSpPr>
            <a:cxnSpLocks/>
          </p:cNvCxnSpPr>
          <p:nvPr/>
        </p:nvCxnSpPr>
        <p:spPr>
          <a:xfrm>
            <a:off x="10169656" y="2715794"/>
            <a:ext cx="771206" cy="76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3AE58E-75CE-41C5-B955-A30E27AFAF5F}"/>
              </a:ext>
            </a:extLst>
          </p:cNvPr>
          <p:cNvCxnSpPr>
            <a:cxnSpLocks/>
          </p:cNvCxnSpPr>
          <p:nvPr/>
        </p:nvCxnSpPr>
        <p:spPr>
          <a:xfrm>
            <a:off x="7760196" y="4912066"/>
            <a:ext cx="771206" cy="76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6CDB67-73E9-4A0E-8EC9-B634D65FC4AC}"/>
              </a:ext>
            </a:extLst>
          </p:cNvPr>
          <p:cNvCxnSpPr>
            <a:cxnSpLocks/>
          </p:cNvCxnSpPr>
          <p:nvPr/>
        </p:nvCxnSpPr>
        <p:spPr>
          <a:xfrm>
            <a:off x="7781445" y="4606605"/>
            <a:ext cx="771206" cy="76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7C324F-589E-4CBD-9FF7-642FA4A52D5F}"/>
              </a:ext>
            </a:extLst>
          </p:cNvPr>
          <p:cNvCxnSpPr>
            <a:cxnSpLocks/>
          </p:cNvCxnSpPr>
          <p:nvPr/>
        </p:nvCxnSpPr>
        <p:spPr>
          <a:xfrm>
            <a:off x="7759850" y="4259231"/>
            <a:ext cx="771206" cy="76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75AB4-BBF6-4640-8196-4576B27409E8}"/>
              </a:ext>
            </a:extLst>
          </p:cNvPr>
          <p:cNvCxnSpPr>
            <a:cxnSpLocks/>
          </p:cNvCxnSpPr>
          <p:nvPr/>
        </p:nvCxnSpPr>
        <p:spPr>
          <a:xfrm>
            <a:off x="7759506" y="3016359"/>
            <a:ext cx="771206" cy="76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F58031-DBF7-4327-9C14-5D438C844727}"/>
              </a:ext>
            </a:extLst>
          </p:cNvPr>
          <p:cNvCxnSpPr>
            <a:cxnSpLocks/>
          </p:cNvCxnSpPr>
          <p:nvPr/>
        </p:nvCxnSpPr>
        <p:spPr>
          <a:xfrm>
            <a:off x="7768712" y="3636267"/>
            <a:ext cx="771206" cy="76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E4412C-B884-4220-8C26-EA38B2370BEE}"/>
              </a:ext>
            </a:extLst>
          </p:cNvPr>
          <p:cNvCxnSpPr>
            <a:cxnSpLocks/>
          </p:cNvCxnSpPr>
          <p:nvPr/>
        </p:nvCxnSpPr>
        <p:spPr>
          <a:xfrm>
            <a:off x="7768022" y="3332513"/>
            <a:ext cx="771206" cy="7626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4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check for errors?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important </a:t>
            </a:r>
            <a:r>
              <a:rPr lang="en-US" dirty="0" smtClean="0"/>
              <a:t>property of Reed-Muller codes </a:t>
            </a:r>
            <a:r>
              <a:rPr lang="en-US" dirty="0"/>
              <a:t>that we’ll use: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dirty="0"/>
              <a:t>Restriction of Reed-Muller codes to planes and lines are also </a:t>
            </a:r>
            <a:r>
              <a:rPr lang="en-US" dirty="0" smtClean="0"/>
              <a:t>low-degree </a:t>
            </a:r>
            <a:r>
              <a:rPr lang="en-US" dirty="0"/>
              <a:t>polynomials.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dirty="0"/>
              <a:t>In other words, they’re </a:t>
            </a:r>
            <a:r>
              <a:rPr lang="en-US" dirty="0" err="1"/>
              <a:t>codewords</a:t>
            </a:r>
            <a:r>
              <a:rPr lang="en-US" dirty="0"/>
              <a:t> of smaller dimension</a:t>
            </a:r>
            <a:r>
              <a:rPr lang="en-US" dirty="0" smtClean="0"/>
              <a:t>.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So, we can use the planes and lines to do some local tests.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3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Local Tests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Let’s define some local tests: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Starting with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CA" dirty="0" smtClean="0"/>
                  <a:t> to decode, choose a 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Check whether this plane is a valid bivariate Reed-Muller code.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Sample another 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 smtClean="0"/>
                  <a:t>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 smtClean="0"/>
                  <a:t> intersect on a line.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Run the local test for this new plane.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Continue this procedure until reaching a uniform plane…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Everything looks good, but…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18899"/>
                <a:ext cx="7496530" cy="4350195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Looks like we have a relaxed local decoding algorithm!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But the query complexity is way too much. At each step, we are reading an entire plane with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 smtClean="0"/>
                  <a:t>. This is not going to be constant.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 smtClean="0"/>
              </a:p>
              <a:p>
                <a:pPr lvl="1" indent="0" algn="ctr">
                  <a:buNone/>
                </a:pPr>
                <a:r>
                  <a:rPr lang="en-CA" sz="2400" dirty="0" smtClean="0"/>
                  <a:t>The solution? Use proofs!</a:t>
                </a:r>
              </a:p>
              <a:p>
                <a:pPr lvl="1" indent="0" algn="ctr">
                  <a:buNone/>
                </a:pPr>
                <a:r>
                  <a:rPr lang="en-CA" sz="2400" dirty="0" smtClean="0"/>
                  <a:t>(Spoiler alert: PCPP proofs)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18899"/>
                <a:ext cx="7496530" cy="4350195"/>
              </a:xfrm>
              <a:blipFill>
                <a:blip r:embed="rId2"/>
                <a:stretch>
                  <a:fillRect l="-1951" t="-1401" r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810" y="895269"/>
            <a:ext cx="2388486" cy="1787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810" y="2854153"/>
            <a:ext cx="2386893" cy="17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PCPPs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1" dirty="0" smtClean="0"/>
                  <a:t>Definition 6 (PCPs of Proximity): </a:t>
                </a:r>
                <a:r>
                  <a:rPr lang="en-US" dirty="0" smtClean="0"/>
                  <a:t>For a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, and a proximity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,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-query PCPP verifier receives oracle access to an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proof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. It makes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queries and has the following properties: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Completeness:</a:t>
                </a:r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, there exists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𝐴𝐶𝐶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b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Soundness: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-far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,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𝐴𝐶𝐶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func>
                  </m:oMath>
                </a14:m>
                <a:r>
                  <a:rPr lang="en-US" b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cPCPPs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1" dirty="0" smtClean="0"/>
                  <a:t>Definition 7 (Canonical PCPPs): </a:t>
                </a:r>
                <a:r>
                  <a:rPr lang="en-US" dirty="0"/>
                  <a:t>For a language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and a proximity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-query </a:t>
                </a:r>
                <a:r>
                  <a:rPr lang="en-US" dirty="0" err="1" smtClean="0"/>
                  <a:t>cPCPP</a:t>
                </a:r>
                <a:r>
                  <a:rPr lang="en-US" dirty="0" smtClean="0"/>
                  <a:t> </a:t>
                </a:r>
                <a:r>
                  <a:rPr lang="en-US" dirty="0"/>
                  <a:t>verifier receives oracle access to an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proof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 It makes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queries and has the following properties: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Completeness:</a:t>
                </a:r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there exists </a:t>
                </a:r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unique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𝐴𝐶𝐶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Canonical Soundness: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-far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-far from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𝐴𝐶𝐶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r>
                  <a:rPr lang="en-US" b="1" dirty="0" smtClean="0"/>
                  <a:t>Theorem 2 [DGG18; Par20]: </a:t>
                </a: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r>
                  <a:rPr lang="en-US" dirty="0" smtClean="0"/>
                  <a:t>and every language in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US" dirty="0" smtClean="0"/>
                  <a:t> there exists a </a:t>
                </a:r>
                <a:r>
                  <a:rPr lang="en-US" dirty="0" err="1" smtClean="0"/>
                  <a:t>cPCPP</a:t>
                </a:r>
                <a:r>
                  <a:rPr lang="en-US" dirty="0" smtClean="0"/>
                  <a:t> verifier with query complexity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soundness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and polynomial length proof.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 Issues…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There are two main issues remained to be solved.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dirty="0" err="1" smtClean="0"/>
                  <a:t>cPCPPs</a:t>
                </a:r>
                <a:r>
                  <a:rPr lang="en-CA" dirty="0" smtClean="0"/>
                  <a:t> are good, but they require robustness properties.</a:t>
                </a:r>
              </a:p>
              <a:p>
                <a:pPr marL="669798" lvl="1" indent="-285750"/>
                <a:r>
                  <a:rPr lang="en-CA" dirty="0" smtClean="0"/>
                  <a:t>We need to show not only a plane is not low-degree, but is </a:t>
                </a:r>
                <a:r>
                  <a:rPr lang="en-CA" i="1" dirty="0" smtClean="0"/>
                  <a:t>far</a:t>
                </a:r>
                <a:r>
                  <a:rPr lang="en-CA" dirty="0" smtClean="0"/>
                  <a:t> from being low-degree.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dirty="0" smtClean="0"/>
                  <a:t>There are too many planes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CA" dirty="0" smtClean="0"/>
                  <a:t>, and we can’t afford to add a </a:t>
                </a:r>
                <a:r>
                  <a:rPr lang="en-CA" dirty="0" err="1" smtClean="0"/>
                  <a:t>cPCPP</a:t>
                </a:r>
                <a:r>
                  <a:rPr lang="en-CA" dirty="0" smtClean="0"/>
                  <a:t> proof for each one of them. Length would be polynomial, not super-linear.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CA" dirty="0"/>
              </a:p>
              <a:p>
                <a:r>
                  <a:rPr lang="en-CA" dirty="0" smtClean="0"/>
                  <a:t>In the next slides, we’ll see how to solve these issues.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Consistency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two type of consistency tests: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Plane vs. point: check whether a point is consistent with the rest of the plane</a:t>
            </a:r>
            <a:r>
              <a:rPr lang="en-CA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Plane vs. line: check whether a line is consistent with the rest of the 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19</a:t>
            </a:fld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1767584" y="3424218"/>
            <a:ext cx="3255876" cy="1805844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6461632" y="3424218"/>
            <a:ext cx="3255876" cy="1805844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947910" y="3424218"/>
            <a:ext cx="2096616" cy="1805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827371" y="3959849"/>
            <a:ext cx="68867" cy="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61804" y="3809616"/>
                <a:ext cx="260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804" y="3809616"/>
                <a:ext cx="260164" cy="369332"/>
              </a:xfrm>
              <a:prstGeom prst="rect">
                <a:avLst/>
              </a:prstGeom>
              <a:blipFill>
                <a:blip r:embed="rId2"/>
                <a:stretch>
                  <a:fillRect r="-1627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75399" y="4028716"/>
                <a:ext cx="260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399" y="4028716"/>
                <a:ext cx="260164" cy="369332"/>
              </a:xfrm>
              <a:prstGeom prst="rect">
                <a:avLst/>
              </a:prstGeom>
              <a:blipFill>
                <a:blip r:embed="rId3"/>
                <a:stretch>
                  <a:fillRect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5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1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Error-correcting Codes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An encoding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A" dirty="0" smtClean="0"/>
                  <a:t> with rate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 smtClean="0"/>
                  <a:t> and distance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A" b="0" dirty="0" smtClean="0"/>
                  <a:t>.</a:t>
                </a:r>
              </a:p>
              <a:p>
                <a:endParaRPr lang="en-CA" dirty="0"/>
              </a:p>
              <a:p>
                <a:endParaRPr lang="en-CA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1" t="1" r="21659" b="359"/>
          <a:stretch/>
        </p:blipFill>
        <p:spPr>
          <a:xfrm>
            <a:off x="3489257" y="3405084"/>
            <a:ext cx="1239609" cy="1239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740539" y="3783854"/>
                <a:ext cx="1618373" cy="4820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>
                    <a:solidFill>
                      <a:schemeClr val="bg1"/>
                    </a:solidFill>
                  </a:rPr>
                  <a:t>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39" y="3783854"/>
                <a:ext cx="1618373" cy="482068"/>
              </a:xfrm>
              <a:prstGeom prst="round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2358912" y="4024888"/>
            <a:ext cx="11303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20" idx="1"/>
          </p:cNvCxnSpPr>
          <p:nvPr/>
        </p:nvCxnSpPr>
        <p:spPr>
          <a:xfrm>
            <a:off x="4728866" y="4024889"/>
            <a:ext cx="2467279" cy="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9594110" y="3783854"/>
                <a:ext cx="1618373" cy="4820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 smtClean="0">
                    <a:solidFill>
                      <a:schemeClr val="bg1"/>
                    </a:solidFill>
                  </a:rPr>
                  <a:t>Message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110" y="3783854"/>
                <a:ext cx="1618373" cy="482068"/>
              </a:xfrm>
              <a:prstGeom prst="round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20" idx="3"/>
            <a:endCxn id="12" idx="1"/>
          </p:cNvCxnSpPr>
          <p:nvPr/>
        </p:nvCxnSpPr>
        <p:spPr>
          <a:xfrm flipV="1">
            <a:off x="8435754" y="4024888"/>
            <a:ext cx="1158356" cy="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534" y="2731768"/>
            <a:ext cx="881943" cy="12411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1" t="1" r="21659" b="359"/>
          <a:stretch/>
        </p:blipFill>
        <p:spPr>
          <a:xfrm>
            <a:off x="7196145" y="3410525"/>
            <a:ext cx="1239609" cy="1239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74536" y="3673663"/>
                <a:ext cx="899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536" y="3673663"/>
                <a:ext cx="899097" cy="369332"/>
              </a:xfrm>
              <a:prstGeom prst="rect">
                <a:avLst/>
              </a:prstGeom>
              <a:blipFill>
                <a:blip r:embed="rId7"/>
                <a:stretch>
                  <a:fillRect r="-884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354501" y="3667974"/>
                <a:ext cx="1210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501" y="3667974"/>
                <a:ext cx="121081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Callout 5"/>
              <p:cNvSpPr/>
              <p:nvPr/>
            </p:nvSpPr>
            <p:spPr>
              <a:xfrm>
                <a:off x="8538443" y="2306789"/>
                <a:ext cx="1763759" cy="1181719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smtClean="0"/>
                  <a:t>Is the distance less than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CA" sz="1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400" dirty="0" smtClean="0"/>
                  <a:t>?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Oval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443" y="2306789"/>
                <a:ext cx="1763759" cy="1181719"/>
              </a:xfrm>
              <a:prstGeom prst="wedgeEllipseCallou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0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2" grpId="0" animBg="1"/>
      <p:bldP spid="25" grpId="0"/>
      <p:bldP spid="26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Plane vs Point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want to make sure that an adversary cannot change just one bit and we skip it.</a:t>
                </a:r>
              </a:p>
              <a:p>
                <a:r>
                  <a:rPr lang="en-US" dirty="0" smtClean="0"/>
                  <a:t>Let’s copy the desired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times, so it contributes to half of the weight. Now define: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degree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polynomial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20</a:t>
            </a:fld>
            <a:endParaRPr lang="en-US"/>
          </a:p>
        </p:txBody>
      </p:sp>
      <p:sp>
        <p:nvSpPr>
          <p:cNvPr id="5" name="Parallelogram 4"/>
          <p:cNvSpPr/>
          <p:nvPr/>
        </p:nvSpPr>
        <p:spPr>
          <a:xfrm>
            <a:off x="2559554" y="3464116"/>
            <a:ext cx="3255876" cy="1805844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19341" y="3991305"/>
            <a:ext cx="68867" cy="688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53774" y="3841072"/>
                <a:ext cx="260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774" y="3841072"/>
                <a:ext cx="260164" cy="369332"/>
              </a:xfrm>
              <a:prstGeom prst="rect">
                <a:avLst/>
              </a:prstGeom>
              <a:blipFill>
                <a:blip r:embed="rId3"/>
                <a:stretch>
                  <a:fillRect r="-1627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arallelogram 7"/>
          <p:cNvSpPr/>
          <p:nvPr/>
        </p:nvSpPr>
        <p:spPr>
          <a:xfrm>
            <a:off x="5436024" y="3464116"/>
            <a:ext cx="3255876" cy="1805844"/>
          </a:xfrm>
          <a:prstGeom prst="parallelogram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35042" y="4163456"/>
                <a:ext cx="457839" cy="40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042" y="4163456"/>
                <a:ext cx="457839" cy="407163"/>
              </a:xfrm>
              <a:prstGeom prst="rect">
                <a:avLst/>
              </a:prstGeom>
              <a:blipFill>
                <a:blip r:embed="rId4"/>
                <a:stretch>
                  <a:fillRect r="-1333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67707" y="5245740"/>
                <a:ext cx="260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707" y="5245740"/>
                <a:ext cx="260164" cy="369332"/>
              </a:xfrm>
              <a:prstGeom prst="rect">
                <a:avLst/>
              </a:prstGeom>
              <a:blipFill>
                <a:blip r:embed="rId5"/>
                <a:stretch>
                  <a:fillRect r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66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/>
      <p:bldP spid="8" grpId="0" animBg="1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Plane vs Line 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 want to make sure that if the previous plane has a lot of errors, we sample a lot of them.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Good news! Lines are good samplers.</a:t>
                </a:r>
              </a:p>
              <a:p>
                <a:r>
                  <a:rPr lang="en-US" b="1" dirty="0"/>
                  <a:t>Lemma 1: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be a finite field. For any subset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⊆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density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µ =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|/|</m:t>
                    </m:r>
                    <m:sSup>
                      <m:sSup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|, </m:t>
                    </m:r>
                  </m:oMath>
                </a14:m>
                <a:r>
                  <a:rPr lang="en-US" dirty="0"/>
                  <a:t>and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r>
                  <a:rPr lang="en-US" dirty="0" smtClean="0"/>
                  <a:t>it holds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[|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|ℓ∩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|ℓ|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|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Similarly, </a:t>
                </a:r>
                <a:r>
                  <a:rPr lang="en-US" dirty="0"/>
                  <a:t>copy the desired </a:t>
                </a:r>
                <a:r>
                  <a:rPr lang="en-US" dirty="0" smtClean="0"/>
                  <a:t>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so it contributes to half of the weight. Now define: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degree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polynomial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2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Consistency Test using Random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Defined in [CGS20] for </a:t>
            </a:r>
            <a:r>
              <a:rPr lang="en-CA" dirty="0" err="1" smtClean="0"/>
              <a:t>tensored</a:t>
            </a:r>
            <a:r>
              <a:rPr lang="en-CA" dirty="0" smtClean="0"/>
              <a:t> codes.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Here we modify it for Reed-Muller codes.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How the random walk works?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CA" dirty="0" smtClean="0"/>
              <a:t>Start by picking a plane which contains the desired point.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CA" dirty="0" smtClean="0"/>
              <a:t>At each step, sample a line from previous plane, then sample another plane that contains that line.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CA" dirty="0" smtClean="0"/>
              <a:t>Do the above iteration until you reach a uniform plane.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CA" dirty="0" smtClean="0"/>
              <a:t>Check whether all the planes are low-degree.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We have found a solution for the first issue.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We still need to reduce the number of planes we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Need two general properties from the planes:</a:t>
            </a:r>
          </a:p>
          <a:p>
            <a:pPr marL="841248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Total number of planes is not very much!</a:t>
            </a:r>
          </a:p>
          <a:p>
            <a:pPr marL="841248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Rapid mixing in the random walk.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8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/>
                  <a:t>p</a:t>
                </a:r>
                <a:r>
                  <a:rPr lang="en-US" dirty="0" smtClean="0"/>
                  <a:t>lanes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706" b="-40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Fix a field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dirty="0"/>
                  <a:t>, and let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 be its degree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dirty="0"/>
                  <a:t> extension</a:t>
                </a:r>
                <a:r>
                  <a:rPr lang="en-CA" dirty="0" smtClean="0"/>
                  <a:t>.</a:t>
                </a:r>
              </a:p>
              <a:p>
                <a:r>
                  <a:rPr lang="en-CA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dirty="0" smtClean="0"/>
                  <a:t>-planes to be the set of planes that are defined by elements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CA" dirty="0" smtClean="0"/>
                  <a:t>. </a:t>
                </a:r>
                <a:endParaRPr lang="en-CA" dirty="0"/>
              </a:p>
              <a:p>
                <a:r>
                  <a:rPr lang="en-CA" dirty="0" smtClean="0"/>
                  <a:t>More formally,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CA" dirty="0" smtClean="0"/>
                  <a:t> be the plane that is defined by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CA" dirty="0" smtClean="0"/>
                  <a:t>. 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dirty="0" smtClean="0"/>
                  <a:t>-planes are the set of planes defined as follow: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 smtClean="0"/>
                  <a:t>.</a:t>
                </a:r>
                <a:endParaRPr lang="en-CA" dirty="0"/>
              </a:p>
              <a:p>
                <a:r>
                  <a:rPr lang="en-CA" dirty="0" smtClean="0"/>
                  <a:t>How many of these planes do we have?</a:t>
                </a:r>
              </a:p>
              <a:p>
                <a:pPr marL="726948" lvl="1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r>
                  <a:rPr lang="en-CA" dirty="0" smtClean="0"/>
                  <a:t>.</a:t>
                </a:r>
              </a:p>
              <a:p>
                <a:pPr marL="726948" lvl="1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This is much better!</a:t>
                </a:r>
              </a:p>
              <a:p>
                <a:pPr marL="726948" lvl="1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But does a random walk on these planes converge fast enough?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 smtClean="0"/>
                  <a:t>Mixing Time for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dirty="0" smtClean="0"/>
                  <a:t>-planes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t="-14706" b="-40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b="1" dirty="0" smtClean="0"/>
                  <a:t>Claim: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dirty="0"/>
                      <m:t>,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be chosen uniformly at </a:t>
                </a:r>
                <a:r>
                  <a:rPr lang="en-US" dirty="0" smtClean="0"/>
                  <a:t>random,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be chosen uniformly at </a:t>
                </a:r>
                <a:r>
                  <a:rPr lang="en-US" dirty="0" smtClean="0"/>
                  <a:t>random.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-close </a:t>
                </a:r>
                <a:r>
                  <a:rPr lang="en-US" dirty="0"/>
                  <a:t>to uniform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This means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steps, a uniform point in the last plane is (close to) a uniform point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CA" dirty="0" smtClean="0"/>
                  <a:t>From now on, we just consider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dirty="0" smtClean="0"/>
                  <a:t>-planes, and we concatenate a </a:t>
                </a:r>
                <a:r>
                  <a:rPr lang="en-CA" dirty="0" err="1" smtClean="0"/>
                  <a:t>cPCPP</a:t>
                </a:r>
                <a:r>
                  <a:rPr lang="en-CA" dirty="0" smtClean="0"/>
                  <a:t> proof for all lines and 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-planes.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Relaxed Local Decoding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Given </a:t>
                </a:r>
                <a:r>
                  <a:rPr lang="en-US" dirty="0"/>
                  <a:t>a </a:t>
                </a:r>
                <a:r>
                  <a:rPr lang="en-US" dirty="0" smtClean="0"/>
                  <a:t>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the </a:t>
                </a:r>
                <a:r>
                  <a:rPr lang="en-US" dirty="0"/>
                  <a:t>test picks a uniformly random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-plane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test chooses a random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then chooses another random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-plane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 test chooses a random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then chooses another random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-plane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The </a:t>
                </a:r>
                <a:r>
                  <a:rPr lang="en-US" dirty="0"/>
                  <a:t>algorithm continues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steps, sampling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-planes and lines.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check whether the plane is close to a low-degree polynomial, by reading the corresponding </a:t>
                </a:r>
                <a:r>
                  <a:rPr lang="en-US" dirty="0" err="1" smtClean="0"/>
                  <a:t>cPCPP</a:t>
                </a:r>
                <a:r>
                  <a:rPr lang="en-US" dirty="0" smtClean="0"/>
                  <a:t> proof and invoking the verifier.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8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CTRW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b="1" dirty="0" smtClean="0"/>
                  <a:t>Theorem 3 [A., </a:t>
                </a:r>
                <a:r>
                  <a:rPr lang="en-CA" b="1" dirty="0" err="1" smtClean="0"/>
                  <a:t>Shinkar</a:t>
                </a:r>
                <a:r>
                  <a:rPr lang="en-CA" b="1" dirty="0" smtClean="0"/>
                  <a:t> ‘20]: </a:t>
                </a:r>
                <a:r>
                  <a:rPr lang="en-CA" dirty="0" smtClean="0"/>
                  <a:t>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close to some </a:t>
                </a:r>
                <a:r>
                  <a:rPr lang="en-US" dirty="0" err="1" smtClean="0"/>
                  <a:t>codeword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𝑅𝑀</m:t>
                    </m:r>
                  </m:oMath>
                </a14:m>
                <a:r>
                  <a:rPr lang="en-US" dirty="0" smtClean="0"/>
                  <a:t>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, then with high probability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either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-far from bivariate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-far from bivariate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The actual code consists of 3 parts. Given a message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First, encode it using Reed-Muller encoding,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Next, add plane vs. point proofs for all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CA" dirty="0" smtClean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dirty="0" smtClean="0"/>
                  <a:t>-planes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Finally, concatenate all the plane vs. line tests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dirty="0" smtClean="0"/>
                  <a:t>-planes.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5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Composition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b="1" dirty="0" smtClean="0"/>
                  <a:t>Theorem 4: </a:t>
                </a:r>
                <a:r>
                  <a:rPr lang="en-CA" dirty="0" smtClean="0"/>
                  <a:t>Composing the Reed-Muller code with </a:t>
                </a:r>
                <a:r>
                  <a:rPr lang="en-CA" dirty="0" err="1" smtClean="0"/>
                  <a:t>cPCPP</a:t>
                </a:r>
                <a:r>
                  <a:rPr lang="en-CA" dirty="0" smtClean="0"/>
                  <a:t> proofs will result in a RLDC with block length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CA" b="0" dirty="0" smtClean="0"/>
              </a:p>
              <a:p>
                <a:r>
                  <a:rPr lang="en-CA" dirty="0" smtClean="0"/>
                  <a:t>And query complexity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 smtClean="0"/>
                  <a:t>, and relative distance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3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Locally Decodable Codes (LDCs)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What if we want to decode only one bit of the message? Do we need to decode the entire message?</a:t>
                </a:r>
              </a:p>
              <a:p>
                <a:r>
                  <a:rPr lang="en-CA" b="1" dirty="0" smtClean="0"/>
                  <a:t>Definition 1. </a:t>
                </a:r>
                <a:r>
                  <a:rPr lang="en-CA" dirty="0" smtClean="0"/>
                  <a:t>A code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is said to be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-locally decodable if for any coordinate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and any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we have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𝐷𝑒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]&gt;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401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5645" y="4143495"/>
            <a:ext cx="2766156" cy="627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Local Decoder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7521801" y="4457222"/>
            <a:ext cx="2081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74333" y="4457222"/>
            <a:ext cx="2081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79883" y="4087890"/>
                <a:ext cx="1270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83" y="4087890"/>
                <a:ext cx="1270213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27350" y="4087890"/>
                <a:ext cx="1270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50" y="4087890"/>
                <a:ext cx="127021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5010070" y="5282272"/>
            <a:ext cx="2257306" cy="462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Corrupted </a:t>
            </a:r>
            <a:r>
              <a:rPr lang="en-CA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Codeword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6" idx="2"/>
            <a:endCxn id="15" idx="0"/>
          </p:cNvCxnSpPr>
          <p:nvPr/>
        </p:nvCxnSpPr>
        <p:spPr>
          <a:xfrm>
            <a:off x="6138723" y="4770949"/>
            <a:ext cx="0" cy="51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362541" y="4841944"/>
                <a:ext cx="2318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queries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541" y="4841944"/>
                <a:ext cx="231852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2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/>
      <p:bldP spid="14" grpId="0"/>
      <p:bldP spid="15" grpId="0" animBg="1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about RLCC?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idea to make this code an RLCC is to encode the proofs with some systematic RLCC (i.e., [CGS20], [GRR18]).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So you can access the proof from the message part of the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Also, you are able to decode locally decode the proof, using the inner RLCC.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/>
              <a:t>Be careful! First, you need to make sure that the </a:t>
            </a:r>
            <a:r>
              <a:rPr lang="en-CA" dirty="0" err="1" smtClean="0"/>
              <a:t>cPCPP</a:t>
            </a:r>
            <a:r>
              <a:rPr lang="en-CA" dirty="0" smtClean="0"/>
              <a:t> proof actually corresponds to the low-degree test.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8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For constant query regime: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Improve the lower-bound for RLDCs [GL20], where they prove for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CA" dirty="0" smtClean="0"/>
                  <a:t>-query RLDC we should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CA" dirty="0" smtClean="0"/>
                  <a:t>.</a:t>
                </a:r>
              </a:p>
              <a:p>
                <a:pPr marL="726948" lvl="1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Is it possible to construct LDCs with better rate using RLDCs?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Improve the construction.</a:t>
                </a:r>
              </a:p>
              <a:p>
                <a:pPr marL="726948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This will result in a separation between LDCs and RLDCs.</a:t>
                </a:r>
                <a:endParaRPr lang="en-CA" dirty="0" smtClean="0"/>
              </a:p>
              <a:p>
                <a:pPr marL="726948" lvl="1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r>
                  <a:rPr lang="en-CA" dirty="0" smtClean="0"/>
                  <a:t>Also, what if we want linear RLDCs?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Can we get that by allowing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CA" dirty="0" smtClean="0"/>
                  <a:t> queries?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 smtClean="0"/>
                  <a:t>Can we get linear RLDCs from high-dimensional expanders [DK17]?</a:t>
                </a:r>
              </a:p>
              <a:p>
                <a:pPr lvl="1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400" dirty="0" smtClean="0"/>
          </a:p>
          <a:p>
            <a:pPr algn="ctr"/>
            <a:r>
              <a:rPr lang="en-US" sz="4400" dirty="0" smtClean="0"/>
              <a:t>Thanks! </a:t>
            </a:r>
            <a:r>
              <a:rPr lang="en-US" sz="4400" dirty="0" smtClean="0">
                <a:sym typeface="Wingdings" panose="05000000000000000000" pitchFamily="2" charset="2"/>
              </a:rPr>
              <a:t></a:t>
            </a:r>
            <a:br>
              <a:rPr lang="en-US" sz="4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>Stay safe, and stay </a:t>
            </a:r>
            <a:r>
              <a:rPr lang="en-US" sz="2400" i="1" dirty="0" smtClean="0">
                <a:sym typeface="Wingdings" panose="05000000000000000000" pitchFamily="2" charset="2"/>
              </a:rPr>
              <a:t>relaxed</a:t>
            </a:r>
            <a:r>
              <a:rPr lang="en-US" sz="2400" dirty="0" smtClean="0">
                <a:sym typeface="Wingdings" panose="05000000000000000000" pitchFamily="2" charset="2"/>
              </a:rPr>
              <a:t>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 example: </a:t>
            </a:r>
            <a:r>
              <a:rPr lang="en-CA" dirty="0" err="1" smtClean="0"/>
              <a:t>Hadamard</a:t>
            </a:r>
            <a:r>
              <a:rPr lang="en-CA" dirty="0" smtClean="0"/>
              <a:t>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Given a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where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US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Great distance, but poor rate.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Hadamard</a:t>
                </a:r>
                <a:r>
                  <a:rPr lang="en-US" dirty="0" smtClean="0"/>
                  <a:t> code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-locally decodable. </a:t>
                </a:r>
              </a:p>
              <a:p>
                <a:pPr marL="726948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Want to decode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? Take a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,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bit flipped!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840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Locally Correctable </a:t>
            </a:r>
            <a:r>
              <a:rPr lang="en-CA" dirty="0"/>
              <a:t>C</a:t>
            </a:r>
            <a:r>
              <a:rPr lang="en-CA" dirty="0" smtClean="0"/>
              <a:t>odes (LCCs)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b="1" dirty="0" smtClean="0"/>
                  <a:t>Definition 2. </a:t>
                </a:r>
                <a:r>
                  <a:rPr lang="en-CA" dirty="0"/>
                  <a:t>A code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said to be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-locally </a:t>
                </a:r>
                <a:r>
                  <a:rPr lang="en-US" dirty="0" smtClean="0"/>
                  <a:t>correctable </a:t>
                </a:r>
                <a:r>
                  <a:rPr lang="en-US" dirty="0"/>
                  <a:t>if for any coordinate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CA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any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we have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𝐷𝑒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]&gt;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endParaRPr lang="en-CA" dirty="0" smtClean="0"/>
              </a:p>
              <a:p>
                <a:r>
                  <a:rPr lang="en-CA" b="1" dirty="0" smtClean="0"/>
                  <a:t>Remark. </a:t>
                </a:r>
                <a:r>
                  <a:rPr lang="en-CA" dirty="0" smtClean="0"/>
                  <a:t>For systematic codes, an LCC is also an LDC. In this talk,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always corresponds to the message.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5645" y="4143495"/>
            <a:ext cx="2766156" cy="627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Local Decoder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7521801" y="4457222"/>
            <a:ext cx="2081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74333" y="4457222"/>
            <a:ext cx="2081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79883" y="4087890"/>
                <a:ext cx="1270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83" y="4087890"/>
                <a:ext cx="1270213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27350" y="4087890"/>
                <a:ext cx="1270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50" y="4087890"/>
                <a:ext cx="12702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5010070" y="5282272"/>
            <a:ext cx="2257306" cy="462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Corrupted </a:t>
            </a:r>
            <a:r>
              <a:rPr lang="en-CA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Codeword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10" idx="0"/>
          </p:cNvCxnSpPr>
          <p:nvPr/>
        </p:nvCxnSpPr>
        <p:spPr>
          <a:xfrm>
            <a:off x="6138723" y="4770949"/>
            <a:ext cx="0" cy="51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62541" y="4841944"/>
                <a:ext cx="2318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queries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541" y="4841944"/>
                <a:ext cx="231852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97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/>
      <p:bldP spid="9" grpId="0"/>
      <p:bldP spid="10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LDC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18899"/>
            <a:ext cx="6963979" cy="4350195"/>
          </a:xfrm>
        </p:spPr>
        <p:txBody>
          <a:bodyPr/>
          <a:lstStyle/>
          <a:p>
            <a:r>
              <a:rPr lang="en-CA" b="1" dirty="0" smtClean="0"/>
              <a:t>The good: </a:t>
            </a:r>
            <a:r>
              <a:rPr lang="en-CA" dirty="0" smtClean="0"/>
              <a:t>Many application! For instance, in cryptography, complexity, construction of PCPs, and …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b="1" dirty="0" smtClean="0"/>
              <a:t>The bad: </a:t>
            </a:r>
            <a:r>
              <a:rPr lang="en-CA" dirty="0" smtClean="0"/>
              <a:t>Poor rate! The best known constructions have super-polynomial length [Yek08], [Efr12].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b="1" dirty="0" smtClean="0"/>
              <a:t>The ugly: </a:t>
            </a:r>
            <a:r>
              <a:rPr lang="en-CA" dirty="0" smtClean="0"/>
              <a:t>Huge gap between constructions and lower bounds! Best known lower bounds are super-linear [KT00], [Woo07].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" t="8280" r="52752" b="64581"/>
          <a:stretch/>
        </p:blipFill>
        <p:spPr>
          <a:xfrm>
            <a:off x="8837926" y="1308472"/>
            <a:ext cx="1419424" cy="11286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" t="36155" r="52862" b="36706"/>
          <a:stretch/>
        </p:blipFill>
        <p:spPr>
          <a:xfrm>
            <a:off x="8837926" y="2957453"/>
            <a:ext cx="1419424" cy="11286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" t="64490" r="52862" b="8371"/>
          <a:stretch/>
        </p:blipFill>
        <p:spPr>
          <a:xfrm>
            <a:off x="8837926" y="4606434"/>
            <a:ext cx="1419424" cy="11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7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Relaxed Locally Decodable Codes (RLDCs)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Introduced by Ben-</a:t>
            </a:r>
            <a:r>
              <a:rPr lang="en-CA" dirty="0" err="1" smtClean="0"/>
              <a:t>Sasson</a:t>
            </a:r>
            <a:r>
              <a:rPr lang="en-CA" dirty="0" smtClean="0"/>
              <a:t> et al. [BGHSV06]</a:t>
            </a:r>
          </a:p>
          <a:p>
            <a:r>
              <a:rPr lang="en-CA" b="1" dirty="0" smtClean="0"/>
              <a:t>Key idea: </a:t>
            </a:r>
            <a:r>
              <a:rPr lang="en-CA" dirty="0" smtClean="0"/>
              <a:t>Allow the decoder to say “Don’t know” if it detects that the input is noisy.</a:t>
            </a:r>
          </a:p>
          <a:p>
            <a:r>
              <a:rPr lang="en-CA" dirty="0" smtClean="0"/>
              <a:t>This suffices for many applications.</a:t>
            </a:r>
          </a:p>
          <a:p>
            <a:endParaRPr lang="en-CA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Relaxed Locally Decodable Codes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b="1" dirty="0" smtClean="0"/>
                  <a:t>Definition 3. </a:t>
                </a:r>
                <a:r>
                  <a:rPr lang="en-CA" dirty="0"/>
                  <a:t>A code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said to be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-relaxed locally decodable </a:t>
                </a:r>
                <a:r>
                  <a:rPr lang="en-US" dirty="0"/>
                  <a:t>if for any coordinate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Completeness: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Soundness:</a:t>
                </a:r>
                <a:r>
                  <a:rPr lang="en-US" dirty="0" smtClean="0"/>
                  <a:t> For </a:t>
                </a:r>
                <a:r>
                  <a:rPr lang="en-US" dirty="0"/>
                  <a:t>any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we have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𝐷𝑒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⊥}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]&gt;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5645" y="4143495"/>
            <a:ext cx="2766156" cy="627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Relaxed Local Decoder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7521801" y="4457222"/>
            <a:ext cx="2081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74333" y="4457222"/>
            <a:ext cx="2081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79883" y="4087890"/>
                <a:ext cx="1270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83" y="4087890"/>
                <a:ext cx="1270213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27350" y="4087890"/>
                <a:ext cx="1270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/⊥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50" y="4087890"/>
                <a:ext cx="12702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5010070" y="5282272"/>
            <a:ext cx="2257306" cy="462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Corrupted </a:t>
            </a:r>
            <a:r>
              <a:rPr lang="en-CA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Codeword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2"/>
            <a:endCxn id="11" idx="0"/>
          </p:cNvCxnSpPr>
          <p:nvPr/>
        </p:nvCxnSpPr>
        <p:spPr>
          <a:xfrm>
            <a:off x="6138723" y="4770949"/>
            <a:ext cx="0" cy="51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62541" y="4841944"/>
                <a:ext cx="2318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queries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541" y="4841944"/>
                <a:ext cx="231852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95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/>
      <p:bldP spid="10" grpId="0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Relaxed Locally Correctable Codes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b="1" dirty="0" smtClean="0"/>
                  <a:t>Definition 4. </a:t>
                </a:r>
                <a:r>
                  <a:rPr lang="en-CA" dirty="0"/>
                  <a:t>A code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said to be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-relaxed locally decodable if for any coordinate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Completeness: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Soundness:</a:t>
                </a:r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we have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𝐷𝑒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∈{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⊥}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]&gt;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60E3-8224-4CCC-A2CD-58D982472453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55645" y="4143495"/>
            <a:ext cx="2766156" cy="627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Relaxed Local Decoder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7521801" y="4457222"/>
            <a:ext cx="2081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74333" y="4457222"/>
            <a:ext cx="2081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79883" y="4087890"/>
                <a:ext cx="1270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83" y="4087890"/>
                <a:ext cx="1270213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27350" y="4087890"/>
                <a:ext cx="1270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50" y="4087890"/>
                <a:ext cx="127021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5010070" y="5282272"/>
            <a:ext cx="2257306" cy="4629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Corrupted </a:t>
            </a:r>
            <a:r>
              <a:rPr lang="en-CA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Codeword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10" idx="0"/>
          </p:cNvCxnSpPr>
          <p:nvPr/>
        </p:nvCxnSpPr>
        <p:spPr>
          <a:xfrm>
            <a:off x="6138723" y="4770949"/>
            <a:ext cx="0" cy="51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62541" y="4841944"/>
                <a:ext cx="2318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queries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541" y="4841944"/>
                <a:ext cx="231852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07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/>
      <p:bldP spid="9" grpId="0"/>
      <p:bldP spid="10" grpId="0" animBg="1"/>
      <p:bldP spid="12" grpId="0"/>
    </p:bldLst>
  </p:timing>
</p:sld>
</file>

<file path=ppt/theme/theme1.xml><?xml version="1.0" encoding="utf-8"?>
<a:theme xmlns:a="http://schemas.openxmlformats.org/drawingml/2006/main" name="Retrospect">
  <a:themeElements>
    <a:clrScheme name="SFU">
      <a:dk1>
        <a:srgbClr val="000000"/>
      </a:dk1>
      <a:lt1>
        <a:sysClr val="window" lastClr="FFFFFF"/>
      </a:lt1>
      <a:dk2>
        <a:srgbClr val="1C4F9C"/>
      </a:dk2>
      <a:lt2>
        <a:srgbClr val="CCDDEA"/>
      </a:lt2>
      <a:accent1>
        <a:srgbClr val="54585A"/>
      </a:accent1>
      <a:accent2>
        <a:srgbClr val="A6192E"/>
      </a:accent2>
      <a:accent3>
        <a:srgbClr val="1C4F9C"/>
      </a:accent3>
      <a:accent4>
        <a:srgbClr val="9B8357"/>
      </a:accent4>
      <a:accent5>
        <a:srgbClr val="C2BC80"/>
      </a:accent5>
      <a:accent6>
        <a:srgbClr val="1C4F9C"/>
      </a:accent6>
      <a:hlink>
        <a:srgbClr val="2998E3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13617</TotalTime>
  <Words>1177</Words>
  <Application>Microsoft Office PowerPoint</Application>
  <PresentationFormat>Widescreen</PresentationFormat>
  <Paragraphs>243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Wingdings</vt:lpstr>
      <vt:lpstr>Retrospect</vt:lpstr>
      <vt:lpstr>Relaxed Locally Correctable Codes with Improved Parameters</vt:lpstr>
      <vt:lpstr>Error-correcting Codes</vt:lpstr>
      <vt:lpstr>Locally Decodable Codes (LDCs)</vt:lpstr>
      <vt:lpstr>An example: Hadamard Code</vt:lpstr>
      <vt:lpstr>Locally Correctable Codes (LCCs)</vt:lpstr>
      <vt:lpstr>LDC Properties</vt:lpstr>
      <vt:lpstr>Relaxed Locally Decodable Codes (RLDCs)</vt:lpstr>
      <vt:lpstr>Relaxed Locally Decodable Codes</vt:lpstr>
      <vt:lpstr>Relaxed Locally Correctable Codes</vt:lpstr>
      <vt:lpstr>Main Result</vt:lpstr>
      <vt:lpstr>About Construction</vt:lpstr>
      <vt:lpstr>Reed-Muller Codes</vt:lpstr>
      <vt:lpstr>How to check for errors?</vt:lpstr>
      <vt:lpstr>Local Tests</vt:lpstr>
      <vt:lpstr>Everything looks good, but…</vt:lpstr>
      <vt:lpstr>PCPPs</vt:lpstr>
      <vt:lpstr>cPCPPs</vt:lpstr>
      <vt:lpstr>Some Issues…</vt:lpstr>
      <vt:lpstr>Consistency Tests</vt:lpstr>
      <vt:lpstr>Plane vs Point Test</vt:lpstr>
      <vt:lpstr>Plane vs Line Test</vt:lpstr>
      <vt:lpstr>Consistency Test using Random Walk</vt:lpstr>
      <vt:lpstr>So far…</vt:lpstr>
      <vt:lpstr>H-planes</vt:lpstr>
      <vt:lpstr>Mixing Time for H-planes</vt:lpstr>
      <vt:lpstr>Relaxed Local Decoding Algorithm</vt:lpstr>
      <vt:lpstr>CTRW Theorem</vt:lpstr>
      <vt:lpstr>Code Construction</vt:lpstr>
      <vt:lpstr>Composition Theorem</vt:lpstr>
      <vt:lpstr>What about RLCC?</vt:lpstr>
      <vt:lpstr>Open Problems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Relaxed Locally Correctable Codes with Improved Parameters</dc:title>
  <dc:creator>Vahid Reza Asadi</dc:creator>
  <cp:lastModifiedBy>Vahid Reza Asadi</cp:lastModifiedBy>
  <cp:revision>82</cp:revision>
  <dcterms:created xsi:type="dcterms:W3CDTF">2020-10-25T01:47:07Z</dcterms:created>
  <dcterms:modified xsi:type="dcterms:W3CDTF">2020-11-28T09:18:39Z</dcterms:modified>
</cp:coreProperties>
</file>