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5" r:id="rId8"/>
    <p:sldId id="268" r:id="rId9"/>
    <p:sldId id="278" r:id="rId10"/>
    <p:sldId id="279" r:id="rId11"/>
    <p:sldId id="281" r:id="rId12"/>
    <p:sldId id="276" r:id="rId13"/>
    <p:sldId id="275" r:id="rId14"/>
    <p:sldId id="273" r:id="rId15"/>
    <p:sldId id="282" r:id="rId16"/>
    <p:sldId id="283" r:id="rId17"/>
    <p:sldId id="274" r:id="rId18"/>
    <p:sldId id="277" r:id="rId19"/>
    <p:sldId id="284" r:id="rId20"/>
    <p:sldId id="262" r:id="rId21"/>
    <p:sldId id="280" r:id="rId22"/>
    <p:sldId id="271"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rishendra" userId="fce1a0ef3f607114" providerId="LiveId" clId="{EDDDEE59-1DE9-466F-8415-F138DDC2D3ED}"/>
    <pc:docChg chg="custSel modSld sldOrd">
      <pc:chgData name="v rishendra" userId="fce1a0ef3f607114" providerId="LiveId" clId="{EDDDEE59-1DE9-466F-8415-F138DDC2D3ED}" dt="2025-05-13T05:34:15.431" v="49" actId="22"/>
      <pc:docMkLst>
        <pc:docMk/>
      </pc:docMkLst>
      <pc:sldChg chg="addSp delSp modSp mod">
        <pc:chgData name="v rishendra" userId="fce1a0ef3f607114" providerId="LiveId" clId="{EDDDEE59-1DE9-466F-8415-F138DDC2D3ED}" dt="2025-05-13T05:34:15.431" v="49" actId="22"/>
        <pc:sldMkLst>
          <pc:docMk/>
          <pc:sldMk cId="2189022292" sldId="262"/>
        </pc:sldMkLst>
        <pc:spChg chg="del mod">
          <ac:chgData name="v rishendra" userId="fce1a0ef3f607114" providerId="LiveId" clId="{EDDDEE59-1DE9-466F-8415-F138DDC2D3ED}" dt="2025-05-13T05:34:15.431" v="49" actId="22"/>
          <ac:spMkLst>
            <pc:docMk/>
            <pc:sldMk cId="2189022292" sldId="262"/>
            <ac:spMk id="3" creationId="{00000000-0000-0000-0000-000000000000}"/>
          </ac:spMkLst>
        </pc:spChg>
        <pc:picChg chg="add mod ord">
          <ac:chgData name="v rishendra" userId="fce1a0ef3f607114" providerId="LiveId" clId="{EDDDEE59-1DE9-466F-8415-F138DDC2D3ED}" dt="2025-05-13T05:34:15.431" v="49" actId="22"/>
          <ac:picMkLst>
            <pc:docMk/>
            <pc:sldMk cId="2189022292" sldId="262"/>
            <ac:picMk id="5" creationId="{5F397801-7705-5E50-00A5-82CD99D54535}"/>
          </ac:picMkLst>
        </pc:picChg>
      </pc:sldChg>
      <pc:sldChg chg="ord">
        <pc:chgData name="v rishendra" userId="fce1a0ef3f607114" providerId="LiveId" clId="{EDDDEE59-1DE9-466F-8415-F138DDC2D3ED}" dt="2025-05-12T16:44:13.025" v="1"/>
        <pc:sldMkLst>
          <pc:docMk/>
          <pc:sldMk cId="4276810508" sldId="267"/>
        </pc:sldMkLst>
      </pc:sldChg>
      <pc:sldChg chg="delSp modSp mod">
        <pc:chgData name="v rishendra" userId="fce1a0ef3f607114" providerId="LiveId" clId="{EDDDEE59-1DE9-466F-8415-F138DDC2D3ED}" dt="2025-05-12T17:38:15.492" v="19" actId="14100"/>
        <pc:sldMkLst>
          <pc:docMk/>
          <pc:sldMk cId="1646689155" sldId="273"/>
        </pc:sldMkLst>
        <pc:spChg chg="del mod">
          <ac:chgData name="v rishendra" userId="fce1a0ef3f607114" providerId="LiveId" clId="{EDDDEE59-1DE9-466F-8415-F138DDC2D3ED}" dt="2025-05-12T17:38:04.993" v="16" actId="478"/>
          <ac:spMkLst>
            <pc:docMk/>
            <pc:sldMk cId="1646689155" sldId="273"/>
            <ac:spMk id="2" creationId="{0619B4D0-226B-B3AD-C713-6A1BC3714FE5}"/>
          </ac:spMkLst>
        </pc:spChg>
        <pc:picChg chg="mod">
          <ac:chgData name="v rishendra" userId="fce1a0ef3f607114" providerId="LiveId" clId="{EDDDEE59-1DE9-466F-8415-F138DDC2D3ED}" dt="2025-05-12T17:38:15.492" v="19" actId="14100"/>
          <ac:picMkLst>
            <pc:docMk/>
            <pc:sldMk cId="1646689155" sldId="273"/>
            <ac:picMk id="5" creationId="{BB72939A-E448-4EAC-CA93-67FE92EAA627}"/>
          </ac:picMkLst>
        </pc:picChg>
      </pc:sldChg>
      <pc:sldChg chg="delSp modSp mod">
        <pc:chgData name="v rishendra" userId="fce1a0ef3f607114" providerId="LiveId" clId="{EDDDEE59-1DE9-466F-8415-F138DDC2D3ED}" dt="2025-05-12T17:39:54.022" v="39" actId="1076"/>
        <pc:sldMkLst>
          <pc:docMk/>
          <pc:sldMk cId="105111122" sldId="274"/>
        </pc:sldMkLst>
        <pc:spChg chg="del mod">
          <ac:chgData name="v rishendra" userId="fce1a0ef3f607114" providerId="LiveId" clId="{EDDDEE59-1DE9-466F-8415-F138DDC2D3ED}" dt="2025-05-12T17:39:44.660" v="36" actId="478"/>
          <ac:spMkLst>
            <pc:docMk/>
            <pc:sldMk cId="105111122" sldId="274"/>
            <ac:spMk id="2" creationId="{6F3298E7-27A9-7A07-0387-D320D5FFF2D5}"/>
          </ac:spMkLst>
        </pc:spChg>
        <pc:picChg chg="mod">
          <ac:chgData name="v rishendra" userId="fce1a0ef3f607114" providerId="LiveId" clId="{EDDDEE59-1DE9-466F-8415-F138DDC2D3ED}" dt="2025-05-12T17:39:54.022" v="39" actId="1076"/>
          <ac:picMkLst>
            <pc:docMk/>
            <pc:sldMk cId="105111122" sldId="274"/>
            <ac:picMk id="6" creationId="{9BA761CA-CB78-798B-8E94-3CC587477731}"/>
          </ac:picMkLst>
        </pc:picChg>
      </pc:sldChg>
      <pc:sldChg chg="addSp delSp modSp mod">
        <pc:chgData name="v rishendra" userId="fce1a0ef3f607114" providerId="LiveId" clId="{EDDDEE59-1DE9-466F-8415-F138DDC2D3ED}" dt="2025-05-12T17:37:55.143" v="14" actId="14100"/>
        <pc:sldMkLst>
          <pc:docMk/>
          <pc:sldMk cId="1793031728" sldId="275"/>
        </pc:sldMkLst>
        <pc:spChg chg="del mod">
          <ac:chgData name="v rishendra" userId="fce1a0ef3f607114" providerId="LiveId" clId="{EDDDEE59-1DE9-466F-8415-F138DDC2D3ED}" dt="2025-05-12T17:37:38.514" v="10" actId="478"/>
          <ac:spMkLst>
            <pc:docMk/>
            <pc:sldMk cId="1793031728" sldId="275"/>
            <ac:spMk id="2" creationId="{B40E9CF3-0FD7-DD0B-37A7-0F40279688A6}"/>
          </ac:spMkLst>
        </pc:spChg>
        <pc:spChg chg="add del mod">
          <ac:chgData name="v rishendra" userId="fce1a0ef3f607114" providerId="LiveId" clId="{EDDDEE59-1DE9-466F-8415-F138DDC2D3ED}" dt="2025-05-12T17:37:45.300" v="11" actId="478"/>
          <ac:spMkLst>
            <pc:docMk/>
            <pc:sldMk cId="1793031728" sldId="275"/>
            <ac:spMk id="4" creationId="{DF1B79D1-CF19-3EFC-C54E-51CFC19439CB}"/>
          </ac:spMkLst>
        </pc:spChg>
        <pc:picChg chg="mod">
          <ac:chgData name="v rishendra" userId="fce1a0ef3f607114" providerId="LiveId" clId="{EDDDEE59-1DE9-466F-8415-F138DDC2D3ED}" dt="2025-05-12T17:37:55.143" v="14" actId="14100"/>
          <ac:picMkLst>
            <pc:docMk/>
            <pc:sldMk cId="1793031728" sldId="275"/>
            <ac:picMk id="10" creationId="{B2BCB8B0-E27D-B3EC-F67B-210A31AD3F78}"/>
          </ac:picMkLst>
        </pc:picChg>
      </pc:sldChg>
      <pc:sldChg chg="modSp mod">
        <pc:chgData name="v rishendra" userId="fce1a0ef3f607114" providerId="LiveId" clId="{EDDDEE59-1DE9-466F-8415-F138DDC2D3ED}" dt="2025-05-12T17:37:19.258" v="7" actId="14100"/>
        <pc:sldMkLst>
          <pc:docMk/>
          <pc:sldMk cId="1520099526" sldId="276"/>
        </pc:sldMkLst>
        <pc:spChg chg="mod">
          <ac:chgData name="v rishendra" userId="fce1a0ef3f607114" providerId="LiveId" clId="{EDDDEE59-1DE9-466F-8415-F138DDC2D3ED}" dt="2025-05-12T17:37:15.039" v="6" actId="1076"/>
          <ac:spMkLst>
            <pc:docMk/>
            <pc:sldMk cId="1520099526" sldId="276"/>
            <ac:spMk id="2" creationId="{EE29E5FA-7383-2311-38F6-F93DA08B148B}"/>
          </ac:spMkLst>
        </pc:spChg>
        <pc:picChg chg="mod">
          <ac:chgData name="v rishendra" userId="fce1a0ef3f607114" providerId="LiveId" clId="{EDDDEE59-1DE9-466F-8415-F138DDC2D3ED}" dt="2025-05-12T17:37:19.258" v="7" actId="14100"/>
          <ac:picMkLst>
            <pc:docMk/>
            <pc:sldMk cId="1520099526" sldId="276"/>
            <ac:picMk id="10" creationId="{F4D7C5F3-ECF8-C71D-7FDC-41F93173F86C}"/>
          </ac:picMkLst>
        </pc:picChg>
      </pc:sldChg>
      <pc:sldChg chg="modSp mod">
        <pc:chgData name="v rishendra" userId="fce1a0ef3f607114" providerId="LiveId" clId="{EDDDEE59-1DE9-466F-8415-F138DDC2D3ED}" dt="2025-05-12T17:40:16.498" v="43" actId="14100"/>
        <pc:sldMkLst>
          <pc:docMk/>
          <pc:sldMk cId="4264022621" sldId="277"/>
        </pc:sldMkLst>
        <pc:spChg chg="mod">
          <ac:chgData name="v rishendra" userId="fce1a0ef3f607114" providerId="LiveId" clId="{EDDDEE59-1DE9-466F-8415-F138DDC2D3ED}" dt="2025-05-12T17:40:06.132" v="40" actId="1076"/>
          <ac:spMkLst>
            <pc:docMk/>
            <pc:sldMk cId="4264022621" sldId="277"/>
            <ac:spMk id="2" creationId="{E83E8F4E-D50A-A96E-085C-C9D5172F0704}"/>
          </ac:spMkLst>
        </pc:spChg>
        <pc:picChg chg="mod">
          <ac:chgData name="v rishendra" userId="fce1a0ef3f607114" providerId="LiveId" clId="{EDDDEE59-1DE9-466F-8415-F138DDC2D3ED}" dt="2025-05-12T17:40:16.498" v="43" actId="14100"/>
          <ac:picMkLst>
            <pc:docMk/>
            <pc:sldMk cId="4264022621" sldId="277"/>
            <ac:picMk id="6" creationId="{9A1C641B-9EFA-9B83-4715-BDAA41D7D566}"/>
          </ac:picMkLst>
        </pc:picChg>
      </pc:sldChg>
      <pc:sldChg chg="delSp modSp mod">
        <pc:chgData name="v rishendra" userId="fce1a0ef3f607114" providerId="LiveId" clId="{EDDDEE59-1DE9-466F-8415-F138DDC2D3ED}" dt="2025-05-12T17:38:54.397" v="27" actId="1036"/>
        <pc:sldMkLst>
          <pc:docMk/>
          <pc:sldMk cId="2988981707" sldId="282"/>
        </pc:sldMkLst>
        <pc:spChg chg="del mod">
          <ac:chgData name="v rishendra" userId="fce1a0ef3f607114" providerId="LiveId" clId="{EDDDEE59-1DE9-466F-8415-F138DDC2D3ED}" dt="2025-05-12T17:38:25.510" v="22" actId="478"/>
          <ac:spMkLst>
            <pc:docMk/>
            <pc:sldMk cId="2988981707" sldId="282"/>
            <ac:spMk id="2" creationId="{04BEE3C6-A257-3FA8-C673-E55037756EEC}"/>
          </ac:spMkLst>
        </pc:spChg>
        <pc:picChg chg="mod">
          <ac:chgData name="v rishendra" userId="fce1a0ef3f607114" providerId="LiveId" clId="{EDDDEE59-1DE9-466F-8415-F138DDC2D3ED}" dt="2025-05-12T17:38:54.397" v="27" actId="1036"/>
          <ac:picMkLst>
            <pc:docMk/>
            <pc:sldMk cId="2988981707" sldId="282"/>
            <ac:picMk id="9" creationId="{BDF91EFD-C524-3596-C70D-C8A9DE8FFCDB}"/>
          </ac:picMkLst>
        </pc:picChg>
      </pc:sldChg>
      <pc:sldChg chg="delSp modSp mod">
        <pc:chgData name="v rishendra" userId="fce1a0ef3f607114" providerId="LiveId" clId="{EDDDEE59-1DE9-466F-8415-F138DDC2D3ED}" dt="2025-05-12T17:39:23.912" v="34" actId="14100"/>
        <pc:sldMkLst>
          <pc:docMk/>
          <pc:sldMk cId="3555826582" sldId="283"/>
        </pc:sldMkLst>
        <pc:spChg chg="del mod">
          <ac:chgData name="v rishendra" userId="fce1a0ef3f607114" providerId="LiveId" clId="{EDDDEE59-1DE9-466F-8415-F138DDC2D3ED}" dt="2025-05-12T17:39:05.708" v="29" actId="478"/>
          <ac:spMkLst>
            <pc:docMk/>
            <pc:sldMk cId="3555826582" sldId="283"/>
            <ac:spMk id="2" creationId="{1A9EBE0F-7693-FA2E-B0AD-0E42713F5990}"/>
          </ac:spMkLst>
        </pc:spChg>
        <pc:picChg chg="mod">
          <ac:chgData name="v rishendra" userId="fce1a0ef3f607114" providerId="LiveId" clId="{EDDDEE59-1DE9-466F-8415-F138DDC2D3ED}" dt="2025-05-12T17:39:23.912" v="34" actId="14100"/>
          <ac:picMkLst>
            <pc:docMk/>
            <pc:sldMk cId="3555826582" sldId="283"/>
            <ac:picMk id="8" creationId="{B8F8A053-F721-18F1-F9EB-73E6CF1EF55A}"/>
          </ac:picMkLst>
        </pc:picChg>
      </pc:sldChg>
      <pc:sldChg chg="modSp mod">
        <pc:chgData name="v rishendra" userId="fce1a0ef3f607114" providerId="LiveId" clId="{EDDDEE59-1DE9-466F-8415-F138DDC2D3ED}" dt="2025-05-12T17:40:45.383" v="47" actId="14100"/>
        <pc:sldMkLst>
          <pc:docMk/>
          <pc:sldMk cId="1680664942" sldId="284"/>
        </pc:sldMkLst>
        <pc:picChg chg="mod">
          <ac:chgData name="v rishendra" userId="fce1a0ef3f607114" providerId="LiveId" clId="{EDDDEE59-1DE9-466F-8415-F138DDC2D3ED}" dt="2025-05-12T17:40:45.383" v="47" actId="14100"/>
          <ac:picMkLst>
            <pc:docMk/>
            <pc:sldMk cId="1680664942" sldId="284"/>
            <ac:picMk id="7" creationId="{68070F7B-98F6-B27B-81DE-0B11815D71F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15C-D6EF-5FD4-64B0-CC10FAE9A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9D2E6-77E1-41CD-6C0A-6255E88AC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88559E-7BCE-73DA-751F-863B85AD2597}"/>
              </a:ext>
            </a:extLst>
          </p:cNvPr>
          <p:cNvSpPr>
            <a:spLocks noGrp="1"/>
          </p:cNvSpPr>
          <p:nvPr>
            <p:ph type="dt" sz="half" idx="10"/>
          </p:nvPr>
        </p:nvSpPr>
        <p:spPr/>
        <p:txBody>
          <a:bodyPr/>
          <a:lstStyle/>
          <a:p>
            <a:fld id="{BCEF6CBA-5FF2-4BA1-A776-094FD39C6F53}" type="datetimeFigureOut">
              <a:rPr lang="en-IN" smtClean="0"/>
              <a:t>13-05-2025</a:t>
            </a:fld>
            <a:endParaRPr lang="en-IN"/>
          </a:p>
        </p:txBody>
      </p:sp>
      <p:sp>
        <p:nvSpPr>
          <p:cNvPr id="5" name="Footer Placeholder 4">
            <a:extLst>
              <a:ext uri="{FF2B5EF4-FFF2-40B4-BE49-F238E27FC236}">
                <a16:creationId xmlns:a16="http://schemas.microsoft.com/office/drawing/2014/main" id="{8C1D8829-A5E1-CE7B-275C-5E20D6501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F19ED-48D2-AF25-CEA1-ED2FED5362EE}"/>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0568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C22-4027-60D2-1749-229A5F2908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DBC007-97CA-CD1B-ACF3-A30985461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29E15-4057-1B47-E964-B8F95FAD0619}"/>
              </a:ext>
            </a:extLst>
          </p:cNvPr>
          <p:cNvSpPr>
            <a:spLocks noGrp="1"/>
          </p:cNvSpPr>
          <p:nvPr>
            <p:ph type="dt" sz="half" idx="10"/>
          </p:nvPr>
        </p:nvSpPr>
        <p:spPr/>
        <p:txBody>
          <a:bodyPr/>
          <a:lstStyle/>
          <a:p>
            <a:fld id="{BCEF6CBA-5FF2-4BA1-A776-094FD39C6F53}" type="datetimeFigureOut">
              <a:rPr lang="en-IN" smtClean="0"/>
              <a:t>13-05-2025</a:t>
            </a:fld>
            <a:endParaRPr lang="en-IN"/>
          </a:p>
        </p:txBody>
      </p:sp>
      <p:sp>
        <p:nvSpPr>
          <p:cNvPr id="5" name="Footer Placeholder 4">
            <a:extLst>
              <a:ext uri="{FF2B5EF4-FFF2-40B4-BE49-F238E27FC236}">
                <a16:creationId xmlns:a16="http://schemas.microsoft.com/office/drawing/2014/main" id="{05116BA7-CECC-8A02-B5E0-C851601CD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89F14-DA11-7426-3CE0-595E61CD620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48411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856F7-6FCC-5914-EFB7-62B805FC6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6BD8F7-EAA7-516D-2A72-7C424F4DF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A6923-A759-D738-F58D-BC76A2FA66BE}"/>
              </a:ext>
            </a:extLst>
          </p:cNvPr>
          <p:cNvSpPr>
            <a:spLocks noGrp="1"/>
          </p:cNvSpPr>
          <p:nvPr>
            <p:ph type="dt" sz="half" idx="10"/>
          </p:nvPr>
        </p:nvSpPr>
        <p:spPr/>
        <p:txBody>
          <a:bodyPr/>
          <a:lstStyle/>
          <a:p>
            <a:fld id="{BCEF6CBA-5FF2-4BA1-A776-094FD39C6F53}" type="datetimeFigureOut">
              <a:rPr lang="en-IN" smtClean="0"/>
              <a:t>13-05-2025</a:t>
            </a:fld>
            <a:endParaRPr lang="en-IN"/>
          </a:p>
        </p:txBody>
      </p:sp>
      <p:sp>
        <p:nvSpPr>
          <p:cNvPr id="5" name="Footer Placeholder 4">
            <a:extLst>
              <a:ext uri="{FF2B5EF4-FFF2-40B4-BE49-F238E27FC236}">
                <a16:creationId xmlns:a16="http://schemas.microsoft.com/office/drawing/2014/main" id="{A0586AA9-1BAE-DB0A-56D6-678D40F82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FF06A-9E3B-7121-B482-BCC547007803}"/>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4491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5045-020F-1E00-23C5-8C9FC0B250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D8E6E3-048D-C382-E639-BEA827707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FDAEF-0AF1-364C-324F-0163544270E5}"/>
              </a:ext>
            </a:extLst>
          </p:cNvPr>
          <p:cNvSpPr>
            <a:spLocks noGrp="1"/>
          </p:cNvSpPr>
          <p:nvPr>
            <p:ph type="dt" sz="half" idx="10"/>
          </p:nvPr>
        </p:nvSpPr>
        <p:spPr/>
        <p:txBody>
          <a:bodyPr/>
          <a:lstStyle/>
          <a:p>
            <a:fld id="{BCEF6CBA-5FF2-4BA1-A776-094FD39C6F53}" type="datetimeFigureOut">
              <a:rPr lang="en-IN" smtClean="0"/>
              <a:t>13-05-2025</a:t>
            </a:fld>
            <a:endParaRPr lang="en-IN"/>
          </a:p>
        </p:txBody>
      </p:sp>
      <p:sp>
        <p:nvSpPr>
          <p:cNvPr id="5" name="Footer Placeholder 4">
            <a:extLst>
              <a:ext uri="{FF2B5EF4-FFF2-40B4-BE49-F238E27FC236}">
                <a16:creationId xmlns:a16="http://schemas.microsoft.com/office/drawing/2014/main" id="{00BD7B10-04F8-C96F-7B1D-6B813C112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791DB-6B85-82C8-3F66-0A8EB5FDEEF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97397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3A46-F3CB-D2F1-9474-BBFE2AB54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DB7922-16AB-71B2-8331-4772D28D4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87B23-27FB-590F-0E42-F09216A04B02}"/>
              </a:ext>
            </a:extLst>
          </p:cNvPr>
          <p:cNvSpPr>
            <a:spLocks noGrp="1"/>
          </p:cNvSpPr>
          <p:nvPr>
            <p:ph type="dt" sz="half" idx="10"/>
          </p:nvPr>
        </p:nvSpPr>
        <p:spPr/>
        <p:txBody>
          <a:bodyPr/>
          <a:lstStyle/>
          <a:p>
            <a:fld id="{BCEF6CBA-5FF2-4BA1-A776-094FD39C6F53}" type="datetimeFigureOut">
              <a:rPr lang="en-IN" smtClean="0"/>
              <a:t>13-05-2025</a:t>
            </a:fld>
            <a:endParaRPr lang="en-IN"/>
          </a:p>
        </p:txBody>
      </p:sp>
      <p:sp>
        <p:nvSpPr>
          <p:cNvPr id="5" name="Footer Placeholder 4">
            <a:extLst>
              <a:ext uri="{FF2B5EF4-FFF2-40B4-BE49-F238E27FC236}">
                <a16:creationId xmlns:a16="http://schemas.microsoft.com/office/drawing/2014/main" id="{2016F3BB-5E75-DFBC-6DCF-09E70FA92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4541CC-1BF6-5B62-85A4-60B52F1072DB}"/>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78545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2986-86C3-9343-07E4-1DB03647B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205B3C-31B6-4CFD-4BD6-403AF7D72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861918-79BC-9712-F6E1-6F547AF9F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A4FDC-B9E9-45C3-EB49-E38F71D8FD5B}"/>
              </a:ext>
            </a:extLst>
          </p:cNvPr>
          <p:cNvSpPr>
            <a:spLocks noGrp="1"/>
          </p:cNvSpPr>
          <p:nvPr>
            <p:ph type="dt" sz="half" idx="10"/>
          </p:nvPr>
        </p:nvSpPr>
        <p:spPr/>
        <p:txBody>
          <a:bodyPr/>
          <a:lstStyle/>
          <a:p>
            <a:fld id="{BCEF6CBA-5FF2-4BA1-A776-094FD39C6F53}" type="datetimeFigureOut">
              <a:rPr lang="en-IN" smtClean="0"/>
              <a:t>13-05-2025</a:t>
            </a:fld>
            <a:endParaRPr lang="en-IN"/>
          </a:p>
        </p:txBody>
      </p:sp>
      <p:sp>
        <p:nvSpPr>
          <p:cNvPr id="6" name="Footer Placeholder 5">
            <a:extLst>
              <a:ext uri="{FF2B5EF4-FFF2-40B4-BE49-F238E27FC236}">
                <a16:creationId xmlns:a16="http://schemas.microsoft.com/office/drawing/2014/main" id="{5880BA8C-282A-06C3-0C51-C9AA7B2A5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A790A-5A58-6C9A-A14C-E31E0C461E6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47378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6B3-378C-4534-4AA7-39E964639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8B7363-E775-BD0E-3F09-E714545AD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40947-9E03-4935-D10C-0273BA7F6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22E75-1861-E63C-764D-E247CF3B0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B2C46-FDF1-5827-B332-E2FC1318C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24892B-5B7F-0CF3-D01C-23B3DB32B20A}"/>
              </a:ext>
            </a:extLst>
          </p:cNvPr>
          <p:cNvSpPr>
            <a:spLocks noGrp="1"/>
          </p:cNvSpPr>
          <p:nvPr>
            <p:ph type="dt" sz="half" idx="10"/>
          </p:nvPr>
        </p:nvSpPr>
        <p:spPr/>
        <p:txBody>
          <a:bodyPr/>
          <a:lstStyle/>
          <a:p>
            <a:fld id="{BCEF6CBA-5FF2-4BA1-A776-094FD39C6F53}" type="datetimeFigureOut">
              <a:rPr lang="en-IN" smtClean="0"/>
              <a:t>13-05-2025</a:t>
            </a:fld>
            <a:endParaRPr lang="en-IN"/>
          </a:p>
        </p:txBody>
      </p:sp>
      <p:sp>
        <p:nvSpPr>
          <p:cNvPr id="8" name="Footer Placeholder 7">
            <a:extLst>
              <a:ext uri="{FF2B5EF4-FFF2-40B4-BE49-F238E27FC236}">
                <a16:creationId xmlns:a16="http://schemas.microsoft.com/office/drawing/2014/main" id="{E5768C5A-851D-44B7-67A4-58E34B0D2D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D2462-F828-9555-D73E-D3C326257FBF}"/>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39214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B8EB-9336-873C-ED4E-4CE5C92B81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93F44-AD4D-CC61-C89C-AA915FE24931}"/>
              </a:ext>
            </a:extLst>
          </p:cNvPr>
          <p:cNvSpPr>
            <a:spLocks noGrp="1"/>
          </p:cNvSpPr>
          <p:nvPr>
            <p:ph type="dt" sz="half" idx="10"/>
          </p:nvPr>
        </p:nvSpPr>
        <p:spPr/>
        <p:txBody>
          <a:bodyPr/>
          <a:lstStyle/>
          <a:p>
            <a:fld id="{BCEF6CBA-5FF2-4BA1-A776-094FD39C6F53}" type="datetimeFigureOut">
              <a:rPr lang="en-IN" smtClean="0"/>
              <a:t>13-05-2025</a:t>
            </a:fld>
            <a:endParaRPr lang="en-IN"/>
          </a:p>
        </p:txBody>
      </p:sp>
      <p:sp>
        <p:nvSpPr>
          <p:cNvPr id="4" name="Footer Placeholder 3">
            <a:extLst>
              <a:ext uri="{FF2B5EF4-FFF2-40B4-BE49-F238E27FC236}">
                <a16:creationId xmlns:a16="http://schemas.microsoft.com/office/drawing/2014/main" id="{8748716A-77B6-7FA7-822F-14199D36B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68225F-23BC-3484-1ABB-EC81495ADBC7}"/>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285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96459-10A3-AE49-8B1D-2476012397D9}"/>
              </a:ext>
            </a:extLst>
          </p:cNvPr>
          <p:cNvSpPr>
            <a:spLocks noGrp="1"/>
          </p:cNvSpPr>
          <p:nvPr>
            <p:ph type="dt" sz="half" idx="10"/>
          </p:nvPr>
        </p:nvSpPr>
        <p:spPr/>
        <p:txBody>
          <a:bodyPr/>
          <a:lstStyle/>
          <a:p>
            <a:fld id="{BCEF6CBA-5FF2-4BA1-A776-094FD39C6F53}" type="datetimeFigureOut">
              <a:rPr lang="en-IN" smtClean="0"/>
              <a:t>13-05-2025</a:t>
            </a:fld>
            <a:endParaRPr lang="en-IN"/>
          </a:p>
        </p:txBody>
      </p:sp>
      <p:sp>
        <p:nvSpPr>
          <p:cNvPr id="3" name="Footer Placeholder 2">
            <a:extLst>
              <a:ext uri="{FF2B5EF4-FFF2-40B4-BE49-F238E27FC236}">
                <a16:creationId xmlns:a16="http://schemas.microsoft.com/office/drawing/2014/main" id="{64C7B6B7-55A9-0690-4299-528FDDB14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725117-4F97-E231-882D-BC010FB6770D}"/>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5890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B671-BCBD-C256-1E5D-46C213E76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40F536-8DDA-7B62-54CB-EEB8AF793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60536-C894-E666-6AB3-7928C814E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380A0-AEEC-9BDA-C4D4-15F3355EA31E}"/>
              </a:ext>
            </a:extLst>
          </p:cNvPr>
          <p:cNvSpPr>
            <a:spLocks noGrp="1"/>
          </p:cNvSpPr>
          <p:nvPr>
            <p:ph type="dt" sz="half" idx="10"/>
          </p:nvPr>
        </p:nvSpPr>
        <p:spPr/>
        <p:txBody>
          <a:bodyPr/>
          <a:lstStyle/>
          <a:p>
            <a:fld id="{BCEF6CBA-5FF2-4BA1-A776-094FD39C6F53}" type="datetimeFigureOut">
              <a:rPr lang="en-IN" smtClean="0"/>
              <a:t>13-05-2025</a:t>
            </a:fld>
            <a:endParaRPr lang="en-IN"/>
          </a:p>
        </p:txBody>
      </p:sp>
      <p:sp>
        <p:nvSpPr>
          <p:cNvPr id="6" name="Footer Placeholder 5">
            <a:extLst>
              <a:ext uri="{FF2B5EF4-FFF2-40B4-BE49-F238E27FC236}">
                <a16:creationId xmlns:a16="http://schemas.microsoft.com/office/drawing/2014/main" id="{1C6C4400-6685-5CD6-D2CC-D80A0D573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B1A60-652E-5E09-67ED-6ACBF03E51A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6630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D973-558C-D46D-95D6-AE0EF8096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AC0F90-5F0A-089D-9CF3-1AECFDFC3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4EB0A-BD95-3EF3-D6D7-36F07B1E2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2CAF5-C108-22BE-864A-1951557F01C0}"/>
              </a:ext>
            </a:extLst>
          </p:cNvPr>
          <p:cNvSpPr>
            <a:spLocks noGrp="1"/>
          </p:cNvSpPr>
          <p:nvPr>
            <p:ph type="dt" sz="half" idx="10"/>
          </p:nvPr>
        </p:nvSpPr>
        <p:spPr/>
        <p:txBody>
          <a:bodyPr/>
          <a:lstStyle/>
          <a:p>
            <a:fld id="{BCEF6CBA-5FF2-4BA1-A776-094FD39C6F53}" type="datetimeFigureOut">
              <a:rPr lang="en-IN" smtClean="0"/>
              <a:t>13-05-2025</a:t>
            </a:fld>
            <a:endParaRPr lang="en-IN"/>
          </a:p>
        </p:txBody>
      </p:sp>
      <p:sp>
        <p:nvSpPr>
          <p:cNvPr id="6" name="Footer Placeholder 5">
            <a:extLst>
              <a:ext uri="{FF2B5EF4-FFF2-40B4-BE49-F238E27FC236}">
                <a16:creationId xmlns:a16="http://schemas.microsoft.com/office/drawing/2014/main" id="{C121111F-FA03-C45E-2DB4-5A976CBC8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984CD-50EA-C10F-94A3-9020B752F59A}"/>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69965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47580-0BE0-7B04-8D0C-17C8FE29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9C76E-1E77-0D38-7471-FC5F80273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85AF9-7F73-23C4-C475-1036C0CE9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F6CBA-5FF2-4BA1-A776-094FD39C6F53}" type="datetimeFigureOut">
              <a:rPr lang="en-IN" smtClean="0"/>
              <a:t>13-05-2025</a:t>
            </a:fld>
            <a:endParaRPr lang="en-IN"/>
          </a:p>
        </p:txBody>
      </p:sp>
      <p:sp>
        <p:nvSpPr>
          <p:cNvPr id="5" name="Footer Placeholder 4">
            <a:extLst>
              <a:ext uri="{FF2B5EF4-FFF2-40B4-BE49-F238E27FC236}">
                <a16:creationId xmlns:a16="http://schemas.microsoft.com/office/drawing/2014/main" id="{8F418B36-189B-3D96-4AB2-0D978F032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35DDBA-4976-1099-1655-4E82A80D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151E-0CEF-4ED0-9463-9A59D7EF7EF6}" type="slidenum">
              <a:rPr lang="en-IN" smtClean="0"/>
              <a:t>‹#›</a:t>
            </a:fld>
            <a:endParaRPr lang="en-IN"/>
          </a:p>
        </p:txBody>
      </p:sp>
    </p:spTree>
    <p:extLst>
      <p:ext uri="{BB962C8B-B14F-4D97-AF65-F5344CB8AC3E}">
        <p14:creationId xmlns:p14="http://schemas.microsoft.com/office/powerpoint/2010/main" val="400856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google.com/spreadsheets/d/1ePDLt6_2aRJLiBC5knvTCYL0_gOVTgQX/edit?usp=sharing&amp;ouid=103152651925061077615&amp;rtpof=true&amp;sd=tru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helancet.com/journals/lanhl/article/PIIS2666-7568(21)00166-5/fulltext" TargetMode="External"/><Relationship Id="rId2" Type="http://schemas.openxmlformats.org/officeDocument/2006/relationships/hyperlink" Target="https://www.mdpi.com/1212822" TargetMode="External"/><Relationship Id="rId1" Type="http://schemas.openxmlformats.org/officeDocument/2006/relationships/slideLayout" Target="../slideLayouts/slideLayout2.xml"/><Relationship Id="rId5" Type="http://schemas.openxmlformats.org/officeDocument/2006/relationships/hyperlink" Target="https://www.eurekaselect.com/article/93206" TargetMode="External"/><Relationship Id="rId4" Type="http://schemas.openxmlformats.org/officeDocument/2006/relationships/hyperlink" Target="https://www.aph.gov.au/About_Parliament/Parliamentary_Departments/Parliamentary_Library/FlagPost/2020/October/Causes_of_deat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jboysen/mri-and-alzheimers?select=oasis_longitudinal.cs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4C8B-E490-A690-7E2B-CE1A08090B8E}"/>
              </a:ext>
            </a:extLst>
          </p:cNvPr>
          <p:cNvSpPr>
            <a:spLocks noGrp="1"/>
          </p:cNvSpPr>
          <p:nvPr>
            <p:ph type="ctrTitle"/>
          </p:nvPr>
        </p:nvSpPr>
        <p:spPr>
          <a:xfrm>
            <a:off x="951345" y="1600200"/>
            <a:ext cx="10206182" cy="2077948"/>
          </a:xfrm>
        </p:spPr>
        <p:txBody>
          <a:bodyPr>
            <a:normAutofit fontScale="90000"/>
          </a:bodyPr>
          <a:lstStyle/>
          <a:p>
            <a:pPr>
              <a:lnSpc>
                <a:spcPct val="150000"/>
              </a:lnSpc>
            </a:pPr>
            <a:r>
              <a:rPr lang="en-US" sz="2700" dirty="0">
                <a:latin typeface="Times New Roman" panose="02020603050405020304" pitchFamily="18" charset="0"/>
                <a:cs typeface="Times New Roman" panose="02020603050405020304" pitchFamily="18" charset="0"/>
              </a:rPr>
              <a:t> </a:t>
            </a:r>
            <a:br>
              <a:rPr lang="en-US" sz="4000"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MRI-Based Biomarkers for Early Detection and Classification of Alzheimer Disease Using Machine Learning </a:t>
            </a:r>
            <a:br>
              <a:rPr lang="en-US" sz="31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Project Category: </a:t>
            </a:r>
            <a:r>
              <a:rPr lang="en-US" sz="2200" dirty="0">
                <a:latin typeface="Times New Roman" panose="02020603050405020304" pitchFamily="18" charset="0"/>
                <a:cs typeface="Times New Roman" panose="02020603050405020304" pitchFamily="18" charset="0"/>
              </a:rPr>
              <a:t>RESEARCH</a:t>
            </a:r>
            <a:endParaRPr lang="en-IN" sz="2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62C648-D747-6594-131E-9E1DA54D5EAD}"/>
              </a:ext>
            </a:extLst>
          </p:cNvPr>
          <p:cNvSpPr>
            <a:spLocks noGrp="1"/>
          </p:cNvSpPr>
          <p:nvPr>
            <p:ph type="subTitle" idx="1"/>
          </p:nvPr>
        </p:nvSpPr>
        <p:spPr>
          <a:xfrm>
            <a:off x="380145" y="4059949"/>
            <a:ext cx="11435136" cy="1878735"/>
          </a:xfrm>
        </p:spPr>
        <p:txBody>
          <a:bodyPr>
            <a:normAutofit fontScale="92500"/>
          </a:bodyPr>
          <a:lstStyle/>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Guide Name</a:t>
            </a: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Student Name &amp; Registration Number</a:t>
            </a:r>
          </a:p>
          <a:p>
            <a:pPr algn="l"/>
            <a:r>
              <a:rPr lang="en-US" dirty="0">
                <a:latin typeface="Times New Roman" panose="02020603050405020304" pitchFamily="18" charset="0"/>
                <a:cs typeface="Times New Roman" panose="02020603050405020304" pitchFamily="18" charset="0"/>
              </a:rPr>
              <a:t>     Dr. M. </a:t>
            </a:r>
            <a:r>
              <a:rPr lang="en-US" dirty="0" err="1">
                <a:latin typeface="Times New Roman" panose="02020603050405020304" pitchFamily="18" charset="0"/>
                <a:cs typeface="Times New Roman" panose="02020603050405020304" pitchFamily="18" charset="0"/>
              </a:rPr>
              <a:t>Karpagam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V.R.Rishendra</a:t>
            </a:r>
            <a:r>
              <a:rPr lang="en-US" dirty="0">
                <a:latin typeface="Times New Roman" panose="02020603050405020304" pitchFamily="18" charset="0"/>
                <a:cs typeface="Times New Roman" panose="02020603050405020304" pitchFamily="18" charset="0"/>
              </a:rPr>
              <a:t> (RA2111026010221)</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Rangineni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Yukthamukhi</a:t>
            </a:r>
            <a:r>
              <a:rPr lang="en-US" dirty="0">
                <a:latin typeface="Times New Roman" panose="02020603050405020304" pitchFamily="18" charset="0"/>
                <a:cs typeface="Times New Roman" panose="02020603050405020304" pitchFamily="18" charset="0"/>
              </a:rPr>
              <a:t> (RA2111026010262)</a:t>
            </a:r>
          </a:p>
          <a:p>
            <a:endParaRPr lang="en-IN" dirty="0">
              <a:latin typeface="Times New Roman" panose="02020603050405020304" pitchFamily="18" charset="0"/>
              <a:cs typeface="Times New Roman" panose="02020603050405020304" pitchFamily="18" charset="0"/>
            </a:endParaRPr>
          </a:p>
        </p:txBody>
      </p:sp>
      <p:pic>
        <p:nvPicPr>
          <p:cNvPr id="1026" name="Picture 2" descr="SRM Institute of Science and Technology - Wikipedia">
            <a:extLst>
              <a:ext uri="{FF2B5EF4-FFF2-40B4-BE49-F238E27FC236}">
                <a16:creationId xmlns:a16="http://schemas.microsoft.com/office/drawing/2014/main" id="{77CE9206-B4A2-2784-EBA4-970EB1569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86" y="71919"/>
            <a:ext cx="1661019" cy="165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33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650E6-224A-29AB-37B2-5D7A0C5424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6494AA-B310-2471-F303-B6880C59784E}"/>
              </a:ext>
            </a:extLst>
          </p:cNvPr>
          <p:cNvSpPr>
            <a:spLocks noGrp="1"/>
          </p:cNvSpPr>
          <p:nvPr>
            <p:ph idx="1"/>
          </p:nvPr>
        </p:nvSpPr>
        <p:spPr>
          <a:xfrm>
            <a:off x="838200" y="471055"/>
            <a:ext cx="10515600" cy="6132945"/>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6. Prediction</a:t>
            </a:r>
          </a:p>
          <a:p>
            <a:pPr marL="285750" indent="-285750"/>
            <a:r>
              <a:rPr lang="en-US" dirty="0">
                <a:latin typeface="Times New Roman" panose="02020603050405020304" pitchFamily="18" charset="0"/>
                <a:cs typeface="Times New Roman" panose="02020603050405020304" pitchFamily="18" charset="0"/>
              </a:rPr>
              <a:t>The trained models predict outcomes based on unseen test data.</a:t>
            </a:r>
          </a:p>
          <a:p>
            <a:pPr marL="285750" indent="-285750"/>
            <a:r>
              <a:rPr lang="en-US" dirty="0">
                <a:latin typeface="Times New Roman" panose="02020603050405020304" pitchFamily="18" charset="0"/>
                <a:cs typeface="Times New Roman" panose="02020603050405020304" pitchFamily="18" charset="0"/>
              </a:rPr>
              <a:t>Probabilities are assigned to each class, determining the likelihood of cognitive impairment.</a:t>
            </a:r>
          </a:p>
          <a:p>
            <a:pPr marL="285750" indent="-285750"/>
            <a:r>
              <a:rPr lang="en-US" dirty="0">
                <a:latin typeface="Times New Roman" panose="02020603050405020304" pitchFamily="18" charset="0"/>
                <a:cs typeface="Times New Roman" panose="02020603050405020304" pitchFamily="18" charset="0"/>
              </a:rPr>
              <a:t>Predictions are converted into meaningful labels, such as "Demented" or "Non-Demented".</a:t>
            </a:r>
          </a:p>
          <a:p>
            <a:pPr marL="0" indent="0">
              <a:buNone/>
            </a:pPr>
            <a:r>
              <a:rPr lang="en-US" b="1" dirty="0">
                <a:latin typeface="Times New Roman" panose="02020603050405020304" pitchFamily="18" charset="0"/>
                <a:cs typeface="Times New Roman" panose="02020603050405020304" pitchFamily="18" charset="0"/>
              </a:rPr>
              <a:t>7. Result Generation</a:t>
            </a:r>
          </a:p>
          <a:p>
            <a:r>
              <a:rPr lang="en-US" dirty="0">
                <a:latin typeface="Times New Roman" panose="02020603050405020304" pitchFamily="18" charset="0"/>
                <a:cs typeface="Times New Roman" panose="02020603050405020304" pitchFamily="18" charset="0"/>
              </a:rPr>
              <a:t>The final step involves merging predictions with patient details (e.g., MRI ID, gender, age).</a:t>
            </a:r>
          </a:p>
          <a:p>
            <a:r>
              <a:rPr lang="en-US" dirty="0">
                <a:latin typeface="Times New Roman" panose="02020603050405020304" pitchFamily="18" charset="0"/>
                <a:cs typeface="Times New Roman" panose="02020603050405020304" pitchFamily="18" charset="0"/>
              </a:rPr>
              <a:t>A Results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is created, displaying actual vs. predicted classifications.</a:t>
            </a:r>
          </a:p>
          <a:p>
            <a:r>
              <a:rPr lang="en-US" dirty="0">
                <a:latin typeface="Times New Roman" panose="02020603050405020304" pitchFamily="18" charset="0"/>
                <a:cs typeface="Times New Roman" panose="02020603050405020304" pitchFamily="18" charset="0"/>
              </a:rPr>
              <a:t>The first few results are displayed for quick verification of model performance.</a:t>
            </a:r>
          </a:p>
          <a:p>
            <a:pPr marL="0" indent="0">
              <a:buNone/>
            </a:pPr>
            <a:r>
              <a:rPr lang="en-US" b="1" dirty="0">
                <a:latin typeface="Times New Roman" panose="02020603050405020304" pitchFamily="18" charset="0"/>
                <a:cs typeface="Times New Roman" panose="02020603050405020304" pitchFamily="18" charset="0"/>
              </a:rPr>
              <a:t>8. User Interaction</a:t>
            </a:r>
          </a:p>
          <a:p>
            <a:r>
              <a:rPr lang="en-US" dirty="0">
                <a:latin typeface="Times New Roman" panose="02020603050405020304" pitchFamily="18" charset="0"/>
                <a:cs typeface="Times New Roman" panose="02020603050405020304" pitchFamily="18" charset="0"/>
              </a:rPr>
              <a:t>The user can review predictions, accuracy, and classification reports.</a:t>
            </a:r>
          </a:p>
          <a:p>
            <a:r>
              <a:rPr lang="en-US" dirty="0">
                <a:latin typeface="Times New Roman" panose="02020603050405020304" pitchFamily="18" charset="0"/>
                <a:cs typeface="Times New Roman" panose="02020603050405020304" pitchFamily="18" charset="0"/>
              </a:rPr>
              <a:t>Further analysis can be done to improve model performance and refine predictions.</a:t>
            </a:r>
          </a:p>
          <a:p>
            <a:r>
              <a:rPr lang="en-US" dirty="0">
                <a:latin typeface="Times New Roman" panose="02020603050405020304" pitchFamily="18" charset="0"/>
                <a:cs typeface="Times New Roman" panose="02020603050405020304" pitchFamily="18" charset="0"/>
              </a:rPr>
              <a:t>The system helps detect early cognitive decline, contributing to better Alzheimer’s diagnosis and intervention strategies.</a:t>
            </a:r>
          </a:p>
          <a:p>
            <a:endParaRPr lang="en-IN" dirty="0"/>
          </a:p>
        </p:txBody>
      </p:sp>
    </p:spTree>
    <p:extLst>
      <p:ext uri="{BB962C8B-B14F-4D97-AF65-F5344CB8AC3E}">
        <p14:creationId xmlns:p14="http://schemas.microsoft.com/office/powerpoint/2010/main" val="255863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E4B64-58F0-EE91-B30B-CF27580764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8EA56C-A528-EE0A-6063-EDAF0864ED1E}"/>
              </a:ext>
            </a:extLst>
          </p:cNvPr>
          <p:cNvSpPr>
            <a:spLocks noGrp="1"/>
          </p:cNvSpPr>
          <p:nvPr>
            <p:ph type="title"/>
          </p:nvPr>
        </p:nvSpPr>
        <p:spPr>
          <a:xfrm>
            <a:off x="838200" y="365125"/>
            <a:ext cx="10515600" cy="854075"/>
          </a:xfrm>
        </p:spPr>
        <p:txBody>
          <a:bodyPr>
            <a:normAutofit/>
          </a:bodyPr>
          <a:lstStyle/>
          <a:p>
            <a:pPr algn="ctr"/>
            <a:r>
              <a:rPr lang="en-US" b="1" dirty="0">
                <a:latin typeface="Times New Roman" panose="02020603050405020304" pitchFamily="18" charset="0"/>
                <a:cs typeface="Times New Roman" panose="02020603050405020304" pitchFamily="18" charset="0"/>
              </a:rPr>
              <a:t>Features</a:t>
            </a:r>
            <a:endParaRPr lang="en-IN" dirty="0"/>
          </a:p>
        </p:txBody>
      </p:sp>
      <p:sp>
        <p:nvSpPr>
          <p:cNvPr id="3" name="Content Placeholder 2">
            <a:extLst>
              <a:ext uri="{FF2B5EF4-FFF2-40B4-BE49-F238E27FC236}">
                <a16:creationId xmlns:a16="http://schemas.microsoft.com/office/drawing/2014/main" id="{C9B884D5-C21B-AAC5-0D48-9DBDC87E856A}"/>
              </a:ext>
            </a:extLst>
          </p:cNvPr>
          <p:cNvSpPr>
            <a:spLocks noGrp="1"/>
          </p:cNvSpPr>
          <p:nvPr>
            <p:ph idx="1"/>
          </p:nvPr>
        </p:nvSpPr>
        <p:spPr>
          <a:xfrm>
            <a:off x="838200" y="1219201"/>
            <a:ext cx="10515600" cy="5052290"/>
          </a:xfrm>
        </p:spPr>
        <p:txBody>
          <a:bodyPr>
            <a:normAutofit/>
          </a:bodyPr>
          <a:lstStyle/>
          <a:p>
            <a:r>
              <a:rPr lang="en-US" sz="2400" dirty="0">
                <a:latin typeface="Times New Roman" panose="02020603050405020304" pitchFamily="18" charset="0"/>
                <a:cs typeface="Times New Roman" panose="02020603050405020304" pitchFamily="18" charset="0"/>
              </a:rPr>
              <a:t>Age – A crucial factor in Alzheimer's progression, as the risk increases with age.</a:t>
            </a:r>
          </a:p>
          <a:p>
            <a:r>
              <a:rPr lang="en-US" sz="2400" dirty="0">
                <a:latin typeface="Times New Roman" panose="02020603050405020304" pitchFamily="18" charset="0"/>
                <a:cs typeface="Times New Roman" panose="02020603050405020304" pitchFamily="18" charset="0"/>
              </a:rPr>
              <a:t>Mini-Mental State Examination (MMSE) Score – Measures cognitive impairment and helps classify dementia stages.</a:t>
            </a:r>
          </a:p>
          <a:p>
            <a:r>
              <a:rPr lang="en-US" sz="2400" dirty="0">
                <a:latin typeface="Times New Roman" panose="02020603050405020304" pitchFamily="18" charset="0"/>
                <a:cs typeface="Times New Roman" panose="02020603050405020304" pitchFamily="18" charset="0"/>
              </a:rPr>
              <a:t>Clinical Dementia Rating (CDR) – Provides an assessment of dementia severity.</a:t>
            </a:r>
          </a:p>
          <a:p>
            <a:r>
              <a:rPr lang="en-US" sz="2400" dirty="0">
                <a:latin typeface="Times New Roman" panose="02020603050405020304" pitchFamily="18" charset="0"/>
                <a:cs typeface="Times New Roman" panose="02020603050405020304" pitchFamily="18" charset="0"/>
              </a:rPr>
              <a:t>Education Level (Educ) – Higher education levels may correlate with cognitive reserve and affect dementia diagnosis.</a:t>
            </a:r>
          </a:p>
          <a:p>
            <a:r>
              <a:rPr lang="en-US" sz="2400" dirty="0">
                <a:latin typeface="Times New Roman" panose="02020603050405020304" pitchFamily="18" charset="0"/>
                <a:cs typeface="Times New Roman" panose="02020603050405020304" pitchFamily="18" charset="0"/>
              </a:rPr>
              <a:t>Socioeconomic Status (SES) – Can impact access to healthcare and early diagnosis.</a:t>
            </a:r>
          </a:p>
          <a:p>
            <a:r>
              <a:rPr lang="en-US" sz="2400" dirty="0">
                <a:latin typeface="Times New Roman" panose="02020603050405020304" pitchFamily="18" charset="0"/>
                <a:cs typeface="Times New Roman" panose="02020603050405020304" pitchFamily="18" charset="0"/>
              </a:rPr>
              <a:t>Brain Volume Measurements – MRI-derived features like hippocampal volume, which are key biomarkers in AD detection.</a:t>
            </a:r>
          </a:p>
          <a:p>
            <a:r>
              <a:rPr lang="en-US" sz="2400" dirty="0">
                <a:latin typeface="Times New Roman" panose="02020603050405020304" pitchFamily="18" charset="0"/>
                <a:cs typeface="Times New Roman" panose="02020603050405020304" pitchFamily="18" charset="0"/>
              </a:rPr>
              <a:t>Gender – Some studies suggest differences in AD prevalence and progression between males and females.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00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52BB4-6CCD-69E0-103C-582F0CA30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29E5FA-7383-2311-38F6-F93DA08B148B}"/>
              </a:ext>
            </a:extLst>
          </p:cNvPr>
          <p:cNvSpPr>
            <a:spLocks noGrp="1"/>
          </p:cNvSpPr>
          <p:nvPr>
            <p:ph type="title"/>
          </p:nvPr>
        </p:nvSpPr>
        <p:spPr>
          <a:xfrm>
            <a:off x="838200" y="-97398"/>
            <a:ext cx="10515600" cy="1325563"/>
          </a:xfrm>
        </p:spPr>
        <p:txBody>
          <a:bodyPr/>
          <a:lstStyle/>
          <a:p>
            <a:pPr algn="ctr"/>
            <a:r>
              <a:rPr lang="en-IN" b="1" dirty="0"/>
              <a:t>Implementation</a:t>
            </a:r>
          </a:p>
        </p:txBody>
      </p:sp>
      <p:pic>
        <p:nvPicPr>
          <p:cNvPr id="10" name="Picture 9">
            <a:extLst>
              <a:ext uri="{FF2B5EF4-FFF2-40B4-BE49-F238E27FC236}">
                <a16:creationId xmlns:a16="http://schemas.microsoft.com/office/drawing/2014/main" id="{F4D7C5F3-ECF8-C71D-7FDC-41F93173F86C}"/>
              </a:ext>
            </a:extLst>
          </p:cNvPr>
          <p:cNvPicPr>
            <a:picLocks noChangeAspect="1"/>
          </p:cNvPicPr>
          <p:nvPr/>
        </p:nvPicPr>
        <p:blipFill>
          <a:blip r:embed="rId2"/>
          <a:stretch>
            <a:fillRect/>
          </a:stretch>
        </p:blipFill>
        <p:spPr>
          <a:xfrm>
            <a:off x="838200" y="878541"/>
            <a:ext cx="10170459" cy="5689506"/>
          </a:xfrm>
          <a:prstGeom prst="rect">
            <a:avLst/>
          </a:prstGeom>
        </p:spPr>
      </p:pic>
    </p:spTree>
    <p:extLst>
      <p:ext uri="{BB962C8B-B14F-4D97-AF65-F5344CB8AC3E}">
        <p14:creationId xmlns:p14="http://schemas.microsoft.com/office/powerpoint/2010/main" val="1520099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30273-D88C-2F0D-5286-2CC5D55FCD7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B2BCB8B0-E27D-B3EC-F67B-210A31AD3F78}"/>
              </a:ext>
            </a:extLst>
          </p:cNvPr>
          <p:cNvPicPr>
            <a:picLocks noChangeAspect="1"/>
          </p:cNvPicPr>
          <p:nvPr/>
        </p:nvPicPr>
        <p:blipFill>
          <a:blip r:embed="rId2"/>
          <a:stretch>
            <a:fillRect/>
          </a:stretch>
        </p:blipFill>
        <p:spPr>
          <a:xfrm>
            <a:off x="1084729" y="125506"/>
            <a:ext cx="9583271" cy="6367369"/>
          </a:xfrm>
          <a:prstGeom prst="rect">
            <a:avLst/>
          </a:prstGeom>
        </p:spPr>
      </p:pic>
    </p:spTree>
    <p:extLst>
      <p:ext uri="{BB962C8B-B14F-4D97-AF65-F5344CB8AC3E}">
        <p14:creationId xmlns:p14="http://schemas.microsoft.com/office/powerpoint/2010/main" val="1793031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ED37E-C214-29F5-ADF3-94823490B010}"/>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72939A-E448-4EAC-CA93-67FE92EAA627}"/>
              </a:ext>
            </a:extLst>
          </p:cNvPr>
          <p:cNvPicPr>
            <a:picLocks noGrp="1" noChangeAspect="1"/>
          </p:cNvPicPr>
          <p:nvPr>
            <p:ph idx="1"/>
          </p:nvPr>
        </p:nvPicPr>
        <p:blipFill>
          <a:blip r:embed="rId2"/>
          <a:stretch>
            <a:fillRect/>
          </a:stretch>
        </p:blipFill>
        <p:spPr>
          <a:xfrm>
            <a:off x="1084729" y="242047"/>
            <a:ext cx="9269506" cy="5934916"/>
          </a:xfrm>
        </p:spPr>
      </p:pic>
    </p:spTree>
    <p:extLst>
      <p:ext uri="{BB962C8B-B14F-4D97-AF65-F5344CB8AC3E}">
        <p14:creationId xmlns:p14="http://schemas.microsoft.com/office/powerpoint/2010/main" val="1646689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0A2BE-4B7C-35E7-DF2E-1C9EDE8D0AA6}"/>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DF91EFD-C524-3596-C70D-C8A9DE8FFCDB}"/>
              </a:ext>
            </a:extLst>
          </p:cNvPr>
          <p:cNvPicPr>
            <a:picLocks noGrp="1" noChangeAspect="1"/>
          </p:cNvPicPr>
          <p:nvPr>
            <p:ph idx="1"/>
          </p:nvPr>
        </p:nvPicPr>
        <p:blipFill>
          <a:blip r:embed="rId2"/>
          <a:stretch>
            <a:fillRect/>
          </a:stretch>
        </p:blipFill>
        <p:spPr>
          <a:xfrm>
            <a:off x="1900518" y="448236"/>
            <a:ext cx="8659905" cy="6176963"/>
          </a:xfrm>
        </p:spPr>
      </p:pic>
    </p:spTree>
    <p:extLst>
      <p:ext uri="{BB962C8B-B14F-4D97-AF65-F5344CB8AC3E}">
        <p14:creationId xmlns:p14="http://schemas.microsoft.com/office/powerpoint/2010/main" val="2988981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0A303-F438-9278-EABA-EB650A22B642}"/>
            </a:ext>
          </a:extLst>
        </p:cNvPr>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8F8A053-F721-18F1-F9EB-73E6CF1EF55A}"/>
              </a:ext>
            </a:extLst>
          </p:cNvPr>
          <p:cNvPicPr>
            <a:picLocks noGrp="1" noChangeAspect="1"/>
          </p:cNvPicPr>
          <p:nvPr>
            <p:ph idx="1"/>
          </p:nvPr>
        </p:nvPicPr>
        <p:blipFill>
          <a:blip r:embed="rId2"/>
          <a:stretch>
            <a:fillRect/>
          </a:stretch>
        </p:blipFill>
        <p:spPr>
          <a:xfrm>
            <a:off x="1497106" y="439271"/>
            <a:ext cx="9314329" cy="5719481"/>
          </a:xfrm>
        </p:spPr>
      </p:pic>
    </p:spTree>
    <p:extLst>
      <p:ext uri="{BB962C8B-B14F-4D97-AF65-F5344CB8AC3E}">
        <p14:creationId xmlns:p14="http://schemas.microsoft.com/office/powerpoint/2010/main" val="3555826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D6FEB-CFE6-AD23-EC35-7CD1442A388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BA761CA-CB78-798B-8E94-3CC587477731}"/>
              </a:ext>
            </a:extLst>
          </p:cNvPr>
          <p:cNvPicPr>
            <a:picLocks noChangeAspect="1"/>
          </p:cNvPicPr>
          <p:nvPr/>
        </p:nvPicPr>
        <p:blipFill>
          <a:blip r:embed="rId2"/>
          <a:stretch>
            <a:fillRect/>
          </a:stretch>
        </p:blipFill>
        <p:spPr>
          <a:xfrm>
            <a:off x="1972235" y="247136"/>
            <a:ext cx="7853151" cy="6363727"/>
          </a:xfrm>
          <a:prstGeom prst="rect">
            <a:avLst/>
          </a:prstGeom>
        </p:spPr>
      </p:pic>
    </p:spTree>
    <p:extLst>
      <p:ext uri="{BB962C8B-B14F-4D97-AF65-F5344CB8AC3E}">
        <p14:creationId xmlns:p14="http://schemas.microsoft.com/office/powerpoint/2010/main" val="105111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85BA5-66A4-D335-A228-8643279AF5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3E8F4E-D50A-A96E-085C-C9D5172F0704}"/>
              </a:ext>
            </a:extLst>
          </p:cNvPr>
          <p:cNvSpPr>
            <a:spLocks noGrp="1"/>
          </p:cNvSpPr>
          <p:nvPr>
            <p:ph type="title"/>
          </p:nvPr>
        </p:nvSpPr>
        <p:spPr>
          <a:xfrm>
            <a:off x="542365" y="-226545"/>
            <a:ext cx="10515600" cy="1325563"/>
          </a:xfrm>
        </p:spPr>
        <p:txBody>
          <a:bodyPr/>
          <a:lstStyle/>
          <a:p>
            <a:pPr algn="ctr"/>
            <a:r>
              <a:rPr lang="en-IN" b="1" dirty="0">
                <a:latin typeface="Times New Roman" panose="02020603050405020304" pitchFamily="18" charset="0"/>
                <a:cs typeface="Times New Roman" panose="02020603050405020304" pitchFamily="18" charset="0"/>
              </a:rPr>
              <a:t>Result</a:t>
            </a:r>
            <a:endParaRPr lang="en-IN" b="1" dirty="0"/>
          </a:p>
        </p:txBody>
      </p:sp>
      <p:pic>
        <p:nvPicPr>
          <p:cNvPr id="6" name="Content Placeholder 5">
            <a:extLst>
              <a:ext uri="{FF2B5EF4-FFF2-40B4-BE49-F238E27FC236}">
                <a16:creationId xmlns:a16="http://schemas.microsoft.com/office/drawing/2014/main" id="{9A1C641B-9EFA-9B83-4715-BDAA41D7D566}"/>
              </a:ext>
            </a:extLst>
          </p:cNvPr>
          <p:cNvPicPr>
            <a:picLocks noGrp="1" noChangeAspect="1"/>
          </p:cNvPicPr>
          <p:nvPr>
            <p:ph idx="1"/>
          </p:nvPr>
        </p:nvPicPr>
        <p:blipFill>
          <a:blip r:embed="rId2"/>
          <a:stretch>
            <a:fillRect/>
          </a:stretch>
        </p:blipFill>
        <p:spPr>
          <a:xfrm>
            <a:off x="1631576" y="753036"/>
            <a:ext cx="7691718" cy="5868744"/>
          </a:xfrm>
        </p:spPr>
      </p:pic>
    </p:spTree>
    <p:extLst>
      <p:ext uri="{BB962C8B-B14F-4D97-AF65-F5344CB8AC3E}">
        <p14:creationId xmlns:p14="http://schemas.microsoft.com/office/powerpoint/2010/main" val="4264022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81C8A-D601-5EFA-A7BC-F54BBD0128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8269DF-B769-D646-A427-0AA98BDCFB29}"/>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Result</a:t>
            </a:r>
            <a:endParaRPr lang="en-IN" b="1" dirty="0"/>
          </a:p>
        </p:txBody>
      </p:sp>
      <p:pic>
        <p:nvPicPr>
          <p:cNvPr id="7" name="Content Placeholder 6">
            <a:extLst>
              <a:ext uri="{FF2B5EF4-FFF2-40B4-BE49-F238E27FC236}">
                <a16:creationId xmlns:a16="http://schemas.microsoft.com/office/drawing/2014/main" id="{68070F7B-98F6-B27B-81DE-0B11815D71FA}"/>
              </a:ext>
            </a:extLst>
          </p:cNvPr>
          <p:cNvPicPr>
            <a:picLocks noGrp="1" noChangeAspect="1"/>
          </p:cNvPicPr>
          <p:nvPr>
            <p:ph idx="1"/>
          </p:nvPr>
        </p:nvPicPr>
        <p:blipFill>
          <a:blip r:embed="rId2"/>
          <a:stretch>
            <a:fillRect/>
          </a:stretch>
        </p:blipFill>
        <p:spPr>
          <a:xfrm>
            <a:off x="2241176" y="1416423"/>
            <a:ext cx="7476565" cy="4742329"/>
          </a:xfrm>
        </p:spPr>
      </p:pic>
    </p:spTree>
    <p:extLst>
      <p:ext uri="{BB962C8B-B14F-4D97-AF65-F5344CB8AC3E}">
        <p14:creationId xmlns:p14="http://schemas.microsoft.com/office/powerpoint/2010/main" val="168066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a:xfrm>
            <a:off x="838200" y="168940"/>
            <a:ext cx="10515600" cy="814285"/>
          </a:xfrm>
        </p:spPr>
        <p:txBody>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a:xfrm>
            <a:off x="838200" y="752316"/>
            <a:ext cx="10515600" cy="5004619"/>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Alzheimer's Disease (AD) is a progressive neurodegenerative disorder and the leading cause of dementia, primarily affecting older adults. </a:t>
            </a:r>
          </a:p>
          <a:p>
            <a:r>
              <a:rPr lang="en-US" sz="2400" dirty="0">
                <a:latin typeface="Times New Roman" panose="02020603050405020304" pitchFamily="18" charset="0"/>
                <a:cs typeface="Times New Roman" panose="02020603050405020304" pitchFamily="18" charset="0"/>
              </a:rPr>
              <a:t>Magnetic Resonance Imaging (MRI) has emerged as a valuable tool for identifying structural brain changes associated with AD, such as localized and generalized tissue shrinkage. </a:t>
            </a:r>
          </a:p>
          <a:p>
            <a:r>
              <a:rPr lang="en-US" sz="2400" dirty="0">
                <a:latin typeface="Times New Roman" panose="02020603050405020304" pitchFamily="18" charset="0"/>
                <a:cs typeface="Times New Roman" panose="02020603050405020304" pitchFamily="18" charset="0"/>
              </a:rPr>
              <a:t>Leveraging these biomarkers, machine learning (ML) techniques can play a transformative role in predicting disease progression and aiding clinical decision-making.</a:t>
            </a:r>
          </a:p>
          <a:p>
            <a:r>
              <a:rPr lang="en-US" sz="2400" dirty="0">
                <a:latin typeface="Times New Roman" panose="02020603050405020304" pitchFamily="18" charset="0"/>
                <a:cs typeface="Times New Roman" panose="02020603050405020304" pitchFamily="18" charset="0"/>
              </a:rPr>
              <a:t>This study aims to develop a robust ML model for early detection and classification of Alzheimer's disease using longitudinal MRI data. </a:t>
            </a:r>
          </a:p>
          <a:p>
            <a:r>
              <a:rPr lang="en-US" sz="2400" dirty="0">
                <a:latin typeface="Times New Roman" panose="02020603050405020304" pitchFamily="18" charset="0"/>
                <a:cs typeface="Times New Roman" panose="02020603050405020304" pitchFamily="18" charset="0"/>
              </a:rPr>
              <a:t>This approach not only enhances diagnostic precision but also supports clinicians in optimizing therapeutic strategies and improving patient outcomes. </a:t>
            </a:r>
          </a:p>
          <a:p>
            <a:r>
              <a:rPr lang="en-US" sz="2400" dirty="0">
                <a:latin typeface="Times New Roman" panose="02020603050405020304" pitchFamily="18" charset="0"/>
                <a:cs typeface="Times New Roman" panose="02020603050405020304" pitchFamily="18" charset="0"/>
              </a:rPr>
              <a:t>The integration of MRI and ML represents a significant step toward advancing early diagnosis and management of Alzheimer's disease.</a:t>
            </a:r>
          </a:p>
        </p:txBody>
      </p:sp>
    </p:spTree>
    <p:extLst>
      <p:ext uri="{BB962C8B-B14F-4D97-AF65-F5344CB8AC3E}">
        <p14:creationId xmlns:p14="http://schemas.microsoft.com/office/powerpoint/2010/main" val="515803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776288"/>
          </a:xfrm>
        </p:spPr>
        <p:txBody>
          <a:bodyPr/>
          <a:lstStyle/>
          <a:p>
            <a:pPr algn="ctr"/>
            <a:r>
              <a:rPr lang="en-IN" b="1" dirty="0">
                <a:latin typeface="Times New Roman" panose="02020603050405020304" pitchFamily="18" charset="0"/>
                <a:cs typeface="Times New Roman" panose="02020603050405020304" pitchFamily="18" charset="0"/>
              </a:rPr>
              <a:t>Result</a:t>
            </a:r>
          </a:p>
        </p:txBody>
      </p:sp>
      <p:pic>
        <p:nvPicPr>
          <p:cNvPr id="5" name="Content Placeholder 4">
            <a:extLst>
              <a:ext uri="{FF2B5EF4-FFF2-40B4-BE49-F238E27FC236}">
                <a16:creationId xmlns:a16="http://schemas.microsoft.com/office/drawing/2014/main" id="{5F397801-7705-5E50-00A5-82CD99D54535}"/>
              </a:ext>
            </a:extLst>
          </p:cNvPr>
          <p:cNvPicPr>
            <a:picLocks noGrp="1" noChangeAspect="1"/>
          </p:cNvPicPr>
          <p:nvPr>
            <p:ph idx="1"/>
          </p:nvPr>
        </p:nvPicPr>
        <p:blipFill>
          <a:blip r:embed="rId2"/>
          <a:stretch>
            <a:fillRect/>
          </a:stretch>
        </p:blipFill>
        <p:spPr>
          <a:xfrm>
            <a:off x="1945725" y="1219200"/>
            <a:ext cx="8300549" cy="5249863"/>
          </a:xfrm>
        </p:spPr>
      </p:pic>
    </p:spTree>
    <p:extLst>
      <p:ext uri="{BB962C8B-B14F-4D97-AF65-F5344CB8AC3E}">
        <p14:creationId xmlns:p14="http://schemas.microsoft.com/office/powerpoint/2010/main" val="2189022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A1553-120B-3DF1-A657-B270362284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DBBF79-392D-B9AA-DBB4-A49C8BFEDB0C}"/>
              </a:ext>
            </a:extLst>
          </p:cNvPr>
          <p:cNvSpPr>
            <a:spLocks noGrp="1"/>
          </p:cNvSpPr>
          <p:nvPr>
            <p:ph type="title"/>
          </p:nvPr>
        </p:nvSpPr>
        <p:spPr>
          <a:xfrm>
            <a:off x="838200" y="304800"/>
            <a:ext cx="10515600" cy="776288"/>
          </a:xfrm>
        </p:spPr>
        <p:txBody>
          <a:bodyPr/>
          <a:lstStyle/>
          <a:p>
            <a:pPr algn="ctr"/>
            <a:r>
              <a:rPr lang="en-US" b="1" dirty="0">
                <a:latin typeface="Times New Roman" panose="02020603050405020304" pitchFamily="18" charset="0"/>
                <a:cs typeface="Times New Roman" panose="02020603050405020304" pitchFamily="18" charset="0"/>
              </a:rPr>
              <a:t>Limitations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D9DDA6-D41A-2D93-083B-D3A59CF3B7DA}"/>
              </a:ext>
            </a:extLst>
          </p:cNvPr>
          <p:cNvSpPr>
            <a:spLocks noGrp="1"/>
          </p:cNvSpPr>
          <p:nvPr>
            <p:ph idx="1"/>
          </p:nvPr>
        </p:nvSpPr>
        <p:spPr>
          <a:xfrm>
            <a:off x="838200" y="1219200"/>
            <a:ext cx="10515600" cy="5250426"/>
          </a:xfrm>
        </p:spPr>
        <p:txBody>
          <a:bodyPr>
            <a:noAutofit/>
          </a:bodyPr>
          <a:lstStyle/>
          <a:p>
            <a:r>
              <a:rPr lang="en-US" sz="2400" dirty="0">
                <a:latin typeface="Times New Roman" panose="02020603050405020304" pitchFamily="18" charset="0"/>
                <a:cs typeface="Times New Roman" panose="02020603050405020304" pitchFamily="18" charset="0"/>
              </a:rPr>
              <a:t>Dataset Limitation: The limited size of the dataset restricts the model's ability to capture complex patterns and effectively classify differences between groups (e.g., Nondemented, Demented).</a:t>
            </a:r>
          </a:p>
          <a:p>
            <a:r>
              <a:rPr lang="en-US" sz="2400" dirty="0">
                <a:latin typeface="Times New Roman" panose="02020603050405020304" pitchFamily="18" charset="0"/>
                <a:cs typeface="Times New Roman" panose="02020603050405020304" pitchFamily="18" charset="0"/>
              </a:rPr>
              <a:t>Feature Classification: While the nature of each feature is understood, the ranges of test values across different groups are not well-differentiated, which may impact the model's ability to detect meaningful patterns.</a:t>
            </a:r>
          </a:p>
          <a:p>
            <a:r>
              <a:rPr lang="en-US" sz="2400" dirty="0">
                <a:latin typeface="Times New Roman" panose="02020603050405020304" pitchFamily="18" charset="0"/>
                <a:cs typeface="Times New Roman" panose="02020603050405020304" pitchFamily="18" charset="0"/>
              </a:rPr>
              <a:t>Random Forest Performance: The Random Forest model predicts higher values than other models, indicating potential for better prediction accuracy if more attention is given to data cleaning and feature analysis.</a:t>
            </a:r>
          </a:p>
          <a:p>
            <a:r>
              <a:rPr lang="en-US" sz="2400" dirty="0">
                <a:latin typeface="Times New Roman" panose="02020603050405020304" pitchFamily="18" charset="0"/>
                <a:cs typeface="Times New Roman" panose="02020603050405020304" pitchFamily="18" charset="0"/>
              </a:rPr>
              <a:t>SVM Recall Performance: The SVM model achieves a perfect recall score of 1.0, but this may not translate well to other datasets, suggesting the model's performance could drop when applied to new data.</a:t>
            </a:r>
          </a:p>
          <a:p>
            <a:r>
              <a:rPr lang="en-US" sz="2400" dirty="0">
                <a:latin typeface="Times New Roman" panose="02020603050405020304" pitchFamily="18" charset="0"/>
                <a:cs typeface="Times New Roman" panose="02020603050405020304" pitchFamily="18" charset="0"/>
              </a:rPr>
              <a:t>Overfitting Risk: The high performance of SVM on the current dataset raises concerns about overfitting, where the model may struggle to generalize to different datasets or real-world scenarios.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136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7981D-DE74-DBF2-3A3C-34E08F6522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55F420-76A5-2CC8-9567-AC69A30C8362}"/>
              </a:ext>
            </a:extLst>
          </p:cNvPr>
          <p:cNvSpPr>
            <a:spLocks noGrp="1"/>
          </p:cNvSpPr>
          <p:nvPr>
            <p:ph type="title"/>
          </p:nvPr>
        </p:nvSpPr>
        <p:spPr>
          <a:xfrm>
            <a:off x="838200" y="304800"/>
            <a:ext cx="10515600" cy="776288"/>
          </a:xfrm>
        </p:spPr>
        <p:txBody>
          <a:bodyPr/>
          <a:lstStyle/>
          <a:p>
            <a:pPr algn="ctr"/>
            <a:r>
              <a:rPr lang="en-IN" b="1"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E1947CCE-0416-04CB-57E0-0AFA2D3EB4F2}"/>
              </a:ext>
            </a:extLst>
          </p:cNvPr>
          <p:cNvSpPr>
            <a:spLocks noGrp="1"/>
          </p:cNvSpPr>
          <p:nvPr>
            <p:ph idx="1"/>
          </p:nvPr>
        </p:nvSpPr>
        <p:spPr>
          <a:xfrm>
            <a:off x="838200" y="1219200"/>
            <a:ext cx="10515600" cy="5250426"/>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hlinkClick r:id="rId2"/>
              </a:rPr>
              <a:t>https://docs.google.com/spreadsheets/d/1ePDLt6_2aRJLiBC5knvTCYL0_gOVTgQX/edit?usp=sharing&amp;ouid=103152651925061077615&amp;rtpof=true&amp;sd=true</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We chose MRI over EEG due to its superior spatial resolution, which is essential for detecting structural brain changes in Alzheimer's. MRI data is also more stable and less prone to noise, ensuring higher reliability. Additionally, MRI captures rich anatomical and volumetric biomarkers that are more robust for distinguishing normal aging from Alzheimer's. Uniquely, our model incorporates MMSE scores and education level, leveraging cognitive and demographic metrics to enhance its ability to differentiate between healthy individuals and those with Alzheimer's.</a:t>
            </a:r>
            <a:endParaRPr lang="en-IN" sz="24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927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5752"/>
          </a:xfrm>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60154"/>
            <a:ext cx="10515600" cy="4351338"/>
          </a:xfrm>
        </p:spPr>
        <p:txBody>
          <a:bodyPr/>
          <a:lstStyle/>
          <a:p>
            <a:r>
              <a:rPr lang="en-IN" dirty="0">
                <a:hlinkClick r:id="rId2"/>
              </a:rPr>
              <a:t>https://www.mdpi.com/1212822</a:t>
            </a:r>
            <a:endParaRPr lang="en-IN" dirty="0"/>
          </a:p>
          <a:p>
            <a:r>
              <a:rPr lang="en-IN" dirty="0">
                <a:hlinkClick r:id="rId3"/>
              </a:rPr>
              <a:t>https://www.thelancet.com/journals/lanhl/article/PIIS2666-7568(21)00166-5/fulltext</a:t>
            </a:r>
            <a:endParaRPr lang="en-IN" dirty="0"/>
          </a:p>
          <a:p>
            <a:r>
              <a:rPr lang="en-IN" dirty="0">
                <a:hlinkClick r:id="rId4"/>
              </a:rPr>
              <a:t>https://www.aph.gov.au/About_Parliament/Parliamentary_Departments/Parliamentary_Library/FlagPost/2020/October/Causes_of_death</a:t>
            </a:r>
            <a:endParaRPr lang="en-IN" dirty="0"/>
          </a:p>
          <a:p>
            <a:r>
              <a:rPr lang="en-IN" dirty="0">
                <a:hlinkClick r:id="rId5"/>
              </a:rPr>
              <a:t>https://www.eurekaselect.com/article/93206</a:t>
            </a:r>
            <a:endParaRPr lang="en-IN" dirty="0"/>
          </a:p>
          <a:p>
            <a:pPr marL="0" indent="0">
              <a:buNone/>
            </a:pPr>
            <a:endParaRPr lang="en-IN" dirty="0"/>
          </a:p>
          <a:p>
            <a:endParaRPr lang="en-IN" dirty="0"/>
          </a:p>
        </p:txBody>
      </p:sp>
    </p:spTree>
    <p:extLst>
      <p:ext uri="{BB962C8B-B14F-4D97-AF65-F5344CB8AC3E}">
        <p14:creationId xmlns:p14="http://schemas.microsoft.com/office/powerpoint/2010/main" val="240181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a:xfrm>
            <a:off x="838200" y="152400"/>
            <a:ext cx="10515600" cy="968017"/>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4E1B9E-B6CE-FC33-1BC3-4710F2B171E7}"/>
              </a:ext>
            </a:extLst>
          </p:cNvPr>
          <p:cNvSpPr>
            <a:spLocks noGrp="1"/>
          </p:cNvSpPr>
          <p:nvPr>
            <p:ph idx="1"/>
          </p:nvPr>
        </p:nvSpPr>
        <p:spPr>
          <a:xfrm>
            <a:off x="838200" y="889508"/>
            <a:ext cx="10515600" cy="4351338"/>
          </a:xfrm>
        </p:spPr>
        <p:txBody>
          <a:bodyPr>
            <a:noAutofit/>
          </a:bodyPr>
          <a:lstStyle/>
          <a:p>
            <a:r>
              <a:rPr lang="en-US" sz="2400" dirty="0">
                <a:latin typeface="Times New Roman" panose="02020603050405020304" pitchFamily="18" charset="0"/>
                <a:cs typeface="Times New Roman" panose="02020603050405020304" pitchFamily="18" charset="0"/>
              </a:rPr>
              <a:t>Alzheimer's disease is a progressive neurodegenerative disorder and the most prevalent cause of dementia, primarily affecting older adults. </a:t>
            </a:r>
          </a:p>
          <a:p>
            <a:r>
              <a:rPr lang="en-US" sz="2400" dirty="0">
                <a:latin typeface="Times New Roman" panose="02020603050405020304" pitchFamily="18" charset="0"/>
                <a:cs typeface="Times New Roman" panose="02020603050405020304" pitchFamily="18" charset="0"/>
              </a:rPr>
              <a:t>Its early symptoms, such as selective memory impairment, make timely detection and intervention critical. </a:t>
            </a:r>
          </a:p>
          <a:p>
            <a:r>
              <a:rPr lang="en-US" sz="2400" dirty="0">
                <a:latin typeface="Times New Roman" panose="02020603050405020304" pitchFamily="18" charset="0"/>
                <a:cs typeface="Times New Roman" panose="02020603050405020304" pitchFamily="18" charset="0"/>
              </a:rPr>
              <a:t>Role of MRI in AD Diagnosis: Magnetic Resonance Imaging (MRI) serves as a vital tool for evaluating patients with suspected Alzheimer's. </a:t>
            </a:r>
          </a:p>
          <a:p>
            <a:r>
              <a:rPr lang="en-US" sz="2400" dirty="0">
                <a:latin typeface="Times New Roman" panose="02020603050405020304" pitchFamily="18" charset="0"/>
                <a:cs typeface="Times New Roman" panose="02020603050405020304" pitchFamily="18" charset="0"/>
              </a:rPr>
              <a:t>Characteristic findings include localized and generalized brain tissue shrinkage, which may provide essential insights into disease progression and therapeutic planning.</a:t>
            </a:r>
          </a:p>
          <a:p>
            <a:r>
              <a:rPr lang="en-US" sz="2400" dirty="0">
                <a:latin typeface="Times New Roman" panose="02020603050405020304" pitchFamily="18" charset="0"/>
                <a:cs typeface="Times New Roman" panose="02020603050405020304" pitchFamily="18" charset="0"/>
              </a:rPr>
              <a:t>Significance of Machine Learning in AD </a:t>
            </a:r>
            <a:r>
              <a:rPr lang="en-US" sz="2400" dirty="0" err="1">
                <a:latin typeface="Times New Roman" panose="02020603050405020304" pitchFamily="18" charset="0"/>
                <a:cs typeface="Times New Roman" panose="02020603050405020304" pitchFamily="18" charset="0"/>
              </a:rPr>
              <a:t>Research:Machine</a:t>
            </a:r>
            <a:r>
              <a:rPr lang="en-US" sz="2400" dirty="0">
                <a:latin typeface="Times New Roman" panose="02020603050405020304" pitchFamily="18" charset="0"/>
                <a:cs typeface="Times New Roman" panose="02020603050405020304" pitchFamily="18" charset="0"/>
              </a:rPr>
              <a:t> learning offers the potential to accurately predict a patient's progression from mild cognitive impairment to full-blown dementia. </a:t>
            </a:r>
          </a:p>
          <a:p>
            <a:r>
              <a:rPr lang="en-US" sz="2400" dirty="0">
                <a:latin typeface="Times New Roman" panose="02020603050405020304" pitchFamily="18" charset="0"/>
                <a:cs typeface="Times New Roman" panose="02020603050405020304" pitchFamily="18" charset="0"/>
              </a:rPr>
              <a:t>By leveraging MRI biomarkers, ML models can enhance diagnostic precision and guide clinicians in early detection and management of AD.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61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529" y="254255"/>
            <a:ext cx="10515600" cy="1325563"/>
          </a:xfrm>
        </p:spPr>
        <p:txBody>
          <a:bodyPr/>
          <a:lstStyle/>
          <a:p>
            <a:pPr algn="ctr"/>
            <a:r>
              <a:rPr lang="en-US" b="1" dirty="0">
                <a:latin typeface="Times New Roman" panose="02020603050405020304" pitchFamily="18" charset="0"/>
                <a:cs typeface="Times New Roman" panose="02020603050405020304" pitchFamily="18" charset="0"/>
              </a:rPr>
              <a:t>Problem Statement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1884" y="1459345"/>
            <a:ext cx="10146890" cy="4471811"/>
          </a:xfrm>
        </p:spPr>
        <p:txBody>
          <a:bodyPr>
            <a:normAutofit/>
          </a:bodyPr>
          <a:lstStyle/>
          <a:p>
            <a:r>
              <a:rPr lang="en-US" sz="2400" dirty="0">
                <a:latin typeface="Times New Roman" panose="02020603050405020304" pitchFamily="18" charset="0"/>
                <a:cs typeface="Times New Roman" panose="02020603050405020304" pitchFamily="18" charset="0"/>
              </a:rPr>
              <a:t>Alzheimer's Disease (AD): A progressive neurodegenerative disorder and the leading cause of dementia, AD primarily affects older adults. While treatments can ease symptoms, no cure exists.</a:t>
            </a:r>
          </a:p>
          <a:p>
            <a:r>
              <a:rPr lang="en-US" sz="2400" dirty="0">
                <a:latin typeface="Times New Roman" panose="02020603050405020304" pitchFamily="18" charset="0"/>
                <a:cs typeface="Times New Roman" panose="02020603050405020304" pitchFamily="18" charset="0"/>
              </a:rPr>
              <a:t>Early Signs: Memory impairment is the earliest clinical symptom, often missed until the disease advances. Early detection is vital for timely intervention.</a:t>
            </a:r>
          </a:p>
          <a:p>
            <a:r>
              <a:rPr lang="en-US" sz="2400" dirty="0">
                <a:latin typeface="Times New Roman" panose="02020603050405020304" pitchFamily="18" charset="0"/>
                <a:cs typeface="Times New Roman" panose="02020603050405020304" pitchFamily="18" charset="0"/>
              </a:rPr>
              <a:t>MRI in Diagnosis: MRI scans reveal brain tissue shrinkage, providing valuable insights into AD progression and potential diagnostic biomarkers.</a:t>
            </a:r>
          </a:p>
          <a:p>
            <a:r>
              <a:rPr lang="en-US" sz="2400" dirty="0">
                <a:latin typeface="Times New Roman" panose="02020603050405020304" pitchFamily="18" charset="0"/>
                <a:cs typeface="Times New Roman" panose="02020603050405020304" pitchFamily="18" charset="0"/>
              </a:rPr>
              <a:t>Machine Learning Potential: Machine learning can analyze MRI features to predict the progression from mild cognitive impairment to dementia, aiding early diagnosis and treatment.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77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141"/>
            <a:ext cx="10515600" cy="774957"/>
          </a:xfrm>
        </p:spPr>
        <p:txBody>
          <a:bodyPr/>
          <a:lstStyle/>
          <a:p>
            <a:pPr algn="ctr"/>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5562"/>
            <a:ext cx="10515600" cy="4751965"/>
          </a:xfrm>
        </p:spPr>
        <p:txBody>
          <a:bodyPr>
            <a:normAutofit/>
          </a:bodyPr>
          <a:lstStyle/>
          <a:p>
            <a:r>
              <a:rPr lang="en-US" dirty="0">
                <a:latin typeface="Times New Roman" panose="02020603050405020304" pitchFamily="18" charset="0"/>
                <a:cs typeface="Times New Roman" panose="02020603050405020304" pitchFamily="18" charset="0"/>
              </a:rPr>
              <a:t>Develop a machine learning model that leverages MRI-based biomarkers for early detection of Alzheimer's disease.</a:t>
            </a:r>
          </a:p>
          <a:p>
            <a:r>
              <a:rPr lang="en-US" dirty="0">
                <a:latin typeface="Times New Roman" panose="02020603050405020304" pitchFamily="18" charset="0"/>
                <a:cs typeface="Times New Roman" panose="02020603050405020304" pitchFamily="18" charset="0"/>
              </a:rPr>
              <a:t>Accurately classify patients into categories such as </a:t>
            </a:r>
            <a:r>
              <a:rPr lang="en-US" dirty="0" err="1">
                <a:latin typeface="Times New Roman" panose="02020603050405020304" pitchFamily="18" charset="0"/>
                <a:cs typeface="Times New Roman" panose="02020603050405020304" pitchFamily="18" charset="0"/>
              </a:rPr>
              <a:t>Nondemented</a:t>
            </a:r>
            <a:r>
              <a:rPr lang="en-US">
                <a:latin typeface="Times New Roman" panose="02020603050405020304" pitchFamily="18" charset="0"/>
                <a:cs typeface="Times New Roman" panose="02020603050405020304" pitchFamily="18" charset="0"/>
              </a:rPr>
              <a:t>, Demented.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Analyze MRI data to predict the progression from mild cognitive impairment to dementia.</a:t>
            </a:r>
          </a:p>
          <a:p>
            <a:r>
              <a:rPr lang="en-US" dirty="0">
                <a:latin typeface="Times New Roman" panose="02020603050405020304" pitchFamily="18" charset="0"/>
                <a:cs typeface="Times New Roman" panose="02020603050405020304" pitchFamily="18" charset="0"/>
              </a:rPr>
              <a:t>Enhance diagnostic precision to aid clinicians in early intervention and treatment planning.</a:t>
            </a:r>
          </a:p>
          <a:p>
            <a:r>
              <a:rPr lang="en-US" dirty="0">
                <a:latin typeface="Times New Roman" panose="02020603050405020304" pitchFamily="18" charset="0"/>
                <a:cs typeface="Times New Roman" panose="02020603050405020304" pitchFamily="18" charset="0"/>
              </a:rPr>
              <a:t>Improve patient outcomes by enabling timely and accurate detection of Alzheimer's disease.</a:t>
            </a:r>
          </a:p>
        </p:txBody>
      </p:sp>
    </p:spTree>
    <p:extLst>
      <p:ext uri="{BB962C8B-B14F-4D97-AF65-F5344CB8AC3E}">
        <p14:creationId xmlns:p14="http://schemas.microsoft.com/office/powerpoint/2010/main" val="1449542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a:bodyPr>
          <a:lstStyle/>
          <a:p>
            <a:pPr algn="ctr"/>
            <a:r>
              <a:rPr lang="en-US" b="1" dirty="0">
                <a:latin typeface="Times New Roman" panose="02020603050405020304" pitchFamily="18" charset="0"/>
                <a:cs typeface="Times New Roman" panose="02020603050405020304" pitchFamily="18" charset="0"/>
              </a:rPr>
              <a:t>Datasets</a:t>
            </a:r>
            <a:endParaRPr lang="en-IN" dirty="0"/>
          </a:p>
        </p:txBody>
      </p:sp>
      <p:sp>
        <p:nvSpPr>
          <p:cNvPr id="3" name="Content Placeholder 2"/>
          <p:cNvSpPr>
            <a:spLocks noGrp="1"/>
          </p:cNvSpPr>
          <p:nvPr>
            <p:ph idx="1"/>
          </p:nvPr>
        </p:nvSpPr>
        <p:spPr>
          <a:xfrm>
            <a:off x="838200" y="1219201"/>
            <a:ext cx="10515600" cy="5052290"/>
          </a:xfrm>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Context: </a:t>
            </a:r>
            <a:r>
              <a:rPr lang="en-US" dirty="0">
                <a:latin typeface="Times New Roman" panose="02020603050405020304" pitchFamily="18" charset="0"/>
                <a:cs typeface="Times New Roman" panose="02020603050405020304" pitchFamily="18" charset="0"/>
              </a:rPr>
              <a:t>The Open Access Series of Imaging Studies (OASIS) is a project aimed at making MRI data sets of the brain freely available to the scientific community. By compiling and freely distributing MRI data sets, we hope to facilitate future discoveries in basic and clinical neuroscience. OASIS is made available by the Washington University Alzheimer’s Disease Research Center</a:t>
            </a:r>
          </a:p>
          <a:p>
            <a:pPr marL="0" indent="0">
              <a:buNone/>
            </a:pPr>
            <a:r>
              <a:rPr lang="en-US" dirty="0">
                <a:latin typeface="Times New Roman" panose="02020603050405020304" pitchFamily="18" charset="0"/>
                <a:cs typeface="Times New Roman" panose="02020603050405020304" pitchFamily="18" charset="0"/>
                <a:hlinkClick r:id="rId2"/>
              </a:rPr>
              <a:t>https://www.kaggle.com/datasets/jboysen/mri-and-alzheimers?select=oasis_longitudinal.csv</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will be using the longitudinal MRI data.</a:t>
            </a:r>
          </a:p>
          <a:p>
            <a:r>
              <a:rPr lang="en-US" dirty="0">
                <a:latin typeface="Times New Roman" panose="02020603050405020304" pitchFamily="18" charset="0"/>
                <a:cs typeface="Times New Roman" panose="02020603050405020304" pitchFamily="18" charset="0"/>
              </a:rPr>
              <a:t>The dataset consists of a longitudinal MRI data of 150 subjects aged 60 to 96.</a:t>
            </a:r>
          </a:p>
          <a:p>
            <a:r>
              <a:rPr lang="en-US" dirty="0">
                <a:latin typeface="Times New Roman" panose="02020603050405020304" pitchFamily="18" charset="0"/>
                <a:cs typeface="Times New Roman" panose="02020603050405020304" pitchFamily="18" charset="0"/>
              </a:rPr>
              <a:t>Each subject was scanned at least once.</a:t>
            </a:r>
          </a:p>
          <a:p>
            <a:r>
              <a:rPr lang="en-US" dirty="0">
                <a:latin typeface="Times New Roman" panose="02020603050405020304" pitchFamily="18" charset="0"/>
                <a:cs typeface="Times New Roman" panose="02020603050405020304" pitchFamily="18" charset="0"/>
              </a:rPr>
              <a:t>Everyone is right-handed.</a:t>
            </a:r>
          </a:p>
          <a:p>
            <a:r>
              <a:rPr lang="en-US" dirty="0">
                <a:latin typeface="Times New Roman" panose="02020603050405020304" pitchFamily="18" charset="0"/>
                <a:cs typeface="Times New Roman" panose="02020603050405020304" pitchFamily="18" charset="0"/>
              </a:rPr>
              <a:t>72 of the subjects were grouped as 'Nondemented' throughout the study.</a:t>
            </a:r>
          </a:p>
          <a:p>
            <a:r>
              <a:rPr lang="en-US" dirty="0">
                <a:latin typeface="Times New Roman" panose="02020603050405020304" pitchFamily="18" charset="0"/>
                <a:cs typeface="Times New Roman" panose="02020603050405020304" pitchFamily="18" charset="0"/>
              </a:rPr>
              <a:t>64 of the subjects were grouped as 'Demented' at the time of their initial visits and remained so throughout the study.</a:t>
            </a:r>
          </a:p>
          <a:p>
            <a:r>
              <a:rPr lang="en-US" dirty="0">
                <a:latin typeface="Times New Roman" panose="02020603050405020304" pitchFamily="18" charset="0"/>
                <a:cs typeface="Times New Roman" panose="02020603050405020304" pitchFamily="18" charset="0"/>
              </a:rPr>
              <a:t>14 subjects were grouped as 'Nondemented' at the time of their initial visit and were subsequently characterized as 'Demented' at a later visit. These fall under the 'Converted' category.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81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B7B444-6BFE-BDE7-911D-D18EB0A031B2}"/>
              </a:ext>
            </a:extLst>
          </p:cNvPr>
          <p:cNvSpPr txBox="1"/>
          <p:nvPr/>
        </p:nvSpPr>
        <p:spPr>
          <a:xfrm>
            <a:off x="1666754" y="196770"/>
            <a:ext cx="7983638" cy="769441"/>
          </a:xfrm>
          <a:prstGeom prst="rect">
            <a:avLst/>
          </a:prstGeom>
          <a:noFill/>
        </p:spPr>
        <p:txBody>
          <a:bodyPr wrap="square">
            <a:spAutoFit/>
          </a:bodyPr>
          <a:lstStyle/>
          <a:p>
            <a:pPr algn="ctr"/>
            <a:r>
              <a:rPr lang="en-US" sz="4400" b="1" dirty="0">
                <a:latin typeface="Times New Roman" panose="02020603050405020304" pitchFamily="18" charset="0"/>
                <a:cs typeface="Times New Roman" panose="02020603050405020304" pitchFamily="18" charset="0"/>
              </a:rPr>
              <a:t>System Architecture</a:t>
            </a:r>
            <a:endParaRPr lang="en-IN" sz="4400" dirty="0"/>
          </a:p>
        </p:txBody>
      </p:sp>
      <p:pic>
        <p:nvPicPr>
          <p:cNvPr id="5" name="Content Placeholder 4">
            <a:extLst>
              <a:ext uri="{FF2B5EF4-FFF2-40B4-BE49-F238E27FC236}">
                <a16:creationId xmlns:a16="http://schemas.microsoft.com/office/drawing/2014/main" id="{83D0DB5F-C3B8-C212-2908-EFD6F268EF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71189"/>
            <a:ext cx="10515600" cy="3460209"/>
          </a:xfrm>
        </p:spPr>
      </p:pic>
    </p:spTree>
    <p:extLst>
      <p:ext uri="{BB962C8B-B14F-4D97-AF65-F5344CB8AC3E}">
        <p14:creationId xmlns:p14="http://schemas.microsoft.com/office/powerpoint/2010/main" val="761280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055"/>
            <a:ext cx="10515600" cy="6132945"/>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System Architecture Flow</a:t>
            </a:r>
          </a:p>
          <a:p>
            <a:pPr marL="0" indent="0">
              <a:buNone/>
            </a:pPr>
            <a:r>
              <a:rPr lang="en-US" b="1" dirty="0">
                <a:latin typeface="Times New Roman" panose="02020603050405020304" pitchFamily="18" charset="0"/>
                <a:cs typeface="Times New Roman" panose="02020603050405020304" pitchFamily="18" charset="0"/>
              </a:rPr>
              <a:t>1. Data Input</a:t>
            </a:r>
          </a:p>
          <a:p>
            <a:r>
              <a:rPr lang="en-US" dirty="0">
                <a:latin typeface="Times New Roman" panose="02020603050405020304" pitchFamily="18" charset="0"/>
                <a:cs typeface="Times New Roman" panose="02020603050405020304" pitchFamily="18" charset="0"/>
              </a:rPr>
              <a:t>The system begins with data acquisition from two datasets.</a:t>
            </a:r>
          </a:p>
          <a:p>
            <a:r>
              <a:rPr lang="en-US" dirty="0">
                <a:latin typeface="Times New Roman" panose="02020603050405020304" pitchFamily="18" charset="0"/>
                <a:cs typeface="Times New Roman" panose="02020603050405020304" pitchFamily="18" charset="0"/>
              </a:rPr>
              <a:t>One dataset contains longitudinal MRI scans, capturing brain changes over time.</a:t>
            </a:r>
          </a:p>
          <a:p>
            <a:r>
              <a:rPr lang="en-US" dirty="0">
                <a:latin typeface="Times New Roman" panose="02020603050405020304" pitchFamily="18" charset="0"/>
                <a:cs typeface="Times New Roman" panose="02020603050405020304" pitchFamily="18" charset="0"/>
              </a:rPr>
              <a:t>The second dataset is a cross-sectional dataset, providing a single snapshot of different individuals.</a:t>
            </a:r>
          </a:p>
          <a:p>
            <a:r>
              <a:rPr lang="en-US" dirty="0">
                <a:latin typeface="Times New Roman" panose="02020603050405020304" pitchFamily="18" charset="0"/>
                <a:cs typeface="Times New Roman" panose="02020603050405020304" pitchFamily="18" charset="0"/>
              </a:rPr>
              <a:t>These datasets are essential for analyzing patterns and predicting cognitive decline.</a:t>
            </a:r>
          </a:p>
          <a:p>
            <a:pPr marL="0" indent="0">
              <a:buNone/>
            </a:pPr>
            <a:r>
              <a:rPr lang="en-US" b="1" dirty="0">
                <a:latin typeface="Times New Roman" panose="02020603050405020304" pitchFamily="18" charset="0"/>
                <a:cs typeface="Times New Roman" panose="02020603050405020304" pitchFamily="18" charset="0"/>
              </a:rPr>
              <a:t>2. Data Preprocessing</a:t>
            </a:r>
          </a:p>
          <a:p>
            <a:r>
              <a:rPr lang="en-US" dirty="0">
                <a:latin typeface="Times New Roman" panose="02020603050405020304" pitchFamily="18" charset="0"/>
                <a:cs typeface="Times New Roman" panose="02020603050405020304" pitchFamily="18" charset="0"/>
              </a:rPr>
              <a:t>The first step involves checking data consistency to ensure all necessary columns are present.</a:t>
            </a:r>
          </a:p>
          <a:p>
            <a:r>
              <a:rPr lang="en-US" dirty="0">
                <a:latin typeface="Times New Roman" panose="02020603050405020304" pitchFamily="18" charset="0"/>
                <a:cs typeface="Times New Roman" panose="02020603050405020304" pitchFamily="18" charset="0"/>
              </a:rPr>
              <a:t>Missing values are handled to avoid biases or gaps in training—unknown values are imputed.</a:t>
            </a:r>
          </a:p>
          <a:p>
            <a:r>
              <a:rPr lang="en-US" dirty="0">
                <a:latin typeface="Times New Roman" panose="02020603050405020304" pitchFamily="18" charset="0"/>
                <a:cs typeface="Times New Roman" panose="02020603050405020304" pitchFamily="18" charset="0"/>
              </a:rPr>
              <a:t>Exploratory Data Analysis (EDA) is performed to understand the structure and distribution of the data.</a:t>
            </a:r>
          </a:p>
          <a:p>
            <a:pPr marL="0" indent="0">
              <a:buNone/>
            </a:pPr>
            <a:r>
              <a:rPr lang="en-US" b="1" dirty="0">
                <a:latin typeface="Times New Roman" panose="02020603050405020304" pitchFamily="18" charset="0"/>
                <a:cs typeface="Times New Roman" panose="02020603050405020304" pitchFamily="18" charset="0"/>
              </a:rPr>
              <a:t>3. Feature and Label Preparation</a:t>
            </a:r>
          </a:p>
          <a:p>
            <a:r>
              <a:rPr lang="en-US" dirty="0">
                <a:latin typeface="Times New Roman" panose="02020603050405020304" pitchFamily="18" charset="0"/>
                <a:cs typeface="Times New Roman" panose="02020603050405020304" pitchFamily="18" charset="0"/>
              </a:rPr>
              <a:t>Data is divided into features (X) and labels (y) to create training and test datasets.</a:t>
            </a:r>
          </a:p>
          <a:p>
            <a:r>
              <a:rPr lang="en-US" dirty="0">
                <a:latin typeface="Times New Roman" panose="02020603050405020304" pitchFamily="18" charset="0"/>
                <a:cs typeface="Times New Roman" panose="02020603050405020304" pitchFamily="18" charset="0"/>
              </a:rPr>
              <a:t>The training set helps the model learn patterns, while the test set evaluates performance.</a:t>
            </a:r>
          </a:p>
          <a:p>
            <a:r>
              <a:rPr lang="en-US" dirty="0">
                <a:latin typeface="Times New Roman" panose="02020603050405020304" pitchFamily="18" charset="0"/>
                <a:cs typeface="Times New Roman" panose="02020603050405020304" pitchFamily="18" charset="0"/>
              </a:rPr>
              <a:t>The labels indicate whether a subject is demented, non-demented, or converted over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713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DE5DD-8D1A-5BF2-D017-FCCA3664BFE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40756-A9B3-2982-C727-0AB937BE2F84}"/>
              </a:ext>
            </a:extLst>
          </p:cNvPr>
          <p:cNvSpPr>
            <a:spLocks noGrp="1"/>
          </p:cNvSpPr>
          <p:nvPr>
            <p:ph idx="1"/>
          </p:nvPr>
        </p:nvSpPr>
        <p:spPr>
          <a:xfrm>
            <a:off x="838200" y="471055"/>
            <a:ext cx="10515600" cy="6132945"/>
          </a:xfrm>
        </p:spPr>
        <p:txBody>
          <a:bodyPr>
            <a:normAutofit fontScale="77500" lnSpcReduction="20000"/>
          </a:bodyPr>
          <a:lstStyle/>
          <a:p>
            <a:r>
              <a:rPr lang="en-US" sz="2800" b="1" dirty="0">
                <a:latin typeface="Times New Roman" panose="02020603050405020304" pitchFamily="18" charset="0"/>
                <a:cs typeface="Times New Roman" panose="02020603050405020304" pitchFamily="18" charset="0"/>
              </a:rPr>
              <a:t>4. Key Data Components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longitudinal dataset provides temporal information, allowing models to detect progression trends.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cross-sectional dataset is used to validate findings and compare different subject groups.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extracted features (e.g., brain volume, cognitive scores, gender, and age) are critical for classification.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dataset is now ready for machine learning model training.</a:t>
            </a:r>
          </a:p>
          <a:p>
            <a:r>
              <a:rPr lang="en-US" sz="2800" b="1" dirty="0">
                <a:latin typeface="Times New Roman" panose="02020603050405020304" pitchFamily="18" charset="0"/>
                <a:cs typeface="Times New Roman" panose="02020603050405020304" pitchFamily="18" charset="0"/>
              </a:rPr>
              <a:t>5. Model Training</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Various machine learning models are trained to predict cognitive decline.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Random Forest helps with handling complex relationships in data.</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AdaBoost improves weak classifiers by focusing on errors.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Support Vector Machine (SVM) helps define decision boundaries for classification.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K-Nearest Neighbors (KNN) classifies subjects based on similarities to existing data points.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Logistic Regression is used for baseline classification performance.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Each model learns from the training data to identify early indicators of Alzheimer's Disease.</a:t>
            </a:r>
          </a:p>
        </p:txBody>
      </p:sp>
    </p:spTree>
    <p:extLst>
      <p:ext uri="{BB962C8B-B14F-4D97-AF65-F5344CB8AC3E}">
        <p14:creationId xmlns:p14="http://schemas.microsoft.com/office/powerpoint/2010/main" val="4052954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4219</TotalTime>
  <Words>1640</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  MRI-Based Biomarkers for Early Detection and Classification of Alzheimer Disease Using Machine Learning  Project Category: RESEARCH</vt:lpstr>
      <vt:lpstr>Abstract</vt:lpstr>
      <vt:lpstr>Introduction</vt:lpstr>
      <vt:lpstr>Problem Statement </vt:lpstr>
      <vt:lpstr>Objectives</vt:lpstr>
      <vt:lpstr>Datasets</vt:lpstr>
      <vt:lpstr>PowerPoint Presentation</vt:lpstr>
      <vt:lpstr>PowerPoint Presentation</vt:lpstr>
      <vt:lpstr>PowerPoint Presentation</vt:lpstr>
      <vt:lpstr>PowerPoint Presentation</vt:lpstr>
      <vt:lpstr>Features</vt:lpstr>
      <vt:lpstr>Implementation</vt:lpstr>
      <vt:lpstr>PowerPoint Presentation</vt:lpstr>
      <vt:lpstr>PowerPoint Presentation</vt:lpstr>
      <vt:lpstr>PowerPoint Presentation</vt:lpstr>
      <vt:lpstr>PowerPoint Presentation</vt:lpstr>
      <vt:lpstr>PowerPoint Presentation</vt:lpstr>
      <vt:lpstr>Result</vt:lpstr>
      <vt:lpstr>Result</vt:lpstr>
      <vt:lpstr>Result</vt:lpstr>
      <vt:lpstr>Limitations</vt:lpstr>
      <vt:lpstr>Literature Survey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ZEROTH REVIEW Enhanced Diagnosis of Alzheimer's Disease Using Advanced Deep Learning Models on Brain Data Project Category: RESEARCH</dc:title>
  <dc:creator>senthil kumar</dc:creator>
  <cp:lastModifiedBy>v rishendra</cp:lastModifiedBy>
  <cp:revision>34</cp:revision>
  <dcterms:created xsi:type="dcterms:W3CDTF">2024-07-15T07:58:00Z</dcterms:created>
  <dcterms:modified xsi:type="dcterms:W3CDTF">2025-05-13T05:34:19Z</dcterms:modified>
</cp:coreProperties>
</file>