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3"/>
  </p:notesMasterIdLst>
  <p:handoutMasterIdLst>
    <p:handoutMasterId r:id="rId34"/>
  </p:handoutMasterIdLst>
  <p:sldIdLst>
    <p:sldId id="294" r:id="rId2"/>
    <p:sldId id="295" r:id="rId3"/>
    <p:sldId id="296" r:id="rId4"/>
    <p:sldId id="298" r:id="rId5"/>
    <p:sldId id="367" r:id="rId6"/>
    <p:sldId id="341" r:id="rId7"/>
    <p:sldId id="276" r:id="rId8"/>
    <p:sldId id="363" r:id="rId9"/>
    <p:sldId id="364" r:id="rId10"/>
    <p:sldId id="346" r:id="rId11"/>
    <p:sldId id="345"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42" r:id="rId29"/>
    <p:sldId id="365" r:id="rId30"/>
    <p:sldId id="366" r:id="rId31"/>
    <p:sldId id="302" r:id="rId32"/>
  </p:sldIdLst>
  <p:sldSz cx="9144000" cy="6858000" type="screen4x3"/>
  <p:notesSz cx="6858000" cy="9144000"/>
  <p:embeddedFontLst>
    <p:embeddedFont>
      <p:font typeface="Verdana" panose="020B0604030504040204" pitchFamily="34" charset="0"/>
      <p:regular r:id="rId35"/>
      <p:bold r:id="rId36"/>
      <p:italic r:id="rId37"/>
      <p:boldItalic r:id="rId38"/>
    </p:embeddedFont>
  </p:embeddedFontLst>
  <p:custDataLst>
    <p:tags r:id="rId39"/>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200" b="1" i="0" u="none" baseline="0">
        <a:solidFill>
          <a:schemeClr val="tx1"/>
        </a:solidFill>
        <a:effectLst/>
        <a:latin typeface="Verdana" pitchFamily="34" charset="0"/>
        <a:ea typeface="Arial"/>
      </a:defRPr>
    </a:lvl1pPr>
    <a:lvl2pPr marL="457200" indent="0" algn="l" defTabSz="914400" rtl="0" eaLnBrk="0" fontAlgn="base" hangingPunct="0">
      <a:lnSpc>
        <a:spcPct val="100000"/>
      </a:lnSpc>
      <a:spcBef>
        <a:spcPct val="0"/>
      </a:spcBef>
      <a:spcAft>
        <a:spcPct val="0"/>
      </a:spcAft>
      <a:buClrTx/>
      <a:buSzTx/>
      <a:buFontTx/>
      <a:buNone/>
      <a:defRPr kumimoji="0"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sz="1200" b="1" i="0" u="none" baseline="0">
        <a:solidFill>
          <a:schemeClr val="tx1"/>
        </a:solidFill>
        <a:effectLst/>
        <a:latin typeface="Verdana" pitchFamily="34" charset="0"/>
        <a:ea typeface="Arial"/>
      </a:defRPr>
    </a:lvl5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03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82" autoAdjust="0"/>
    <p:restoredTop sz="99112" autoAdjust="0"/>
  </p:normalViewPr>
  <p:slideViewPr>
    <p:cSldViewPr>
      <p:cViewPr>
        <p:scale>
          <a:sx n="70" d="100"/>
          <a:sy n="70" d="100"/>
        </p:scale>
        <p:origin x="1272" y="336"/>
      </p:cViewPr>
      <p:guideLst/>
    </p:cSldViewPr>
  </p:slideViewPr>
  <p:notesTextViewPr>
    <p:cViewPr>
      <p:scale>
        <a:sx n="1" d="1"/>
        <a:sy n="1" d="1"/>
      </p:scale>
      <p:origin x="0" y="0"/>
    </p:cViewPr>
  </p:notesTextViewPr>
  <p:notesViewPr>
    <p:cSldViewPr>
      <p:cViewPr varScale="1">
        <p:scale>
          <a:sx n="69" d="100"/>
          <a:sy n="69"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eaLnBrk="1" hangingPunct="1">
              <a:spcBef>
                <a:spcPct val="20000"/>
              </a:spcBef>
              <a:buFontTx/>
              <a:buChar char="•"/>
              <a:defRPr>
                <a:cs typeface="+mn-cs"/>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en-US" sz="1200" b="1" i="0" u="none" strike="noStrike" kern="1200" cap="none" spc="0" normalizeH="0" baseline="0" noProof="0" dirty="0">
              <a:ln>
                <a:noFill/>
              </a:ln>
              <a:solidFill>
                <a:schemeClr val="tx1"/>
              </a:solidFill>
              <a:effectLst/>
              <a:uLnTx/>
              <a:uFillTx/>
              <a:latin typeface="Verdana" pitchFamily="34" charset="0"/>
              <a:ea typeface="+mn-ea"/>
              <a:cs typeface="+mn-cs"/>
            </a:endParaRPr>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spcBef>
                <a:spcPct val="20000"/>
              </a:spcBef>
              <a:buFontTx/>
              <a:buChar char="•"/>
              <a:defRPr>
                <a:cs typeface="+mn-cs"/>
              </a:defRPr>
            </a:lvl1pPr>
          </a:lstStyle>
          <a:p>
            <a:pPr marL="0" marR="0" lvl="0" indent="0" algn="r" defTabSz="914400" rtl="0" eaLnBrk="1" fontAlgn="base" latinLnBrk="0" hangingPunct="1">
              <a:lnSpc>
                <a:spcPct val="100000"/>
              </a:lnSpc>
              <a:spcBef>
                <a:spcPct val="20000"/>
              </a:spcBef>
              <a:spcAft>
                <a:spcPct val="0"/>
              </a:spcAft>
              <a:buClrTx/>
              <a:buSzTx/>
              <a:buFontTx/>
              <a:buChar char="•"/>
              <a:defRPr/>
            </a:pPr>
            <a:endParaRPr kumimoji="0" lang="en-US" sz="1200" b="1" i="0" u="none" strike="noStrike" kern="1200" cap="none" spc="0" normalizeH="0" baseline="0" noProof="0" dirty="0">
              <a:ln>
                <a:noFill/>
              </a:ln>
              <a:solidFill>
                <a:schemeClr val="tx1"/>
              </a:solidFill>
              <a:effectLst/>
              <a:uLnTx/>
              <a:uFillTx/>
              <a:latin typeface="Verdana" pitchFamily="34" charset="0"/>
              <a:ea typeface="+mn-ea"/>
              <a:cs typeface="+mn-cs"/>
            </a:endParaRPr>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eaLnBrk="1" hangingPunct="1">
              <a:spcBef>
                <a:spcPct val="20000"/>
              </a:spcBef>
              <a:buFontTx/>
              <a:buChar char="•"/>
              <a:defRPr>
                <a:cs typeface="+mn-cs"/>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en-US" sz="1200" b="1" i="0" u="none" strike="noStrike" kern="1200" cap="none" spc="0" normalizeH="0" baseline="0" noProof="0" dirty="0">
              <a:ln>
                <a:noFill/>
              </a:ln>
              <a:solidFill>
                <a:schemeClr val="tx1"/>
              </a:solidFill>
              <a:effectLst/>
              <a:uLnTx/>
              <a:uFillTx/>
              <a:latin typeface="Verdana" pitchFamily="34" charset="0"/>
              <a:ea typeface="+mn-ea"/>
              <a:cs typeface="+mn-cs"/>
            </a:endParaRPr>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r" defTabSz="914400" rtl="0" eaLnBrk="1" fontAlgn="base" hangingPunct="1">
              <a:lnSpc>
                <a:spcPct val="100000"/>
              </a:lnSpc>
              <a:spcBef>
                <a:spcPct val="20000"/>
              </a:spcBef>
              <a:spcAft>
                <a:spcPct val="0"/>
              </a:spcAft>
              <a:buClrTx/>
              <a:buSzTx/>
              <a:buFontTx/>
              <a:buChar char="•"/>
              <a:defRPr kumimoji="0" lang="en-US" altLang="en-US" sz="1200" b="1" i="0" u="none" baseline="0">
                <a:solidFill>
                  <a:schemeClr val="tx1"/>
                </a:solidFill>
                <a:latin typeface="Verdana" pitchFamily="34"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spcBef>
                <a:spcPct val="20000"/>
              </a:spcBef>
              <a:buChar char="•"/>
            </a:pPr>
            <a:fld id="{94BF290D-F745-4D7F-B064-5CDC7F3A1FDF}" type="slidenum">
              <a:rPr lang="en-US" altLang="en-US"/>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eaLnBrk="1" hangingPunct="1">
              <a:spcBef>
                <a:spcPct val="0"/>
              </a:spcBef>
              <a:buFontTx/>
              <a:buNone/>
              <a:defRPr b="0">
                <a:latin typeface="Times New Roman" pitchFamily="18" charset="0"/>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b="0">
                <a:latin typeface="Times New Roman" pitchFamily="18" charset="0"/>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3076" name="Rectangle 4"/>
          <p:cNvSpPr>
            <a:spLocks noGrp="1" noRot="1" noChangeAspect="1" noTextEdit="1"/>
          </p:cNvSpPr>
          <p:nvPr>
            <p:ph type="sldImg" idx="2"/>
          </p:nvPr>
        </p:nvSpPr>
        <p:spPr>
          <a:xfrm>
            <a:off x="1143000" y="685800"/>
            <a:ext cx="4572000" cy="3429000"/>
          </a:xfrm>
          <a:prstGeom prst="rect">
            <a:avLst/>
          </a:prstGeom>
          <a:noFill/>
          <a:ln>
            <a:solidFill>
              <a:prstClr val="black"/>
            </a:solidFill>
            <a:miter lim="800000"/>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itchFamily="18"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itchFamily="18"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itchFamily="18"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itchFamily="18"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itchFamily="18" charset="0"/>
                <a:ea typeface="+mn-ea"/>
                <a:cs typeface="+mn-cs"/>
              </a:rPr>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eaLnBrk="1" hangingPunct="1">
              <a:spcBef>
                <a:spcPct val="0"/>
              </a:spcBef>
              <a:buFontTx/>
              <a:buNone/>
              <a:defRPr b="0">
                <a:latin typeface="Times New Roman" pitchFamily="18" charset="0"/>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numCol="1" anchor="b" anchorCtr="0" compatLnSpc="1">
            <a:prstTxWarp prst="textNoShape">
              <a:avLst/>
            </a:prstTxWarp>
            <a:noAutofit/>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200" b="0" i="0" u="none" baseline="0">
                <a:solidFill>
                  <a:schemeClr val="tx1"/>
                </a:solidFill>
                <a:latin typeface="Times New Roman" pitchFamily="18"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57783892-95D9-4C65-915F-210526D65B13}" type="slidenum">
              <a:rPr lang="en-US" altLang="en-US" b="0">
                <a:latin typeface="Times New Roman" pitchFamily="18" charset="0"/>
              </a:rPr>
              <a:t>‹#›</a:t>
            </a:fld>
            <a:endParaRPr lang="en-US" altLang="en-US" b="0" dirty="0">
              <a:latin typeface="Times New Roman" pitchFamily="18" charset="0"/>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idx="2"/>
          </p:nvPr>
        </p:nvSpPr>
        <p:spPr>
          <a:xfrm>
            <a:off x="1143000" y="685800"/>
            <a:ext cx="4572000" cy="3429000"/>
          </a:xfrm>
          <a:noFill/>
          <a:ln>
            <a:miter lim="800000"/>
          </a:ln>
        </p:spPr>
      </p:sp>
      <p:sp>
        <p:nvSpPr>
          <p:cNvPr id="6147" name="Notes Placeholder 2"/>
          <p:cNvSpPr>
            <a:spLocks noGrp="1"/>
          </p:cNvSpPr>
          <p:nvPr>
            <p:ph type="body" idx="3"/>
          </p:nvPr>
        </p:nvSpPr>
        <p:spPr>
          <a:xfrm>
            <a:off x="914400" y="4343400"/>
            <a:ext cx="5029200" cy="4114800"/>
          </a:xfrm>
          <a:noFill/>
          <a:ln w="9525">
            <a:noFill/>
            <a:miter lim="800000"/>
          </a:ln>
        </p:spPr>
        <p:txBody>
          <a:bodyPr vert="horz" wrap="square" lIns="91440" tIns="45720" rIns="91440" bIns="45720" anchor="t" anchorCtr="0">
            <a:noAutofit/>
          </a:bodyPr>
          <a:lstStyle>
            <a:lvl1pPr marL="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Times New Roman" pitchFamily="18" charset="0"/>
              </a:defRPr>
            </a:lvl5pPr>
          </a:lstStyle>
          <a:p>
            <a:pPr marL="0" indent="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rgbClr val="0000FF"/>
                </a:solidFill>
                <a:latin typeface="+mn-lt"/>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a:ea typeface="+mn-ea"/>
                <a:cs typeface="+mn-cs"/>
              </a:rPr>
              <a:t>Department of CSE</a:t>
            </a:r>
          </a:p>
        </p:txBody>
      </p:sp>
      <p:sp>
        <p:nvSpPr>
          <p:cNvPr id="5" name="Rectangle 6"/>
          <p:cNvSpPr>
            <a:spLocks noGrp="1" noChangeArrowheads="1"/>
          </p:cNvSpPr>
          <p:nvPr>
            <p:ph type="sldNum" sz="quarter" idx="11"/>
          </p:nvPr>
        </p:nvSpPr>
        <p:spPr bwMode="auto">
          <a:xfrm>
            <a:off x="6553200" y="6480175"/>
            <a:ext cx="1905000" cy="457200"/>
          </a:xfrm>
          <a:prstGeom prst="rect">
            <a:avLst/>
          </a:prstGeom>
          <a:noFill/>
          <a:ln w="9525">
            <a:noFill/>
            <a:miter lim="800000"/>
          </a:ln>
          <a:effectLst/>
        </p:spPr>
        <p:txBody>
          <a:bodyPr numCol="1" compatLnSpc="1">
            <a:prstTxWarp prst="textNoShape">
              <a:avLst/>
            </a:prstTxWarp>
            <a:noAutofit/>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400" b="0" i="0" u="none" baseline="0">
                <a:solidFill>
                  <a:schemeClr val="tx1"/>
                </a:solidFill>
                <a:latin typeface="Times New Roman" pitchFamily="18"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9F3D1104-3261-4239-8216-8D790CA437E1}" type="slidenum">
              <a:rPr lang="en-US" altLang="en-US" sz="1400" b="0">
                <a:latin typeface="Times New Roman" pitchFamily="18" charset="0"/>
              </a:rPr>
              <a:t>‹#›</a:t>
            </a:fld>
            <a:endParaRPr lang="en-US" altLang="en-US" sz="1400" b="0" dirty="0">
              <a:latin typeface="Times New Roman" pitchFamily="18" charset="0"/>
            </a:endParaRPr>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rgbClr val="0000FF"/>
                </a:solidFill>
                <a:latin typeface="+mn-lt"/>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a:ea typeface="+mn-ea"/>
                <a:cs typeface="+mn-cs"/>
              </a:rPr>
              <a:t>Department of CSE</a:t>
            </a:r>
          </a:p>
        </p:txBody>
      </p:sp>
      <p:sp>
        <p:nvSpPr>
          <p:cNvPr id="5" name="Rectangle 6"/>
          <p:cNvSpPr>
            <a:spLocks noGrp="1" noChangeArrowheads="1"/>
          </p:cNvSpPr>
          <p:nvPr>
            <p:ph type="sldNum" sz="quarter" idx="11"/>
          </p:nvPr>
        </p:nvSpPr>
        <p:spPr bwMode="auto">
          <a:xfrm>
            <a:off x="6553200" y="6480175"/>
            <a:ext cx="1905000" cy="457200"/>
          </a:xfrm>
          <a:prstGeom prst="rect">
            <a:avLst/>
          </a:prstGeom>
          <a:noFill/>
          <a:ln w="9525">
            <a:noFill/>
            <a:miter lim="800000"/>
          </a:ln>
          <a:effectLst/>
        </p:spPr>
        <p:txBody>
          <a:bodyPr numCol="1" compatLnSpc="1">
            <a:prstTxWarp prst="textNoShape">
              <a:avLst/>
            </a:prstTxWarp>
            <a:noAutofit/>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400" b="0" i="0" u="none" baseline="0">
                <a:solidFill>
                  <a:schemeClr val="tx1"/>
                </a:solidFill>
                <a:latin typeface="Times New Roman" pitchFamily="18"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9F3D1104-3261-4239-8216-8D790CA437E1}" type="slidenum">
              <a:rPr lang="en-US" altLang="en-US" sz="1400" b="0">
                <a:latin typeface="Times New Roman" pitchFamily="18" charset="0"/>
              </a:rPr>
              <a:t>‹#›</a:t>
            </a:fld>
            <a:endParaRPr lang="en-US" altLang="en-US" sz="1400" b="0" dirty="0">
              <a:latin typeface="Times New Roman" pitchFamily="18" charset="0"/>
            </a:endParaRP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rgbClr val="0000FF"/>
                </a:solidFill>
                <a:latin typeface="+mn-lt"/>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a:ea typeface="+mn-ea"/>
                <a:cs typeface="+mn-cs"/>
              </a:rPr>
              <a:t>Department of CSE</a:t>
            </a:r>
          </a:p>
        </p:txBody>
      </p:sp>
      <p:sp>
        <p:nvSpPr>
          <p:cNvPr id="5" name="Rectangle 6"/>
          <p:cNvSpPr>
            <a:spLocks noGrp="1" noChangeArrowheads="1"/>
          </p:cNvSpPr>
          <p:nvPr>
            <p:ph type="sldNum" sz="quarter" idx="11"/>
          </p:nvPr>
        </p:nvSpPr>
        <p:spPr bwMode="auto">
          <a:xfrm>
            <a:off x="6553200" y="6480175"/>
            <a:ext cx="1905000" cy="457200"/>
          </a:xfrm>
          <a:prstGeom prst="rect">
            <a:avLst/>
          </a:prstGeom>
          <a:noFill/>
          <a:ln w="9525">
            <a:noFill/>
            <a:miter lim="800000"/>
          </a:ln>
          <a:effectLst/>
        </p:spPr>
        <p:txBody>
          <a:bodyPr numCol="1" compatLnSpc="1">
            <a:prstTxWarp prst="textNoShape">
              <a:avLst/>
            </a:prstTxWarp>
            <a:noAutofit/>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400" b="0" i="0" u="none" baseline="0">
                <a:solidFill>
                  <a:schemeClr val="tx1"/>
                </a:solidFill>
                <a:latin typeface="Times New Roman" pitchFamily="18"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9F3D1104-3261-4239-8216-8D790CA437E1}" type="slidenum">
              <a:rPr lang="en-US" altLang="en-US" sz="1400" b="0">
                <a:latin typeface="Times New Roman" pitchFamily="18" charset="0"/>
              </a:rPr>
              <a:t>‹#›</a:t>
            </a:fld>
            <a:endParaRPr lang="en-US" altLang="en-US" sz="1400" b="0" dirty="0">
              <a:latin typeface="Times New Roman" pitchFamily="18" charset="0"/>
            </a:endParaRP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rgbClr val="0000FF"/>
                </a:solidFill>
                <a:latin typeface="+mn-lt"/>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a:ea typeface="+mn-ea"/>
                <a:cs typeface="+mn-cs"/>
              </a:rPr>
              <a:t>Department of CSE</a:t>
            </a:r>
          </a:p>
        </p:txBody>
      </p:sp>
      <p:sp>
        <p:nvSpPr>
          <p:cNvPr id="6" name="Rectangle 6"/>
          <p:cNvSpPr>
            <a:spLocks noGrp="1" noChangeArrowheads="1"/>
          </p:cNvSpPr>
          <p:nvPr>
            <p:ph type="sldNum" sz="quarter" idx="11"/>
          </p:nvPr>
        </p:nvSpPr>
        <p:spPr bwMode="auto">
          <a:xfrm>
            <a:off x="6553200" y="6480175"/>
            <a:ext cx="1905000" cy="457200"/>
          </a:xfrm>
          <a:prstGeom prst="rect">
            <a:avLst/>
          </a:prstGeom>
          <a:noFill/>
          <a:ln w="9525">
            <a:noFill/>
            <a:miter lim="800000"/>
          </a:ln>
          <a:effectLst/>
        </p:spPr>
        <p:txBody>
          <a:bodyPr numCol="1" compatLnSpc="1">
            <a:prstTxWarp prst="textNoShape">
              <a:avLst/>
            </a:prstTxWarp>
            <a:noAutofit/>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400" b="0" i="0" u="none" baseline="0">
                <a:solidFill>
                  <a:schemeClr val="tx1"/>
                </a:solidFill>
                <a:latin typeface="Times New Roman" pitchFamily="18"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9F3D1104-3261-4239-8216-8D790CA437E1}" type="slidenum">
              <a:rPr lang="en-US" altLang="en-US" sz="1400" b="0">
                <a:latin typeface="Times New Roman" pitchFamily="18" charset="0"/>
              </a:rPr>
              <a:t>‹#›</a:t>
            </a:fld>
            <a:endParaRPr lang="en-US" altLang="en-US" sz="1400" b="0" dirty="0">
              <a:latin typeface="Times New Roman" pitchFamily="18" charset="0"/>
            </a:endParaRP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rgbClr val="0000FF"/>
                </a:solidFill>
                <a:latin typeface="+mn-lt"/>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a:ea typeface="+mn-ea"/>
                <a:cs typeface="+mn-cs"/>
              </a:rPr>
              <a:t>Department of CSE</a:t>
            </a:r>
          </a:p>
        </p:txBody>
      </p:sp>
      <p:sp>
        <p:nvSpPr>
          <p:cNvPr id="8" name="Rectangle 6"/>
          <p:cNvSpPr>
            <a:spLocks noGrp="1" noChangeArrowheads="1"/>
          </p:cNvSpPr>
          <p:nvPr>
            <p:ph type="sldNum" sz="quarter" idx="11"/>
          </p:nvPr>
        </p:nvSpPr>
        <p:spPr bwMode="auto">
          <a:xfrm>
            <a:off x="6553200" y="6480175"/>
            <a:ext cx="1905000" cy="457200"/>
          </a:xfrm>
          <a:prstGeom prst="rect">
            <a:avLst/>
          </a:prstGeom>
          <a:noFill/>
          <a:ln w="9525">
            <a:noFill/>
            <a:miter lim="800000"/>
          </a:ln>
          <a:effectLst/>
        </p:spPr>
        <p:txBody>
          <a:bodyPr numCol="1" compatLnSpc="1">
            <a:prstTxWarp prst="textNoShape">
              <a:avLst/>
            </a:prstTxWarp>
            <a:noAutofit/>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400" b="0" i="0" u="none" baseline="0">
                <a:solidFill>
                  <a:schemeClr val="tx1"/>
                </a:solidFill>
                <a:latin typeface="Times New Roman" pitchFamily="18"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9F3D1104-3261-4239-8216-8D790CA437E1}" type="slidenum">
              <a:rPr lang="en-US" altLang="en-US" sz="1400" b="0">
                <a:latin typeface="Times New Roman" pitchFamily="18" charset="0"/>
              </a:rPr>
              <a:t>‹#›</a:t>
            </a:fld>
            <a:endParaRPr lang="en-US" altLang="en-US" sz="1400" b="0" dirty="0">
              <a:latin typeface="Times New Roman" pitchFamily="18" charset="0"/>
            </a:endParaRP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rgbClr val="0000FF"/>
                </a:solidFill>
                <a:latin typeface="+mn-lt"/>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a:ea typeface="+mn-ea"/>
                <a:cs typeface="+mn-cs"/>
              </a:rPr>
              <a:t>Department of CSE</a:t>
            </a:r>
          </a:p>
        </p:txBody>
      </p:sp>
      <p:sp>
        <p:nvSpPr>
          <p:cNvPr id="4" name="Rectangle 6"/>
          <p:cNvSpPr>
            <a:spLocks noGrp="1" noChangeArrowheads="1"/>
          </p:cNvSpPr>
          <p:nvPr>
            <p:ph type="sldNum" sz="quarter" idx="11"/>
          </p:nvPr>
        </p:nvSpPr>
        <p:spPr bwMode="auto">
          <a:xfrm>
            <a:off x="6553200" y="6480175"/>
            <a:ext cx="1905000" cy="457200"/>
          </a:xfrm>
          <a:prstGeom prst="rect">
            <a:avLst/>
          </a:prstGeom>
          <a:noFill/>
          <a:ln w="9525">
            <a:noFill/>
            <a:miter lim="800000"/>
          </a:ln>
          <a:effectLst/>
        </p:spPr>
        <p:txBody>
          <a:bodyPr numCol="1" compatLnSpc="1">
            <a:prstTxWarp prst="textNoShape">
              <a:avLst/>
            </a:prstTxWarp>
            <a:noAutofit/>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400" b="0" i="0" u="none" baseline="0">
                <a:solidFill>
                  <a:schemeClr val="tx1"/>
                </a:solidFill>
                <a:latin typeface="Times New Roman" pitchFamily="18"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9F3D1104-3261-4239-8216-8D790CA437E1}" type="slidenum">
              <a:rPr lang="en-US" altLang="en-US" sz="1400" b="0">
                <a:latin typeface="Times New Roman" pitchFamily="18" charset="0"/>
              </a:rPr>
              <a:t>‹#›</a:t>
            </a:fld>
            <a:endParaRPr lang="en-US" altLang="en-US" sz="1400" b="0" dirty="0">
              <a:latin typeface="Times New Roman" pitchFamily="18" charset="0"/>
            </a:endParaRP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rgbClr val="0000FF"/>
                </a:solidFill>
                <a:latin typeface="+mn-lt"/>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a:ea typeface="+mn-ea"/>
                <a:cs typeface="+mn-cs"/>
              </a:rPr>
              <a:t>Department of CSE</a:t>
            </a:r>
          </a:p>
        </p:txBody>
      </p:sp>
      <p:sp>
        <p:nvSpPr>
          <p:cNvPr id="3" name="Rectangle 6"/>
          <p:cNvSpPr>
            <a:spLocks noGrp="1" noChangeArrowheads="1"/>
          </p:cNvSpPr>
          <p:nvPr>
            <p:ph type="sldNum" sz="quarter" idx="11"/>
          </p:nvPr>
        </p:nvSpPr>
        <p:spPr bwMode="auto">
          <a:xfrm>
            <a:off x="6553200" y="6480175"/>
            <a:ext cx="1905000" cy="457200"/>
          </a:xfrm>
          <a:prstGeom prst="rect">
            <a:avLst/>
          </a:prstGeom>
          <a:noFill/>
          <a:ln w="9525">
            <a:noFill/>
            <a:miter lim="800000"/>
          </a:ln>
          <a:effectLst/>
        </p:spPr>
        <p:txBody>
          <a:bodyPr numCol="1" compatLnSpc="1">
            <a:prstTxWarp prst="textNoShape">
              <a:avLst/>
            </a:prstTxWarp>
            <a:noAutofit/>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400" b="0" i="0" u="none" baseline="0">
                <a:solidFill>
                  <a:schemeClr val="tx1"/>
                </a:solidFill>
                <a:latin typeface="Times New Roman" pitchFamily="18"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9F3D1104-3261-4239-8216-8D790CA437E1}" type="slidenum">
              <a:rPr lang="en-US" altLang="en-US" sz="1400" b="0">
                <a:latin typeface="Times New Roman" pitchFamily="18" charset="0"/>
              </a:rPr>
              <a:t>‹#›</a:t>
            </a:fld>
            <a:endParaRPr lang="en-US" altLang="en-US" sz="1400" b="0" dirty="0">
              <a:latin typeface="Times New Roman" pitchFamily="18" charset="0"/>
            </a:endParaRP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056" name="Rectangle 5"/>
          <p:cNvSpPr>
            <a:spLocks noGrp="1" noChangeArrowheads="1"/>
          </p:cNvSpPr>
          <p:nvPr>
            <p:ph type="ftr" sz="quarter" idx="10"/>
          </p:nvPr>
        </p:nvSpPr>
        <p:spPr bwMode="auto">
          <a:xfrm>
            <a:off x="3124200" y="6248400"/>
            <a:ext cx="2895600" cy="457200"/>
          </a:xfrm>
          <a:prstGeom prst="rect">
            <a:avLst/>
          </a:prstGeom>
          <a:ln>
            <a:miter lim="800000"/>
          </a:ln>
        </p:spPr>
        <p:txBody>
          <a:bodyPr vert="horz" wrap="square" lIns="91440" tIns="45720" rIns="91440" bIns="45720" numCol="1" anchor="t" anchorCtr="0" compatLnSpc="1">
            <a:prstTxWarp prst="textNoShape">
              <a:avLst/>
            </a:prstTxWarp>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a:ea typeface="+mn-ea"/>
                <a:cs typeface="+mn-cs"/>
              </a:rPr>
              <a:t>Department of CSE</a:t>
            </a:r>
          </a:p>
        </p:txBody>
      </p:sp>
      <p:sp>
        <p:nvSpPr>
          <p:cNvPr id="2057" name="Rectangle 6"/>
          <p:cNvSpPr>
            <a:spLocks noGrp="1" noChangeArrowheads="1"/>
          </p:cNvSpPr>
          <p:nvPr>
            <p:ph type="sldNum" sz="quarter" idx="11"/>
          </p:nvPr>
        </p:nvSpPr>
        <p:spPr bwMode="auto">
          <a:xfrm>
            <a:off x="6553200" y="6494463"/>
            <a:ext cx="1905000" cy="457200"/>
          </a:xfrm>
          <a:prstGeom prst="rect">
            <a:avLst/>
          </a:prstGeom>
          <a:ln>
            <a:miter lim="800000"/>
          </a:ln>
        </p:spPr>
        <p:txBody>
          <a:bodyPr numCol="1" compatLnSpc="1">
            <a:prstTxWarp prst="textNoShape">
              <a:avLst/>
            </a:prstTxWarp>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latin typeface="Verdana" pitchFamily="34"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7D753D22-9E2E-40A5-9860-A2AE1D168A27}" type="slidenum">
              <a:rPr lang="en-US" altLang="en-US" sz="1400" b="0">
                <a:latin typeface="Times New Roman" pitchFamily="18" charset="0"/>
              </a:rPr>
              <a:t>‹#›</a:t>
            </a:fld>
            <a:endParaRPr lang="en-US" altLang="en-US" sz="1400" b="0" dirty="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zo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p:zo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rgbClr val="0000FF"/>
                </a:solidFill>
                <a:latin typeface="+mn-lt"/>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a:ea typeface="+mn-ea"/>
                <a:cs typeface="+mn-cs"/>
              </a:rPr>
              <a:t>Department of CSE</a:t>
            </a:r>
          </a:p>
        </p:txBody>
      </p:sp>
      <p:sp>
        <p:nvSpPr>
          <p:cNvPr id="6" name="Rectangle 6"/>
          <p:cNvSpPr>
            <a:spLocks noGrp="1" noChangeArrowheads="1"/>
          </p:cNvSpPr>
          <p:nvPr>
            <p:ph type="sldNum" sz="quarter" idx="11"/>
          </p:nvPr>
        </p:nvSpPr>
        <p:spPr bwMode="auto">
          <a:xfrm>
            <a:off x="6553200" y="6480175"/>
            <a:ext cx="1905000" cy="457200"/>
          </a:xfrm>
          <a:prstGeom prst="rect">
            <a:avLst/>
          </a:prstGeom>
          <a:noFill/>
          <a:ln w="9525">
            <a:noFill/>
            <a:miter lim="800000"/>
          </a:ln>
          <a:effectLst/>
        </p:spPr>
        <p:txBody>
          <a:bodyPr numCol="1" compatLnSpc="1">
            <a:prstTxWarp prst="textNoShape">
              <a:avLst/>
            </a:prstTxWarp>
            <a:noAutofit/>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400" b="0" i="0" u="none" baseline="0">
                <a:solidFill>
                  <a:schemeClr val="tx1"/>
                </a:solidFill>
                <a:latin typeface="Times New Roman" pitchFamily="18"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9F3D1104-3261-4239-8216-8D790CA437E1}" type="slidenum">
              <a:rPr lang="en-US" altLang="en-US" sz="1400" b="0">
                <a:latin typeface="Times New Roman" pitchFamily="18" charset="0"/>
              </a:rPr>
              <a:t>‹#›</a:t>
            </a:fld>
            <a:endParaRPr lang="en-US" altLang="en-US" sz="1400" b="0" dirty="0">
              <a:latin typeface="Times New Roman" pitchFamily="18" charset="0"/>
            </a:endParaRP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rgbClr val="0000FF"/>
                </a:solidFill>
                <a:latin typeface="+mn-lt"/>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a:ea typeface="+mn-ea"/>
                <a:cs typeface="+mn-cs"/>
              </a:rPr>
              <a:t>Department of CSE</a:t>
            </a:r>
          </a:p>
        </p:txBody>
      </p:sp>
      <p:sp>
        <p:nvSpPr>
          <p:cNvPr id="5" name="Rectangle 6"/>
          <p:cNvSpPr>
            <a:spLocks noGrp="1" noChangeArrowheads="1"/>
          </p:cNvSpPr>
          <p:nvPr>
            <p:ph type="sldNum" sz="quarter" idx="11"/>
          </p:nvPr>
        </p:nvSpPr>
        <p:spPr bwMode="auto">
          <a:xfrm>
            <a:off x="6553200" y="6480175"/>
            <a:ext cx="1905000" cy="457200"/>
          </a:xfrm>
          <a:prstGeom prst="rect">
            <a:avLst/>
          </a:prstGeom>
          <a:noFill/>
          <a:ln w="9525">
            <a:noFill/>
            <a:miter lim="800000"/>
          </a:ln>
          <a:effectLst/>
        </p:spPr>
        <p:txBody>
          <a:bodyPr numCol="1" compatLnSpc="1">
            <a:prstTxWarp prst="textNoShape">
              <a:avLst/>
            </a:prstTxWarp>
            <a:noAutofit/>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400" b="0" i="0" u="none" baseline="0">
                <a:solidFill>
                  <a:schemeClr val="tx1"/>
                </a:solidFill>
                <a:latin typeface="Times New Roman" pitchFamily="18"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9F3D1104-3261-4239-8216-8D790CA437E1}" type="slidenum">
              <a:rPr lang="en-US" altLang="en-US" sz="1400" b="0">
                <a:latin typeface="Times New Roman" pitchFamily="18" charset="0"/>
              </a:rPr>
              <a:t>‹#›</a:t>
            </a:fld>
            <a:endParaRPr lang="en-US" altLang="en-US" sz="1400" b="0" dirty="0">
              <a:latin typeface="Times New Roman" pitchFamily="18" charset="0"/>
            </a:endParaRP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a:noFill/>
            <a:miter lim="800000"/>
          </a:ln>
        </p:spPr>
        <p:txBody>
          <a:bodyPr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baseline="0">
                <a:solidFill>
                  <a:schemeClr val="tx2"/>
                </a:solidFill>
                <a:latin typeface="Times New Roman" pitchFamily="18" charset="0"/>
                <a:ea typeface="+mj-ea"/>
                <a:cs typeface="+mj-cs"/>
              </a:defRPr>
            </a:lvl1pPr>
          </a:lstStyle>
          <a:p>
            <a:pPr lvl="0"/>
            <a:r>
              <a:t>Click to edit Master title style</a:t>
            </a:r>
          </a:p>
        </p:txBody>
      </p:sp>
      <p:sp>
        <p:nvSpPr>
          <p:cNvPr id="1027" name="Rectangle 3"/>
          <p:cNvSpPr>
            <a:spLocks noGrp="1"/>
          </p:cNvSpPr>
          <p:nvPr>
            <p:ph type="body" idx="1"/>
          </p:nvPr>
        </p:nvSpPr>
        <p:spPr>
          <a:xfrm>
            <a:off x="685800" y="1981200"/>
            <a:ext cx="7772400" cy="4114800"/>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latin typeface="+mn-lt"/>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latin typeface="+mn-lt"/>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5pPr>
            <a:lvl6pPr marL="2514600" indent="-228600" algn="l" rtl="0" fontAlgn="base">
              <a:spcBef>
                <a:spcPct val="20000"/>
              </a:spcBef>
              <a:spcAft>
                <a:spcPct val="0"/>
              </a:spcAft>
              <a:buChar char="»"/>
              <a:defRPr lang="en-US" altLang="en-US" sz="2000">
                <a:solidFill>
                  <a:schemeClr val="tx1"/>
                </a:solidFill>
                <a:latin typeface="+mn-lt"/>
              </a:defRPr>
            </a:lvl6pPr>
            <a:lvl7pPr marL="2971800" indent="-228600" algn="l" rtl="0" fontAlgn="base">
              <a:spcBef>
                <a:spcPct val="20000"/>
              </a:spcBef>
              <a:spcAft>
                <a:spcPct val="0"/>
              </a:spcAft>
              <a:buChar char="»"/>
              <a:defRPr lang="en-US" altLang="en-US" sz="2000">
                <a:solidFill>
                  <a:schemeClr val="tx1"/>
                </a:solidFill>
                <a:latin typeface="+mn-lt"/>
              </a:defRPr>
            </a:lvl7pPr>
            <a:lvl8pPr marL="3429000" indent="-228600" algn="l" rtl="0" fontAlgn="base">
              <a:spcBef>
                <a:spcPct val="20000"/>
              </a:spcBef>
              <a:spcAft>
                <a:spcPct val="0"/>
              </a:spcAft>
              <a:buChar char="»"/>
              <a:defRPr lang="en-US" altLang="en-US" sz="2000">
                <a:solidFill>
                  <a:schemeClr val="tx1"/>
                </a:solidFill>
                <a:latin typeface="+mn-lt"/>
              </a:defRPr>
            </a:lvl8pPr>
            <a:lvl9pPr marL="3886200" indent="-228600" algn="l" rtl="0" fontAlgn="base">
              <a:spcBef>
                <a:spcPct val="20000"/>
              </a:spcBef>
              <a:spcAft>
                <a:spcPct val="0"/>
              </a:spcAft>
              <a:buChar char="»"/>
              <a:defRPr lang="en-US" altLang="en-US" sz="2000">
                <a:solidFill>
                  <a:schemeClr val="tx1"/>
                </a:solidFill>
                <a:latin typeface="+mn-lt"/>
              </a:defRPr>
            </a:lvl9pPr>
          </a:lstStyle>
          <a:p>
            <a:pPr lvl="0"/>
            <a:r>
              <a:t>Click to edit Master text styles</a:t>
            </a:r>
          </a:p>
          <a:p>
            <a:pPr lvl="1"/>
            <a:r>
              <a:t>Second level</a:t>
            </a:r>
          </a:p>
          <a:p>
            <a:pPr lvl="2"/>
            <a:r>
              <a:t>Third level</a:t>
            </a:r>
          </a:p>
          <a:p>
            <a:pPr lvl="3"/>
            <a:r>
              <a:t>Fourth level</a:t>
            </a:r>
          </a:p>
          <a:p>
            <a:pPr lvl="4"/>
            <a:r>
              <a:t>Fifth level</a:t>
            </a:r>
          </a:p>
        </p:txBody>
      </p:sp>
      <p:sp>
        <p:nvSpPr>
          <p:cNvPr id="1028"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rgbClr val="0000FF"/>
                </a:solidFill>
                <a:latin typeface="+mn-lt"/>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a:ea typeface="+mn-ea"/>
                <a:cs typeface="+mn-cs"/>
              </a:rPr>
              <a:t>Department of CSE</a:t>
            </a:r>
          </a:p>
        </p:txBody>
      </p:sp>
      <p:sp>
        <p:nvSpPr>
          <p:cNvPr id="1029" name="Rectangle 6"/>
          <p:cNvSpPr>
            <a:spLocks noGrp="1" noChangeArrowheads="1"/>
          </p:cNvSpPr>
          <p:nvPr>
            <p:ph type="sldNum" sz="quarter" idx="4"/>
          </p:nvPr>
        </p:nvSpPr>
        <p:spPr bwMode="auto">
          <a:xfrm>
            <a:off x="6553200" y="6480175"/>
            <a:ext cx="1905000" cy="457200"/>
          </a:xfrm>
          <a:prstGeom prst="rect">
            <a:avLst/>
          </a:prstGeom>
          <a:noFill/>
          <a:ln w="9525">
            <a:noFill/>
            <a:miter lim="800000"/>
          </a:ln>
          <a:effectLst/>
        </p:spPr>
        <p:txBody>
          <a:bodyPr numCol="1" compatLnSpc="1">
            <a:prstTxWarp prst="textNoShape">
              <a:avLst/>
            </a:prstTxWarp>
            <a:noAutofit/>
          </a:bodyPr>
          <a:lstStyle>
            <a:defPPr>
              <a:defRPr lang="en-US"/>
            </a:defPPr>
            <a:lvl1pPr marL="0" indent="0" algn="r" defTabSz="914400" rtl="0" eaLnBrk="1" fontAlgn="base" hangingPunct="1">
              <a:lnSpc>
                <a:spcPct val="100000"/>
              </a:lnSpc>
              <a:spcBef>
                <a:spcPct val="0"/>
              </a:spcBef>
              <a:spcAft>
                <a:spcPct val="0"/>
              </a:spcAft>
              <a:buClrTx/>
              <a:buSzTx/>
              <a:buFontTx/>
              <a:buNone/>
              <a:defRPr kumimoji="0" lang="en-US" altLang="en-US" sz="1400" b="0" i="0" u="none" baseline="0">
                <a:solidFill>
                  <a:schemeClr val="tx1"/>
                </a:solidFill>
                <a:latin typeface="Times New Roman" pitchFamily="18" charset="0"/>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effectLst/>
                <a:latin typeface="Verdana" pitchFamily="34" charset="0"/>
                <a:ea typeface="Arial"/>
              </a:defRPr>
            </a:lvl5pPr>
          </a:lstStyle>
          <a:p>
            <a:pPr marL="0" lvl="0" indent="0" algn="r" eaLnBrk="1" hangingPunct="1"/>
            <a:fld id="{9F3D1104-3261-4239-8216-8D790CA437E1}" type="slidenum">
              <a:rPr lang="en-US" altLang="en-US" sz="1400" b="0">
                <a:latin typeface="Times New Roman" pitchFamily="18" charset="0"/>
              </a:rPr>
              <a:t>‹#›</a:t>
            </a:fld>
            <a:endParaRPr lang="en-US" altLang="en-US" sz="1400" b="0" dirty="0">
              <a:latin typeface="Times New Roman" pitchFamily="18" charset="0"/>
            </a:endParaRPr>
          </a:p>
        </p:txBody>
      </p:sp>
      <p:cxnSp>
        <p:nvCxnSpPr>
          <p:cNvPr id="1030" name="Line 7"/>
          <p:cNvCxnSpPr/>
          <p:nvPr/>
        </p:nvCxnSpPr>
        <p:spPr>
          <a:xfrm>
            <a:off x="685800" y="990600"/>
            <a:ext cx="8458200" cy="0"/>
          </a:xfrm>
          <a:prstGeom prst="line">
            <a:avLst/>
          </a:prstGeom>
          <a:noFill/>
          <a:ln>
            <a:noFill/>
            <a:miter lim="800000"/>
          </a:ln>
        </p:spPr>
      </p:cxnSp>
      <p:sp>
        <p:nvSpPr>
          <p:cNvPr id="1031" name="Text Box 9"/>
          <p:cNvSpPr txBox="1">
            <a:spLocks noChangeArrowheads="1"/>
          </p:cNvSpPr>
          <p:nvPr/>
        </p:nvSpPr>
        <p:spPr bwMode="auto">
          <a:xfrm>
            <a:off x="914400" y="6248400"/>
            <a:ext cx="1981200" cy="274638"/>
          </a:xfrm>
          <a:prstGeom prst="rect">
            <a:avLst/>
          </a:prstGeom>
          <a:noFill/>
          <a:ln>
            <a:noFill/>
          </a:ln>
        </p:spPr>
        <p:txBody>
          <a:bodyPr>
            <a:spAutoFit/>
          </a:bodyPr>
          <a:lstStyle>
            <a:lvl1pPr marL="457200">
              <a:defRPr sz="1200" b="1">
                <a:solidFill>
                  <a:schemeClr val="tx1"/>
                </a:solidFill>
                <a:latin typeface="Verdana" pitchFamily="34" charset="0"/>
              </a:defRPr>
            </a:lvl1pPr>
            <a:lvl2pPr marL="742950" indent="-285750">
              <a:defRPr sz="1200" b="1">
                <a:solidFill>
                  <a:schemeClr val="tx1"/>
                </a:solidFill>
                <a:latin typeface="Verdana" pitchFamily="34" charset="0"/>
              </a:defRPr>
            </a:lvl2pPr>
            <a:lvl3pPr marL="1143000" indent="-228600">
              <a:defRPr sz="1200" b="1">
                <a:solidFill>
                  <a:schemeClr val="tx1"/>
                </a:solidFill>
                <a:latin typeface="Verdana" pitchFamily="34" charset="0"/>
              </a:defRPr>
            </a:lvl3pPr>
            <a:lvl4pPr marL="1600200" indent="-228600">
              <a:defRPr sz="1200" b="1">
                <a:solidFill>
                  <a:schemeClr val="tx1"/>
                </a:solidFill>
                <a:latin typeface="Verdana" pitchFamily="34" charset="0"/>
              </a:defRPr>
            </a:lvl4pPr>
            <a:lvl5pPr marL="2057400" indent="-228600">
              <a:defRPr sz="1200" b="1">
                <a:solidFill>
                  <a:schemeClr val="tx1"/>
                </a:solidFill>
                <a:latin typeface="Verdana" pitchFamily="34" charset="0"/>
              </a:defRPr>
            </a:lvl5pPr>
            <a:lvl6pPr marL="2514600" indent="-228600" eaLnBrk="0" fontAlgn="base" hangingPunct="0">
              <a:spcBef>
                <a:spcPct val="0"/>
              </a:spcBef>
              <a:spcAft>
                <a:spcPct val="0"/>
              </a:spcAft>
              <a:defRPr sz="1200" b="1">
                <a:solidFill>
                  <a:schemeClr val="tx1"/>
                </a:solidFill>
                <a:latin typeface="Verdana" pitchFamily="34" charset="0"/>
              </a:defRPr>
            </a:lvl6pPr>
            <a:lvl7pPr marL="2971800" indent="-228600" eaLnBrk="0" fontAlgn="base" hangingPunct="0">
              <a:spcBef>
                <a:spcPct val="0"/>
              </a:spcBef>
              <a:spcAft>
                <a:spcPct val="0"/>
              </a:spcAft>
              <a:defRPr sz="1200" b="1">
                <a:solidFill>
                  <a:schemeClr val="tx1"/>
                </a:solidFill>
                <a:latin typeface="Verdana" pitchFamily="34" charset="0"/>
              </a:defRPr>
            </a:lvl7pPr>
            <a:lvl8pPr marL="3429000" indent="-228600" eaLnBrk="0" fontAlgn="base" hangingPunct="0">
              <a:spcBef>
                <a:spcPct val="0"/>
              </a:spcBef>
              <a:spcAft>
                <a:spcPct val="0"/>
              </a:spcAft>
              <a:defRPr sz="1200" b="1">
                <a:solidFill>
                  <a:schemeClr val="tx1"/>
                </a:solidFill>
                <a:latin typeface="Verdana" pitchFamily="34" charset="0"/>
              </a:defRPr>
            </a:lvl8pPr>
            <a:lvl9pPr marL="3886200" indent="-228600" eaLnBrk="0" fontAlgn="base" hangingPunct="0">
              <a:spcBef>
                <a:spcPct val="0"/>
              </a:spcBef>
              <a:spcAft>
                <a:spcPct val="0"/>
              </a:spcAft>
              <a:defRPr sz="1200" b="1">
                <a:solidFill>
                  <a:schemeClr val="tx1"/>
                </a:solidFill>
                <a:latin typeface="Verdana" pitchFamily="34" charset="0"/>
              </a:defRPr>
            </a:lvl9pPr>
          </a:lstStyle>
          <a:p>
            <a:pPr marL="457200" marR="0" lvl="0" indent="0" algn="l" defTabSz="914400" rtl="0" eaLnBrk="1" fontAlgn="base" latinLnBrk="0" hangingPunct="1">
              <a:lnSpc>
                <a:spcPct val="100000"/>
              </a:lnSpc>
              <a:spcBef>
                <a:spcPct val="50000"/>
              </a:spcBef>
              <a:spcAft>
                <a:spcPct val="0"/>
              </a:spcAft>
              <a:buClrTx/>
              <a:buSzTx/>
              <a:buFontTx/>
              <a:buChar char="•"/>
              <a:defRPr/>
            </a:pPr>
            <a:endParaRPr kumimoji="0" lang="en-US" sz="1200" b="1" i="0" u="none" strike="noStrike" kern="1200" cap="none" spc="0" normalizeH="0" baseline="0" noProof="0" dirty="0">
              <a:ln>
                <a:noFill/>
              </a:ln>
              <a:solidFill>
                <a:schemeClr val="tx1"/>
              </a:solidFill>
              <a:effectLst/>
              <a:uLnTx/>
              <a:uFillTx/>
              <a:latin typeface="Verdana" pitchFamily="34" charset="0"/>
              <a:ea typeface="+mn-ea"/>
              <a:cs typeface="+mn-cs"/>
            </a:endParaRPr>
          </a:p>
        </p:txBody>
      </p:sp>
      <p:sp>
        <p:nvSpPr>
          <p:cNvPr id="1032" name="Text Box 10"/>
          <p:cNvSpPr txBox="1">
            <a:spLocks noChangeArrowheads="1"/>
          </p:cNvSpPr>
          <p:nvPr/>
        </p:nvSpPr>
        <p:spPr bwMode="auto">
          <a:xfrm>
            <a:off x="457200" y="6324600"/>
            <a:ext cx="2895600" cy="274638"/>
          </a:xfrm>
          <a:prstGeom prst="rect">
            <a:avLst/>
          </a:prstGeom>
          <a:noFill/>
          <a:ln>
            <a:noFill/>
          </a:ln>
        </p:spPr>
        <p:txBody>
          <a:bodyPr>
            <a:spAutoFit/>
          </a:bodyPr>
          <a:lstStyle>
            <a:lvl1pPr marL="457200">
              <a:defRPr sz="1200" b="1">
                <a:solidFill>
                  <a:schemeClr val="tx1"/>
                </a:solidFill>
                <a:latin typeface="Verdana" pitchFamily="34" charset="0"/>
              </a:defRPr>
            </a:lvl1pPr>
            <a:lvl2pPr marL="742950" indent="-285750">
              <a:defRPr sz="1200" b="1">
                <a:solidFill>
                  <a:schemeClr val="tx1"/>
                </a:solidFill>
                <a:latin typeface="Verdana" pitchFamily="34" charset="0"/>
              </a:defRPr>
            </a:lvl2pPr>
            <a:lvl3pPr marL="1143000" indent="-228600">
              <a:defRPr sz="1200" b="1">
                <a:solidFill>
                  <a:schemeClr val="tx1"/>
                </a:solidFill>
                <a:latin typeface="Verdana" pitchFamily="34" charset="0"/>
              </a:defRPr>
            </a:lvl3pPr>
            <a:lvl4pPr marL="1600200" indent="-228600">
              <a:defRPr sz="1200" b="1">
                <a:solidFill>
                  <a:schemeClr val="tx1"/>
                </a:solidFill>
                <a:latin typeface="Verdana" pitchFamily="34" charset="0"/>
              </a:defRPr>
            </a:lvl4pPr>
            <a:lvl5pPr marL="2057400" indent="-228600">
              <a:defRPr sz="1200" b="1">
                <a:solidFill>
                  <a:schemeClr val="tx1"/>
                </a:solidFill>
                <a:latin typeface="Verdana" pitchFamily="34" charset="0"/>
              </a:defRPr>
            </a:lvl5pPr>
            <a:lvl6pPr marL="2514600" indent="-228600" eaLnBrk="0" fontAlgn="base" hangingPunct="0">
              <a:spcBef>
                <a:spcPct val="0"/>
              </a:spcBef>
              <a:spcAft>
                <a:spcPct val="0"/>
              </a:spcAft>
              <a:defRPr sz="1200" b="1">
                <a:solidFill>
                  <a:schemeClr val="tx1"/>
                </a:solidFill>
                <a:latin typeface="Verdana" pitchFamily="34" charset="0"/>
              </a:defRPr>
            </a:lvl6pPr>
            <a:lvl7pPr marL="2971800" indent="-228600" eaLnBrk="0" fontAlgn="base" hangingPunct="0">
              <a:spcBef>
                <a:spcPct val="0"/>
              </a:spcBef>
              <a:spcAft>
                <a:spcPct val="0"/>
              </a:spcAft>
              <a:defRPr sz="1200" b="1">
                <a:solidFill>
                  <a:schemeClr val="tx1"/>
                </a:solidFill>
                <a:latin typeface="Verdana" pitchFamily="34" charset="0"/>
              </a:defRPr>
            </a:lvl7pPr>
            <a:lvl8pPr marL="3429000" indent="-228600" eaLnBrk="0" fontAlgn="base" hangingPunct="0">
              <a:spcBef>
                <a:spcPct val="0"/>
              </a:spcBef>
              <a:spcAft>
                <a:spcPct val="0"/>
              </a:spcAft>
              <a:defRPr sz="1200" b="1">
                <a:solidFill>
                  <a:schemeClr val="tx1"/>
                </a:solidFill>
                <a:latin typeface="Verdana" pitchFamily="34" charset="0"/>
              </a:defRPr>
            </a:lvl8pPr>
            <a:lvl9pPr marL="3886200" indent="-228600" eaLnBrk="0" fontAlgn="base" hangingPunct="0">
              <a:spcBef>
                <a:spcPct val="0"/>
              </a:spcBef>
              <a:spcAft>
                <a:spcPct val="0"/>
              </a:spcAft>
              <a:defRPr sz="1200" b="1">
                <a:solidFill>
                  <a:schemeClr val="tx1"/>
                </a:solidFill>
                <a:latin typeface="Verdana" pitchFamily="34" charset="0"/>
              </a:defRPr>
            </a:lvl9pPr>
          </a:lstStyle>
          <a:p>
            <a:pPr marL="457200" marR="0" lvl="0" indent="0" algn="l" defTabSz="914400" rtl="0" eaLnBrk="1" fontAlgn="base" latinLnBrk="0" hangingPunct="1">
              <a:lnSpc>
                <a:spcPct val="100000"/>
              </a:lnSpc>
              <a:spcBef>
                <a:spcPct val="50000"/>
              </a:spcBef>
              <a:spcAft>
                <a:spcPct val="0"/>
              </a:spcAft>
              <a:buClrTx/>
              <a:buSzTx/>
              <a:buFontTx/>
              <a:buNone/>
              <a:defRPr/>
            </a:pPr>
            <a:fld id="{3AF62439-AAE1-4F7E-8CD1-7542D7FCD4B8}" type="datetime3">
              <a:rPr kumimoji="0" lang="en-US" sz="1200" b="1" i="0" u="none" strike="noStrike" kern="1200" cap="none" spc="0" normalizeH="0" baseline="0" noProof="0" smtClean="0">
                <a:ln>
                  <a:noFill/>
                </a:ln>
                <a:solidFill>
                  <a:srgbClr val="0000FF"/>
                </a:solidFill>
                <a:effectLst/>
                <a:uLnTx/>
                <a:uFillTx/>
                <a:latin typeface="Verdana" pitchFamily="34" charset="0"/>
                <a:ea typeface="+mn-ea"/>
                <a:cs typeface="+mn-cs"/>
              </a:rPr>
              <a:pPr marL="457200" marR="0" lvl="0" indent="0" algn="l" defTabSz="914400" rtl="0" eaLnBrk="1" fontAlgn="base" latinLnBrk="0" hangingPunct="1">
                <a:lnSpc>
                  <a:spcPct val="100000"/>
                </a:lnSpc>
                <a:spcBef>
                  <a:spcPct val="50000"/>
                </a:spcBef>
                <a:spcAft>
                  <a:spcPct val="0"/>
                </a:spcAft>
                <a:buClrTx/>
                <a:buSzTx/>
                <a:buFontTx/>
                <a:buNone/>
                <a:defRPr/>
              </a:pPr>
              <a:t>11 August 2023</a:t>
            </a:fld>
            <a:endParaRPr kumimoji="0" lang="en-US" sz="1200" b="1" i="0" u="none" strike="noStrike" kern="1200" cap="none" spc="0" normalizeH="0" baseline="0" noProof="0" dirty="0">
              <a:ln>
                <a:noFill/>
              </a:ln>
              <a:solidFill>
                <a:srgbClr val="0000FF"/>
              </a:solidFill>
              <a:effectLst/>
              <a:uLnTx/>
              <a:uFillTx/>
              <a:latin typeface="Verdana" pitchFamily="34" charset="0"/>
              <a:ea typeface="+mn-ea"/>
              <a:cs typeface="+mn-cs"/>
            </a:endParaRPr>
          </a:p>
        </p:txBody>
      </p:sp>
      <p:sp>
        <p:nvSpPr>
          <p:cNvPr id="1033" name="Text Box 11"/>
          <p:cNvSpPr txBox="1">
            <a:spLocks noChangeArrowheads="1"/>
          </p:cNvSpPr>
          <p:nvPr/>
        </p:nvSpPr>
        <p:spPr bwMode="auto">
          <a:xfrm>
            <a:off x="8001000" y="6510338"/>
            <a:ext cx="1143000" cy="276225"/>
          </a:xfrm>
          <a:prstGeom prst="rect">
            <a:avLst/>
          </a:prstGeom>
          <a:noFill/>
          <a:ln>
            <a:noFill/>
          </a:ln>
        </p:spPr>
        <p:txBody>
          <a:bodyPr>
            <a:spAutoFit/>
          </a:bodyPr>
          <a:lstStyle>
            <a:defPPr>
              <a:defRPr lang="en-US"/>
            </a:defPPr>
            <a:lvl1pPr marL="457200" indent="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latin typeface="Verdana" pitchFamily="34" charset="0"/>
                <a:ea typeface="Arial"/>
                <a:cs typeface="Arial" panose="020B0604020202020204" pitchFamily="34" charset="0"/>
              </a:defRPr>
            </a:lvl1pPr>
            <a:lvl2pPr marL="742950" indent="-28575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latin typeface="Verdana" pitchFamily="34" charset="0"/>
                <a:ea typeface="Arial"/>
                <a:cs typeface="Arial" panose="020B0604020202020204" pitchFamily="34" charset="0"/>
              </a:defRPr>
            </a:lvl2pPr>
            <a:lvl3pPr marL="1143000" indent="-22860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latin typeface="Verdana" pitchFamily="34" charset="0"/>
                <a:ea typeface="Arial"/>
                <a:cs typeface="Arial" panose="020B0604020202020204" pitchFamily="34" charset="0"/>
              </a:defRPr>
            </a:lvl3pPr>
            <a:lvl4pPr marL="1600200" indent="-22860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latin typeface="Verdana" pitchFamily="34" charset="0"/>
                <a:ea typeface="Arial"/>
                <a:cs typeface="Arial" panose="020B0604020202020204" pitchFamily="34" charset="0"/>
              </a:defRPr>
            </a:lvl4pPr>
            <a:lvl5pPr marL="2057400" indent="-228600" algn="l" defTabSz="914400" rtl="0" eaLnBrk="0" fontAlgn="base" hangingPunct="0">
              <a:lnSpc>
                <a:spcPct val="100000"/>
              </a:lnSpc>
              <a:spcBef>
                <a:spcPct val="0"/>
              </a:spcBef>
              <a:spcAft>
                <a:spcPct val="0"/>
              </a:spcAft>
              <a:buClrTx/>
              <a:buSzTx/>
              <a:buFontTx/>
              <a:buNone/>
              <a:defRPr kumimoji="0" lang="en-US" altLang="en-US" sz="1200" b="1" i="0" u="none" baseline="0">
                <a:solidFill>
                  <a:schemeClr val="tx1"/>
                </a:solidFill>
                <a:latin typeface="Verdana" pitchFamily="34" charset="0"/>
                <a:ea typeface="Arial"/>
                <a:cs typeface="Arial" panose="020B0604020202020204" pitchFamily="34" charset="0"/>
              </a:defRPr>
            </a:lvl5pPr>
            <a:lvl6pPr marL="2514600" indent="-228600" eaLnBrk="0" fontAlgn="base" hangingPunct="0">
              <a:spcBef>
                <a:spcPct val="0"/>
              </a:spcBef>
              <a:spcAft>
                <a:spcPct val="0"/>
              </a:spcAft>
              <a:defRPr lang="en-US" altLang="en-US" sz="1200" b="1">
                <a:solidFill>
                  <a:schemeClr val="tx1"/>
                </a:solidFill>
                <a:latin typeface="Verdana" pitchFamily="34" charset="0"/>
                <a:cs typeface="Arial" panose="020B0604020202020204" pitchFamily="34" charset="0"/>
              </a:defRPr>
            </a:lvl6pPr>
            <a:lvl7pPr marL="2971800" indent="-228600" eaLnBrk="0" fontAlgn="base" hangingPunct="0">
              <a:spcBef>
                <a:spcPct val="0"/>
              </a:spcBef>
              <a:spcAft>
                <a:spcPct val="0"/>
              </a:spcAft>
              <a:defRPr lang="en-US" altLang="en-US" sz="1200" b="1">
                <a:solidFill>
                  <a:schemeClr val="tx1"/>
                </a:solidFill>
                <a:latin typeface="Verdana" pitchFamily="34" charset="0"/>
                <a:cs typeface="Arial" panose="020B0604020202020204" pitchFamily="34" charset="0"/>
              </a:defRPr>
            </a:lvl7pPr>
            <a:lvl8pPr marL="3429000" indent="-228600" eaLnBrk="0" fontAlgn="base" hangingPunct="0">
              <a:spcBef>
                <a:spcPct val="0"/>
              </a:spcBef>
              <a:spcAft>
                <a:spcPct val="0"/>
              </a:spcAft>
              <a:defRPr lang="en-US" altLang="en-US" sz="1200" b="1">
                <a:solidFill>
                  <a:schemeClr val="tx1"/>
                </a:solidFill>
                <a:latin typeface="Verdana" pitchFamily="34" charset="0"/>
                <a:cs typeface="Arial" panose="020B0604020202020204" pitchFamily="34" charset="0"/>
              </a:defRPr>
            </a:lvl8pPr>
            <a:lvl9pPr marL="3886200" indent="-228600" eaLnBrk="0" fontAlgn="base" hangingPunct="0">
              <a:spcBef>
                <a:spcPct val="0"/>
              </a:spcBef>
              <a:spcAft>
                <a:spcPct val="0"/>
              </a:spcAft>
              <a:defRPr lang="en-US" altLang="en-US" sz="1200" b="1">
                <a:solidFill>
                  <a:schemeClr val="tx1"/>
                </a:solidFill>
                <a:latin typeface="Verdana" pitchFamily="34" charset="0"/>
                <a:cs typeface="Arial" panose="020B0604020202020204" pitchFamily="34" charset="0"/>
              </a:defRPr>
            </a:lvl9pPr>
          </a:lstStyle>
          <a:p>
            <a:pPr marL="457200" lvl="0" indent="0" eaLnBrk="1" hangingPunct="1">
              <a:spcBef>
                <a:spcPct val="50000"/>
              </a:spcBef>
            </a:pPr>
            <a:fld id="{1D046806-B6AB-4043-B82F-547864310899}" type="slidenum">
              <a:rPr lang="en-US" altLang="en-US"/>
              <a:t>‹#›</a:t>
            </a:fld>
            <a:endParaRPr lang="en-US" altLang="en-US" dirty="0"/>
          </a:p>
        </p:txBody>
      </p:sp>
    </p:spTree>
  </p:cSld>
  <p:clrMap bg1="lt1" tx1="dk1" bg2="lt2" tx2="dk2" accent1="accent1" accent2="accent2" accent3="accent3" accent4="accent4" accent5="accent5" accent6="accent6" hlink="hlink" folHlink="folHlink"/>
  <p:sldLayoutIdLst>
    <p:sldLayoutId id="2147484397" r:id="rId1"/>
    <p:sldLayoutId id="2147484398" r:id="rId2"/>
    <p:sldLayoutId id="2147484399" r:id="rId3"/>
    <p:sldLayoutId id="2147484400" r:id="rId4"/>
    <p:sldLayoutId id="2147484401" r:id="rId5"/>
    <p:sldLayoutId id="2147484402" r:id="rId6"/>
    <p:sldLayoutId id="2147484404" r:id="rId7"/>
    <p:sldLayoutId id="2147484405" r:id="rId8"/>
    <p:sldLayoutId id="2147484406" r:id="rId9"/>
    <p:sldLayoutId id="2147484407" r:id="rId10"/>
  </p:sldLayoutIdLst>
  <mc:AlternateContent xmlns:mc="http://schemas.openxmlformats.org/markup-compatibility/2006" xmlns:p14="http://schemas.microsoft.com/office/powerpoint/2010/main">
    <mc:Choice Requires="p14">
      <p:transition spd="slow" p14:dur="1200">
        <p:zo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p:zoom/>
      </p:transition>
    </mc:Fallback>
  </mc:AlternateContent>
  <p:txStyles>
    <p:titleStyle>
      <a:lvl1pPr marL="0" indent="0" algn="ctr" defTabSz="914400" rtl="0" eaLnBrk="0" fontAlgn="base" hangingPunct="0">
        <a:lnSpc>
          <a:spcPct val="100000"/>
        </a:lnSpc>
        <a:spcBef>
          <a:spcPct val="0"/>
        </a:spcBef>
        <a:spcAft>
          <a:spcPct val="0"/>
        </a:spcAft>
        <a:buClrTx/>
        <a:buSzTx/>
        <a:buFontTx/>
        <a:buNone/>
        <a:defRPr kumimoji="0" sz="4400" b="0" i="0" u="none" baseline="0">
          <a:solidFill>
            <a:schemeClr val="tx2"/>
          </a:solidFill>
          <a:effectLst/>
          <a:latin typeface="Times New Roman" pitchFamily="18" charset="0"/>
          <a:ea typeface="+mj-ea"/>
          <a:cs typeface="+mj-cs"/>
        </a:defRPr>
      </a:lvl1pPr>
    </p:titleStyle>
    <p:bodyStyle>
      <a:lvl1pPr marL="342900" indent="-342900" algn="l" defTabSz="914400" rtl="0" eaLnBrk="0" fontAlgn="base" hangingPunct="0">
        <a:lnSpc>
          <a:spcPct val="100000"/>
        </a:lnSpc>
        <a:spcBef>
          <a:spcPct val="20000"/>
        </a:spcBef>
        <a:spcAft>
          <a:spcPct val="0"/>
        </a:spcAft>
        <a:buClrTx/>
        <a:buSzTx/>
        <a:buFontTx/>
        <a:buChar char="•"/>
        <a:defRPr kumimoji="0"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Tx/>
        <a:buSzTx/>
        <a:buFontTx/>
        <a:buChar char="•"/>
        <a:defRPr kumimoji="0"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Tx/>
        <a:buSzTx/>
        <a:buFontTx/>
        <a:buChar char="–"/>
        <a:defRPr kumimoji="0"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Tx/>
        <a:buSzTx/>
        <a:buFontTx/>
        <a:buChar char="»"/>
        <a:defRPr kumimoji="0" sz="2000" b="0" i="0" u="none" baseline="0">
          <a:solidFill>
            <a:schemeClr val="tx1"/>
          </a:solidFill>
          <a:effectLst/>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sciencedirect.com/science/article/pii/S001048252300598X?dgcid=rss_sd_all" TargetMode="External"/><Relationship Id="rId2" Type="http://schemas.openxmlformats.org/officeDocument/2006/relationships/hyperlink" Target="https://www.sciencedirect.com/science/article/pii/S0169260722002851/pdfft?md5=129f7659575d32466d938e2b2f7ac87d&amp;pid=1-s2.0-S0169260722002851-main.pdf" TargetMode="External"/><Relationship Id="rId1" Type="http://schemas.openxmlformats.org/officeDocument/2006/relationships/slideLayout" Target="../slideLayouts/slideLayout1.xml"/><Relationship Id="rId4" Type="http://schemas.openxmlformats.org/officeDocument/2006/relationships/hyperlink" Target="https://www.sciencedirect.com/science/article/pii/S1746809422005067#!"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sciencedirect.com/science/article/pii/S0169260720316564" TargetMode="External"/><Relationship Id="rId2" Type="http://schemas.openxmlformats.org/officeDocument/2006/relationships/hyperlink" Target="https://www.sciencedirect.com/science/article/pii/S1746809422001744" TargetMode="External"/><Relationship Id="rId1" Type="http://schemas.openxmlformats.org/officeDocument/2006/relationships/slideLayout" Target="../slideLayouts/slideLayout1.xml"/><Relationship Id="rId5" Type="http://schemas.openxmlformats.org/officeDocument/2006/relationships/hyperlink" Target="https://www.sciencedirect.com/science/article/pii/S2772442523000539" TargetMode="External"/><Relationship Id="rId4" Type="http://schemas.openxmlformats.org/officeDocument/2006/relationships/hyperlink" Target="https://www.sciencedirect.com/science/article/pii/S016926072200266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sciencedirect.com/science/article/pii/S174680942200218X#:~:text=The%20proposed%20capsule%20network%20has,6.5%20times%20less%20computational%20time.&amp;text=The%20classification%20process%20includes%20the,D2%2C%20D3%2C%20D4)." TargetMode="External"/><Relationship Id="rId2" Type="http://schemas.openxmlformats.org/officeDocument/2006/relationships/hyperlink" Target="https://www.sciencedirect.com/science/article/pii/S0957417423007844" TargetMode="External"/><Relationship Id="rId1" Type="http://schemas.openxmlformats.org/officeDocument/2006/relationships/slideLayout" Target="../slideLayouts/slideLayout1.xml"/><Relationship Id="rId4" Type="http://schemas.openxmlformats.org/officeDocument/2006/relationships/hyperlink" Target="https://www.sciencedirect.com/science/article/pii/S1746809423002525"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ramanathansp20/inbreast-dataset" TargetMode="External"/><Relationship Id="rId2" Type="http://schemas.openxmlformats.org/officeDocument/2006/relationships/hyperlink" Target="https://www.kaggle.com/datasets/awsaf49/cbis-ddsm-breast-cancer-image-dataset"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txBox="1">
            <a:spLocks noGrp="1"/>
          </p:cNvSpPr>
          <p:nvPr/>
        </p:nvSpPr>
        <p:spPr bwMode="auto">
          <a:xfrm>
            <a:off x="3124200" y="6215063"/>
            <a:ext cx="2895600" cy="457200"/>
          </a:xfrm>
          <a:prstGeom prst="rect">
            <a:avLst/>
          </a:prstGeom>
          <a:noFill/>
          <a:ln>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cxnSp>
        <p:nvCxnSpPr>
          <p:cNvPr id="5123" name="Line 4"/>
          <p:cNvCxnSpPr/>
          <p:nvPr/>
        </p:nvCxnSpPr>
        <p:spPr>
          <a:xfrm>
            <a:off x="609600" y="928688"/>
            <a:ext cx="8534400" cy="0"/>
          </a:xfrm>
          <a:prstGeom prst="line">
            <a:avLst/>
          </a:prstGeom>
          <a:noFill/>
          <a:ln w="57150" cmpd="thinThick">
            <a:solidFill>
              <a:srgbClr val="996633"/>
            </a:solidFill>
            <a:miter lim="800000"/>
          </a:ln>
        </p:spPr>
      </p:cxnSp>
      <p:sp>
        <p:nvSpPr>
          <p:cNvPr id="5124" name="Title 4"/>
          <p:cNvSpPr>
            <a:spLocks noGrp="1"/>
          </p:cNvSpPr>
          <p:nvPr>
            <p:ph type="title"/>
          </p:nvPr>
        </p:nvSpPr>
        <p:spPr>
          <a:xfrm>
            <a:off x="684213" y="115888"/>
            <a:ext cx="8459787" cy="812800"/>
          </a:xfrm>
          <a:noFill/>
          <a:ln>
            <a:miter lim="800000"/>
          </a:ln>
        </p:spPr>
        <p:txBody>
          <a:bodyPr vert="horz" wrap="square" lIns="91440" tIns="45720" rIns="91440" bIns="4572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baseline="0">
                <a:solidFill>
                  <a:schemeClr val="tx2"/>
                </a:solidFill>
                <a:latin typeface="Times New Roman" pitchFamily="18" charset="0"/>
                <a:ea typeface="+mj-ea"/>
                <a:cs typeface="+mj-cs"/>
              </a:defRPr>
            </a:lvl1pPr>
          </a:lstStyle>
          <a:p>
            <a:pPr lvl="0"/>
            <a:r>
              <a:rPr lang="en-US" altLang="en-US" sz="2400" b="1" dirty="0">
                <a:solidFill>
                  <a:srgbClr val="C00000"/>
                </a:solidFill>
              </a:rPr>
              <a:t>Breast mass detection in Mammography images based on </a:t>
            </a:r>
            <a:br>
              <a:rPr lang="en-US" altLang="en-US" sz="2400" b="1" dirty="0">
                <a:solidFill>
                  <a:srgbClr val="C00000"/>
                </a:solidFill>
              </a:rPr>
            </a:br>
            <a:r>
              <a:rPr lang="en-US" altLang="en-US" sz="2400" b="1" dirty="0">
                <a:solidFill>
                  <a:srgbClr val="C00000"/>
                </a:solidFill>
              </a:rPr>
              <a:t>Improved Deep Transformed model</a:t>
            </a:r>
            <a:endParaRPr lang="en-IN" altLang="en-US" sz="2400" b="1" dirty="0">
              <a:solidFill>
                <a:srgbClr val="C00000"/>
              </a:solidFill>
            </a:endParaRPr>
          </a:p>
        </p:txBody>
      </p:sp>
      <p:sp>
        <p:nvSpPr>
          <p:cNvPr id="5125" name="Content Placeholder 6"/>
          <p:cNvSpPr>
            <a:spLocks noGrp="1"/>
          </p:cNvSpPr>
          <p:nvPr>
            <p:ph idx="1"/>
          </p:nvPr>
        </p:nvSpPr>
        <p:spPr>
          <a:xfrm>
            <a:off x="4500563" y="5357813"/>
            <a:ext cx="4419600" cy="85725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latin typeface="+mn-lt"/>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latin typeface="+mn-lt"/>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5pPr>
            <a:lvl6pPr marL="2514600" indent="-228600" algn="l" rtl="0" fontAlgn="base">
              <a:spcBef>
                <a:spcPct val="20000"/>
              </a:spcBef>
              <a:spcAft>
                <a:spcPct val="0"/>
              </a:spcAft>
              <a:buChar char="»"/>
              <a:defRPr lang="en-US" altLang="en-US" sz="2000">
                <a:solidFill>
                  <a:schemeClr val="tx1"/>
                </a:solidFill>
                <a:latin typeface="+mn-lt"/>
              </a:defRPr>
            </a:lvl6pPr>
            <a:lvl7pPr marL="2971800" indent="-228600" algn="l" rtl="0" fontAlgn="base">
              <a:spcBef>
                <a:spcPct val="20000"/>
              </a:spcBef>
              <a:spcAft>
                <a:spcPct val="0"/>
              </a:spcAft>
              <a:buChar char="»"/>
              <a:defRPr lang="en-US" altLang="en-US" sz="2000">
                <a:solidFill>
                  <a:schemeClr val="tx1"/>
                </a:solidFill>
                <a:latin typeface="+mn-lt"/>
              </a:defRPr>
            </a:lvl7pPr>
            <a:lvl8pPr marL="3429000" indent="-228600" algn="l" rtl="0" fontAlgn="base">
              <a:spcBef>
                <a:spcPct val="20000"/>
              </a:spcBef>
              <a:spcAft>
                <a:spcPct val="0"/>
              </a:spcAft>
              <a:buChar char="»"/>
              <a:defRPr lang="en-US" altLang="en-US" sz="2000">
                <a:solidFill>
                  <a:schemeClr val="tx1"/>
                </a:solidFill>
                <a:latin typeface="+mn-lt"/>
              </a:defRPr>
            </a:lvl8pPr>
            <a:lvl9pPr marL="3886200" indent="-228600" algn="l" rtl="0" fontAlgn="base">
              <a:spcBef>
                <a:spcPct val="20000"/>
              </a:spcBef>
              <a:spcAft>
                <a:spcPct val="0"/>
              </a:spcAft>
              <a:buChar char="»"/>
              <a:defRPr lang="en-US" altLang="en-US" sz="2000">
                <a:solidFill>
                  <a:schemeClr val="tx1"/>
                </a:solidFill>
                <a:latin typeface="+mn-lt"/>
              </a:defRPr>
            </a:lvl9pPr>
          </a:lstStyle>
          <a:p>
            <a:pPr marL="0" lvl="0" indent="0">
              <a:buNone/>
            </a:pPr>
            <a:r>
              <a:rPr lang="en-IN" altLang="en-US" sz="1800" dirty="0"/>
              <a:t>V. RAJA SUBRAMANIAN (20BCS046)</a:t>
            </a:r>
          </a:p>
          <a:p>
            <a:pPr marL="0" lvl="0" indent="0">
              <a:buNone/>
            </a:pPr>
            <a:r>
              <a:rPr lang="en-IN" altLang="en-US" sz="1800" dirty="0"/>
              <a:t>K. VIJAYA GOKUL (20BCS059)</a:t>
            </a:r>
          </a:p>
        </p:txBody>
      </p:sp>
      <p:sp>
        <p:nvSpPr>
          <p:cNvPr id="5126" name="TextBox 8"/>
          <p:cNvSpPr txBox="1">
            <a:spLocks noChangeArrowheads="1"/>
          </p:cNvSpPr>
          <p:nvPr/>
        </p:nvSpPr>
        <p:spPr bwMode="auto">
          <a:xfrm>
            <a:off x="928687" y="3857625"/>
            <a:ext cx="3571875" cy="1508105"/>
          </a:xfrm>
          <a:prstGeom prst="rect">
            <a:avLst/>
          </a:prstGeom>
          <a:noFill/>
          <a:ln>
            <a:noFill/>
          </a:ln>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IN" altLang="en-US" sz="1800" b="1" i="0" u="none" strike="noStrike" kern="1200" cap="none" spc="0" normalizeH="0" baseline="0" noProof="0" dirty="0">
                <a:ln>
                  <a:noFill/>
                </a:ln>
                <a:solidFill>
                  <a:schemeClr val="tx1"/>
                </a:solidFill>
                <a:effectLst/>
                <a:uLnTx/>
                <a:uFillTx/>
                <a:latin typeface="+mj-lt" pitchFamily="18" charset="0"/>
                <a:ea typeface="+mn-ea"/>
                <a:cs typeface="Arial" panose="020B0604020202020204" pitchFamily="34" charset="0"/>
              </a:rPr>
              <a:t>GUIDED BY</a:t>
            </a:r>
            <a:r>
              <a:rPr kumimoji="0" lang="en-IN" altLang="en-US" sz="1800" b="0" i="0" u="none" strike="noStrike" kern="1200" cap="none" spc="0" normalizeH="0" baseline="0" noProof="0" dirty="0">
                <a:ln>
                  <a:noFill/>
                </a:ln>
                <a:solidFill>
                  <a:schemeClr val="tx1"/>
                </a:solidFill>
                <a:effectLst/>
                <a:uLnTx/>
                <a:uFillTx/>
                <a:latin typeface="+mj-lt" pitchFamily="18" charset="0"/>
                <a:ea typeface="+mn-ea"/>
                <a:cs typeface="Arial" panose="020B0604020202020204" pitchFamily="34" charset="0"/>
              </a:rPr>
              <a:t>,</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000" b="0" i="0" u="none" strike="noStrike" kern="1200" cap="none" spc="0" normalizeH="0" baseline="0" noProof="0" dirty="0">
              <a:ln>
                <a:noFill/>
              </a:ln>
              <a:solidFill>
                <a:schemeClr val="tx1"/>
              </a:solidFill>
              <a:effectLst/>
              <a:uLnTx/>
              <a:uFillTx/>
              <a:latin typeface="+mj-lt"/>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IN" altLang="en-US" sz="1800" b="1" i="0" u="none" strike="noStrike" kern="1200" cap="none" spc="0" normalizeH="0" baseline="0" noProof="0" dirty="0">
                <a:ln>
                  <a:noFill/>
                </a:ln>
                <a:solidFill>
                  <a:schemeClr val="tx1"/>
                </a:solidFill>
                <a:effectLst/>
                <a:uLnTx/>
                <a:uFillTx/>
                <a:latin typeface="+mj-lt" pitchFamily="18" charset="0"/>
                <a:ea typeface="+mn-ea"/>
                <a:cs typeface="Arial" panose="020B0604020202020204" pitchFamily="34" charset="0"/>
              </a:rPr>
              <a:t>Dr.B. Lakshmanan, </a:t>
            </a:r>
          </a:p>
          <a:p>
            <a:pPr marL="0" marR="0" lvl="0" indent="0" algn="l" defTabSz="914400" rtl="0" eaLnBrk="1" fontAlgn="base" latinLnBrk="0" hangingPunct="1">
              <a:lnSpc>
                <a:spcPct val="100000"/>
              </a:lnSpc>
              <a:spcBef>
                <a:spcPct val="0"/>
              </a:spcBef>
              <a:spcAft>
                <a:spcPct val="0"/>
              </a:spcAft>
              <a:buClrTx/>
              <a:buSzTx/>
              <a:buFontTx/>
              <a:buNone/>
              <a:defRPr/>
            </a:pPr>
            <a:r>
              <a:rPr kumimoji="0" lang="en-IN" altLang="en-US" sz="1800" b="1" i="0" u="none" strike="noStrike" kern="1200" cap="none" spc="0" normalizeH="0" baseline="0" noProof="0" dirty="0">
                <a:ln>
                  <a:noFill/>
                </a:ln>
                <a:solidFill>
                  <a:schemeClr val="tx1"/>
                </a:solidFill>
                <a:effectLst/>
                <a:uLnTx/>
                <a:uFillTx/>
                <a:latin typeface="+mj-lt" pitchFamily="18" charset="0"/>
                <a:ea typeface="+mn-ea"/>
                <a:cs typeface="Arial" panose="020B0604020202020204" pitchFamily="34" charset="0"/>
              </a:rPr>
              <a:t>Assistant Professor (Sl. Grade)</a:t>
            </a:r>
          </a:p>
          <a:p>
            <a:pPr marL="0" marR="0" lvl="0" indent="0" algn="l" defTabSz="914400" rtl="0" eaLnBrk="1" fontAlgn="base" latinLnBrk="0" hangingPunct="1">
              <a:lnSpc>
                <a:spcPct val="100000"/>
              </a:lnSpc>
              <a:spcBef>
                <a:spcPct val="0"/>
              </a:spcBef>
              <a:spcAft>
                <a:spcPct val="0"/>
              </a:spcAft>
              <a:buClrTx/>
              <a:buSzTx/>
              <a:buFontTx/>
              <a:buNone/>
              <a:defRPr/>
            </a:pPr>
            <a:r>
              <a:rPr lang="en-IN" altLang="en-US" sz="1800" kern="1200" dirty="0">
                <a:latin typeface="+mj-lt" pitchFamily="18" charset="0"/>
                <a:ea typeface="+mn-ea"/>
                <a:cs typeface="Arial" panose="020B0604020202020204" pitchFamily="34" charset="0"/>
              </a:rPr>
              <a:t>CSE Department.</a:t>
            </a:r>
            <a:endParaRPr kumimoji="0" lang="en-IN" altLang="en-US" sz="1800" b="1" i="0" u="none" strike="noStrike" kern="1200" cap="none" spc="0" normalizeH="0" baseline="0" noProof="0" dirty="0">
              <a:ln>
                <a:noFill/>
              </a:ln>
              <a:solidFill>
                <a:schemeClr val="tx1"/>
              </a:solidFill>
              <a:effectLst/>
              <a:uLnTx/>
              <a:uFillTx/>
              <a:latin typeface="+mj-lt" pitchFamily="18" charset="0"/>
              <a:ea typeface="+mn-ea"/>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p:zo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p:zo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752600" y="0"/>
            <a:ext cx="5867400"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- 1</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1"/>
            <a:ext cx="8143875" cy="3886200"/>
          </a:xfrm>
          <a:prstGeom prst="rect">
            <a:avLst/>
          </a:prstGeom>
        </p:spPr>
        <p:txBody>
          <a:bodyPr vert="horz" wrap="square" lIns="91440" tIns="45720" rIns="91440" bIns="45720" numCol="1" anchor="t" anchorCtr="0" compatLnSpc="1">
            <a:prstTxWarp prst="textNoShape">
              <a:avLst/>
            </a:prstTxWarp>
          </a:bodyPr>
          <a:lstStyle/>
          <a:p>
            <a:pPr marL="0" indent="0" algn="l">
              <a:buNone/>
            </a:pPr>
            <a:r>
              <a:rPr lang="en-US" sz="2000" i="0" dirty="0">
                <a:solidFill>
                  <a:srgbClr val="1F1F1F"/>
                </a:solidFill>
                <a:effectLst/>
                <a:latin typeface="+mj-lt"/>
              </a:rPr>
              <a:t>	</a:t>
            </a:r>
          </a:p>
          <a:p>
            <a:pPr marL="0" indent="0" algn="l">
              <a:buNone/>
            </a:pPr>
            <a:r>
              <a:rPr lang="en-US" sz="2000" b="1" i="0" dirty="0">
                <a:effectLst/>
                <a:latin typeface="+mj-lt"/>
              </a:rPr>
              <a:t>A novel breast cancer detection architecture based on a CNN-CBR system for mammogram classification</a:t>
            </a:r>
          </a:p>
          <a:p>
            <a:pPr marL="0" indent="0" algn="l">
              <a:buNone/>
            </a:pPr>
            <a:r>
              <a:rPr lang="en-US" sz="2000" i="0" dirty="0">
                <a:solidFill>
                  <a:srgbClr val="C00000"/>
                </a:solidFill>
                <a:effectLst/>
                <a:latin typeface="+mj-lt"/>
              </a:rPr>
              <a:t>Lydia Bouzar-Benlabiod , Khaled Harrar, Lahcen Yamoun, Mustapha Yacine Khodja and Moulay A. Akhloufi </a:t>
            </a:r>
          </a:p>
          <a:p>
            <a:pPr marL="457200" indent="-457200" algn="l">
              <a:buFont typeface="+mj-lt"/>
              <a:buAutoNum type="arabicParenR"/>
            </a:pPr>
            <a:r>
              <a:rPr lang="en-US" sz="2000" i="0" dirty="0">
                <a:solidFill>
                  <a:srgbClr val="1F1F1F"/>
                </a:solidFill>
                <a:effectLst/>
                <a:latin typeface="+mj-lt"/>
              </a:rPr>
              <a:t>They</a:t>
            </a:r>
            <a:r>
              <a:rPr lang="en-US" sz="2000" dirty="0">
                <a:solidFill>
                  <a:srgbClr val="C00000"/>
                </a:solidFill>
                <a:latin typeface="+mj-lt"/>
              </a:rPr>
              <a:t> </a:t>
            </a:r>
            <a:r>
              <a:rPr lang="en-US" sz="2000" i="0" dirty="0">
                <a:solidFill>
                  <a:srgbClr val="1F1F1F"/>
                </a:solidFill>
                <a:effectLst/>
                <a:latin typeface="+mj-lt"/>
              </a:rPr>
              <a:t>worked in a model in which they first used ResNext(Residual Network with Extreme Width Scaling) to conduct data cleansing on the CBIS-DDSM dataset.</a:t>
            </a:r>
          </a:p>
          <a:p>
            <a:pPr marL="457200" indent="-457200" algn="l">
              <a:buFont typeface="+mj-lt"/>
              <a:buAutoNum type="arabicParenR"/>
            </a:pPr>
            <a:r>
              <a:rPr lang="en-US" sz="2000" dirty="0">
                <a:solidFill>
                  <a:srgbClr val="1F1F1F"/>
                </a:solidFill>
                <a:latin typeface="+mj-lt"/>
              </a:rPr>
              <a:t>T</a:t>
            </a:r>
            <a:r>
              <a:rPr lang="en-US" sz="2000" i="0" dirty="0">
                <a:solidFill>
                  <a:srgbClr val="1F1F1F"/>
                </a:solidFill>
                <a:effectLst/>
                <a:latin typeface="+mj-lt"/>
              </a:rPr>
              <a:t>hen combined SE-ResNet(Squeeze-and-Excitation Residual Network) for segmentation and CBR(Case-Based Reasoning System) for classification</a:t>
            </a:r>
            <a:r>
              <a:rPr lang="en-US" sz="2000" dirty="0">
                <a:solidFill>
                  <a:srgbClr val="1F1F1F"/>
                </a:solidFill>
                <a:latin typeface="+mj-lt"/>
              </a:rPr>
              <a:t>.</a:t>
            </a:r>
          </a:p>
          <a:p>
            <a:pPr marL="457200" indent="-457200" algn="l">
              <a:buFont typeface="+mj-lt"/>
              <a:buAutoNum type="arabicParenR"/>
            </a:pPr>
            <a:r>
              <a:rPr lang="en-US" sz="2000" i="0" dirty="0">
                <a:solidFill>
                  <a:srgbClr val="1F1F1F"/>
                </a:solidFill>
                <a:effectLst/>
                <a:latin typeface="+mj-lt"/>
              </a:rPr>
              <a:t>And finally proposed a similarity measure for the CBR Retrieve module. </a:t>
            </a:r>
          </a:p>
        </p:txBody>
      </p:sp>
    </p:spTree>
    <p:extLst>
      <p:ext uri="{BB962C8B-B14F-4D97-AF65-F5344CB8AC3E}">
        <p14:creationId xmlns:p14="http://schemas.microsoft.com/office/powerpoint/2010/main" val="3096801605"/>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- 1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0"/>
            <a:ext cx="8143875" cy="4267199"/>
          </a:xfrm>
          <a:prstGeom prst="rect">
            <a:avLst/>
          </a:prstGeom>
        </p:spPr>
        <p:txBody>
          <a:bodyPr vert="horz" wrap="square" lIns="91440" tIns="45720" rIns="91440" bIns="45720" numCol="1" anchor="t" anchorCtr="0" compatLnSpc="1">
            <a:prstTxWarp prst="textNoShape">
              <a:avLst/>
            </a:prstTxWarp>
          </a:body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approach can achieve high accuracy on the test set.</a:t>
            </a:r>
            <a:endParaRPr lang="en-IN" sz="1800" dirty="0">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approach uses a combination of CNN(Convolutional </a:t>
            </a:r>
            <a:r>
              <a:rPr lang="en-US" sz="1800" dirty="0">
                <a:solidFill>
                  <a:srgbClr val="1F1F1F"/>
                </a:solidFill>
                <a:latin typeface="Times New Roman" panose="02020603050405020304" pitchFamily="18" charset="0"/>
                <a:ea typeface="Arial" panose="020B0604020202020204" pitchFamily="34" charset="0"/>
                <a:cs typeface="Arial" panose="020B0604020202020204" pitchFamily="34" charset="0"/>
              </a:rPr>
              <a:t>N</a:t>
            </a: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eural Network) and CBR(Case-Based Reasoning System), which makes it more robust and interpretable than other approaches.</a:t>
            </a:r>
            <a:endParaRPr lang="en-IN" sz="1800" dirty="0">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approach can be used to improve the early detection and diagnosis of breast cancer.</a:t>
            </a:r>
            <a:endParaRPr lang="en-IN" sz="900" dirty="0">
              <a:effectLst/>
            </a:endParaRP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approach was only tested on a small dataset, so its performance on a larger population is unknown.</a:t>
            </a:r>
            <a:endParaRPr lang="en-IN" sz="1800" dirty="0">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approach is computationally expensive, so it may not be suitable for use in resource-limited settings.</a:t>
            </a:r>
            <a:endParaRPr lang="en-IN" sz="1800" dirty="0">
              <a:effectLst/>
            </a:endParaRPr>
          </a:p>
        </p:txBody>
      </p:sp>
    </p:spTree>
    <p:extLst>
      <p:ext uri="{BB962C8B-B14F-4D97-AF65-F5344CB8AC3E}">
        <p14:creationId xmlns:p14="http://schemas.microsoft.com/office/powerpoint/2010/main" val="3955604410"/>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752600" y="0"/>
            <a:ext cx="5867400"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- 2</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1"/>
            <a:ext cx="8143875" cy="3886200"/>
          </a:xfrm>
          <a:prstGeom prst="rect">
            <a:avLst/>
          </a:prstGeom>
        </p:spPr>
        <p:txBody>
          <a:bodyPr vert="horz" wrap="square" lIns="91440" tIns="45720" rIns="91440" bIns="45720" numCol="1" anchor="t" anchorCtr="0" compatLnSpc="1">
            <a:prstTxWarp prst="textNoShape">
              <a:avLst/>
            </a:prstTxWarp>
          </a:bodyPr>
          <a:lstStyle/>
          <a:p>
            <a:pPr marL="0" indent="0" algn="l">
              <a:buNone/>
            </a:pPr>
            <a:r>
              <a:rPr lang="en-US" sz="2000" i="0" dirty="0">
                <a:solidFill>
                  <a:srgbClr val="1F1F1F"/>
                </a:solidFill>
                <a:effectLst/>
                <a:latin typeface="+mj-lt"/>
              </a:rPr>
              <a:t>	</a:t>
            </a:r>
          </a:p>
          <a:p>
            <a:pPr marL="0" indent="0" algn="l">
              <a:buNone/>
            </a:pPr>
            <a:r>
              <a:rPr lang="en-US" sz="2000" b="1" i="0" dirty="0">
                <a:effectLst/>
                <a:latin typeface="+mj-lt"/>
              </a:rPr>
              <a:t>Breast cancer anomaly detection based on the possibility theory with a clustering paradigm</a:t>
            </a:r>
          </a:p>
          <a:p>
            <a:pPr marL="0" indent="0" algn="l">
              <a:buNone/>
            </a:pPr>
            <a:r>
              <a:rPr lang="en-US" sz="2000" i="0" dirty="0">
                <a:solidFill>
                  <a:srgbClr val="C00000"/>
                </a:solidFill>
                <a:effectLst/>
                <a:latin typeface="+mj-lt"/>
              </a:rPr>
              <a:t>Jihen Frikha Elleuch, Mouna Zouari Mehdi, Majd Belaaj, Norhène Gargouri Benayed, Dorra Sellami</a:t>
            </a:r>
            <a:r>
              <a:rPr lang="en-US" sz="2000" dirty="0">
                <a:solidFill>
                  <a:srgbClr val="C00000"/>
                </a:solidFill>
                <a:latin typeface="+mj-lt"/>
              </a:rPr>
              <a:t> and </a:t>
            </a:r>
            <a:r>
              <a:rPr lang="en-US" sz="2000" i="0" dirty="0">
                <a:solidFill>
                  <a:srgbClr val="C00000"/>
                </a:solidFill>
                <a:effectLst/>
                <a:latin typeface="+mj-lt"/>
              </a:rPr>
              <a:t>Alima Damak </a:t>
            </a:r>
          </a:p>
          <a:p>
            <a:pPr marL="457200" indent="-457200" algn="l">
              <a:buFont typeface="+mj-lt"/>
              <a:buAutoNum type="arabicParenR"/>
            </a:pPr>
            <a:r>
              <a:rPr lang="en-US" sz="2000" dirty="0">
                <a:solidFill>
                  <a:srgbClr val="1F1F1F"/>
                </a:solidFill>
                <a:latin typeface="+mj-lt"/>
              </a:rPr>
              <a:t>They created a </a:t>
            </a:r>
            <a:r>
              <a:rPr lang="en-US" sz="2000" i="0" dirty="0">
                <a:solidFill>
                  <a:srgbClr val="1F1F1F"/>
                </a:solidFill>
                <a:effectLst/>
                <a:latin typeface="+mj-lt"/>
              </a:rPr>
              <a:t>comprehensive framework  for the transformation and fusion of medium-level features. </a:t>
            </a:r>
          </a:p>
          <a:p>
            <a:pPr marL="457200" indent="-457200" algn="l">
              <a:buFont typeface="+mj-lt"/>
              <a:buAutoNum type="arabicParenR"/>
            </a:pPr>
            <a:r>
              <a:rPr lang="en-US" sz="2000" i="0" dirty="0">
                <a:solidFill>
                  <a:srgbClr val="1F1F1F"/>
                </a:solidFill>
                <a:effectLst/>
                <a:latin typeface="+mj-lt"/>
              </a:rPr>
              <a:t>Notably, exceptional rates of accuracy were achieved in detecting anomalies within breast tissues an 95.4% accuracy for mass detection and an 99.4% accuracy for micro-calcification detection.</a:t>
            </a:r>
          </a:p>
        </p:txBody>
      </p:sp>
    </p:spTree>
    <p:extLst>
      <p:ext uri="{BB962C8B-B14F-4D97-AF65-F5344CB8AC3E}">
        <p14:creationId xmlns:p14="http://schemas.microsoft.com/office/powerpoint/2010/main" val="157738012"/>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- 2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0"/>
            <a:ext cx="8143875" cy="4267199"/>
          </a:xfrm>
          <a:prstGeom prst="rect">
            <a:avLst/>
          </a:prstGeom>
        </p:spPr>
        <p:txBody>
          <a:bodyPr vert="horz" wrap="square" lIns="91440" tIns="45720" rIns="91440" bIns="45720" numCol="1" anchor="t" anchorCtr="0" compatLnSpc="1">
            <a:prstTxWarp prst="textNoShape">
              <a:avLst/>
            </a:prstTxWarp>
          </a:body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Improved accuracy in mass and microcalcification detection.</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Possibility-necessity based decision making can provide a more efficient and effective way of assigning samples to different classes.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approach may require a large amount of data to train the models and achieve high accuracy.</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possibility-based modeling formalism may be more complex and difficult to implement than other traditional methods.</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approach may not be suitable for all types of breast tissue anomalies or may not generalize well to other datasets.</a:t>
            </a:r>
            <a:endParaRPr lang="en-IN" sz="1800" dirty="0">
              <a:effectLst/>
            </a:endParaRPr>
          </a:p>
        </p:txBody>
      </p:sp>
    </p:spTree>
    <p:extLst>
      <p:ext uri="{BB962C8B-B14F-4D97-AF65-F5344CB8AC3E}">
        <p14:creationId xmlns:p14="http://schemas.microsoft.com/office/powerpoint/2010/main" val="3134601840"/>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752600" y="0"/>
            <a:ext cx="5867400"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- 3</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1"/>
            <a:ext cx="8143875" cy="3886200"/>
          </a:xfrm>
          <a:prstGeom prst="rect">
            <a:avLst/>
          </a:prstGeom>
        </p:spPr>
        <p:txBody>
          <a:bodyPr vert="horz" wrap="square" lIns="91440" tIns="45720" rIns="91440" bIns="45720" numCol="1" anchor="t" anchorCtr="0" compatLnSpc="1">
            <a:prstTxWarp prst="textNoShape">
              <a:avLst/>
            </a:prstTxWarp>
          </a:bodyPr>
          <a:lstStyle/>
          <a:p>
            <a:pPr marL="0" indent="0" algn="l">
              <a:buNone/>
            </a:pPr>
            <a:r>
              <a:rPr lang="en-US" sz="2000" i="0" dirty="0">
                <a:solidFill>
                  <a:srgbClr val="1F1F1F"/>
                </a:solidFill>
                <a:effectLst/>
                <a:latin typeface="+mj-lt"/>
              </a:rPr>
              <a:t>	</a:t>
            </a:r>
          </a:p>
          <a:p>
            <a:pPr marL="0" indent="0" algn="l">
              <a:buNone/>
            </a:pPr>
            <a:r>
              <a:rPr lang="en-US" sz="2000" b="1" i="0" dirty="0">
                <a:effectLst/>
                <a:latin typeface="+mj-lt"/>
              </a:rPr>
              <a:t>Breast tumor segmentation in digital mammograms using spiculated regions</a:t>
            </a:r>
          </a:p>
          <a:p>
            <a:pPr marL="0" indent="0" algn="l">
              <a:buNone/>
            </a:pPr>
            <a:r>
              <a:rPr lang="en-US" sz="2000" i="0" dirty="0">
                <a:solidFill>
                  <a:srgbClr val="C00000"/>
                </a:solidFill>
                <a:effectLst/>
                <a:latin typeface="+mj-lt"/>
              </a:rPr>
              <a:t>Hamed Pezeshki</a:t>
            </a:r>
            <a:endParaRPr lang="en-US" sz="2000" dirty="0">
              <a:solidFill>
                <a:srgbClr val="C00000"/>
              </a:solidFill>
              <a:latin typeface="+mj-lt"/>
            </a:endParaRPr>
          </a:p>
          <a:p>
            <a:pPr marL="457200" indent="-457200" algn="l">
              <a:buFont typeface="+mj-lt"/>
              <a:buAutoNum type="arabicParenR"/>
            </a:pPr>
            <a:r>
              <a:rPr lang="en-US" sz="2000" i="0" dirty="0">
                <a:solidFill>
                  <a:srgbClr val="1F1F1F"/>
                </a:solidFill>
                <a:effectLst/>
                <a:latin typeface="+mj-lt"/>
              </a:rPr>
              <a:t>It extracts spiculated areas and mass cores simultaneously, using pixel patterns for spiculated regions and pixel similarity for mass cores. </a:t>
            </a:r>
          </a:p>
          <a:p>
            <a:pPr marL="457200" indent="-457200" algn="l">
              <a:buFont typeface="+mj-lt"/>
              <a:buAutoNum type="arabicParenR"/>
            </a:pPr>
            <a:r>
              <a:rPr lang="en-US" sz="2000" i="0" dirty="0">
                <a:solidFill>
                  <a:srgbClr val="1F1F1F"/>
                </a:solidFill>
                <a:effectLst/>
                <a:latin typeface="+mj-lt"/>
              </a:rPr>
              <a:t>By removing redundant pixels through thresholding and combining regions, the method ensures accurate tumor segmentation. </a:t>
            </a:r>
          </a:p>
        </p:txBody>
      </p:sp>
    </p:spTree>
    <p:extLst>
      <p:ext uri="{BB962C8B-B14F-4D97-AF65-F5344CB8AC3E}">
        <p14:creationId xmlns:p14="http://schemas.microsoft.com/office/powerpoint/2010/main" val="415912505"/>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- 3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0"/>
            <a:ext cx="8143875" cy="4267199"/>
          </a:xfrm>
          <a:prstGeom prst="rect">
            <a:avLst/>
          </a:prstGeom>
        </p:spPr>
        <p:txBody>
          <a:bodyPr vert="horz" wrap="square" lIns="91440" tIns="45720" rIns="91440" bIns="45720" numCol="1" anchor="t" anchorCtr="0" compatLnSpc="1">
            <a:prstTxWarp prst="textNoShape">
              <a:avLst/>
            </a:prstTxWarp>
          </a:body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technique accurately extracts the mass core (central region) and spiculated regions which contain the tumor border details.</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technique significantly discriminated between the shape of malignant and benign masses.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dirty="0">
                <a:solidFill>
                  <a:srgbClr val="1F1F1F"/>
                </a:solidFill>
                <a:latin typeface="Times New Roman" panose="02020603050405020304" pitchFamily="18" charset="0"/>
                <a:ea typeface="Arial" panose="020B0604020202020204" pitchFamily="34" charset="0"/>
                <a:cs typeface="Arial" panose="020B0604020202020204" pitchFamily="34" charset="0"/>
              </a:rPr>
              <a:t>Need m</a:t>
            </a: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ore effective pre-processing methods to extract the details </a:t>
            </a:r>
            <a:r>
              <a:rPr lang="en-US" sz="1800" dirty="0">
                <a:solidFill>
                  <a:srgbClr val="1F1F1F"/>
                </a:solidFill>
                <a:latin typeface="Times New Roman" panose="02020603050405020304" pitchFamily="18" charset="0"/>
                <a:ea typeface="Arial" panose="020B0604020202020204" pitchFamily="34" charset="0"/>
                <a:cs typeface="Arial" panose="020B0604020202020204" pitchFamily="34" charset="0"/>
              </a:rPr>
              <a:t>o</a:t>
            </a: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f the mass core.</a:t>
            </a:r>
          </a:p>
        </p:txBody>
      </p:sp>
    </p:spTree>
    <p:extLst>
      <p:ext uri="{BB962C8B-B14F-4D97-AF65-F5344CB8AC3E}">
        <p14:creationId xmlns:p14="http://schemas.microsoft.com/office/powerpoint/2010/main" val="742559084"/>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752600" y="0"/>
            <a:ext cx="5867400"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- 4</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1"/>
            <a:ext cx="8143875" cy="3886200"/>
          </a:xfrm>
          <a:prstGeom prst="rect">
            <a:avLst/>
          </a:prstGeom>
        </p:spPr>
        <p:txBody>
          <a:bodyPr vert="horz" wrap="square" lIns="91440" tIns="45720" rIns="91440" bIns="45720" numCol="1" anchor="t" anchorCtr="0" compatLnSpc="1">
            <a:prstTxWarp prst="textNoShape">
              <a:avLst/>
            </a:prstTxWarp>
          </a:bodyPr>
          <a:lstStyle/>
          <a:p>
            <a:pPr marL="0" indent="0" algn="l">
              <a:buNone/>
            </a:pPr>
            <a:r>
              <a:rPr lang="en-US" sz="2000" i="0" dirty="0">
                <a:solidFill>
                  <a:srgbClr val="1F1F1F"/>
                </a:solidFill>
                <a:effectLst/>
                <a:latin typeface="+mj-lt"/>
              </a:rPr>
              <a:t>	</a:t>
            </a:r>
          </a:p>
          <a:p>
            <a:pPr marL="0" indent="0" algn="l">
              <a:buNone/>
            </a:pPr>
            <a:r>
              <a:rPr lang="en-US" sz="2000" b="1" i="0" dirty="0">
                <a:effectLst/>
                <a:latin typeface="+mj-lt"/>
              </a:rPr>
              <a:t>YOLO Based Breast Masses Detection and Classification in Full-Field Digital Mammograms</a:t>
            </a:r>
          </a:p>
          <a:p>
            <a:pPr marL="0" indent="0" algn="l">
              <a:buNone/>
            </a:pPr>
            <a:r>
              <a:rPr lang="en-US" sz="2000" i="0" dirty="0">
                <a:solidFill>
                  <a:srgbClr val="C00000"/>
                </a:solidFill>
                <a:effectLst/>
                <a:latin typeface="+mj-lt"/>
              </a:rPr>
              <a:t>Ghada Hamed Aly, Mohammed Marey, Safaa Amin El-Sayed and Mohamed Fahmy Tolba  </a:t>
            </a:r>
          </a:p>
          <a:p>
            <a:pPr marL="457200" indent="-457200" algn="l">
              <a:buFont typeface="+mj-lt"/>
              <a:buAutoNum type="arabicParenR"/>
            </a:pPr>
            <a:r>
              <a:rPr lang="en-US" sz="2000" i="0" dirty="0">
                <a:solidFill>
                  <a:srgbClr val="1F1F1F"/>
                </a:solidFill>
                <a:effectLst/>
                <a:latin typeface="+mj-lt"/>
              </a:rPr>
              <a:t>They used YOLO(You Only Look Once), an efficient single-pass approach for mammogram detection. </a:t>
            </a:r>
          </a:p>
          <a:p>
            <a:pPr marL="457200" indent="-457200" algn="l">
              <a:buFont typeface="+mj-lt"/>
              <a:buAutoNum type="arabicParenR"/>
            </a:pPr>
            <a:r>
              <a:rPr lang="en-US" sz="2000" i="0" dirty="0">
                <a:solidFill>
                  <a:srgbClr val="1F1F1F"/>
                </a:solidFill>
                <a:effectLst/>
                <a:latin typeface="+mj-lt"/>
              </a:rPr>
              <a:t>Their work targets the automation of breast mass detection and classification, seeking to replace error-prone human evaluations with precise and effective methods.</a:t>
            </a:r>
          </a:p>
        </p:txBody>
      </p:sp>
    </p:spTree>
    <p:extLst>
      <p:ext uri="{BB962C8B-B14F-4D97-AF65-F5344CB8AC3E}">
        <p14:creationId xmlns:p14="http://schemas.microsoft.com/office/powerpoint/2010/main" val="2311982526"/>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- 4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0"/>
            <a:ext cx="8143875" cy="4267199"/>
          </a:xfrm>
          <a:prstGeom prst="rect">
            <a:avLst/>
          </a:prstGeom>
        </p:spPr>
        <p:txBody>
          <a:bodyPr vert="horz" wrap="square" lIns="91440" tIns="45720" rIns="91440" bIns="45720" numCol="1" anchor="t" anchorCtr="0" compatLnSpc="1">
            <a:prstTxWarp prst="textNoShape">
              <a:avLst/>
            </a:prstTxWarp>
          </a:body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Augmenting the dataset using different approaches, and comparing with other recent YOLO based studies, found that augmenting the training set only is the fairest and most accurate to be applied in realistic scenarios.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YOLO-V3 is a good model for detecting small objects, but it has some limitations. For example, it can't detect small masses that are close together very well.</a:t>
            </a:r>
          </a:p>
        </p:txBody>
      </p:sp>
    </p:spTree>
    <p:extLst>
      <p:ext uri="{BB962C8B-B14F-4D97-AF65-F5344CB8AC3E}">
        <p14:creationId xmlns:p14="http://schemas.microsoft.com/office/powerpoint/2010/main" val="1867273070"/>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752600" y="0"/>
            <a:ext cx="5867400"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- 5</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1"/>
            <a:ext cx="8143875" cy="3886200"/>
          </a:xfrm>
          <a:prstGeom prst="rect">
            <a:avLst/>
          </a:prstGeom>
        </p:spPr>
        <p:txBody>
          <a:bodyPr vert="horz" wrap="square" lIns="91440" tIns="45720" rIns="91440" bIns="45720" numCol="1" anchor="t" anchorCtr="0" compatLnSpc="1">
            <a:prstTxWarp prst="textNoShape">
              <a:avLst/>
            </a:prstTxWarp>
          </a:bodyPr>
          <a:lstStyle/>
          <a:p>
            <a:pPr marL="0" indent="0" algn="l">
              <a:buNone/>
            </a:pPr>
            <a:r>
              <a:rPr lang="en-US" sz="2000" i="0" dirty="0">
                <a:solidFill>
                  <a:srgbClr val="1F1F1F"/>
                </a:solidFill>
                <a:effectLst/>
                <a:latin typeface="+mj-lt"/>
              </a:rPr>
              <a:t>	</a:t>
            </a:r>
            <a:endParaRPr lang="en-US" sz="2000" i="0" dirty="0">
              <a:effectLst/>
              <a:latin typeface="+mj-lt"/>
            </a:endParaRPr>
          </a:p>
          <a:p>
            <a:pPr marL="0" indent="0" algn="l">
              <a:buNone/>
            </a:pPr>
            <a:r>
              <a:rPr lang="en-US" sz="2000" b="1" i="0" dirty="0">
                <a:effectLst/>
                <a:latin typeface="+mj-lt"/>
              </a:rPr>
              <a:t>Early detection and classification of abnormality in prior mammograms using image-to-image translation and YOLO techniques</a:t>
            </a:r>
          </a:p>
          <a:p>
            <a:pPr marL="0" indent="0" algn="l">
              <a:buNone/>
            </a:pPr>
            <a:r>
              <a:rPr lang="en-US" sz="2000" i="0" dirty="0">
                <a:solidFill>
                  <a:srgbClr val="C00000"/>
                </a:solidFill>
                <a:effectLst/>
                <a:latin typeface="+mj-lt"/>
              </a:rPr>
              <a:t>Asma Baccouche, Begonya Garcia-Zapirain, Yufeng Zheng and Adel S. Elmaghraby</a:t>
            </a:r>
            <a:r>
              <a:rPr lang="en-US" sz="2000" dirty="0">
                <a:solidFill>
                  <a:srgbClr val="C00000"/>
                </a:solidFill>
                <a:latin typeface="+mj-lt"/>
              </a:rPr>
              <a:t>  </a:t>
            </a:r>
          </a:p>
          <a:p>
            <a:pPr marL="457200" indent="-457200" algn="l">
              <a:buFont typeface="+mj-lt"/>
              <a:buAutoNum type="arabicParenR"/>
            </a:pPr>
            <a:r>
              <a:rPr lang="en-US" sz="2000" dirty="0">
                <a:solidFill>
                  <a:srgbClr val="1F1F1F"/>
                </a:solidFill>
                <a:latin typeface="+mj-lt"/>
              </a:rPr>
              <a:t>T</a:t>
            </a:r>
            <a:r>
              <a:rPr lang="en-US" sz="2000" i="0" dirty="0">
                <a:solidFill>
                  <a:srgbClr val="1F1F1F"/>
                </a:solidFill>
                <a:effectLst/>
                <a:latin typeface="+mj-lt"/>
              </a:rPr>
              <a:t>hey focused on precise early breast cancer diagnosis through deep learning techniques. </a:t>
            </a:r>
          </a:p>
          <a:p>
            <a:pPr marL="457200" indent="-457200" algn="l">
              <a:buFont typeface="+mj-lt"/>
              <a:buAutoNum type="arabicParenR"/>
            </a:pPr>
            <a:r>
              <a:rPr lang="en-US" sz="2000" i="0" dirty="0">
                <a:solidFill>
                  <a:srgbClr val="1F1F1F"/>
                </a:solidFill>
                <a:effectLst/>
                <a:latin typeface="+mj-lt"/>
              </a:rPr>
              <a:t>Their YOLO-based model achieves simultaneous detection and classification of suspicious lesions in digital mammograms. </a:t>
            </a:r>
          </a:p>
          <a:p>
            <a:pPr marL="457200" indent="-457200" algn="l">
              <a:buFont typeface="+mj-lt"/>
              <a:buAutoNum type="arabicParenR"/>
            </a:pPr>
            <a:r>
              <a:rPr lang="en-US" sz="2000" i="0" dirty="0">
                <a:solidFill>
                  <a:srgbClr val="1F1F1F"/>
                </a:solidFill>
                <a:effectLst/>
                <a:latin typeface="+mj-lt"/>
              </a:rPr>
              <a:t>The objective is to minimize unwarranted biopsies and enhance survival rates. Leveraging prior mammograms for radiologist support, the research scrutinizes four lesion categories such as Mass, Calcification, Architectural Distortions, and Normal.</a:t>
            </a:r>
          </a:p>
        </p:txBody>
      </p:sp>
    </p:spTree>
    <p:extLst>
      <p:ext uri="{BB962C8B-B14F-4D97-AF65-F5344CB8AC3E}">
        <p14:creationId xmlns:p14="http://schemas.microsoft.com/office/powerpoint/2010/main" val="2751474589"/>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- 5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0"/>
            <a:ext cx="8143875" cy="4267199"/>
          </a:xfrm>
          <a:prstGeom prst="rect">
            <a:avLst/>
          </a:prstGeom>
        </p:spPr>
        <p:txBody>
          <a:bodyPr vert="horz" wrap="square" lIns="91440" tIns="45720" rIns="91440" bIns="45720" numCol="1" anchor="t" anchorCtr="0" compatLnSpc="1">
            <a:prstTxWarp prst="textNoShape">
              <a:avLst/>
            </a:prstTxWarp>
          </a:body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integration of Prior mammograms from all used follow-up screenings to provide an early detection and classification on initial screened mammograms is important because it can help to identify abnormalities that may have been missed in earlier screenings.</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use of image-to-image translation techniques to create new translated Prior mammograms that can overcome the misalignment between the two screenings due to temporal and texture changes helps to improve the accuracy of the detection and classification results.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It used a two-stage approach to detection and classification. This means that the model first detected the lesions, and then it classified the lesions. This can lead to errors if the model incorrectly detects a lesion.</a:t>
            </a:r>
          </a:p>
        </p:txBody>
      </p:sp>
    </p:spTree>
    <p:extLst>
      <p:ext uri="{BB962C8B-B14F-4D97-AF65-F5344CB8AC3E}">
        <p14:creationId xmlns:p14="http://schemas.microsoft.com/office/powerpoint/2010/main" val="234160143"/>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p:cNvSpPr>
            <a:spLocks noGrp="1"/>
          </p:cNvSpPr>
          <p:nvPr>
            <p:ph type="title"/>
          </p:nvPr>
        </p:nvSpPr>
        <p:spPr>
          <a:xfrm>
            <a:off x="2190750" y="0"/>
            <a:ext cx="5000625" cy="571500"/>
          </a:xfrm>
          <a:noFill/>
          <a:ln>
            <a:miter lim="800000"/>
          </a:ln>
        </p:spPr>
        <p:txBody>
          <a:bodyPr vert="horz" wrap="square" lIns="91440" tIns="45720" rIns="91440" bIns="4572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baseline="0">
                <a:solidFill>
                  <a:schemeClr val="tx2"/>
                </a:solidFill>
                <a:latin typeface="Times New Roman" pitchFamily="18" charset="0"/>
                <a:ea typeface="+mj-ea"/>
                <a:cs typeface="+mj-cs"/>
              </a:defRPr>
            </a:lvl1pPr>
          </a:lstStyle>
          <a:p>
            <a:pPr lvl="0"/>
            <a:r>
              <a:rPr lang="en-IN" altLang="en-US" sz="3200" b="1" dirty="0">
                <a:solidFill>
                  <a:srgbClr val="C00000"/>
                </a:solidFill>
              </a:rPr>
              <a:t>PROBLEM STATEMENT</a:t>
            </a:r>
            <a:endParaRPr lang="en-IN" altLang="en-US" sz="3200" dirty="0">
              <a:solidFill>
                <a:srgbClr val="C00000"/>
              </a:solidFill>
            </a:endParaRPr>
          </a:p>
        </p:txBody>
      </p:sp>
      <p:sp>
        <p:nvSpPr>
          <p:cNvPr id="7171" name="Content Placeholder 4"/>
          <p:cNvSpPr>
            <a:spLocks noGrp="1"/>
          </p:cNvSpPr>
          <p:nvPr>
            <p:ph idx="1"/>
          </p:nvPr>
        </p:nvSpPr>
        <p:spPr>
          <a:xfrm>
            <a:off x="619124" y="914400"/>
            <a:ext cx="8143875" cy="5029199"/>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latin typeface="+mn-lt"/>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latin typeface="+mn-lt"/>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5pPr>
            <a:lvl6pPr marL="2514600" indent="-228600" algn="l" rtl="0" fontAlgn="base">
              <a:spcBef>
                <a:spcPct val="20000"/>
              </a:spcBef>
              <a:spcAft>
                <a:spcPct val="0"/>
              </a:spcAft>
              <a:buChar char="»"/>
              <a:defRPr lang="en-US" altLang="en-US" sz="2000">
                <a:solidFill>
                  <a:schemeClr val="tx1"/>
                </a:solidFill>
                <a:latin typeface="+mn-lt"/>
              </a:defRPr>
            </a:lvl6pPr>
            <a:lvl7pPr marL="2971800" indent="-228600" algn="l" rtl="0" fontAlgn="base">
              <a:spcBef>
                <a:spcPct val="20000"/>
              </a:spcBef>
              <a:spcAft>
                <a:spcPct val="0"/>
              </a:spcAft>
              <a:buChar char="»"/>
              <a:defRPr lang="en-US" altLang="en-US" sz="2000">
                <a:solidFill>
                  <a:schemeClr val="tx1"/>
                </a:solidFill>
                <a:latin typeface="+mn-lt"/>
              </a:defRPr>
            </a:lvl7pPr>
            <a:lvl8pPr marL="3429000" indent="-228600" algn="l" rtl="0" fontAlgn="base">
              <a:spcBef>
                <a:spcPct val="20000"/>
              </a:spcBef>
              <a:spcAft>
                <a:spcPct val="0"/>
              </a:spcAft>
              <a:buChar char="»"/>
              <a:defRPr lang="en-US" altLang="en-US" sz="2000">
                <a:solidFill>
                  <a:schemeClr val="tx1"/>
                </a:solidFill>
                <a:latin typeface="+mn-lt"/>
              </a:defRPr>
            </a:lvl8pPr>
            <a:lvl9pPr marL="3886200" indent="-228600" algn="l" rtl="0" fontAlgn="base">
              <a:spcBef>
                <a:spcPct val="20000"/>
              </a:spcBef>
              <a:spcAft>
                <a:spcPct val="0"/>
              </a:spcAft>
              <a:buChar char="»"/>
              <a:defRPr lang="en-US" altLang="en-US" sz="2000">
                <a:solidFill>
                  <a:schemeClr val="tx1"/>
                </a:solidFill>
                <a:latin typeface="+mn-lt"/>
              </a:defRPr>
            </a:lvl9pPr>
          </a:lstStyle>
          <a:p>
            <a:pPr lvl="0" algn="just">
              <a:buNone/>
            </a:pPr>
            <a:r>
              <a:rPr lang="en-US" altLang="en-US" sz="2000" dirty="0">
                <a:ea typeface="Times New Roman" pitchFamily="18" charset="0"/>
              </a:rPr>
              <a:t>		Breast cancer is a leading cause of death for women globally. Breast cancer starts when cells in the breast begin to grow abnormally and form a lump or tumor. To detect breast cancer Mammograms are used. Mammograms are X-ray images of the breasts which is used to detect breast cancer. Early detection of breast cancer is important for effective treatment and a better chance of survival. If breast cancer is not detected early, it can spread to other parts of the body and become more difficult to treat. </a:t>
            </a:r>
          </a:p>
          <a:p>
            <a:pPr lvl="0" algn="just">
              <a:buNone/>
            </a:pPr>
            <a:r>
              <a:rPr lang="en-US" altLang="en-US" sz="2000" dirty="0">
                <a:ea typeface="Times New Roman" pitchFamily="18" charset="0"/>
              </a:rPr>
              <a:t>		However, finding breast lumps in mammograms is challenging because the images can be complex because they have a lot of overlapping tissue making it difficult to distinguish between lumps and normal tissue. This is a problem because early detection of breast cancer is important for effective treatment and a better chance of survival. This project aims to develop a new method for detecting breast cancer in mammograms that is more accurate and easier to interpret. </a:t>
            </a:r>
          </a:p>
        </p:txBody>
      </p:sp>
      <p:sp>
        <p:nvSpPr>
          <p:cNvPr id="7172"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Tree>
  </p:cSld>
  <p:clrMapOvr>
    <a:masterClrMapping/>
  </p:clrMapOvr>
  <mc:AlternateContent xmlns:mc="http://schemas.openxmlformats.org/markup-compatibility/2006" xmlns:p14="http://schemas.microsoft.com/office/powerpoint/2010/main">
    <mc:Choice Requires="p14">
      <p:transition spd="slow" p14:dur="1200">
        <p:zo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p:zo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752600" y="0"/>
            <a:ext cx="5867400"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- 6</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1"/>
            <a:ext cx="8143875" cy="3886200"/>
          </a:xfrm>
          <a:prstGeom prst="rect">
            <a:avLst/>
          </a:prstGeom>
        </p:spPr>
        <p:txBody>
          <a:bodyPr vert="horz" wrap="square" lIns="91440" tIns="45720" rIns="91440" bIns="45720" numCol="1" anchor="t" anchorCtr="0" compatLnSpc="1">
            <a:prstTxWarp prst="textNoShape">
              <a:avLst/>
            </a:prstTxWarp>
          </a:bodyPr>
          <a:lstStyle/>
          <a:p>
            <a:pPr marL="0" indent="0" algn="l">
              <a:buNone/>
            </a:pPr>
            <a:r>
              <a:rPr lang="en-US" sz="2000" i="0" dirty="0">
                <a:solidFill>
                  <a:srgbClr val="1F1F1F"/>
                </a:solidFill>
                <a:effectLst/>
                <a:latin typeface="+mj-lt"/>
              </a:rPr>
              <a:t>	</a:t>
            </a:r>
          </a:p>
          <a:p>
            <a:pPr marL="0" indent="0" algn="l">
              <a:buNone/>
            </a:pPr>
            <a:r>
              <a:rPr lang="en-US" sz="2000" b="1" i="0" dirty="0">
                <a:effectLst/>
                <a:latin typeface="+mj-lt"/>
              </a:rPr>
              <a:t>A deep learning architecture with an object-detection algorithm and a convolutional neural network for breast mass detection and visualization</a:t>
            </a:r>
          </a:p>
          <a:p>
            <a:pPr marL="0" indent="0" algn="l">
              <a:buNone/>
            </a:pPr>
            <a:r>
              <a:rPr lang="en-US" sz="2000" i="0" dirty="0">
                <a:solidFill>
                  <a:srgbClr val="C00000"/>
                </a:solidFill>
                <a:effectLst/>
                <a:latin typeface="+mj-lt"/>
              </a:rPr>
              <a:t>Steven J. Frank </a:t>
            </a:r>
          </a:p>
          <a:p>
            <a:pPr marL="457200" indent="-457200" algn="l">
              <a:buFont typeface="+mj-lt"/>
              <a:buAutoNum type="arabicParenR"/>
            </a:pPr>
            <a:r>
              <a:rPr lang="en-US" sz="2000" dirty="0">
                <a:latin typeface="+mj-lt"/>
              </a:rPr>
              <a:t>Introduced</a:t>
            </a:r>
            <a:r>
              <a:rPr lang="en-US" sz="2000" i="0" dirty="0">
                <a:solidFill>
                  <a:srgbClr val="1F1F1F"/>
                </a:solidFill>
                <a:effectLst/>
                <a:latin typeface="+mj-lt"/>
              </a:rPr>
              <a:t> a comprehensive approach that involves integrating a deep learning architecture containing both an object-detection algorithm and a convolutional neural network. </a:t>
            </a:r>
          </a:p>
          <a:p>
            <a:pPr marL="457200" indent="-457200" algn="l">
              <a:buFont typeface="+mj-lt"/>
              <a:buAutoNum type="arabicParenR"/>
            </a:pPr>
            <a:r>
              <a:rPr lang="en-US" sz="2000" i="0" dirty="0">
                <a:solidFill>
                  <a:srgbClr val="1F1F1F"/>
                </a:solidFill>
                <a:effectLst/>
                <a:latin typeface="+mj-lt"/>
              </a:rPr>
              <a:t>Specifically, the study utilizes the YOLO v5 object-detection algorithm as its chosen method.</a:t>
            </a:r>
          </a:p>
        </p:txBody>
      </p:sp>
    </p:spTree>
    <p:extLst>
      <p:ext uri="{BB962C8B-B14F-4D97-AF65-F5344CB8AC3E}">
        <p14:creationId xmlns:p14="http://schemas.microsoft.com/office/powerpoint/2010/main" val="3044072636"/>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- 6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0"/>
            <a:ext cx="8143875" cy="4267199"/>
          </a:xfrm>
          <a:prstGeom prst="rect">
            <a:avLst/>
          </a:prstGeom>
        </p:spPr>
        <p:txBody>
          <a:bodyPr vert="horz" wrap="square" lIns="91440" tIns="45720" rIns="91440" bIns="45720" numCol="1" anchor="t" anchorCtr="0" compatLnSpc="1">
            <a:prstTxWarp prst="textNoShape">
              <a:avLst/>
            </a:prstTxWarp>
          </a:body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system can reduce the time and effort required for radiologists to review mammograms and improve the accuracy of breast mass detection.</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False positives, which can lead to reviewer frustration and diminish confidence in a tool's effectiveness, are a potential shortcoming of object-detection systems.</a:t>
            </a:r>
          </a:p>
        </p:txBody>
      </p:sp>
    </p:spTree>
    <p:extLst>
      <p:ext uri="{BB962C8B-B14F-4D97-AF65-F5344CB8AC3E}">
        <p14:creationId xmlns:p14="http://schemas.microsoft.com/office/powerpoint/2010/main" val="3042403605"/>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752600" y="0"/>
            <a:ext cx="5867400"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- 7</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1"/>
            <a:ext cx="8143875" cy="3886200"/>
          </a:xfrm>
          <a:prstGeom prst="rect">
            <a:avLst/>
          </a:prstGeom>
        </p:spPr>
        <p:txBody>
          <a:bodyPr vert="horz" wrap="square" lIns="91440" tIns="45720" rIns="91440" bIns="45720" numCol="1" anchor="t" anchorCtr="0" compatLnSpc="1">
            <a:prstTxWarp prst="textNoShape">
              <a:avLst/>
            </a:prstTxWarp>
          </a:bodyPr>
          <a:lstStyle/>
          <a:p>
            <a:pPr marL="0" indent="0" algn="l">
              <a:buNone/>
            </a:pPr>
            <a:r>
              <a:rPr lang="en-US" sz="2000" i="0" dirty="0">
                <a:solidFill>
                  <a:srgbClr val="1F1F1F"/>
                </a:solidFill>
                <a:effectLst/>
                <a:latin typeface="+mj-lt"/>
              </a:rPr>
              <a:t>	</a:t>
            </a:r>
          </a:p>
          <a:p>
            <a:pPr marL="0" indent="0" algn="l">
              <a:buNone/>
            </a:pPr>
            <a:r>
              <a:rPr lang="en-US" sz="2000" b="1" i="0" dirty="0">
                <a:effectLst/>
                <a:latin typeface="+mj-lt"/>
              </a:rPr>
              <a:t>Automated breast cancer detection in mammography using ensemble classifier and feature weighting algorithms</a:t>
            </a:r>
          </a:p>
          <a:p>
            <a:pPr marL="0" indent="0" algn="l">
              <a:buNone/>
            </a:pPr>
            <a:r>
              <a:rPr lang="en-US" sz="2000" i="0" dirty="0">
                <a:solidFill>
                  <a:srgbClr val="C00000"/>
                </a:solidFill>
                <a:effectLst/>
                <a:latin typeface="+mj-lt"/>
              </a:rPr>
              <a:t>Fei Yan, Hesheng Huang, Witold Pedrycz , Kaoru Hirota </a:t>
            </a:r>
          </a:p>
          <a:p>
            <a:pPr marL="457200" indent="-457200" algn="l">
              <a:buFont typeface="+mj-lt"/>
              <a:buAutoNum type="arabicParenR"/>
            </a:pPr>
            <a:r>
              <a:rPr lang="en-US" sz="2000" dirty="0">
                <a:latin typeface="+mj-lt"/>
              </a:rPr>
              <a:t>They </a:t>
            </a:r>
            <a:r>
              <a:rPr lang="en-US" sz="2000" dirty="0">
                <a:solidFill>
                  <a:srgbClr val="1F1F1F"/>
                </a:solidFill>
                <a:latin typeface="+mj-lt"/>
              </a:rPr>
              <a:t>created a methodology that evaluates a breast cancer detection strategy using ensemble classifiers and feature weighting algorithms. </a:t>
            </a:r>
          </a:p>
          <a:p>
            <a:pPr marL="457200" indent="-457200" algn="l">
              <a:buFont typeface="+mj-lt"/>
              <a:buAutoNum type="arabicParenR"/>
            </a:pPr>
            <a:r>
              <a:rPr lang="en-US" sz="2000" dirty="0">
                <a:solidFill>
                  <a:srgbClr val="1F1F1F"/>
                </a:solidFill>
                <a:latin typeface="+mj-lt"/>
              </a:rPr>
              <a:t>Diagnostic accuracy is experimentally assessed, with two key algorithms employed</a:t>
            </a:r>
          </a:p>
          <a:p>
            <a:pPr marL="0" indent="0">
              <a:buNone/>
            </a:pPr>
            <a:r>
              <a:rPr lang="en-US" sz="2000" dirty="0">
                <a:solidFill>
                  <a:srgbClr val="1F1F1F"/>
                </a:solidFill>
                <a:latin typeface="+mj-lt"/>
              </a:rPr>
              <a:t>	Artifact removal within the breast region (Algorithm 1).</a:t>
            </a:r>
          </a:p>
          <a:p>
            <a:pPr marL="0" indent="0">
              <a:buNone/>
            </a:pPr>
            <a:r>
              <a:rPr lang="en-US" sz="2000" dirty="0">
                <a:solidFill>
                  <a:srgbClr val="1F1F1F"/>
                </a:solidFill>
                <a:latin typeface="+mj-lt"/>
              </a:rPr>
              <a:t>	Removal of abnormal areas in regions of interest (Algorithm 2).</a:t>
            </a:r>
          </a:p>
          <a:p>
            <a:pPr marL="0" indent="0">
              <a:buNone/>
            </a:pPr>
            <a:r>
              <a:rPr lang="en-US" sz="2000" dirty="0">
                <a:solidFill>
                  <a:srgbClr val="1F1F1F"/>
                </a:solidFill>
                <a:latin typeface="+mj-lt"/>
              </a:rPr>
              <a:t> These algorithms enhance the overall effectiveness of the detection strategy.</a:t>
            </a:r>
            <a:endParaRPr lang="en-US" sz="2000" i="0" dirty="0">
              <a:solidFill>
                <a:srgbClr val="1F1F1F"/>
              </a:solidFill>
              <a:effectLst/>
              <a:latin typeface="+mj-lt"/>
            </a:endParaRPr>
          </a:p>
        </p:txBody>
      </p:sp>
    </p:spTree>
    <p:extLst>
      <p:ext uri="{BB962C8B-B14F-4D97-AF65-F5344CB8AC3E}">
        <p14:creationId xmlns:p14="http://schemas.microsoft.com/office/powerpoint/2010/main" val="3542793785"/>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- 7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0"/>
            <a:ext cx="8143875" cy="4267199"/>
          </a:xfrm>
          <a:prstGeom prst="rect">
            <a:avLst/>
          </a:prstGeom>
        </p:spPr>
        <p:txBody>
          <a:bodyPr vert="horz" wrap="square" lIns="91440" tIns="45720" rIns="91440" bIns="45720" numCol="1" anchor="t" anchorCtr="0" compatLnSpc="1">
            <a:prstTxWarp prst="textNoShape">
              <a:avLst/>
            </a:prstTxWarp>
          </a:body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scheme could be highly practical and effective for helping radiologists to detect breast cancer, greatly reducing the incidence of false positives and false negatives.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A label or artifact is attached to the breast region, which cannot be removed using the proposed region extraction method. </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Large breast cancer datasets cannot be employed in the proposed scheme because they are very difficult to obtain.</a:t>
            </a:r>
          </a:p>
        </p:txBody>
      </p:sp>
    </p:spTree>
    <p:extLst>
      <p:ext uri="{BB962C8B-B14F-4D97-AF65-F5344CB8AC3E}">
        <p14:creationId xmlns:p14="http://schemas.microsoft.com/office/powerpoint/2010/main" val="682924197"/>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752600" y="0"/>
            <a:ext cx="5867400"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- 8</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1"/>
            <a:ext cx="8143875" cy="3886200"/>
          </a:xfrm>
          <a:prstGeom prst="rect">
            <a:avLst/>
          </a:prstGeom>
        </p:spPr>
        <p:txBody>
          <a:bodyPr vert="horz" wrap="square" lIns="91440" tIns="45720" rIns="91440" bIns="45720" numCol="1" anchor="t" anchorCtr="0" compatLnSpc="1">
            <a:prstTxWarp prst="textNoShape">
              <a:avLst/>
            </a:prstTxWarp>
          </a:bodyPr>
          <a:lstStyle/>
          <a:p>
            <a:pPr marL="0" indent="0" algn="l">
              <a:buNone/>
            </a:pPr>
            <a:r>
              <a:rPr lang="en-US" sz="2000" i="0" dirty="0">
                <a:effectLst/>
                <a:latin typeface="+mj-lt"/>
              </a:rPr>
              <a:t>	</a:t>
            </a:r>
          </a:p>
          <a:p>
            <a:pPr marL="0" indent="0" algn="l">
              <a:buNone/>
            </a:pPr>
            <a:r>
              <a:rPr lang="en-US" sz="2000" b="1" i="0" dirty="0">
                <a:effectLst/>
                <a:latin typeface="+mj-lt"/>
              </a:rPr>
              <a:t>Breast cancer: Classification of suspicious regions in digital mammograms based on capsule network</a:t>
            </a:r>
          </a:p>
          <a:p>
            <a:pPr marL="0" indent="0" algn="l">
              <a:buNone/>
            </a:pPr>
            <a:r>
              <a:rPr lang="en-US" sz="2000" i="0" dirty="0">
                <a:solidFill>
                  <a:srgbClr val="C00000"/>
                </a:solidFill>
                <a:effectLst/>
                <a:latin typeface="+mj-lt"/>
              </a:rPr>
              <a:t>Khaoula Belhaj Soulami, Naima Kaabouch</a:t>
            </a:r>
            <a:r>
              <a:rPr lang="en-US" sz="2000" dirty="0">
                <a:solidFill>
                  <a:srgbClr val="C00000"/>
                </a:solidFill>
                <a:latin typeface="+mj-lt"/>
              </a:rPr>
              <a:t> and </a:t>
            </a:r>
            <a:r>
              <a:rPr lang="en-US" sz="2000" i="0" dirty="0">
                <a:solidFill>
                  <a:srgbClr val="C00000"/>
                </a:solidFill>
                <a:effectLst/>
                <a:latin typeface="+mj-lt"/>
              </a:rPr>
              <a:t>Mohamed Nabil Saidi</a:t>
            </a:r>
            <a:r>
              <a:rPr lang="en-US" sz="2000" dirty="0">
                <a:solidFill>
                  <a:srgbClr val="C00000"/>
                </a:solidFill>
                <a:latin typeface="+mj-lt"/>
              </a:rPr>
              <a:t> </a:t>
            </a:r>
          </a:p>
          <a:p>
            <a:pPr marL="457200" indent="-457200" algn="l">
              <a:buFont typeface="+mj-lt"/>
              <a:buAutoNum type="arabicParenR"/>
            </a:pPr>
            <a:r>
              <a:rPr lang="en-US" sz="2000" dirty="0">
                <a:latin typeface="+mj-lt"/>
              </a:rPr>
              <a:t>T</a:t>
            </a:r>
            <a:r>
              <a:rPr lang="en-US" sz="2000" dirty="0">
                <a:solidFill>
                  <a:srgbClr val="1F1F1F"/>
                </a:solidFill>
                <a:latin typeface="+mj-lt"/>
              </a:rPr>
              <a:t>hey used Capsule based Deep learning model to classify suspicious masses in the breast into normal, benign, and malignant. </a:t>
            </a:r>
          </a:p>
          <a:p>
            <a:pPr marL="457200" indent="-457200" algn="l">
              <a:buFont typeface="+mj-lt"/>
              <a:buAutoNum type="arabicParenR"/>
            </a:pPr>
            <a:r>
              <a:rPr lang="en-US" sz="2000" dirty="0">
                <a:solidFill>
                  <a:srgbClr val="1F1F1F"/>
                </a:solidFill>
                <a:latin typeface="+mj-lt"/>
              </a:rPr>
              <a:t>They used Dynamic Routing algorithm.</a:t>
            </a:r>
            <a:endParaRPr lang="en-US" sz="2000" i="0" dirty="0">
              <a:solidFill>
                <a:srgbClr val="1F1F1F"/>
              </a:solidFill>
              <a:effectLst/>
              <a:latin typeface="+mj-lt"/>
            </a:endParaRPr>
          </a:p>
        </p:txBody>
      </p:sp>
    </p:spTree>
    <p:extLst>
      <p:ext uri="{BB962C8B-B14F-4D97-AF65-F5344CB8AC3E}">
        <p14:creationId xmlns:p14="http://schemas.microsoft.com/office/powerpoint/2010/main" val="3042242500"/>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- 8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0"/>
            <a:ext cx="8143875" cy="4267199"/>
          </a:xfrm>
          <a:prstGeom prst="rect">
            <a:avLst/>
          </a:prstGeom>
        </p:spPr>
        <p:txBody>
          <a:bodyPr vert="horz" wrap="square" lIns="91440" tIns="45720" rIns="91440" bIns="45720" numCol="1" anchor="t" anchorCtr="0" compatLnSpc="1">
            <a:prstTxWarp prst="textNoShape">
              <a:avLst/>
            </a:prstTxWarp>
          </a:body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model shows good performance for binary classification and multiclassification of suspicious breast masses, particularly for extremely dense mammograms.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binary classification of masses into normal and abnormal achieves an accuracy of 96.03% whereas the  multiclassification of breast masses into normal, benign, and malignant scores an accuracy of 77.78% which is less than binary classification.</a:t>
            </a:r>
          </a:p>
        </p:txBody>
      </p:sp>
    </p:spTree>
    <p:extLst>
      <p:ext uri="{BB962C8B-B14F-4D97-AF65-F5344CB8AC3E}">
        <p14:creationId xmlns:p14="http://schemas.microsoft.com/office/powerpoint/2010/main" val="2234378895"/>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752600" y="0"/>
            <a:ext cx="5867400"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- 9</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1"/>
            <a:ext cx="8143875" cy="3886200"/>
          </a:xfrm>
          <a:prstGeom prst="rect">
            <a:avLst/>
          </a:prstGeom>
        </p:spPr>
        <p:txBody>
          <a:bodyPr vert="horz" wrap="square" lIns="91440" tIns="45720" rIns="91440" bIns="45720" numCol="1" anchor="t" anchorCtr="0" compatLnSpc="1">
            <a:prstTxWarp prst="textNoShape">
              <a:avLst/>
            </a:prstTxWarp>
          </a:bodyPr>
          <a:lstStyle/>
          <a:p>
            <a:pPr marL="0" indent="0" algn="l">
              <a:buNone/>
            </a:pPr>
            <a:r>
              <a:rPr lang="en-US" sz="2000" i="0" dirty="0">
                <a:solidFill>
                  <a:srgbClr val="1F1F1F"/>
                </a:solidFill>
                <a:effectLst/>
                <a:latin typeface="+mj-lt"/>
              </a:rPr>
              <a:t>	</a:t>
            </a:r>
          </a:p>
          <a:p>
            <a:pPr marL="0" indent="0" algn="l">
              <a:buNone/>
            </a:pPr>
            <a:r>
              <a:rPr lang="en-US" sz="2000" b="1" i="0" dirty="0">
                <a:effectLst/>
                <a:latin typeface="+mj-lt"/>
              </a:rPr>
              <a:t>Mass segmentation and classification from film mammograms using cascaded deep transfer learning</a:t>
            </a:r>
          </a:p>
          <a:p>
            <a:pPr marL="0" indent="0" algn="l">
              <a:buNone/>
            </a:pPr>
            <a:r>
              <a:rPr lang="en-US" sz="2000" i="0" dirty="0">
                <a:solidFill>
                  <a:srgbClr val="C00000"/>
                </a:solidFill>
                <a:effectLst/>
                <a:latin typeface="+mj-lt"/>
              </a:rPr>
              <a:t>Volkan Müjdat Tiryaki </a:t>
            </a:r>
          </a:p>
          <a:p>
            <a:pPr marL="457200" indent="-457200" algn="l">
              <a:buFont typeface="+mj-lt"/>
              <a:buAutoNum type="arabicParenR"/>
            </a:pPr>
            <a:r>
              <a:rPr lang="en-US" sz="2000" dirty="0">
                <a:latin typeface="+mj-lt"/>
              </a:rPr>
              <a:t>Proposed cascaded U-net++Xception deep learning pipeline. </a:t>
            </a:r>
          </a:p>
          <a:p>
            <a:pPr marL="457200" indent="-457200" algn="l">
              <a:buFont typeface="+mj-lt"/>
              <a:buAutoNum type="arabicParenR"/>
            </a:pPr>
            <a:r>
              <a:rPr lang="en-US" sz="2000" dirty="0">
                <a:latin typeface="+mj-lt"/>
              </a:rPr>
              <a:t>Importantly, this approach doesn't necessitate the inclusion of clinical data, highlighting the potential for accurate and efficient diagnostic outcomes solely from the image-based methodology.</a:t>
            </a:r>
            <a:endParaRPr lang="en-US" sz="2000" i="0" dirty="0">
              <a:effectLst/>
              <a:latin typeface="+mj-lt"/>
            </a:endParaRPr>
          </a:p>
        </p:txBody>
      </p:sp>
    </p:spTree>
    <p:extLst>
      <p:ext uri="{BB962C8B-B14F-4D97-AF65-F5344CB8AC3E}">
        <p14:creationId xmlns:p14="http://schemas.microsoft.com/office/powerpoint/2010/main" val="775873908"/>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- 9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143000"/>
            <a:ext cx="8143875" cy="4267199"/>
          </a:xfrm>
          <a:prstGeom prst="rect">
            <a:avLst/>
          </a:prstGeom>
        </p:spPr>
        <p:txBody>
          <a:bodyPr vert="horz" wrap="square" lIns="91440" tIns="45720" rIns="91440" bIns="45720" numCol="1" anchor="t" anchorCtr="0" compatLnSpc="1">
            <a:prstTxWarp prst="textNoShape">
              <a:avLst/>
            </a:prstTxWarp>
          </a:bodyPr>
          <a:lstStyle/>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model may be used to reduce the workload of radiologists for mass detection, segmentation, and classification which are all crucial mammogram interpretation steps. </a:t>
            </a: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The proposed model is useful for breast cancer mass segmentation and classification on BCDR(Breast Cancer Digital Repository) dataset and may be useful on additional mammogram datasets.</a:t>
            </a:r>
          </a:p>
          <a:p>
            <a:pPr marL="0" indent="0" algn="l" rtl="0" eaLnBrk="0" fontAlgn="base" hangingPunct="0">
              <a:spcBef>
                <a:spcPts val="288"/>
              </a:spcBef>
              <a:spcAft>
                <a:spcPts val="0"/>
              </a:spcAft>
              <a:buNone/>
            </a:pPr>
            <a:r>
              <a:rPr lang="en-US" sz="2400" b="1" i="0" u="sng" baseline="0" dirty="0">
                <a:solidFill>
                  <a:srgbClr val="C00000"/>
                </a:solidFill>
                <a:effectLst/>
                <a:latin typeface="Times New Roman" panose="02020603050405020304" pitchFamily="18" charset="0"/>
                <a:ea typeface="Arial" panose="020B0604020202020204" pitchFamily="34" charset="0"/>
                <a:cs typeface="Arial" panose="020B0604020202020204" pitchFamily="34" charset="0"/>
              </a:rPr>
              <a:t>Demerits:</a:t>
            </a:r>
            <a:endParaRPr lang="en-IN" sz="2400" dirty="0">
              <a:solidFill>
                <a:srgbClr val="C00000"/>
              </a:solidFill>
              <a:effectLst/>
            </a:endParaRPr>
          </a:p>
          <a:p>
            <a:pPr algn="l" rtl="0" eaLnBrk="0" fontAlgn="base" hangingPunct="0">
              <a:spcBef>
                <a:spcPts val="288"/>
              </a:spcBef>
              <a:spcAft>
                <a:spcPts val="0"/>
              </a:spcAft>
              <a:buFont typeface="Arial" panose="020B0604020202020204" pitchFamily="34" charset="0"/>
              <a:buChar char="•"/>
            </a:pPr>
            <a:r>
              <a:rPr lang="en-US" sz="18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False Positives are a potential shortcoming of object-detection systems because of not using clinical data.</a:t>
            </a:r>
          </a:p>
        </p:txBody>
      </p:sp>
    </p:spTree>
    <p:extLst>
      <p:ext uri="{BB962C8B-B14F-4D97-AF65-F5344CB8AC3E}">
        <p14:creationId xmlns:p14="http://schemas.microsoft.com/office/powerpoint/2010/main" val="1323419119"/>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12291" name="Title 2"/>
          <p:cNvSpPr txBox="1">
            <a:spLocks noChangeArrowheads="1"/>
          </p:cNvSpPr>
          <p:nvPr/>
        </p:nvSpPr>
        <p:spPr bwMode="auto">
          <a:xfrm>
            <a:off x="2071688" y="0"/>
            <a:ext cx="5240337"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REFERENCES</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12292" name="Content Placeholder 4"/>
          <p:cNvSpPr>
            <a:spLocks noGrp="1"/>
          </p:cNvSpPr>
          <p:nvPr>
            <p:ph idx="1"/>
          </p:nvPr>
        </p:nvSpPr>
        <p:spPr>
          <a:xfrm>
            <a:off x="785813" y="857250"/>
            <a:ext cx="8143875" cy="41148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latin typeface="+mn-lt"/>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latin typeface="+mn-lt"/>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5pPr>
            <a:lvl6pPr marL="2514600" indent="-228600" algn="l" rtl="0" fontAlgn="base">
              <a:spcBef>
                <a:spcPct val="20000"/>
              </a:spcBef>
              <a:spcAft>
                <a:spcPct val="0"/>
              </a:spcAft>
              <a:buChar char="»"/>
              <a:defRPr lang="en-US" altLang="en-US" sz="2000">
                <a:solidFill>
                  <a:schemeClr val="tx1"/>
                </a:solidFill>
                <a:latin typeface="+mn-lt"/>
              </a:defRPr>
            </a:lvl6pPr>
            <a:lvl7pPr marL="2971800" indent="-228600" algn="l" rtl="0" fontAlgn="base">
              <a:spcBef>
                <a:spcPct val="20000"/>
              </a:spcBef>
              <a:spcAft>
                <a:spcPct val="0"/>
              </a:spcAft>
              <a:buChar char="»"/>
              <a:defRPr lang="en-US" altLang="en-US" sz="2000">
                <a:solidFill>
                  <a:schemeClr val="tx1"/>
                </a:solidFill>
                <a:latin typeface="+mn-lt"/>
              </a:defRPr>
            </a:lvl7pPr>
            <a:lvl8pPr marL="3429000" indent="-228600" algn="l" rtl="0" fontAlgn="base">
              <a:spcBef>
                <a:spcPct val="20000"/>
              </a:spcBef>
              <a:spcAft>
                <a:spcPct val="0"/>
              </a:spcAft>
              <a:buChar char="»"/>
              <a:defRPr lang="en-US" altLang="en-US" sz="2000">
                <a:solidFill>
                  <a:schemeClr val="tx1"/>
                </a:solidFill>
                <a:latin typeface="+mn-lt"/>
              </a:defRPr>
            </a:lvl8pPr>
            <a:lvl9pPr marL="3886200" indent="-228600" algn="l" rtl="0" fontAlgn="base">
              <a:spcBef>
                <a:spcPct val="20000"/>
              </a:spcBef>
              <a:spcAft>
                <a:spcPct val="0"/>
              </a:spcAft>
              <a:buChar char="»"/>
              <a:defRPr lang="en-US" altLang="en-US" sz="2000">
                <a:solidFill>
                  <a:schemeClr val="tx1"/>
                </a:solidFill>
                <a:latin typeface="+mn-lt"/>
              </a:defRPr>
            </a:lvl9pPr>
          </a:lstStyle>
          <a:p>
            <a:pPr lvl="0" algn="just">
              <a:buFont typeface="Times New Roman" pitchFamily="18" charset="0"/>
              <a:buAutoNum type="arabicPeriod"/>
            </a:pPr>
            <a:r>
              <a:rPr lang="en-IN" altLang="en-US" sz="2000" dirty="0"/>
              <a:t>Yongye Su , Qian Liu , Wentao Xie , Pingzhao Hu, “</a:t>
            </a:r>
            <a:r>
              <a:rPr lang="en-IN" altLang="en-US" sz="2000" b="1" dirty="0">
                <a:solidFill>
                  <a:srgbClr val="C00000"/>
                </a:solidFill>
                <a:hlinkClick r:id="rId2"/>
              </a:rPr>
              <a:t>YOLO LOGO: A transformer-based YOLO segmentation model for breast mass detection and segmentation in digital mammograms</a:t>
            </a:r>
            <a:r>
              <a:rPr lang="en-IN" altLang="en-US" sz="2000" b="1" dirty="0"/>
              <a:t>”</a:t>
            </a:r>
            <a:r>
              <a:rPr lang="en-IN" altLang="en-US" sz="2000" dirty="0"/>
              <a:t>, Computer methods and programs in Biomedicine, Elsevier, Vol.no: 221, PP: 106903, 2022.</a:t>
            </a:r>
          </a:p>
          <a:p>
            <a:pPr algn="just">
              <a:buFont typeface="Times New Roman" pitchFamily="18" charset="0"/>
              <a:buAutoNum type="arabicPeriod"/>
            </a:pPr>
            <a:r>
              <a:rPr lang="en-IN" altLang="en-US" sz="2000" dirty="0"/>
              <a:t>Lydia Bouzar-Benlabiod , Khaled Harrar, Lahcen Yamoun, Mustapha Yacine Khodja ,Moulay A. Akhloufi “</a:t>
            </a:r>
            <a:r>
              <a:rPr lang="en-US" sz="2000" b="1" kern="100" dirty="0">
                <a:effectLst/>
                <a:latin typeface="Times New Roman" panose="02020603050405020304" pitchFamily="18" charset="0"/>
                <a:ea typeface="Calibri" panose="020F0502020204030204" pitchFamily="34" charset="0"/>
                <a:cs typeface="Latha" panose="020B0604020202020204" pitchFamily="34" charset="0"/>
                <a:hlinkClick r:id="rId3"/>
              </a:rPr>
              <a:t>A novel breast cancer detection architecture based on a cnn-cbr system for mammogram classification</a:t>
            </a:r>
            <a:r>
              <a:rPr lang="en-IN" altLang="en-US" sz="2000" dirty="0"/>
              <a:t>”, </a:t>
            </a:r>
            <a:r>
              <a:rPr lang="en-US" altLang="en-US" sz="2000" dirty="0"/>
              <a:t>Computers in Biology and Medicine, Vol.no: 163, PP:107133, 2023.</a:t>
            </a:r>
          </a:p>
          <a:p>
            <a:pPr algn="just">
              <a:buFont typeface="Times New Roman" pitchFamily="18" charset="0"/>
              <a:buAutoNum type="arabicPeriod"/>
            </a:pPr>
            <a:r>
              <a:rPr lang="en-IN" altLang="en-US" sz="2000" dirty="0"/>
              <a:t>Jihen Frikha Elleuch, Mouna Zouari Mehdi, Majd Belaaj, Norhène Gargouri Benayed, Dorra Sellami , Alima Damak “</a:t>
            </a:r>
            <a:r>
              <a:rPr lang="en-US" altLang="en-US" sz="2000" b="1" dirty="0">
                <a:hlinkClick r:id="rId4"/>
              </a:rPr>
              <a:t>Breast cancer anomaly detection based on the possibility theory with a clustering paradigm</a:t>
            </a:r>
            <a:r>
              <a:rPr lang="en-IN" altLang="en-US" sz="2000" dirty="0"/>
              <a:t>”,</a:t>
            </a:r>
            <a:r>
              <a:rPr lang="en-US" altLang="en-US" sz="2000" dirty="0"/>
              <a:t> Biomedical Signal Processing and Control, Vol.no: 79, PP: 104043,2023.</a:t>
            </a:r>
            <a:endParaRPr lang="en-IN" altLang="en-US" sz="2000" dirty="0"/>
          </a:p>
        </p:txBody>
      </p:sp>
    </p:spTree>
  </p:cSld>
  <p:clrMapOvr>
    <a:masterClrMapping/>
  </p:clrMapOvr>
  <mc:AlternateContent xmlns:mc="http://schemas.openxmlformats.org/markup-compatibility/2006" xmlns:p14="http://schemas.microsoft.com/office/powerpoint/2010/main">
    <mc:Choice Requires="p14">
      <p:transition spd="slow" p14:dur="1200">
        <p:zo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p:zo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12291" name="Title 2"/>
          <p:cNvSpPr txBox="1">
            <a:spLocks noChangeArrowheads="1"/>
          </p:cNvSpPr>
          <p:nvPr/>
        </p:nvSpPr>
        <p:spPr bwMode="auto">
          <a:xfrm>
            <a:off x="2071688" y="0"/>
            <a:ext cx="5240337"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REFERENCES</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12292" name="Content Placeholder 4"/>
          <p:cNvSpPr>
            <a:spLocks noGrp="1"/>
          </p:cNvSpPr>
          <p:nvPr>
            <p:ph idx="1"/>
          </p:nvPr>
        </p:nvSpPr>
        <p:spPr>
          <a:xfrm>
            <a:off x="785813" y="857250"/>
            <a:ext cx="8143875" cy="41148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latin typeface="+mn-lt"/>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latin typeface="+mn-lt"/>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5pPr>
            <a:lvl6pPr marL="2514600" indent="-228600" algn="l" rtl="0" fontAlgn="base">
              <a:spcBef>
                <a:spcPct val="20000"/>
              </a:spcBef>
              <a:spcAft>
                <a:spcPct val="0"/>
              </a:spcAft>
              <a:buChar char="»"/>
              <a:defRPr lang="en-US" altLang="en-US" sz="2000">
                <a:solidFill>
                  <a:schemeClr val="tx1"/>
                </a:solidFill>
                <a:latin typeface="+mn-lt"/>
              </a:defRPr>
            </a:lvl6pPr>
            <a:lvl7pPr marL="2971800" indent="-228600" algn="l" rtl="0" fontAlgn="base">
              <a:spcBef>
                <a:spcPct val="20000"/>
              </a:spcBef>
              <a:spcAft>
                <a:spcPct val="0"/>
              </a:spcAft>
              <a:buChar char="»"/>
              <a:defRPr lang="en-US" altLang="en-US" sz="2000">
                <a:solidFill>
                  <a:schemeClr val="tx1"/>
                </a:solidFill>
                <a:latin typeface="+mn-lt"/>
              </a:defRPr>
            </a:lvl7pPr>
            <a:lvl8pPr marL="3429000" indent="-228600" algn="l" rtl="0" fontAlgn="base">
              <a:spcBef>
                <a:spcPct val="20000"/>
              </a:spcBef>
              <a:spcAft>
                <a:spcPct val="0"/>
              </a:spcAft>
              <a:buChar char="»"/>
              <a:defRPr lang="en-US" altLang="en-US" sz="2000">
                <a:solidFill>
                  <a:schemeClr val="tx1"/>
                </a:solidFill>
                <a:latin typeface="+mn-lt"/>
              </a:defRPr>
            </a:lvl8pPr>
            <a:lvl9pPr marL="3886200" indent="-228600" algn="l" rtl="0" fontAlgn="base">
              <a:spcBef>
                <a:spcPct val="20000"/>
              </a:spcBef>
              <a:spcAft>
                <a:spcPct val="0"/>
              </a:spcAft>
              <a:buChar char="»"/>
              <a:defRPr lang="en-US" altLang="en-US" sz="2000">
                <a:solidFill>
                  <a:schemeClr val="tx1"/>
                </a:solidFill>
                <a:latin typeface="+mn-lt"/>
              </a:defRPr>
            </a:lvl9pPr>
          </a:lstStyle>
          <a:p>
            <a:pPr marL="0" indent="0" algn="just">
              <a:buNone/>
            </a:pPr>
            <a:r>
              <a:rPr lang="en-US" altLang="en-US" sz="2000" dirty="0"/>
              <a:t>4. Hamed Pezeshki, “</a:t>
            </a:r>
            <a:r>
              <a:rPr lang="en-US" altLang="en-US" sz="2000" dirty="0">
                <a:hlinkClick r:id="rId2"/>
              </a:rPr>
              <a:t>Breast tumor segmentation in digital mammograms using spiculated regions</a:t>
            </a:r>
            <a:r>
              <a:rPr lang="en-US" altLang="en-US" sz="2000" dirty="0"/>
              <a:t>”,	Biomedical Signal Processing and Control</a:t>
            </a:r>
          </a:p>
          <a:p>
            <a:pPr marL="0" indent="0" algn="just">
              <a:buNone/>
            </a:pPr>
            <a:r>
              <a:rPr lang="en-US" altLang="en-US" sz="2000" dirty="0"/>
              <a:t>Vol.no: 76, PP: 103652,2022.</a:t>
            </a:r>
          </a:p>
          <a:p>
            <a:pPr marL="0" indent="0" algn="just">
              <a:buNone/>
            </a:pPr>
            <a:r>
              <a:rPr lang="en-US" altLang="en-US" sz="2000" dirty="0"/>
              <a:t>5. Ghada Hamed Aly, Mohammed Marey, Safaa Amin El-Sayed, Mohamed Fahmy Tolba, “</a:t>
            </a:r>
            <a:r>
              <a:rPr lang="en-US" altLang="en-US" sz="2000" dirty="0">
                <a:hlinkClick r:id="rId3"/>
              </a:rPr>
              <a:t>YOLO Based Breast Masses Detection and Classification in Full-Field Digital Mammograms</a:t>
            </a:r>
            <a:r>
              <a:rPr lang="en-US" altLang="en-US" sz="2000" dirty="0"/>
              <a:t>”, Computer Methods and Programs in Biomedicine, Vol.no: 200, PP: 105823,2021.</a:t>
            </a:r>
          </a:p>
          <a:p>
            <a:pPr marL="0" indent="0" algn="just">
              <a:buNone/>
            </a:pPr>
            <a:r>
              <a:rPr lang="en-US" altLang="en-US" sz="2000" dirty="0"/>
              <a:t>6. Asma Baccouche, Begonya Garcia-Zapirain, Yufeng Zheng, Adel S. Elmaghraby, “</a:t>
            </a:r>
            <a:r>
              <a:rPr lang="en-US" altLang="en-US" sz="2000" dirty="0">
                <a:solidFill>
                  <a:srgbClr val="FF0000"/>
                </a:solidFill>
                <a:hlinkClick r:id="rId4">
                  <a:extLst>
                    <a:ext uri="{A12FA001-AC4F-418D-AE19-62706E023703}">
                      <ahyp:hlinkClr xmlns:ahyp="http://schemas.microsoft.com/office/drawing/2018/hyperlinkcolor" val="tx"/>
                    </a:ext>
                  </a:extLst>
                </a:hlinkClick>
              </a:rPr>
              <a:t>Early detection and classification of abnormality in prior mammograms using image-to-image translation and YOLO techniques</a:t>
            </a:r>
            <a:r>
              <a:rPr lang="en-US" altLang="en-US" sz="2000" dirty="0"/>
              <a:t>”, Computer Methods and Programs in Biomedicine, Vol.no: 221, PP: 106884,2022.</a:t>
            </a:r>
          </a:p>
          <a:p>
            <a:pPr marL="0" indent="0" algn="just">
              <a:buNone/>
            </a:pPr>
            <a:r>
              <a:rPr lang="en-US" altLang="en-US" sz="2000" dirty="0"/>
              <a:t>7. Steven J. Frank, “</a:t>
            </a:r>
            <a:r>
              <a:rPr lang="en-US" altLang="en-US" sz="2000" dirty="0">
                <a:hlinkClick r:id="rId5"/>
              </a:rPr>
              <a:t>A deep learning architecture with an object-detection algorithm and a convolutional neural network for breast mass detection and visualization</a:t>
            </a:r>
            <a:r>
              <a:rPr lang="en-US" altLang="en-US" sz="2000" dirty="0"/>
              <a:t>”, Healthcare Analytics, Vol.no: 3, PP: 100186,2023.</a:t>
            </a:r>
            <a:endParaRPr lang="en-IN" altLang="en-US" sz="2000" dirty="0"/>
          </a:p>
        </p:txBody>
      </p:sp>
    </p:spTree>
    <p:extLst>
      <p:ext uri="{BB962C8B-B14F-4D97-AF65-F5344CB8AC3E}">
        <p14:creationId xmlns:p14="http://schemas.microsoft.com/office/powerpoint/2010/main" val="2400660234"/>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4"/>
          <p:cNvSpPr>
            <a:spLocks noGrp="1" noChangeArrowheads="1"/>
          </p:cNvSpPr>
          <p:nvPr>
            <p:ph idx="1"/>
          </p:nvPr>
        </p:nvSpPr>
        <p:spPr>
          <a:xfrm>
            <a:off x="785813" y="1341438"/>
            <a:ext cx="8143875" cy="4319587"/>
          </a:xfrm>
          <a:prstGeom prst="rect">
            <a:avLst/>
          </a:prstGeom>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ct val="0"/>
              </a:spcBef>
              <a:spcAft>
                <a:spcPct val="0"/>
              </a:spcAft>
              <a:buClrTx/>
              <a:buSzTx/>
              <a:buFontTx/>
              <a:buChar char="•"/>
              <a:tabLst>
                <a:tab pos="520700" algn="l"/>
              </a:tabLst>
              <a:defRPr/>
            </a:pPr>
            <a:r>
              <a:rPr kumimoji="0" lang="en-US" altLang="en-US" sz="2400" b="0" i="0" u="none" strike="noStrike" kern="0" cap="none" spc="0" normalizeH="0" baseline="0" noProof="0" dirty="0">
                <a:ln>
                  <a:noFill/>
                </a:ln>
                <a:solidFill>
                  <a:schemeClr val="tx1"/>
                </a:solidFill>
                <a:effectLst/>
                <a:uLnTx/>
                <a:uFillTx/>
                <a:latin typeface="+mn-lt"/>
                <a:ea typeface="+mn-ea"/>
                <a:cs typeface="+mn-cs"/>
              </a:rPr>
              <a:t>To develop a new method for detecting breast cancer in mammograms that is more accurate and easier to interpret.</a:t>
            </a:r>
          </a:p>
          <a:p>
            <a:pPr marL="342900" marR="0" lvl="0" indent="-342900" algn="just" defTabSz="914400" rtl="0" eaLnBrk="0" fontAlgn="base" latinLnBrk="0" hangingPunct="0">
              <a:lnSpc>
                <a:spcPct val="100000"/>
              </a:lnSpc>
              <a:spcBef>
                <a:spcPct val="0"/>
              </a:spcBef>
              <a:spcAft>
                <a:spcPct val="0"/>
              </a:spcAft>
              <a:buClrTx/>
              <a:buSzTx/>
              <a:buFontTx/>
              <a:buChar char="•"/>
              <a:tabLst>
                <a:tab pos="520700" algn="l"/>
              </a:tabLst>
              <a:defRPr/>
            </a:pPr>
            <a:r>
              <a:rPr kumimoji="0" lang="en-US" altLang="en-US" sz="2400" i="0" u="none" strike="noStrike" kern="0" cap="none" spc="0" normalizeH="0" baseline="0" noProof="0" dirty="0">
                <a:ln>
                  <a:noFill/>
                </a:ln>
                <a:solidFill>
                  <a:schemeClr val="tx1"/>
                </a:solidFill>
                <a:effectLst/>
                <a:uLnTx/>
                <a:uFillTx/>
                <a:latin typeface="+mn-lt" pitchFamily="18" charset="0"/>
                <a:ea typeface="+mn-ea"/>
                <a:cs typeface="+mn-cs"/>
              </a:rPr>
              <a:t>To train a Deep </a:t>
            </a:r>
            <a:r>
              <a:rPr lang="en-US" altLang="en-US" sz="2400" dirty="0">
                <a:latin typeface="+mn-lt" pitchFamily="18" charset="0"/>
              </a:rPr>
              <a:t>L</a:t>
            </a:r>
            <a:r>
              <a:rPr kumimoji="0" lang="en-US" altLang="en-US" sz="2400" i="0" u="none" strike="noStrike" kern="0" cap="none" spc="0" normalizeH="0" baseline="0" noProof="0" dirty="0">
                <a:ln>
                  <a:noFill/>
                </a:ln>
                <a:solidFill>
                  <a:schemeClr val="tx1"/>
                </a:solidFill>
                <a:effectLst/>
                <a:uLnTx/>
                <a:uFillTx/>
                <a:latin typeface="+mn-lt" pitchFamily="18" charset="0"/>
                <a:ea typeface="+mn-ea"/>
                <a:cs typeface="+mn-cs"/>
              </a:rPr>
              <a:t>earning model on a large dataset of mammogram images with and without breast cancer.</a:t>
            </a:r>
          </a:p>
          <a:p>
            <a:pPr marL="342900" marR="0" lvl="0" indent="-342900" algn="just" defTabSz="914400" rtl="0" eaLnBrk="0" fontAlgn="base" latinLnBrk="0" hangingPunct="0">
              <a:lnSpc>
                <a:spcPct val="100000"/>
              </a:lnSpc>
              <a:spcBef>
                <a:spcPct val="0"/>
              </a:spcBef>
              <a:spcAft>
                <a:spcPct val="0"/>
              </a:spcAft>
              <a:buClrTx/>
              <a:buSzTx/>
              <a:buFontTx/>
              <a:buChar char="•"/>
              <a:tabLst>
                <a:tab pos="520700" algn="l"/>
              </a:tabLst>
              <a:defRPr/>
            </a:pPr>
            <a:r>
              <a:rPr kumimoji="0" lang="en-US" altLang="en-US" sz="2400" i="0" u="none" strike="noStrike" kern="0" cap="none" spc="0" normalizeH="0" baseline="0" noProof="0" dirty="0">
                <a:ln>
                  <a:noFill/>
                </a:ln>
                <a:solidFill>
                  <a:schemeClr val="tx1"/>
                </a:solidFill>
                <a:effectLst/>
                <a:uLnTx/>
                <a:uFillTx/>
                <a:latin typeface="+mn-lt"/>
                <a:ea typeface="+mn-ea"/>
                <a:cs typeface="+mn-cs"/>
              </a:rPr>
              <a:t>To reduce the number of false positive rates while detecting breast cancer in mammograms.</a:t>
            </a:r>
            <a:endParaRPr kumimoji="0" lang="en-IN" altLang="en-US" sz="2400" i="0" u="none" strike="noStrike" kern="0" cap="none" spc="0" normalizeH="0" baseline="0" noProof="0" dirty="0">
              <a:ln>
                <a:noFill/>
              </a:ln>
              <a:solidFill>
                <a:schemeClr val="tx1"/>
              </a:solidFill>
              <a:effectLst/>
              <a:uLnTx/>
              <a:uFillTx/>
              <a:latin typeface="+mn-lt"/>
              <a:ea typeface="+mn-ea"/>
              <a:cs typeface="+mn-cs"/>
            </a:endParaRPr>
          </a:p>
        </p:txBody>
      </p:sp>
      <p:sp>
        <p:nvSpPr>
          <p:cNvPr id="8195"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8196" name="Title 2"/>
          <p:cNvSpPr txBox="1">
            <a:spLocks noChangeArrowheads="1"/>
          </p:cNvSpPr>
          <p:nvPr/>
        </p:nvSpPr>
        <p:spPr bwMode="auto">
          <a:xfrm>
            <a:off x="3214688" y="0"/>
            <a:ext cx="2954337"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OBJECTIVES</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slow" p14:dur="1200">
        <p:zo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p:zo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12291" name="Title 2"/>
          <p:cNvSpPr txBox="1">
            <a:spLocks noChangeArrowheads="1"/>
          </p:cNvSpPr>
          <p:nvPr/>
        </p:nvSpPr>
        <p:spPr bwMode="auto">
          <a:xfrm>
            <a:off x="2071688" y="0"/>
            <a:ext cx="5240337"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REFERENCES</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12292" name="Content Placeholder 4"/>
          <p:cNvSpPr>
            <a:spLocks noGrp="1"/>
          </p:cNvSpPr>
          <p:nvPr>
            <p:ph idx="1"/>
          </p:nvPr>
        </p:nvSpPr>
        <p:spPr>
          <a:xfrm>
            <a:off x="785813" y="857250"/>
            <a:ext cx="8143875" cy="4114800"/>
          </a:xfrm>
          <a:noFill/>
          <a:ln>
            <a:miter lim="800000"/>
          </a:ln>
        </p:spPr>
        <p:txBody>
          <a:bodyPr vert="horz" wrap="square" lIns="91440" tIns="45720" rIns="91440" bIns="45720" anchor="t"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latin typeface="+mn-lt"/>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latin typeface="+mn-lt"/>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latin typeface="+mn-lt"/>
              </a:defRPr>
            </a:lvl5pPr>
            <a:lvl6pPr marL="2514600" indent="-228600" algn="l" rtl="0" fontAlgn="base">
              <a:spcBef>
                <a:spcPct val="20000"/>
              </a:spcBef>
              <a:spcAft>
                <a:spcPct val="0"/>
              </a:spcAft>
              <a:buChar char="»"/>
              <a:defRPr lang="en-US" altLang="en-US" sz="2000">
                <a:solidFill>
                  <a:schemeClr val="tx1"/>
                </a:solidFill>
                <a:latin typeface="+mn-lt"/>
              </a:defRPr>
            </a:lvl6pPr>
            <a:lvl7pPr marL="2971800" indent="-228600" algn="l" rtl="0" fontAlgn="base">
              <a:spcBef>
                <a:spcPct val="20000"/>
              </a:spcBef>
              <a:spcAft>
                <a:spcPct val="0"/>
              </a:spcAft>
              <a:buChar char="»"/>
              <a:defRPr lang="en-US" altLang="en-US" sz="2000">
                <a:solidFill>
                  <a:schemeClr val="tx1"/>
                </a:solidFill>
                <a:latin typeface="+mn-lt"/>
              </a:defRPr>
            </a:lvl7pPr>
            <a:lvl8pPr marL="3429000" indent="-228600" algn="l" rtl="0" fontAlgn="base">
              <a:spcBef>
                <a:spcPct val="20000"/>
              </a:spcBef>
              <a:spcAft>
                <a:spcPct val="0"/>
              </a:spcAft>
              <a:buChar char="»"/>
              <a:defRPr lang="en-US" altLang="en-US" sz="2000">
                <a:solidFill>
                  <a:schemeClr val="tx1"/>
                </a:solidFill>
                <a:latin typeface="+mn-lt"/>
              </a:defRPr>
            </a:lvl8pPr>
            <a:lvl9pPr marL="3886200" indent="-228600" algn="l" rtl="0" fontAlgn="base">
              <a:spcBef>
                <a:spcPct val="20000"/>
              </a:spcBef>
              <a:spcAft>
                <a:spcPct val="0"/>
              </a:spcAft>
              <a:buChar char="»"/>
              <a:defRPr lang="en-US" altLang="en-US" sz="2000">
                <a:solidFill>
                  <a:schemeClr val="tx1"/>
                </a:solidFill>
                <a:latin typeface="+mn-lt"/>
              </a:defRPr>
            </a:lvl9pPr>
          </a:lstStyle>
          <a:p>
            <a:pPr marL="0" indent="0" algn="just">
              <a:buNone/>
            </a:pPr>
            <a:r>
              <a:rPr lang="en-US" altLang="en-US" sz="2000" dirty="0"/>
              <a:t>8. Fei Yan, Hesheng Huang, Witold Pedrycz , Kaoru Hirota, “</a:t>
            </a:r>
            <a:r>
              <a:rPr lang="en-US" altLang="en-US" sz="2000" dirty="0">
                <a:hlinkClick r:id="rId2"/>
              </a:rPr>
              <a:t>Automated breast cancer detection in mammography using ensemble classifier and feature weighting algorithms</a:t>
            </a:r>
            <a:r>
              <a:rPr lang="en-US" altLang="en-US" sz="2000" dirty="0"/>
              <a:t>”, Expert Systems with Applications, Vol.no: 227, PP:120282,2023.</a:t>
            </a:r>
          </a:p>
          <a:p>
            <a:pPr marL="0" indent="0" algn="just">
              <a:buNone/>
            </a:pPr>
            <a:r>
              <a:rPr lang="en-US" altLang="en-US" sz="2000" dirty="0"/>
              <a:t>9. Khaoula Belhaj Soulami, Naima Kaabouch, Mohamed Nabil Saidi, “</a:t>
            </a:r>
            <a:r>
              <a:rPr lang="en-US" altLang="en-US" sz="2000" dirty="0">
                <a:hlinkClick r:id="rId3"/>
              </a:rPr>
              <a:t>Breast cancer: Classification of suspicious regions in digital mammograms based on capsule network</a:t>
            </a:r>
            <a:r>
              <a:rPr lang="en-US" altLang="en-US" sz="2000" dirty="0"/>
              <a:t>”, Biomedical Signal Processing and Control, Vol.no: 76,</a:t>
            </a:r>
          </a:p>
          <a:p>
            <a:pPr marL="0" indent="0" algn="just">
              <a:buNone/>
            </a:pPr>
            <a:r>
              <a:rPr lang="en-US" altLang="en-US" sz="2000" dirty="0"/>
              <a:t>PP: 103696,2022.</a:t>
            </a:r>
          </a:p>
          <a:p>
            <a:pPr marL="0" indent="0" algn="just">
              <a:buNone/>
            </a:pPr>
            <a:r>
              <a:rPr lang="en-US" altLang="en-US" sz="2000" dirty="0"/>
              <a:t>10. Volkan Müjdat Tiryaki, “</a:t>
            </a:r>
            <a:r>
              <a:rPr lang="en-US" altLang="en-US" sz="2000" dirty="0">
                <a:hlinkClick r:id="rId4"/>
              </a:rPr>
              <a:t>Mass segmentation and classification from film mammograms using cascaded deep transfer learning</a:t>
            </a:r>
            <a:r>
              <a:rPr lang="en-US" altLang="en-US" sz="2000" dirty="0"/>
              <a:t>”, Biomedical Signal Processing and Control, Vol.no: 84, PP: 104819,2023.</a:t>
            </a:r>
            <a:endParaRPr lang="en-IN" altLang="en-US" sz="2000" dirty="0"/>
          </a:p>
        </p:txBody>
      </p:sp>
    </p:spTree>
    <p:extLst>
      <p:ext uri="{BB962C8B-B14F-4D97-AF65-F5344CB8AC3E}">
        <p14:creationId xmlns:p14="http://schemas.microsoft.com/office/powerpoint/2010/main" val="3083437569"/>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p:cNvSpPr>
          <p:nvPr>
            <p:ph type="title"/>
          </p:nvPr>
        </p:nvSpPr>
        <p:spPr>
          <a:xfrm>
            <a:off x="1476375" y="2420938"/>
            <a:ext cx="6923088" cy="2132012"/>
          </a:xfrm>
          <a:noFill/>
          <a:ln>
            <a:miter lim="800000"/>
          </a:ln>
        </p:spPr>
        <p:txBody>
          <a:bodyPr vert="horz" wrap="square" lIns="91440" tIns="45720" rIns="91440" bIns="45720" anchor="ctr"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0" i="0" u="none" baseline="0">
                <a:solidFill>
                  <a:schemeClr val="tx2"/>
                </a:solidFill>
                <a:latin typeface="Times New Roman" pitchFamily="18" charset="0"/>
                <a:ea typeface="+mj-ea"/>
                <a:cs typeface="+mj-cs"/>
              </a:defRPr>
            </a:lvl1pPr>
          </a:lstStyle>
          <a:p>
            <a:pPr lvl="0"/>
            <a:r>
              <a:rPr lang="en-IN" altLang="en-US" sz="3200" dirty="0"/>
              <a:t>THANK YOU</a:t>
            </a:r>
          </a:p>
        </p:txBody>
      </p:sp>
      <p:sp>
        <p:nvSpPr>
          <p:cNvPr id="13315"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Tree>
  </p:cSld>
  <p:clrMapOvr>
    <a:masterClrMapping/>
  </p:clrMapOvr>
  <mc:AlternateContent xmlns:mc="http://schemas.openxmlformats.org/markup-compatibility/2006" xmlns:p14="http://schemas.microsoft.com/office/powerpoint/2010/main">
    <mc:Choice Requires="p14">
      <p:transition spd="slow" p14:dur="1200">
        <p:zo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p:zo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9219" name="Title 2"/>
          <p:cNvSpPr txBox="1">
            <a:spLocks noChangeArrowheads="1"/>
          </p:cNvSpPr>
          <p:nvPr/>
        </p:nvSpPr>
        <p:spPr bwMode="auto">
          <a:xfrm>
            <a:off x="2071688" y="0"/>
            <a:ext cx="5240337"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EXPECTED OUTCOMES</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9220" name="Content Placeholder 4"/>
          <p:cNvSpPr>
            <a:spLocks noGrp="1" noChangeArrowheads="1"/>
          </p:cNvSpPr>
          <p:nvPr>
            <p:ph idx="1"/>
          </p:nvPr>
        </p:nvSpPr>
        <p:spPr>
          <a:xfrm>
            <a:off x="785813" y="1412875"/>
            <a:ext cx="8143875" cy="4464050"/>
          </a:xfrm>
          <a:prstGeom prst="rect">
            <a:avLst/>
          </a:prstGeom>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ct val="0"/>
              </a:spcBef>
              <a:spcAft>
                <a:spcPct val="0"/>
              </a:spcAft>
              <a:buClrTx/>
              <a:buSzTx/>
              <a:buFontTx/>
              <a:buChar char="•"/>
              <a:tabLst>
                <a:tab pos="520700" algn="l"/>
              </a:tabLst>
              <a:defRPr/>
            </a:pPr>
            <a:r>
              <a:rPr kumimoji="0" lang="en-US" altLang="en-US" sz="2400" b="0" i="0" u="none" strike="noStrike" kern="0" cap="none" spc="0" normalizeH="0" baseline="0" noProof="0" dirty="0">
                <a:ln>
                  <a:noFill/>
                </a:ln>
                <a:solidFill>
                  <a:schemeClr val="tx1"/>
                </a:solidFill>
                <a:effectLst/>
                <a:uLnTx/>
                <a:uFillTx/>
                <a:latin typeface="+mn-lt"/>
                <a:ea typeface="+mn-ea"/>
                <a:cs typeface="+mn-cs"/>
              </a:rPr>
              <a:t>A new method for detecting breast cancer in mammograms that is more accurate and easier to interpret.</a:t>
            </a:r>
          </a:p>
          <a:p>
            <a:pPr marL="342900" marR="0" lvl="0" indent="-342900" algn="just" defTabSz="914400" rtl="0" eaLnBrk="0" fontAlgn="base" latinLnBrk="0" hangingPunct="0">
              <a:lnSpc>
                <a:spcPct val="100000"/>
              </a:lnSpc>
              <a:spcBef>
                <a:spcPct val="0"/>
              </a:spcBef>
              <a:spcAft>
                <a:spcPct val="0"/>
              </a:spcAft>
              <a:buClrTx/>
              <a:buSzTx/>
              <a:buFontTx/>
              <a:buChar char="•"/>
              <a:tabLst>
                <a:tab pos="520700" algn="l"/>
              </a:tabLst>
              <a:defRPr/>
            </a:pPr>
            <a:r>
              <a:rPr kumimoji="0" lang="en-US" altLang="en-US" sz="2400" b="0" i="0" u="none" strike="noStrike" kern="0" cap="none" spc="0" normalizeH="0" baseline="0" noProof="0" dirty="0">
                <a:ln>
                  <a:noFill/>
                </a:ln>
                <a:solidFill>
                  <a:schemeClr val="tx1"/>
                </a:solidFill>
                <a:effectLst/>
                <a:uLnTx/>
                <a:uFillTx/>
                <a:latin typeface="+mn-lt"/>
                <a:ea typeface="+mn-ea"/>
                <a:cs typeface="+mn-cs"/>
              </a:rPr>
              <a:t>A deep learning model is trained on a large dataset of mammogram images with and without breast cancer.</a:t>
            </a:r>
          </a:p>
          <a:p>
            <a:pPr algn="just">
              <a:spcBef>
                <a:spcPct val="0"/>
              </a:spcBef>
              <a:tabLst>
                <a:tab pos="520700" algn="l"/>
              </a:tabLst>
              <a:defRPr/>
            </a:pPr>
            <a:r>
              <a:rPr kumimoji="0" lang="en-US" altLang="en-US" sz="2400" i="0" u="none" strike="noStrike" kern="0" cap="none" spc="0" normalizeH="0" baseline="0" noProof="0" dirty="0">
                <a:ln>
                  <a:noFill/>
                </a:ln>
                <a:solidFill>
                  <a:schemeClr val="tx1"/>
                </a:solidFill>
                <a:effectLst/>
                <a:uLnTx/>
                <a:uFillTx/>
                <a:latin typeface="+mn-lt"/>
                <a:ea typeface="+mn-ea"/>
                <a:cs typeface="+mn-cs"/>
              </a:rPr>
              <a:t>Detecting breast cancer in mammograms is done efficiently by reducing the number of false positive rates.</a:t>
            </a:r>
            <a:endParaRPr kumimoji="0" lang="en-IN" altLang="en-US" sz="2400"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14400" rtl="0" eaLnBrk="0" fontAlgn="base" latinLnBrk="0" hangingPunct="0">
              <a:lnSpc>
                <a:spcPct val="100000"/>
              </a:lnSpc>
              <a:spcBef>
                <a:spcPct val="0"/>
              </a:spcBef>
              <a:spcAft>
                <a:spcPct val="0"/>
              </a:spcAft>
              <a:buClrTx/>
              <a:buSzTx/>
              <a:buNone/>
              <a:tabLst>
                <a:tab pos="520700" algn="l"/>
              </a:tabLst>
              <a:defRPr/>
            </a:pPr>
            <a:endParaRPr kumimoji="0" lang="en-US" alt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200">
        <p:zo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p:zo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10243" name="Title 2"/>
          <p:cNvSpPr txBox="1">
            <a:spLocks noChangeArrowheads="1"/>
          </p:cNvSpPr>
          <p:nvPr/>
        </p:nvSpPr>
        <p:spPr bwMode="auto">
          <a:xfrm>
            <a:off x="2071688" y="0"/>
            <a:ext cx="5240337"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DATASET </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graphicFrame>
        <p:nvGraphicFramePr>
          <p:cNvPr id="4" name="Table 4">
            <a:extLst>
              <a:ext uri="{FF2B5EF4-FFF2-40B4-BE49-F238E27FC236}">
                <a16:creationId xmlns:a16="http://schemas.microsoft.com/office/drawing/2014/main" id="{BC33E75F-CB9A-768F-D6CA-49084E6558E0}"/>
              </a:ext>
            </a:extLst>
          </p:cNvPr>
          <p:cNvGraphicFramePr>
            <a:graphicFrameLocks noGrp="1"/>
          </p:cNvGraphicFramePr>
          <p:nvPr>
            <p:extLst>
              <p:ext uri="{D42A27DB-BD31-4B8C-83A1-F6EECF244321}">
                <p14:modId xmlns:p14="http://schemas.microsoft.com/office/powerpoint/2010/main" val="2461093647"/>
              </p:ext>
            </p:extLst>
          </p:nvPr>
        </p:nvGraphicFramePr>
        <p:xfrm>
          <a:off x="930672" y="1219200"/>
          <a:ext cx="8077200" cy="3624476"/>
        </p:xfrm>
        <a:graphic>
          <a:graphicData uri="http://schemas.openxmlformats.org/drawingml/2006/table">
            <a:tbl>
              <a:tblPr firstRow="1" bandRow="1">
                <a:tableStyleId>{ED083AE6-46FA-4A59-8FB0-9F97EB10719F}</a:tableStyleId>
              </a:tblPr>
              <a:tblGrid>
                <a:gridCol w="2209800">
                  <a:extLst>
                    <a:ext uri="{9D8B030D-6E8A-4147-A177-3AD203B41FA5}">
                      <a16:colId xmlns:a16="http://schemas.microsoft.com/office/drawing/2014/main" val="1092794743"/>
                    </a:ext>
                  </a:extLst>
                </a:gridCol>
                <a:gridCol w="3175000">
                  <a:extLst>
                    <a:ext uri="{9D8B030D-6E8A-4147-A177-3AD203B41FA5}">
                      <a16:colId xmlns:a16="http://schemas.microsoft.com/office/drawing/2014/main" val="807869779"/>
                    </a:ext>
                  </a:extLst>
                </a:gridCol>
                <a:gridCol w="2692400">
                  <a:extLst>
                    <a:ext uri="{9D8B030D-6E8A-4147-A177-3AD203B41FA5}">
                      <a16:colId xmlns:a16="http://schemas.microsoft.com/office/drawing/2014/main" val="663614339"/>
                    </a:ext>
                  </a:extLst>
                </a:gridCol>
              </a:tblGrid>
              <a:tr h="611422">
                <a:tc>
                  <a:txBody>
                    <a:bodyPr/>
                    <a:lstStyle/>
                    <a:p>
                      <a:pPr algn="ctr"/>
                      <a:r>
                        <a:rPr lang="en-US" dirty="0"/>
                        <a:t>Title</a:t>
                      </a:r>
                      <a:endParaRPr lang="en-IN" dirty="0"/>
                    </a:p>
                  </a:txBody>
                  <a:tcPr/>
                </a:tc>
                <a:tc>
                  <a:txBody>
                    <a:bodyPr/>
                    <a:lstStyle/>
                    <a:p>
                      <a:pPr algn="ctr"/>
                      <a:r>
                        <a:rPr lang="en-US" dirty="0">
                          <a:hlinkClick r:id="rId2"/>
                        </a:rPr>
                        <a:t>CBIS-DDSM</a:t>
                      </a:r>
                    </a:p>
                    <a:p>
                      <a:pPr algn="ctr"/>
                      <a:r>
                        <a:rPr lang="en-US" dirty="0">
                          <a:hlinkClick r:id="rId2"/>
                        </a:rPr>
                        <a:t>Breast Cancer Image Dataset</a:t>
                      </a:r>
                      <a:endParaRPr lang="en-IN" dirty="0"/>
                    </a:p>
                  </a:txBody>
                  <a:tcPr/>
                </a:tc>
                <a:tc>
                  <a:txBody>
                    <a:bodyPr/>
                    <a:lstStyle/>
                    <a:p>
                      <a:pPr algn="ctr"/>
                      <a:r>
                        <a:rPr lang="en-US" dirty="0">
                          <a:hlinkClick r:id="rId3"/>
                        </a:rPr>
                        <a:t>INbreast Dataset</a:t>
                      </a:r>
                      <a:endParaRPr lang="en-IN" dirty="0"/>
                    </a:p>
                  </a:txBody>
                  <a:tcPr/>
                </a:tc>
                <a:extLst>
                  <a:ext uri="{0D108BD9-81ED-4DB2-BD59-A6C34878D82A}">
                    <a16:rowId xmlns:a16="http://schemas.microsoft.com/office/drawing/2014/main" val="928364395"/>
                  </a:ext>
                </a:extLst>
              </a:tr>
              <a:tr h="333503">
                <a:tc>
                  <a:txBody>
                    <a:bodyPr/>
                    <a:lstStyle/>
                    <a:p>
                      <a:pPr algn="ctr"/>
                      <a:r>
                        <a:rPr lang="en-IN" dirty="0"/>
                        <a:t>Number of Images</a:t>
                      </a:r>
                    </a:p>
                  </a:txBody>
                  <a:tcPr/>
                </a:tc>
                <a:tc>
                  <a:txBody>
                    <a:bodyPr/>
                    <a:lstStyle/>
                    <a:p>
                      <a:pPr algn="ctr"/>
                      <a:r>
                        <a:rPr lang="en-US" dirty="0"/>
                        <a:t>10239</a:t>
                      </a:r>
                      <a:endParaRPr lang="en-IN" dirty="0"/>
                    </a:p>
                  </a:txBody>
                  <a:tcPr/>
                </a:tc>
                <a:tc>
                  <a:txBody>
                    <a:bodyPr/>
                    <a:lstStyle/>
                    <a:p>
                      <a:pPr algn="ctr"/>
                      <a:r>
                        <a:rPr lang="en-US" dirty="0"/>
                        <a:t>410</a:t>
                      </a:r>
                      <a:endParaRPr lang="en-IN" dirty="0"/>
                    </a:p>
                  </a:txBody>
                  <a:tcPr/>
                </a:tc>
                <a:extLst>
                  <a:ext uri="{0D108BD9-81ED-4DB2-BD59-A6C34878D82A}">
                    <a16:rowId xmlns:a16="http://schemas.microsoft.com/office/drawing/2014/main" val="1032514243"/>
                  </a:ext>
                </a:extLst>
              </a:tr>
              <a:tr h="538468">
                <a:tc>
                  <a:txBody>
                    <a:bodyPr/>
                    <a:lstStyle/>
                    <a:p>
                      <a:pPr algn="ctr"/>
                      <a:r>
                        <a:rPr lang="en-US" dirty="0"/>
                        <a:t>Image Format</a:t>
                      </a:r>
                      <a:endParaRPr lang="en-IN" dirty="0"/>
                    </a:p>
                  </a:txBody>
                  <a:tcPr/>
                </a:tc>
                <a:tc>
                  <a:txBody>
                    <a:bodyPr/>
                    <a:lstStyle/>
                    <a:p>
                      <a:pPr algn="ctr"/>
                      <a:r>
                        <a:rPr lang="en-US" dirty="0"/>
                        <a:t>.jpg(JPEG IMAGE)</a:t>
                      </a:r>
                      <a:endParaRPr lang="en-IN" dirty="0"/>
                    </a:p>
                  </a:txBody>
                  <a:tcPr/>
                </a:tc>
                <a:tc>
                  <a:txBody>
                    <a:bodyPr/>
                    <a:lstStyle/>
                    <a:p>
                      <a:pPr algn="ctr"/>
                      <a:r>
                        <a:rPr lang="en-US" dirty="0"/>
                        <a:t>.dcm (DICOM IMAGE)</a:t>
                      </a:r>
                      <a:endParaRPr lang="en-IN" dirty="0"/>
                    </a:p>
                  </a:txBody>
                  <a:tcPr/>
                </a:tc>
                <a:extLst>
                  <a:ext uri="{0D108BD9-81ED-4DB2-BD59-A6C34878D82A}">
                    <a16:rowId xmlns:a16="http://schemas.microsoft.com/office/drawing/2014/main" val="1857603531"/>
                  </a:ext>
                </a:extLst>
              </a:tr>
              <a:tr h="434248">
                <a:tc>
                  <a:txBody>
                    <a:bodyPr/>
                    <a:lstStyle/>
                    <a:p>
                      <a:pPr algn="ctr"/>
                      <a:r>
                        <a:rPr lang="en-US" dirty="0"/>
                        <a:t>Image Size(GB)</a:t>
                      </a:r>
                      <a:endParaRPr lang="en-IN" dirty="0"/>
                    </a:p>
                  </a:txBody>
                  <a:tcPr/>
                </a:tc>
                <a:tc>
                  <a:txBody>
                    <a:bodyPr/>
                    <a:lstStyle/>
                    <a:p>
                      <a:pPr algn="ctr"/>
                      <a:r>
                        <a:rPr lang="en-US" dirty="0"/>
                        <a:t>6</a:t>
                      </a:r>
                      <a:endParaRPr lang="en-IN" dirty="0"/>
                    </a:p>
                  </a:txBody>
                  <a:tcPr/>
                </a:tc>
                <a:tc>
                  <a:txBody>
                    <a:bodyPr/>
                    <a:lstStyle/>
                    <a:p>
                      <a:pPr algn="ctr"/>
                      <a:r>
                        <a:rPr lang="en-US" dirty="0"/>
                        <a:t>8</a:t>
                      </a:r>
                      <a:endParaRPr lang="en-IN" dirty="0"/>
                    </a:p>
                  </a:txBody>
                  <a:tcPr/>
                </a:tc>
                <a:extLst>
                  <a:ext uri="{0D108BD9-81ED-4DB2-BD59-A6C34878D82A}">
                    <a16:rowId xmlns:a16="http://schemas.microsoft.com/office/drawing/2014/main" val="1891676372"/>
                  </a:ext>
                </a:extLst>
              </a:tr>
              <a:tr h="583630">
                <a:tc>
                  <a:txBody>
                    <a:bodyPr/>
                    <a:lstStyle/>
                    <a:p>
                      <a:pPr algn="ctr"/>
                      <a:r>
                        <a:rPr lang="en-US" dirty="0"/>
                        <a:t>Total No.of Malignant Cases</a:t>
                      </a:r>
                      <a:endParaRPr lang="en-IN" dirty="0"/>
                    </a:p>
                  </a:txBody>
                  <a:tcPr/>
                </a:tc>
                <a:tc>
                  <a:txBody>
                    <a:bodyPr/>
                    <a:lstStyle/>
                    <a:p>
                      <a:pPr algn="ctr"/>
                      <a:r>
                        <a:rPr lang="en-US" dirty="0"/>
                        <a:t>6100</a:t>
                      </a:r>
                      <a:endParaRPr lang="en-IN" dirty="0"/>
                    </a:p>
                  </a:txBody>
                  <a:tcPr/>
                </a:tc>
                <a:tc>
                  <a:txBody>
                    <a:bodyPr/>
                    <a:lstStyle/>
                    <a:p>
                      <a:pPr algn="ctr"/>
                      <a:r>
                        <a:rPr lang="en-US" dirty="0"/>
                        <a:t>152</a:t>
                      </a:r>
                      <a:endParaRPr lang="en-IN" dirty="0"/>
                    </a:p>
                  </a:txBody>
                  <a:tcPr/>
                </a:tc>
                <a:extLst>
                  <a:ext uri="{0D108BD9-81ED-4DB2-BD59-A6C34878D82A}">
                    <a16:rowId xmlns:a16="http://schemas.microsoft.com/office/drawing/2014/main" val="528911558"/>
                  </a:ext>
                </a:extLst>
              </a:tr>
              <a:tr h="583630">
                <a:tc>
                  <a:txBody>
                    <a:bodyPr/>
                    <a:lstStyle/>
                    <a:p>
                      <a:pPr algn="ctr"/>
                      <a:r>
                        <a:rPr lang="en-US" dirty="0"/>
                        <a:t>Total No.of </a:t>
                      </a:r>
                    </a:p>
                    <a:p>
                      <a:pPr algn="ctr"/>
                      <a:r>
                        <a:rPr lang="en-US" dirty="0"/>
                        <a:t>Benign Cases</a:t>
                      </a:r>
                    </a:p>
                  </a:txBody>
                  <a:tcPr/>
                </a:tc>
                <a:tc>
                  <a:txBody>
                    <a:bodyPr/>
                    <a:lstStyle/>
                    <a:p>
                      <a:pPr algn="ctr"/>
                      <a:r>
                        <a:rPr lang="en-US" dirty="0"/>
                        <a:t>4139</a:t>
                      </a:r>
                      <a:endParaRPr lang="en-IN" dirty="0"/>
                    </a:p>
                  </a:txBody>
                  <a:tcPr/>
                </a:tc>
                <a:tc>
                  <a:txBody>
                    <a:bodyPr/>
                    <a:lstStyle/>
                    <a:p>
                      <a:pPr algn="ctr"/>
                      <a:r>
                        <a:rPr lang="en-US" dirty="0"/>
                        <a:t>258</a:t>
                      </a:r>
                      <a:endParaRPr lang="en-IN" dirty="0"/>
                    </a:p>
                  </a:txBody>
                  <a:tcPr/>
                </a:tc>
                <a:extLst>
                  <a:ext uri="{0D108BD9-81ED-4DB2-BD59-A6C34878D82A}">
                    <a16:rowId xmlns:a16="http://schemas.microsoft.com/office/drawing/2014/main" val="2279440386"/>
                  </a:ext>
                </a:extLst>
              </a:tr>
              <a:tr h="347399">
                <a:tc>
                  <a:txBody>
                    <a:bodyPr/>
                    <a:lstStyle/>
                    <a:p>
                      <a:pPr algn="ctr"/>
                      <a:r>
                        <a:rPr lang="en-US" dirty="0"/>
                        <a:t>Width &amp; Height</a:t>
                      </a:r>
                      <a:endParaRPr lang="en-IN" dirty="0"/>
                    </a:p>
                  </a:txBody>
                  <a:tcPr/>
                </a:tc>
                <a:tc>
                  <a:txBody>
                    <a:bodyPr/>
                    <a:lstStyle/>
                    <a:p>
                      <a:pPr algn="ctr"/>
                      <a:r>
                        <a:rPr lang="en-US" dirty="0"/>
                        <a:t>Varies Image to Image</a:t>
                      </a:r>
                      <a:endParaRPr lang="en-IN" dirty="0"/>
                    </a:p>
                  </a:txBody>
                  <a:tcPr/>
                </a:tc>
                <a:tc>
                  <a:txBody>
                    <a:bodyPr/>
                    <a:lstStyle/>
                    <a:p>
                      <a:pPr algn="ctr"/>
                      <a:r>
                        <a:rPr lang="en-IN" dirty="0"/>
                        <a:t>Varies Image to Image</a:t>
                      </a:r>
                    </a:p>
                  </a:txBody>
                  <a:tcPr/>
                </a:tc>
                <a:extLst>
                  <a:ext uri="{0D108BD9-81ED-4DB2-BD59-A6C34878D82A}">
                    <a16:rowId xmlns:a16="http://schemas.microsoft.com/office/drawing/2014/main" val="1167725125"/>
                  </a:ext>
                </a:extLst>
              </a:tr>
            </a:tbl>
          </a:graphicData>
        </a:graphic>
      </p:graphicFrame>
      <p:sp>
        <p:nvSpPr>
          <p:cNvPr id="2" name="TextBox 1">
            <a:extLst>
              <a:ext uri="{FF2B5EF4-FFF2-40B4-BE49-F238E27FC236}">
                <a16:creationId xmlns:a16="http://schemas.microsoft.com/office/drawing/2014/main" id="{617F090F-768C-3B62-1CAA-BBB62B33DD1C}"/>
              </a:ext>
            </a:extLst>
          </p:cNvPr>
          <p:cNvSpPr txBox="1"/>
          <p:nvPr/>
        </p:nvSpPr>
        <p:spPr>
          <a:xfrm>
            <a:off x="1447800" y="5084372"/>
            <a:ext cx="8349456" cy="461665"/>
          </a:xfrm>
          <a:prstGeom prst="rect">
            <a:avLst/>
          </a:prstGeom>
          <a:noFill/>
        </p:spPr>
        <p:txBody>
          <a:bodyPr wrap="square" rtlCol="0">
            <a:spAutoFit/>
          </a:bodyPr>
          <a:lstStyle/>
          <a:p>
            <a:r>
              <a:rPr lang="en-US" dirty="0">
                <a:solidFill>
                  <a:srgbClr val="C00000"/>
                </a:solidFill>
              </a:rPr>
              <a:t>CBIS-DDSM</a:t>
            </a:r>
            <a:r>
              <a:rPr lang="en-US" dirty="0"/>
              <a:t>: Curated Breast Imaging Subset Of Digital Database for Screening </a:t>
            </a:r>
          </a:p>
          <a:p>
            <a:r>
              <a:rPr lang="en-US" dirty="0"/>
              <a:t>	    Mammography </a:t>
            </a:r>
            <a:endParaRPr lang="en-IN" dirty="0"/>
          </a:p>
        </p:txBody>
      </p:sp>
    </p:spTree>
    <p:extLst>
      <p:ext uri="{BB962C8B-B14F-4D97-AF65-F5344CB8AC3E}">
        <p14:creationId xmlns:p14="http://schemas.microsoft.com/office/powerpoint/2010/main" val="1575239357"/>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txBox="1">
            <a:spLocks noGrp="1"/>
          </p:cNvSpPr>
          <p:nvPr>
            <p:ph type="ftr" idx="10"/>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FF"/>
                </a:solidFill>
                <a:effectLst/>
                <a:uLnTx/>
                <a:uFillTx/>
                <a:latin typeface="+mn-lt" pitchFamily="18" charset="0"/>
                <a:ea typeface="+mn-ea"/>
                <a:cs typeface="+mn-cs"/>
              </a:rPr>
              <a:t>Department of CSE</a:t>
            </a:r>
          </a:p>
        </p:txBody>
      </p:sp>
      <p:sp>
        <p:nvSpPr>
          <p:cNvPr id="11267" name="Title 2"/>
          <p:cNvSpPr txBox="1">
            <a:spLocks noChangeArrowheads="1"/>
          </p:cNvSpPr>
          <p:nvPr/>
        </p:nvSpPr>
        <p:spPr bwMode="auto">
          <a:xfrm>
            <a:off x="2071688" y="0"/>
            <a:ext cx="5240337"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PLATFORM</a:t>
            </a:r>
            <a:endParaRPr kumimoji="0" lang="en-IN" altLang="en-US" sz="3200" b="0" i="0" u="none" strike="noStrike" kern="0" cap="none" spc="0" normalizeH="0" baseline="0" noProof="0" dirty="0">
              <a:ln>
                <a:noFill/>
              </a:ln>
              <a:solidFill>
                <a:srgbClr val="C00000"/>
              </a:solidFill>
              <a:effectLst/>
              <a:uLnTx/>
              <a:uFillTx/>
              <a:latin typeface="+mj-lt"/>
              <a:ea typeface="+mj-ea"/>
              <a:cs typeface="+mj-cs"/>
            </a:endParaRPr>
          </a:p>
        </p:txBody>
      </p:sp>
      <p:sp>
        <p:nvSpPr>
          <p:cNvPr id="11268" name="Content Placeholder 4"/>
          <p:cNvSpPr>
            <a:spLocks noGrp="1" noChangeArrowheads="1"/>
          </p:cNvSpPr>
          <p:nvPr>
            <p:ph idx="1"/>
          </p:nvPr>
        </p:nvSpPr>
        <p:spPr>
          <a:xfrm>
            <a:off x="785813" y="857250"/>
            <a:ext cx="8143875" cy="4114800"/>
          </a:xfrm>
          <a:prstGeom prst="rect">
            <a:avLst/>
          </a:prstGeom>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tab pos="520700" algn="l"/>
              </a:tabLst>
              <a:defRPr/>
            </a:pPr>
            <a:br>
              <a:rPr kumimoji="0" lang="en-IN" altLang="en-US" sz="2400" b="0" i="0" u="none" strike="noStrike" kern="0" cap="none" spc="0" normalizeH="0" baseline="0" noProof="0" dirty="0">
                <a:ln>
                  <a:noFill/>
                </a:ln>
                <a:solidFill>
                  <a:schemeClr val="tx1"/>
                </a:solidFill>
                <a:effectLst/>
                <a:uLnTx/>
                <a:uFillTx/>
                <a:latin typeface="+mn-lt" pitchFamily="18" charset="0"/>
                <a:ea typeface="+mn-ea"/>
                <a:cs typeface="+mn-cs"/>
              </a:rPr>
            </a:br>
            <a:endParaRPr kumimoji="0" lang="en-IN" altLang="en-US" sz="2400" b="0" i="0" u="none" strike="noStrike" kern="0" cap="none" spc="0" normalizeH="0" baseline="0" noProof="0" dirty="0">
              <a:ln>
                <a:noFill/>
              </a:ln>
              <a:solidFill>
                <a:schemeClr val="tx1"/>
              </a:solidFill>
              <a:effectLst/>
              <a:uLnTx/>
              <a:uFillTx/>
              <a:latin typeface="+mn-lt" pitchFamily="18" charset="0"/>
              <a:ea typeface="+mn-ea"/>
              <a:cs typeface="+mn-cs"/>
            </a:endParaRPr>
          </a:p>
          <a:p>
            <a:pPr marL="342900" marR="0" lvl="0" indent="-342900" algn="just" defTabSz="914400" rtl="0" eaLnBrk="0" fontAlgn="base" latinLnBrk="0" hangingPunct="0">
              <a:lnSpc>
                <a:spcPct val="100000"/>
              </a:lnSpc>
              <a:spcBef>
                <a:spcPct val="0"/>
              </a:spcBef>
              <a:spcAft>
                <a:spcPct val="0"/>
              </a:spcAft>
              <a:buClrTx/>
              <a:buSzTx/>
              <a:buFontTx/>
              <a:buNone/>
              <a:tabLst>
                <a:tab pos="520700" algn="l"/>
              </a:tabLst>
              <a:defRPr/>
            </a:pPr>
            <a:endParaRPr kumimoji="0" lang="en-IN" alt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2" name="Content Placeholder 4">
            <a:extLst>
              <a:ext uri="{FF2B5EF4-FFF2-40B4-BE49-F238E27FC236}">
                <a16:creationId xmlns:a16="http://schemas.microsoft.com/office/drawing/2014/main" id="{3840BABF-205B-5606-8795-80649E33DBF9}"/>
              </a:ext>
            </a:extLst>
          </p:cNvPr>
          <p:cNvSpPr txBox="1">
            <a:spLocks noChangeArrowheads="1"/>
          </p:cNvSpPr>
          <p:nvPr/>
        </p:nvSpPr>
        <p:spPr>
          <a:xfrm>
            <a:off x="938213" y="1009650"/>
            <a:ext cx="8143875" cy="4114800"/>
          </a:xfrm>
          <a:prstGeom prst="rect">
            <a:avLst/>
          </a:prstGeom>
          <a:noFill/>
          <a:ln>
            <a:noFill/>
            <a:miter lim="800000"/>
          </a:ln>
        </p:spPr>
        <p:txBody>
          <a:bodyPr vert="horz" wrap="square" lIns="91440" tIns="45720" rIns="91440" bIns="45720" numCol="1" anchor="t" anchorCtr="0" compatLnSpc="1">
            <a:prstTxWarp prst="textNoShape">
              <a:avLst/>
            </a:prstTxWarp>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effectLst/>
                <a:latin typeface="+mn-lt"/>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effectLst/>
                <a:latin typeface="+mn-lt"/>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mn-lt"/>
              </a:defRPr>
            </a:lvl5pPr>
            <a:lvl6pPr marL="2514600" indent="-228600" algn="l" rtl="0" fontAlgn="base">
              <a:spcBef>
                <a:spcPct val="20000"/>
              </a:spcBef>
              <a:spcAft>
                <a:spcPct val="0"/>
              </a:spcAft>
              <a:buChar char="»"/>
              <a:defRPr lang="en-US" altLang="en-US" sz="2000">
                <a:solidFill>
                  <a:schemeClr val="tx1"/>
                </a:solidFill>
                <a:latin typeface="+mn-lt"/>
              </a:defRPr>
            </a:lvl6pPr>
            <a:lvl7pPr marL="2971800" indent="-228600" algn="l" rtl="0" fontAlgn="base">
              <a:spcBef>
                <a:spcPct val="20000"/>
              </a:spcBef>
              <a:spcAft>
                <a:spcPct val="0"/>
              </a:spcAft>
              <a:buChar char="»"/>
              <a:defRPr lang="en-US" altLang="en-US" sz="2000">
                <a:solidFill>
                  <a:schemeClr val="tx1"/>
                </a:solidFill>
                <a:latin typeface="+mn-lt"/>
              </a:defRPr>
            </a:lvl7pPr>
            <a:lvl8pPr marL="3429000" indent="-228600" algn="l" rtl="0" fontAlgn="base">
              <a:spcBef>
                <a:spcPct val="20000"/>
              </a:spcBef>
              <a:spcAft>
                <a:spcPct val="0"/>
              </a:spcAft>
              <a:buChar char="»"/>
              <a:defRPr lang="en-US" altLang="en-US" sz="2000">
                <a:solidFill>
                  <a:schemeClr val="tx1"/>
                </a:solidFill>
                <a:latin typeface="+mn-lt"/>
              </a:defRPr>
            </a:lvl8pPr>
            <a:lvl9pPr marL="3886200" indent="-228600" algn="l" rtl="0" fontAlgn="base">
              <a:spcBef>
                <a:spcPct val="20000"/>
              </a:spcBef>
              <a:spcAft>
                <a:spcPct val="0"/>
              </a:spcAft>
              <a:buChar char="»"/>
              <a:defRPr lang="en-US" altLang="en-US" sz="2000">
                <a:solidFill>
                  <a:schemeClr val="tx1"/>
                </a:solidFill>
                <a:latin typeface="+mn-lt"/>
              </a:defRPr>
            </a:lvl9pPr>
          </a:lstStyle>
          <a:p>
            <a:pPr marL="0" indent="0" algn="just">
              <a:spcBef>
                <a:spcPct val="0"/>
              </a:spcBef>
              <a:buFontTx/>
              <a:buNone/>
              <a:tabLst>
                <a:tab pos="520700" algn="l"/>
              </a:tabLst>
              <a:defRPr/>
            </a:pPr>
            <a:r>
              <a:rPr lang="en-US" sz="2400" b="1" u="sng" dirty="0">
                <a:latin typeface="+mn-lt" pitchFamily="18" charset="0"/>
              </a:rPr>
              <a:t>Hardware:</a:t>
            </a:r>
          </a:p>
          <a:p>
            <a:pPr algn="just">
              <a:spcBef>
                <a:spcPct val="0"/>
              </a:spcBef>
              <a:buFont typeface="Arial" panose="020B0604020202020204" pitchFamily="34" charset="0"/>
              <a:buChar char="•"/>
              <a:tabLst>
                <a:tab pos="520700" algn="l"/>
              </a:tabLst>
              <a:defRPr/>
            </a:pPr>
            <a:r>
              <a:rPr lang="en-US" sz="2400" dirty="0">
                <a:latin typeface="+mn-lt" pitchFamily="18" charset="0"/>
              </a:rPr>
              <a:t>Need a GPU with at least 4GB of memory.</a:t>
            </a:r>
          </a:p>
          <a:p>
            <a:pPr algn="just">
              <a:spcBef>
                <a:spcPct val="0"/>
              </a:spcBef>
              <a:buFont typeface="Arial" panose="020B0604020202020204" pitchFamily="34" charset="0"/>
              <a:buChar char="•"/>
              <a:tabLst>
                <a:tab pos="520700" algn="l"/>
              </a:tabLst>
              <a:defRPr/>
            </a:pPr>
            <a:r>
              <a:rPr lang="en-US" sz="2400" dirty="0">
                <a:latin typeface="+mn-lt" pitchFamily="18" charset="0"/>
              </a:rPr>
              <a:t>Minimum 4GB of RAM.</a:t>
            </a:r>
          </a:p>
          <a:p>
            <a:pPr marL="0" indent="0" algn="just">
              <a:spcBef>
                <a:spcPct val="0"/>
              </a:spcBef>
              <a:buFontTx/>
              <a:buNone/>
              <a:tabLst>
                <a:tab pos="520700" algn="l"/>
              </a:tabLst>
              <a:defRPr/>
            </a:pPr>
            <a:r>
              <a:rPr lang="en-US" sz="2400" b="1" u="sng" dirty="0">
                <a:latin typeface="+mn-lt" pitchFamily="18" charset="0"/>
              </a:rPr>
              <a:t>Software:</a:t>
            </a:r>
          </a:p>
          <a:p>
            <a:pPr algn="just">
              <a:spcBef>
                <a:spcPct val="0"/>
              </a:spcBef>
              <a:buFont typeface="Arial" panose="020B0604020202020204" pitchFamily="34" charset="0"/>
              <a:buChar char="•"/>
              <a:tabLst>
                <a:tab pos="520700" algn="l"/>
              </a:tabLst>
              <a:defRPr/>
            </a:pPr>
            <a:r>
              <a:rPr lang="en-US" sz="2400" dirty="0">
                <a:latin typeface="+mn-lt" pitchFamily="18" charset="0"/>
              </a:rPr>
              <a:t>OS: Windows</a:t>
            </a:r>
          </a:p>
          <a:p>
            <a:pPr algn="just">
              <a:spcBef>
                <a:spcPct val="0"/>
              </a:spcBef>
              <a:buFont typeface="Arial" panose="020B0604020202020204" pitchFamily="34" charset="0"/>
              <a:buChar char="•"/>
              <a:tabLst>
                <a:tab pos="520700" algn="l"/>
              </a:tabLst>
              <a:defRPr/>
            </a:pPr>
            <a:r>
              <a:rPr lang="en-US" sz="2400" dirty="0">
                <a:latin typeface="+mn-lt" pitchFamily="18" charset="0"/>
              </a:rPr>
              <a:t>MATLAB</a:t>
            </a:r>
          </a:p>
          <a:p>
            <a:pPr algn="just">
              <a:spcBef>
                <a:spcPct val="0"/>
              </a:spcBef>
              <a:buFont typeface="Arial" panose="020B0604020202020204" pitchFamily="34" charset="0"/>
              <a:buChar char="•"/>
              <a:tabLst>
                <a:tab pos="520700" algn="l"/>
              </a:tabLst>
              <a:defRPr/>
            </a:pPr>
            <a:r>
              <a:rPr lang="en-US" sz="2400" dirty="0">
                <a:latin typeface="+mn-lt" pitchFamily="18" charset="0"/>
              </a:rPr>
              <a:t>DICOM Converter(Used to convert DICOM images to other formats, such as JPEG, PNG).</a:t>
            </a:r>
          </a:p>
          <a:p>
            <a:pPr marL="0" indent="0" algn="just">
              <a:spcBef>
                <a:spcPct val="0"/>
              </a:spcBef>
              <a:buFontTx/>
              <a:buNone/>
              <a:tabLst>
                <a:tab pos="520700" algn="l"/>
              </a:tabLst>
              <a:defRPr/>
            </a:pPr>
            <a:r>
              <a:rPr lang="en-US" sz="2400" b="1" u="sng" dirty="0">
                <a:latin typeface="+mn-lt" pitchFamily="18" charset="0"/>
              </a:rPr>
              <a:t>Data:</a:t>
            </a:r>
          </a:p>
          <a:p>
            <a:pPr algn="just">
              <a:spcBef>
                <a:spcPct val="0"/>
              </a:spcBef>
              <a:buFont typeface="Arial" panose="020B0604020202020204" pitchFamily="34" charset="0"/>
              <a:buChar char="•"/>
              <a:tabLst>
                <a:tab pos="520700" algn="l"/>
              </a:tabLst>
              <a:defRPr/>
            </a:pPr>
            <a:r>
              <a:rPr lang="en-US" sz="2400" dirty="0">
                <a:latin typeface="+mn-lt" pitchFamily="18" charset="0"/>
              </a:rPr>
              <a:t>CBIS-DDSM Dataset</a:t>
            </a:r>
          </a:p>
          <a:p>
            <a:pPr algn="just">
              <a:spcBef>
                <a:spcPct val="0"/>
              </a:spcBef>
              <a:buFont typeface="Arial" panose="020B0604020202020204" pitchFamily="34" charset="0"/>
              <a:buChar char="•"/>
              <a:tabLst>
                <a:tab pos="520700" algn="l"/>
              </a:tabLst>
              <a:defRPr/>
            </a:pPr>
            <a:r>
              <a:rPr lang="en-US" sz="2400" dirty="0" err="1">
                <a:latin typeface="+mn-lt" pitchFamily="18" charset="0"/>
              </a:rPr>
              <a:t>InBreast</a:t>
            </a:r>
            <a:r>
              <a:rPr lang="en-US" sz="2400" dirty="0">
                <a:latin typeface="+mn-lt" pitchFamily="18" charset="0"/>
              </a:rPr>
              <a:t> Dataset</a:t>
            </a:r>
          </a:p>
          <a:p>
            <a:pPr algn="just">
              <a:spcBef>
                <a:spcPct val="0"/>
              </a:spcBef>
              <a:buFontTx/>
              <a:buNone/>
              <a:tabLst>
                <a:tab pos="520700" algn="l"/>
              </a:tabLst>
              <a:defRPr/>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200">
        <p:zo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p:zo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1208" y="695047"/>
            <a:ext cx="4058771" cy="369962"/>
          </a:xfrm>
          <a:prstGeom prst="rect">
            <a:avLst/>
          </a:prstGeom>
        </p:spPr>
        <p:txBody>
          <a:bodyPr vert="horz" wrap="square" lIns="0" tIns="10085" rIns="0" bIns="0" rtlCol="0">
            <a:spAutoFit/>
          </a:bodyPr>
          <a:lstStyle/>
          <a:p>
            <a:pPr marL="11206">
              <a:spcBef>
                <a:spcPts val="79"/>
              </a:spcBef>
            </a:pPr>
            <a:r>
              <a:rPr sz="2338" spc="-9" dirty="0">
                <a:latin typeface="Times New Roman"/>
                <a:cs typeface="Times New Roman"/>
              </a:rPr>
              <a:t>Consolidation</a:t>
            </a:r>
            <a:r>
              <a:rPr sz="2338" spc="-4" dirty="0">
                <a:latin typeface="Times New Roman"/>
                <a:cs typeface="Times New Roman"/>
              </a:rPr>
              <a:t> of</a:t>
            </a:r>
            <a:r>
              <a:rPr sz="2338" spc="-22" dirty="0">
                <a:latin typeface="Times New Roman"/>
                <a:cs typeface="Times New Roman"/>
              </a:rPr>
              <a:t> </a:t>
            </a:r>
            <a:r>
              <a:rPr sz="2338" spc="-4" dirty="0">
                <a:latin typeface="Times New Roman"/>
                <a:cs typeface="Times New Roman"/>
              </a:rPr>
              <a:t>the</a:t>
            </a:r>
            <a:r>
              <a:rPr sz="2338" spc="-22" dirty="0">
                <a:latin typeface="Times New Roman"/>
                <a:cs typeface="Times New Roman"/>
              </a:rPr>
              <a:t> </a:t>
            </a:r>
            <a:r>
              <a:rPr sz="2338" spc="-4" dirty="0">
                <a:latin typeface="Times New Roman"/>
                <a:cs typeface="Times New Roman"/>
              </a:rPr>
              <a:t>literatures:</a:t>
            </a:r>
            <a:endParaRPr sz="2338" dirty="0">
              <a:latin typeface="Times New Roman"/>
              <a:cs typeface="Times New Roman"/>
            </a:endParaRPr>
          </a:p>
        </p:txBody>
      </p:sp>
      <p:sp>
        <p:nvSpPr>
          <p:cNvPr id="9" name="object 9"/>
          <p:cNvSpPr txBox="1">
            <a:spLocks noGrp="1"/>
          </p:cNvSpPr>
          <p:nvPr>
            <p:ph type="sldNum" sz="quarter" idx="7"/>
          </p:nvPr>
        </p:nvSpPr>
        <p:spPr>
          <a:xfrm>
            <a:off x="9366541" y="7310742"/>
            <a:ext cx="316229" cy="229234"/>
          </a:xfrm>
          <a:prstGeom prst="rect">
            <a:avLst/>
          </a:prstGeom>
        </p:spPr>
        <p:txBody>
          <a:bodyPr vert="horz" wrap="square" lIns="0" tIns="0" rIns="0" bIns="0" rtlCol="0">
            <a:spAutoFit/>
          </a:bodyPr>
          <a:lstStyle>
            <a:defPPr>
              <a:defRPr lang="en-US"/>
            </a:defPPr>
            <a:lvl1pPr marL="0" algn="l" defTabSz="914400" rtl="0" eaLnBrk="1" latinLnBrk="0" hangingPunct="1">
              <a:defRPr sz="1300" b="1"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25"/>
              </a:spcBef>
            </a:pPr>
            <a:fld id="{81D60167-4931-47E6-BA6A-407CBD079E47}" type="slidenum">
              <a:rPr lang="en-IN" spc="10" smtClean="0"/>
              <a:pPr marL="38100">
                <a:spcBef>
                  <a:spcPts val="125"/>
                </a:spcBef>
              </a:pPr>
              <a:t>7</a:t>
            </a:fld>
            <a:endParaRPr spc="9" dirty="0"/>
          </a:p>
        </p:txBody>
      </p:sp>
      <p:sp>
        <p:nvSpPr>
          <p:cNvPr id="12" name="Title 2">
            <a:extLst>
              <a:ext uri="{FF2B5EF4-FFF2-40B4-BE49-F238E27FC236}">
                <a16:creationId xmlns:a16="http://schemas.microsoft.com/office/drawing/2014/main" id="{8DE32D3A-29EF-07E6-6880-F6CC4D81D281}"/>
              </a:ext>
            </a:extLst>
          </p:cNvPr>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graphicFrame>
        <p:nvGraphicFramePr>
          <p:cNvPr id="13" name="Table 13">
            <a:extLst>
              <a:ext uri="{FF2B5EF4-FFF2-40B4-BE49-F238E27FC236}">
                <a16:creationId xmlns:a16="http://schemas.microsoft.com/office/drawing/2014/main" id="{FBA1B387-538D-218A-8181-7CEBD366B7F1}"/>
              </a:ext>
            </a:extLst>
          </p:cNvPr>
          <p:cNvGraphicFramePr>
            <a:graphicFrameLocks noGrp="1"/>
          </p:cNvGraphicFramePr>
          <p:nvPr>
            <p:extLst>
              <p:ext uri="{D42A27DB-BD31-4B8C-83A1-F6EECF244321}">
                <p14:modId xmlns:p14="http://schemas.microsoft.com/office/powerpoint/2010/main" val="3183369110"/>
              </p:ext>
            </p:extLst>
          </p:nvPr>
        </p:nvGraphicFramePr>
        <p:xfrm>
          <a:off x="838200" y="1396999"/>
          <a:ext cx="8001000" cy="4170682"/>
        </p:xfrm>
        <a:graphic>
          <a:graphicData uri="http://schemas.openxmlformats.org/drawingml/2006/table">
            <a:tbl>
              <a:tblPr firstRow="1" bandRow="1">
                <a:tableStyleId>{5940675A-B579-460E-94D1-54222C63F5DA}</a:tableStyleId>
              </a:tblPr>
              <a:tblGrid>
                <a:gridCol w="392206">
                  <a:extLst>
                    <a:ext uri="{9D8B030D-6E8A-4147-A177-3AD203B41FA5}">
                      <a16:colId xmlns:a16="http://schemas.microsoft.com/office/drawing/2014/main" val="4162645230"/>
                    </a:ext>
                  </a:extLst>
                </a:gridCol>
                <a:gridCol w="3417794">
                  <a:extLst>
                    <a:ext uri="{9D8B030D-6E8A-4147-A177-3AD203B41FA5}">
                      <a16:colId xmlns:a16="http://schemas.microsoft.com/office/drawing/2014/main" val="1701365107"/>
                    </a:ext>
                  </a:extLst>
                </a:gridCol>
                <a:gridCol w="2190750">
                  <a:extLst>
                    <a:ext uri="{9D8B030D-6E8A-4147-A177-3AD203B41FA5}">
                      <a16:colId xmlns:a16="http://schemas.microsoft.com/office/drawing/2014/main" val="3959957681"/>
                    </a:ext>
                  </a:extLst>
                </a:gridCol>
                <a:gridCol w="2000250">
                  <a:extLst>
                    <a:ext uri="{9D8B030D-6E8A-4147-A177-3AD203B41FA5}">
                      <a16:colId xmlns:a16="http://schemas.microsoft.com/office/drawing/2014/main" val="1168209689"/>
                    </a:ext>
                  </a:extLst>
                </a:gridCol>
              </a:tblGrid>
              <a:tr h="482602">
                <a:tc>
                  <a:txBody>
                    <a:bodyPr/>
                    <a:lstStyle/>
                    <a:p>
                      <a:pPr algn="ctr"/>
                      <a:r>
                        <a:rPr lang="en-US" sz="1200" b="1" dirty="0">
                          <a:solidFill>
                            <a:schemeClr val="tx1"/>
                          </a:solidFill>
                        </a:rPr>
                        <a:t>S.No</a:t>
                      </a:r>
                      <a:endParaRPr lang="en-IN" sz="1200" b="1" dirty="0">
                        <a:solidFill>
                          <a:schemeClr val="tx1"/>
                        </a:solidFill>
                      </a:endParaRPr>
                    </a:p>
                  </a:txBody>
                  <a:tcPr/>
                </a:tc>
                <a:tc>
                  <a:txBody>
                    <a:bodyPr/>
                    <a:lstStyle/>
                    <a:p>
                      <a:pPr algn="ctr"/>
                      <a:r>
                        <a:rPr lang="en-US" b="1" dirty="0">
                          <a:solidFill>
                            <a:schemeClr val="tx1"/>
                          </a:solidFill>
                        </a:rPr>
                        <a:t>Author(s) &amp; Year</a:t>
                      </a:r>
                    </a:p>
                  </a:txBody>
                  <a:tcPr/>
                </a:tc>
                <a:tc>
                  <a:txBody>
                    <a:bodyPr/>
                    <a:lstStyle/>
                    <a:p>
                      <a:pPr algn="ctr"/>
                      <a:r>
                        <a:rPr lang="en-US" b="1" dirty="0">
                          <a:solidFill>
                            <a:schemeClr val="tx1"/>
                          </a:solidFill>
                        </a:rPr>
                        <a:t>Methodology Used</a:t>
                      </a:r>
                      <a:endParaRPr lang="en-IN" b="1" dirty="0">
                        <a:solidFill>
                          <a:schemeClr val="tx1"/>
                        </a:solidFill>
                      </a:endParaRPr>
                    </a:p>
                  </a:txBody>
                  <a:tcPr/>
                </a:tc>
                <a:tc>
                  <a:txBody>
                    <a:bodyPr/>
                    <a:lstStyle/>
                    <a:p>
                      <a:pPr algn="ctr"/>
                      <a:r>
                        <a:rPr lang="en-US" b="1" dirty="0">
                          <a:solidFill>
                            <a:schemeClr val="tx1"/>
                          </a:solidFill>
                        </a:rPr>
                        <a:t>Limitations</a:t>
                      </a:r>
                      <a:endParaRPr lang="en-IN" b="1" dirty="0">
                        <a:solidFill>
                          <a:schemeClr val="tx1"/>
                        </a:solidFill>
                      </a:endParaRPr>
                    </a:p>
                  </a:txBody>
                  <a:tcPr/>
                </a:tc>
                <a:extLst>
                  <a:ext uri="{0D108BD9-81ED-4DB2-BD59-A6C34878D82A}">
                    <a16:rowId xmlns:a16="http://schemas.microsoft.com/office/drawing/2014/main" val="847264486"/>
                  </a:ext>
                </a:extLst>
              </a:tr>
              <a:tr h="1243605">
                <a:tc>
                  <a:txBody>
                    <a:bodyPr/>
                    <a:lstStyle/>
                    <a:p>
                      <a:r>
                        <a:rPr lang="en-US" sz="1600" dirty="0"/>
                        <a:t>1.</a:t>
                      </a:r>
                      <a:endParaRPr lang="en-IN" sz="1600" dirty="0"/>
                    </a:p>
                  </a:txBody>
                  <a:tcPr/>
                </a:tc>
                <a:tc>
                  <a:txBody>
                    <a:bodyPr/>
                    <a:lstStyle/>
                    <a:p>
                      <a:r>
                        <a:rPr lang="en-IN" sz="1600" dirty="0"/>
                        <a:t>Lydia Bouzar-Benlabiod , Khaled Harrar, Lahcen Yamoun, Mustapha Yacine Khodja and Moulay A. Akhloufi ,2023.</a:t>
                      </a:r>
                    </a:p>
                  </a:txBody>
                  <a:tcPr/>
                </a:tc>
                <a:tc>
                  <a:txBody>
                    <a:bodyPr/>
                    <a:lstStyle/>
                    <a:p>
                      <a:r>
                        <a:rPr lang="en-US" sz="1600" dirty="0"/>
                        <a:t>Utilized ResNext, SE-ResNet, and CBR for robust mammogram analysis. Outperformed existing approaches.</a:t>
                      </a:r>
                      <a:endParaRPr lang="en-IN" sz="1600"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Limited Generalization,</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Computational Expensive.</a:t>
                      </a:r>
                      <a:endParaRPr lang="en-IN" sz="1600" dirty="0">
                        <a:effectLst/>
                      </a:endParaRPr>
                    </a:p>
                  </a:txBody>
                  <a:tcPr/>
                </a:tc>
                <a:extLst>
                  <a:ext uri="{0D108BD9-81ED-4DB2-BD59-A6C34878D82A}">
                    <a16:rowId xmlns:a16="http://schemas.microsoft.com/office/drawing/2014/main" val="985801185"/>
                  </a:ext>
                </a:extLst>
              </a:tr>
              <a:tr h="1010921">
                <a:tc>
                  <a:txBody>
                    <a:bodyPr/>
                    <a:lstStyle/>
                    <a:p>
                      <a:r>
                        <a:rPr lang="en-US" sz="1600" dirty="0"/>
                        <a:t>2.</a:t>
                      </a:r>
                      <a:endParaRPr lang="en-IN" sz="1600" dirty="0"/>
                    </a:p>
                  </a:txBody>
                  <a:tcPr/>
                </a:tc>
                <a:tc>
                  <a:txBody>
                    <a:bodyPr/>
                    <a:lstStyle/>
                    <a:p>
                      <a:r>
                        <a:rPr lang="en-IN" sz="1600" dirty="0"/>
                        <a:t>Jihen Frikha Elleuch, Mouna Zouari Mehdi, Majd Belaaj, Norhène Gargouri Benayed, Dorra Sellami and Alima Damak ,2023.</a:t>
                      </a:r>
                    </a:p>
                  </a:txBody>
                  <a:tcPr/>
                </a:tc>
                <a:tc>
                  <a:txBody>
                    <a:bodyPr/>
                    <a:lstStyle/>
                    <a:p>
                      <a:r>
                        <a:rPr lang="en-US" sz="1600" dirty="0"/>
                        <a:t>Developed framework for Transform and fuse features.</a:t>
                      </a:r>
                      <a:endParaRPr lang="en-IN" sz="1600" dirty="0"/>
                    </a:p>
                  </a:txBody>
                  <a:tcPr/>
                </a:tc>
                <a:tc>
                  <a:txBody>
                    <a:bodyPr/>
                    <a:lstStyle/>
                    <a:p>
                      <a:r>
                        <a:rPr lang="en-IN" sz="1600" dirty="0"/>
                        <a:t>Complex Modelling</a:t>
                      </a:r>
                    </a:p>
                  </a:txBody>
                  <a:tcPr/>
                </a:tc>
                <a:extLst>
                  <a:ext uri="{0D108BD9-81ED-4DB2-BD59-A6C34878D82A}">
                    <a16:rowId xmlns:a16="http://schemas.microsoft.com/office/drawing/2014/main" val="829165678"/>
                  </a:ext>
                </a:extLst>
              </a:tr>
              <a:tr h="1243605">
                <a:tc>
                  <a:txBody>
                    <a:bodyPr/>
                    <a:lstStyle/>
                    <a:p>
                      <a:r>
                        <a:rPr lang="en-US" sz="1600" dirty="0"/>
                        <a:t>3.</a:t>
                      </a:r>
                      <a:endParaRPr lang="en-IN" sz="1600" dirty="0"/>
                    </a:p>
                  </a:txBody>
                  <a:tcPr/>
                </a:tc>
                <a:tc>
                  <a:txBody>
                    <a:bodyPr/>
                    <a:lstStyle/>
                    <a:p>
                      <a:r>
                        <a:rPr lang="en-IN" sz="1600" dirty="0"/>
                        <a:t>Hamed Pezeshki,2022.</a:t>
                      </a:r>
                    </a:p>
                  </a:txBody>
                  <a:tcPr/>
                </a:tc>
                <a:tc>
                  <a:txBody>
                    <a:bodyPr/>
                    <a:lstStyle/>
                    <a:p>
                      <a:r>
                        <a:rPr lang="en-US" sz="1600" dirty="0"/>
                        <a:t>Enhanced mammogram segmentation,and mass core extraction, pixel-based analysis.</a:t>
                      </a:r>
                      <a:endParaRPr lang="en-IN" sz="1600" dirty="0"/>
                    </a:p>
                  </a:txBody>
                  <a:tcPr/>
                </a:tc>
                <a:tc>
                  <a:txBody>
                    <a:bodyPr/>
                    <a:lstStyle/>
                    <a:p>
                      <a:r>
                        <a:rPr lang="en-US" sz="1600" dirty="0"/>
                        <a:t>Need more effective pre-processing methods to extract the details of the mass core.</a:t>
                      </a:r>
                    </a:p>
                  </a:txBody>
                  <a:tcPr/>
                </a:tc>
                <a:extLst>
                  <a:ext uri="{0D108BD9-81ED-4DB2-BD59-A6C34878D82A}">
                    <a16:rowId xmlns:a16="http://schemas.microsoft.com/office/drawing/2014/main" val="2960396172"/>
                  </a:ext>
                </a:extLst>
              </a:tr>
            </a:tbl>
          </a:graphicData>
        </a:graphic>
      </p:graphicFrame>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1208" y="695047"/>
            <a:ext cx="4058771" cy="369962"/>
          </a:xfrm>
          <a:prstGeom prst="rect">
            <a:avLst/>
          </a:prstGeom>
        </p:spPr>
        <p:txBody>
          <a:bodyPr vert="horz" wrap="square" lIns="0" tIns="10085" rIns="0" bIns="0" rtlCol="0">
            <a:spAutoFit/>
          </a:bodyPr>
          <a:lstStyle/>
          <a:p>
            <a:pPr marL="11206">
              <a:spcBef>
                <a:spcPts val="79"/>
              </a:spcBef>
            </a:pPr>
            <a:r>
              <a:rPr sz="2338" spc="-9" dirty="0">
                <a:latin typeface="Times New Roman"/>
                <a:cs typeface="Times New Roman"/>
              </a:rPr>
              <a:t>Consolidation</a:t>
            </a:r>
            <a:r>
              <a:rPr sz="2338" spc="-4" dirty="0">
                <a:latin typeface="Times New Roman"/>
                <a:cs typeface="Times New Roman"/>
              </a:rPr>
              <a:t> of</a:t>
            </a:r>
            <a:r>
              <a:rPr sz="2338" spc="-22" dirty="0">
                <a:latin typeface="Times New Roman"/>
                <a:cs typeface="Times New Roman"/>
              </a:rPr>
              <a:t> </a:t>
            </a:r>
            <a:r>
              <a:rPr sz="2338" spc="-4" dirty="0">
                <a:latin typeface="Times New Roman"/>
                <a:cs typeface="Times New Roman"/>
              </a:rPr>
              <a:t>the</a:t>
            </a:r>
            <a:r>
              <a:rPr sz="2338" spc="-22" dirty="0">
                <a:latin typeface="Times New Roman"/>
                <a:cs typeface="Times New Roman"/>
              </a:rPr>
              <a:t> </a:t>
            </a:r>
            <a:r>
              <a:rPr sz="2338" spc="-4" dirty="0">
                <a:latin typeface="Times New Roman"/>
                <a:cs typeface="Times New Roman"/>
              </a:rPr>
              <a:t>literatures:</a:t>
            </a:r>
            <a:endParaRPr sz="2338" dirty="0">
              <a:latin typeface="Times New Roman"/>
              <a:cs typeface="Times New Roman"/>
            </a:endParaRPr>
          </a:p>
        </p:txBody>
      </p:sp>
      <p:sp>
        <p:nvSpPr>
          <p:cNvPr id="9" name="object 9"/>
          <p:cNvSpPr txBox="1">
            <a:spLocks noGrp="1"/>
          </p:cNvSpPr>
          <p:nvPr>
            <p:ph type="sldNum" sz="quarter" idx="7"/>
          </p:nvPr>
        </p:nvSpPr>
        <p:spPr>
          <a:xfrm>
            <a:off x="9366541" y="7310742"/>
            <a:ext cx="316229" cy="229234"/>
          </a:xfrm>
          <a:prstGeom prst="rect">
            <a:avLst/>
          </a:prstGeom>
        </p:spPr>
        <p:txBody>
          <a:bodyPr vert="horz" wrap="square" lIns="0" tIns="0" rIns="0" bIns="0" rtlCol="0">
            <a:spAutoFit/>
          </a:bodyPr>
          <a:lstStyle>
            <a:defPPr>
              <a:defRPr lang="en-US"/>
            </a:defPPr>
            <a:lvl1pPr marL="0" algn="l" defTabSz="914400" rtl="0" eaLnBrk="1" latinLnBrk="0" hangingPunct="1">
              <a:defRPr sz="1300" b="1"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25"/>
              </a:spcBef>
            </a:pPr>
            <a:fld id="{81D60167-4931-47E6-BA6A-407CBD079E47}" type="slidenum">
              <a:rPr lang="en-IN" spc="10" smtClean="0"/>
              <a:pPr marL="38100">
                <a:spcBef>
                  <a:spcPts val="125"/>
                </a:spcBef>
              </a:pPr>
              <a:t>8</a:t>
            </a:fld>
            <a:endParaRPr spc="9" dirty="0"/>
          </a:p>
        </p:txBody>
      </p:sp>
      <p:sp>
        <p:nvSpPr>
          <p:cNvPr id="12" name="Title 2">
            <a:extLst>
              <a:ext uri="{FF2B5EF4-FFF2-40B4-BE49-F238E27FC236}">
                <a16:creationId xmlns:a16="http://schemas.microsoft.com/office/drawing/2014/main" id="{8DE32D3A-29EF-07E6-6880-F6CC4D81D281}"/>
              </a:ext>
            </a:extLst>
          </p:cNvPr>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graphicFrame>
        <p:nvGraphicFramePr>
          <p:cNvPr id="13" name="Table 13">
            <a:extLst>
              <a:ext uri="{FF2B5EF4-FFF2-40B4-BE49-F238E27FC236}">
                <a16:creationId xmlns:a16="http://schemas.microsoft.com/office/drawing/2014/main" id="{FBA1B387-538D-218A-8181-7CEBD366B7F1}"/>
              </a:ext>
            </a:extLst>
          </p:cNvPr>
          <p:cNvGraphicFramePr>
            <a:graphicFrameLocks noGrp="1"/>
          </p:cNvGraphicFramePr>
          <p:nvPr>
            <p:extLst>
              <p:ext uri="{D42A27DB-BD31-4B8C-83A1-F6EECF244321}">
                <p14:modId xmlns:p14="http://schemas.microsoft.com/office/powerpoint/2010/main" val="3556158091"/>
              </p:ext>
            </p:extLst>
          </p:nvPr>
        </p:nvGraphicFramePr>
        <p:xfrm>
          <a:off x="838200" y="1396999"/>
          <a:ext cx="8001000" cy="4358643"/>
        </p:xfrm>
        <a:graphic>
          <a:graphicData uri="http://schemas.openxmlformats.org/drawingml/2006/table">
            <a:tbl>
              <a:tblPr firstRow="1" bandRow="1">
                <a:tableStyleId>{5940675A-B579-460E-94D1-54222C63F5DA}</a:tableStyleId>
              </a:tblPr>
              <a:tblGrid>
                <a:gridCol w="392206">
                  <a:extLst>
                    <a:ext uri="{9D8B030D-6E8A-4147-A177-3AD203B41FA5}">
                      <a16:colId xmlns:a16="http://schemas.microsoft.com/office/drawing/2014/main" val="4162645230"/>
                    </a:ext>
                  </a:extLst>
                </a:gridCol>
                <a:gridCol w="3417794">
                  <a:extLst>
                    <a:ext uri="{9D8B030D-6E8A-4147-A177-3AD203B41FA5}">
                      <a16:colId xmlns:a16="http://schemas.microsoft.com/office/drawing/2014/main" val="1701365107"/>
                    </a:ext>
                  </a:extLst>
                </a:gridCol>
                <a:gridCol w="2190750">
                  <a:extLst>
                    <a:ext uri="{9D8B030D-6E8A-4147-A177-3AD203B41FA5}">
                      <a16:colId xmlns:a16="http://schemas.microsoft.com/office/drawing/2014/main" val="3959957681"/>
                    </a:ext>
                  </a:extLst>
                </a:gridCol>
                <a:gridCol w="2000250">
                  <a:extLst>
                    <a:ext uri="{9D8B030D-6E8A-4147-A177-3AD203B41FA5}">
                      <a16:colId xmlns:a16="http://schemas.microsoft.com/office/drawing/2014/main" val="1168209689"/>
                    </a:ext>
                  </a:extLst>
                </a:gridCol>
              </a:tblGrid>
              <a:tr h="482602">
                <a:tc>
                  <a:txBody>
                    <a:bodyPr/>
                    <a:lstStyle/>
                    <a:p>
                      <a:pPr algn="ctr"/>
                      <a:r>
                        <a:rPr lang="en-US" sz="1200" b="1" dirty="0">
                          <a:solidFill>
                            <a:schemeClr val="tx1"/>
                          </a:solidFill>
                        </a:rPr>
                        <a:t>S.No</a:t>
                      </a:r>
                      <a:endParaRPr lang="en-IN" sz="1200" b="1" dirty="0">
                        <a:solidFill>
                          <a:schemeClr val="tx1"/>
                        </a:solidFill>
                      </a:endParaRPr>
                    </a:p>
                  </a:txBody>
                  <a:tcPr/>
                </a:tc>
                <a:tc>
                  <a:txBody>
                    <a:bodyPr/>
                    <a:lstStyle/>
                    <a:p>
                      <a:pPr algn="ctr"/>
                      <a:r>
                        <a:rPr lang="en-US" b="1" dirty="0">
                          <a:solidFill>
                            <a:schemeClr val="tx1"/>
                          </a:solidFill>
                        </a:rPr>
                        <a:t>Author(s) &amp; Year</a:t>
                      </a:r>
                      <a:endParaRPr lang="en-IN" b="1" dirty="0">
                        <a:solidFill>
                          <a:schemeClr val="tx1"/>
                        </a:solidFill>
                      </a:endParaRPr>
                    </a:p>
                  </a:txBody>
                  <a:tcPr/>
                </a:tc>
                <a:tc>
                  <a:txBody>
                    <a:bodyPr/>
                    <a:lstStyle/>
                    <a:p>
                      <a:pPr algn="ctr"/>
                      <a:r>
                        <a:rPr lang="en-US" b="1" dirty="0">
                          <a:solidFill>
                            <a:schemeClr val="tx1"/>
                          </a:solidFill>
                        </a:rPr>
                        <a:t>Methodology Used</a:t>
                      </a:r>
                      <a:endParaRPr lang="en-IN" b="1" dirty="0">
                        <a:solidFill>
                          <a:schemeClr val="tx1"/>
                        </a:solidFill>
                      </a:endParaRPr>
                    </a:p>
                  </a:txBody>
                  <a:tcPr/>
                </a:tc>
                <a:tc>
                  <a:txBody>
                    <a:bodyPr/>
                    <a:lstStyle/>
                    <a:p>
                      <a:pPr algn="ctr"/>
                      <a:r>
                        <a:rPr lang="en-US" b="1" dirty="0">
                          <a:solidFill>
                            <a:schemeClr val="tx1"/>
                          </a:solidFill>
                        </a:rPr>
                        <a:t>Limitations</a:t>
                      </a:r>
                      <a:endParaRPr lang="en-IN" b="1" dirty="0">
                        <a:solidFill>
                          <a:schemeClr val="tx1"/>
                        </a:solidFill>
                      </a:endParaRPr>
                    </a:p>
                  </a:txBody>
                  <a:tcPr/>
                </a:tc>
                <a:extLst>
                  <a:ext uri="{0D108BD9-81ED-4DB2-BD59-A6C34878D82A}">
                    <a16:rowId xmlns:a16="http://schemas.microsoft.com/office/drawing/2014/main" val="847264486"/>
                  </a:ext>
                </a:extLst>
              </a:tr>
              <a:tr h="1243605">
                <a:tc>
                  <a:txBody>
                    <a:bodyPr/>
                    <a:lstStyle/>
                    <a:p>
                      <a:r>
                        <a:rPr lang="en-US" sz="1600" dirty="0"/>
                        <a:t>4.</a:t>
                      </a:r>
                      <a:endParaRPr lang="en-IN" sz="1600" dirty="0"/>
                    </a:p>
                  </a:txBody>
                  <a:tcPr/>
                </a:tc>
                <a:tc>
                  <a:txBody>
                    <a:bodyPr/>
                    <a:lstStyle/>
                    <a:p>
                      <a:r>
                        <a:rPr lang="en-IN" sz="1600" dirty="0"/>
                        <a:t>Ghada Hamed Aly, Mohammed Marey, Safaa Amin El-Sayed and Mohamed Fahmy Tolba,2021.</a:t>
                      </a:r>
                    </a:p>
                  </a:txBody>
                  <a:tcPr/>
                </a:tc>
                <a:tc>
                  <a:txBody>
                    <a:bodyPr/>
                    <a:lstStyle/>
                    <a:p>
                      <a:r>
                        <a:rPr lang="en-US" sz="1600" dirty="0"/>
                        <a:t>used YOLO(You Only Look Once) model, an efficient single-pass approach for mammogram detection</a:t>
                      </a:r>
                      <a:endParaRPr lang="en-IN" sz="1600"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YOLO-V3  can't detect small masses that are close together very well</a:t>
                      </a:r>
                      <a:endParaRPr lang="en-IN" sz="1600" dirty="0">
                        <a:effectLst/>
                      </a:endParaRPr>
                    </a:p>
                  </a:txBody>
                  <a:tcPr/>
                </a:tc>
                <a:extLst>
                  <a:ext uri="{0D108BD9-81ED-4DB2-BD59-A6C34878D82A}">
                    <a16:rowId xmlns:a16="http://schemas.microsoft.com/office/drawing/2014/main" val="985801185"/>
                  </a:ext>
                </a:extLst>
              </a:tr>
              <a:tr h="1010921">
                <a:tc>
                  <a:txBody>
                    <a:bodyPr/>
                    <a:lstStyle/>
                    <a:p>
                      <a:r>
                        <a:rPr lang="en-US" sz="1600" dirty="0"/>
                        <a:t>5.</a:t>
                      </a:r>
                      <a:endParaRPr lang="en-IN" sz="1600" dirty="0"/>
                    </a:p>
                  </a:txBody>
                  <a:tcPr/>
                </a:tc>
                <a:tc>
                  <a:txBody>
                    <a:bodyPr/>
                    <a:lstStyle/>
                    <a:p>
                      <a:r>
                        <a:rPr lang="en-IN" sz="1600" dirty="0"/>
                        <a:t>Asma Baccouche, Begonya Garcia-Zapirain, Yufeng Zheng and Adel S. Elmaghraby ,2022.</a:t>
                      </a:r>
                    </a:p>
                  </a:txBody>
                  <a:tcPr/>
                </a:tc>
                <a:tc>
                  <a:txBody>
                    <a:bodyPr/>
                    <a:lstStyle/>
                    <a:p>
                      <a:r>
                        <a:rPr lang="en-US" sz="1600" dirty="0"/>
                        <a:t>YOLO model used here,</a:t>
                      </a:r>
                    </a:p>
                    <a:p>
                      <a:r>
                        <a:rPr lang="en-US" sz="1600" dirty="0"/>
                        <a:t>Two-stages: Detection &amp; Classification.</a:t>
                      </a:r>
                      <a:endParaRPr lang="en-IN" sz="1600" dirty="0"/>
                    </a:p>
                  </a:txBody>
                  <a:tcPr/>
                </a:tc>
                <a:tc>
                  <a:txBody>
                    <a:bodyPr/>
                    <a:lstStyle/>
                    <a:p>
                      <a:r>
                        <a:rPr lang="en-US" sz="1600" dirty="0"/>
                        <a:t>Risk of errors in lesion detection.</a:t>
                      </a:r>
                      <a:endParaRPr lang="en-IN" sz="1600" dirty="0"/>
                    </a:p>
                  </a:txBody>
                  <a:tcPr/>
                </a:tc>
                <a:extLst>
                  <a:ext uri="{0D108BD9-81ED-4DB2-BD59-A6C34878D82A}">
                    <a16:rowId xmlns:a16="http://schemas.microsoft.com/office/drawing/2014/main" val="829165678"/>
                  </a:ext>
                </a:extLst>
              </a:tr>
              <a:tr h="1243605">
                <a:tc>
                  <a:txBody>
                    <a:bodyPr/>
                    <a:lstStyle/>
                    <a:p>
                      <a:r>
                        <a:rPr lang="en-US" sz="1600" dirty="0"/>
                        <a:t>6.</a:t>
                      </a:r>
                      <a:endParaRPr lang="en-IN" sz="1600" dirty="0"/>
                    </a:p>
                  </a:txBody>
                  <a:tcPr/>
                </a:tc>
                <a:tc>
                  <a:txBody>
                    <a:bodyPr/>
                    <a:lstStyle/>
                    <a:p>
                      <a:r>
                        <a:rPr lang="en-IN" sz="1600" dirty="0"/>
                        <a:t>Steven J. Frank,2023.</a:t>
                      </a:r>
                    </a:p>
                  </a:txBody>
                  <a:tcPr/>
                </a:tc>
                <a:tc>
                  <a:txBody>
                    <a:bodyPr/>
                    <a:lstStyle/>
                    <a:p>
                      <a:r>
                        <a:rPr lang="en-US" sz="1600" dirty="0"/>
                        <a:t>Capsule based Deep learning model to classify suspicious masses in the breast into normal, benign, and malignant.</a:t>
                      </a:r>
                      <a:endParaRPr lang="en-IN" sz="1600" dirty="0"/>
                    </a:p>
                  </a:txBody>
                  <a:tcPr/>
                </a:tc>
                <a:tc>
                  <a:txBody>
                    <a:bodyPr/>
                    <a:lstStyle/>
                    <a:p>
                      <a:r>
                        <a:rPr lang="en-US" sz="1600" dirty="0"/>
                        <a:t>False positive rate is higher in this model.</a:t>
                      </a:r>
                      <a:endParaRPr lang="en-IN" sz="1600" dirty="0"/>
                    </a:p>
                  </a:txBody>
                  <a:tcPr/>
                </a:tc>
                <a:extLst>
                  <a:ext uri="{0D108BD9-81ED-4DB2-BD59-A6C34878D82A}">
                    <a16:rowId xmlns:a16="http://schemas.microsoft.com/office/drawing/2014/main" val="2960396172"/>
                  </a:ext>
                </a:extLst>
              </a:tr>
            </a:tbl>
          </a:graphicData>
        </a:graphic>
      </p:graphicFrame>
    </p:spTree>
    <p:extLst>
      <p:ext uri="{BB962C8B-B14F-4D97-AF65-F5344CB8AC3E}">
        <p14:creationId xmlns:p14="http://schemas.microsoft.com/office/powerpoint/2010/main" val="2378139016"/>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1208" y="695047"/>
            <a:ext cx="4058771" cy="369962"/>
          </a:xfrm>
          <a:prstGeom prst="rect">
            <a:avLst/>
          </a:prstGeom>
        </p:spPr>
        <p:txBody>
          <a:bodyPr vert="horz" wrap="square" lIns="0" tIns="10085" rIns="0" bIns="0" rtlCol="0">
            <a:spAutoFit/>
          </a:bodyPr>
          <a:lstStyle/>
          <a:p>
            <a:pPr marL="11206">
              <a:spcBef>
                <a:spcPts val="79"/>
              </a:spcBef>
            </a:pPr>
            <a:r>
              <a:rPr sz="2338" spc="-9" dirty="0">
                <a:latin typeface="Times New Roman"/>
                <a:cs typeface="Times New Roman"/>
              </a:rPr>
              <a:t>Consolidation</a:t>
            </a:r>
            <a:r>
              <a:rPr sz="2338" spc="-4" dirty="0">
                <a:latin typeface="Times New Roman"/>
                <a:cs typeface="Times New Roman"/>
              </a:rPr>
              <a:t> of</a:t>
            </a:r>
            <a:r>
              <a:rPr sz="2338" spc="-22" dirty="0">
                <a:latin typeface="Times New Roman"/>
                <a:cs typeface="Times New Roman"/>
              </a:rPr>
              <a:t> </a:t>
            </a:r>
            <a:r>
              <a:rPr sz="2338" spc="-4" dirty="0">
                <a:latin typeface="Times New Roman"/>
                <a:cs typeface="Times New Roman"/>
              </a:rPr>
              <a:t>the</a:t>
            </a:r>
            <a:r>
              <a:rPr sz="2338" spc="-22" dirty="0">
                <a:latin typeface="Times New Roman"/>
                <a:cs typeface="Times New Roman"/>
              </a:rPr>
              <a:t> </a:t>
            </a:r>
            <a:r>
              <a:rPr sz="2338" spc="-4" dirty="0">
                <a:latin typeface="Times New Roman"/>
                <a:cs typeface="Times New Roman"/>
              </a:rPr>
              <a:t>literatures:</a:t>
            </a:r>
            <a:endParaRPr sz="2338" dirty="0">
              <a:latin typeface="Times New Roman"/>
              <a:cs typeface="Times New Roman"/>
            </a:endParaRPr>
          </a:p>
        </p:txBody>
      </p:sp>
      <p:sp>
        <p:nvSpPr>
          <p:cNvPr id="9" name="object 9"/>
          <p:cNvSpPr txBox="1">
            <a:spLocks noGrp="1"/>
          </p:cNvSpPr>
          <p:nvPr>
            <p:ph type="sldNum" sz="quarter" idx="7"/>
          </p:nvPr>
        </p:nvSpPr>
        <p:spPr>
          <a:xfrm>
            <a:off x="9366541" y="7310742"/>
            <a:ext cx="316229" cy="229234"/>
          </a:xfrm>
          <a:prstGeom prst="rect">
            <a:avLst/>
          </a:prstGeom>
        </p:spPr>
        <p:txBody>
          <a:bodyPr vert="horz" wrap="square" lIns="0" tIns="0" rIns="0" bIns="0" rtlCol="0">
            <a:spAutoFit/>
          </a:bodyPr>
          <a:lstStyle>
            <a:defPPr>
              <a:defRPr lang="en-US"/>
            </a:defPPr>
            <a:lvl1pPr marL="0" algn="l" defTabSz="914400" rtl="0" eaLnBrk="1" latinLnBrk="0" hangingPunct="1">
              <a:defRPr sz="1300" b="1"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25"/>
              </a:spcBef>
            </a:pPr>
            <a:fld id="{81D60167-4931-47E6-BA6A-407CBD079E47}" type="slidenum">
              <a:rPr lang="en-IN" spc="10" smtClean="0"/>
              <a:pPr marL="38100">
                <a:spcBef>
                  <a:spcPts val="125"/>
                </a:spcBef>
              </a:pPr>
              <a:t>9</a:t>
            </a:fld>
            <a:endParaRPr spc="9" dirty="0"/>
          </a:p>
        </p:txBody>
      </p:sp>
      <p:sp>
        <p:nvSpPr>
          <p:cNvPr id="12" name="Title 2">
            <a:extLst>
              <a:ext uri="{FF2B5EF4-FFF2-40B4-BE49-F238E27FC236}">
                <a16:creationId xmlns:a16="http://schemas.microsoft.com/office/drawing/2014/main" id="{8DE32D3A-29EF-07E6-6880-F6CC4D81D281}"/>
              </a:ext>
            </a:extLst>
          </p:cNvPr>
          <p:cNvSpPr txBox="1">
            <a:spLocks noChangeArrowheads="1"/>
          </p:cNvSpPr>
          <p:nvPr/>
        </p:nvSpPr>
        <p:spPr bwMode="auto">
          <a:xfrm>
            <a:off x="1828800" y="0"/>
            <a:ext cx="5483225" cy="571500"/>
          </a:xfrm>
          <a:prstGeom prst="rect">
            <a:avLst/>
          </a:prstGeom>
          <a:noFill/>
          <a:ln w="9525">
            <a:noFill/>
            <a:miter lim="800000"/>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rgbClr val="C00000"/>
                </a:solidFill>
                <a:effectLst/>
                <a:uLnTx/>
                <a:uFillTx/>
                <a:latin typeface="+mj-lt" pitchFamily="18" charset="0"/>
                <a:ea typeface="+mj-ea"/>
                <a:cs typeface="+mj-cs"/>
              </a:rPr>
              <a:t>Literature Survey </a:t>
            </a:r>
            <a:r>
              <a:rPr kumimoji="0" lang="en-IN" altLang="en-US" sz="2200" b="1" i="0" u="none" strike="noStrike" kern="0" cap="none" spc="0" normalizeH="0" baseline="0" noProof="0" dirty="0">
                <a:ln>
                  <a:noFill/>
                </a:ln>
                <a:solidFill>
                  <a:srgbClr val="C00000"/>
                </a:solidFill>
                <a:effectLst/>
                <a:uLnTx/>
                <a:uFillTx/>
                <a:latin typeface="+mj-lt" pitchFamily="18" charset="0"/>
                <a:ea typeface="+mj-ea"/>
                <a:cs typeface="+mj-cs"/>
              </a:rPr>
              <a:t>Contd./..</a:t>
            </a:r>
            <a:endParaRPr kumimoji="0" lang="en-IN" altLang="en-US" sz="2200" b="0" i="0" u="none" strike="noStrike" kern="0" cap="none" spc="0" normalizeH="0" baseline="0" noProof="0" dirty="0">
              <a:ln>
                <a:noFill/>
              </a:ln>
              <a:solidFill>
                <a:srgbClr val="C00000"/>
              </a:solidFill>
              <a:effectLst/>
              <a:uLnTx/>
              <a:uFillTx/>
              <a:latin typeface="+mj-lt"/>
              <a:ea typeface="+mj-ea"/>
              <a:cs typeface="+mj-cs"/>
            </a:endParaRPr>
          </a:p>
        </p:txBody>
      </p:sp>
      <p:graphicFrame>
        <p:nvGraphicFramePr>
          <p:cNvPr id="13" name="Table 13">
            <a:extLst>
              <a:ext uri="{FF2B5EF4-FFF2-40B4-BE49-F238E27FC236}">
                <a16:creationId xmlns:a16="http://schemas.microsoft.com/office/drawing/2014/main" id="{FBA1B387-538D-218A-8181-7CEBD366B7F1}"/>
              </a:ext>
            </a:extLst>
          </p:cNvPr>
          <p:cNvGraphicFramePr>
            <a:graphicFrameLocks noGrp="1"/>
          </p:cNvGraphicFramePr>
          <p:nvPr>
            <p:extLst>
              <p:ext uri="{D42A27DB-BD31-4B8C-83A1-F6EECF244321}">
                <p14:modId xmlns:p14="http://schemas.microsoft.com/office/powerpoint/2010/main" val="1397733519"/>
              </p:ext>
            </p:extLst>
          </p:nvPr>
        </p:nvGraphicFramePr>
        <p:xfrm>
          <a:off x="838200" y="1396999"/>
          <a:ext cx="8001000" cy="4591327"/>
        </p:xfrm>
        <a:graphic>
          <a:graphicData uri="http://schemas.openxmlformats.org/drawingml/2006/table">
            <a:tbl>
              <a:tblPr firstRow="1" bandRow="1">
                <a:tableStyleId>{5940675A-B579-460E-94D1-54222C63F5DA}</a:tableStyleId>
              </a:tblPr>
              <a:tblGrid>
                <a:gridCol w="392206">
                  <a:extLst>
                    <a:ext uri="{9D8B030D-6E8A-4147-A177-3AD203B41FA5}">
                      <a16:colId xmlns:a16="http://schemas.microsoft.com/office/drawing/2014/main" val="4162645230"/>
                    </a:ext>
                  </a:extLst>
                </a:gridCol>
                <a:gridCol w="3417794">
                  <a:extLst>
                    <a:ext uri="{9D8B030D-6E8A-4147-A177-3AD203B41FA5}">
                      <a16:colId xmlns:a16="http://schemas.microsoft.com/office/drawing/2014/main" val="1701365107"/>
                    </a:ext>
                  </a:extLst>
                </a:gridCol>
                <a:gridCol w="2190750">
                  <a:extLst>
                    <a:ext uri="{9D8B030D-6E8A-4147-A177-3AD203B41FA5}">
                      <a16:colId xmlns:a16="http://schemas.microsoft.com/office/drawing/2014/main" val="3959957681"/>
                    </a:ext>
                  </a:extLst>
                </a:gridCol>
                <a:gridCol w="2000250">
                  <a:extLst>
                    <a:ext uri="{9D8B030D-6E8A-4147-A177-3AD203B41FA5}">
                      <a16:colId xmlns:a16="http://schemas.microsoft.com/office/drawing/2014/main" val="1168209689"/>
                    </a:ext>
                  </a:extLst>
                </a:gridCol>
              </a:tblGrid>
              <a:tr h="482602">
                <a:tc>
                  <a:txBody>
                    <a:bodyPr/>
                    <a:lstStyle/>
                    <a:p>
                      <a:pPr algn="ctr"/>
                      <a:r>
                        <a:rPr lang="en-US" sz="1200" b="1" dirty="0">
                          <a:solidFill>
                            <a:schemeClr val="tx1"/>
                          </a:solidFill>
                        </a:rPr>
                        <a:t>S.No</a:t>
                      </a:r>
                      <a:endParaRPr lang="en-IN" sz="1200" b="1" dirty="0">
                        <a:solidFill>
                          <a:schemeClr val="tx1"/>
                        </a:solidFill>
                      </a:endParaRPr>
                    </a:p>
                  </a:txBody>
                  <a:tcPr/>
                </a:tc>
                <a:tc>
                  <a:txBody>
                    <a:bodyPr/>
                    <a:lstStyle/>
                    <a:p>
                      <a:pPr algn="ctr"/>
                      <a:r>
                        <a:rPr lang="en-US" b="1" dirty="0">
                          <a:solidFill>
                            <a:schemeClr val="tx1"/>
                          </a:solidFill>
                        </a:rPr>
                        <a:t>Author(s) &amp; Year</a:t>
                      </a:r>
                      <a:endParaRPr lang="en-IN" b="1" dirty="0">
                        <a:solidFill>
                          <a:schemeClr val="tx1"/>
                        </a:solidFill>
                      </a:endParaRPr>
                    </a:p>
                  </a:txBody>
                  <a:tcPr/>
                </a:tc>
                <a:tc>
                  <a:txBody>
                    <a:bodyPr/>
                    <a:lstStyle/>
                    <a:p>
                      <a:pPr algn="ctr"/>
                      <a:r>
                        <a:rPr lang="en-US" b="1" dirty="0">
                          <a:solidFill>
                            <a:schemeClr val="tx1"/>
                          </a:solidFill>
                        </a:rPr>
                        <a:t>Methodology Used</a:t>
                      </a:r>
                      <a:endParaRPr lang="en-IN" b="1" dirty="0">
                        <a:solidFill>
                          <a:schemeClr val="tx1"/>
                        </a:solidFill>
                      </a:endParaRPr>
                    </a:p>
                  </a:txBody>
                  <a:tcPr/>
                </a:tc>
                <a:tc>
                  <a:txBody>
                    <a:bodyPr/>
                    <a:lstStyle/>
                    <a:p>
                      <a:pPr algn="ctr"/>
                      <a:r>
                        <a:rPr lang="en-US" b="1" dirty="0">
                          <a:solidFill>
                            <a:schemeClr val="tx1"/>
                          </a:solidFill>
                        </a:rPr>
                        <a:t>Limitations</a:t>
                      </a:r>
                      <a:endParaRPr lang="en-IN" b="1" dirty="0">
                        <a:solidFill>
                          <a:schemeClr val="tx1"/>
                        </a:solidFill>
                      </a:endParaRPr>
                    </a:p>
                  </a:txBody>
                  <a:tcPr/>
                </a:tc>
                <a:extLst>
                  <a:ext uri="{0D108BD9-81ED-4DB2-BD59-A6C34878D82A}">
                    <a16:rowId xmlns:a16="http://schemas.microsoft.com/office/drawing/2014/main" val="847264486"/>
                  </a:ext>
                </a:extLst>
              </a:tr>
              <a:tr h="1243605">
                <a:tc>
                  <a:txBody>
                    <a:bodyPr/>
                    <a:lstStyle/>
                    <a:p>
                      <a:r>
                        <a:rPr lang="en-US" sz="1600" dirty="0"/>
                        <a:t>7.</a:t>
                      </a:r>
                      <a:endParaRPr lang="en-IN" sz="1600" dirty="0"/>
                    </a:p>
                  </a:txBody>
                  <a:tcPr/>
                </a:tc>
                <a:tc>
                  <a:txBody>
                    <a:bodyPr/>
                    <a:lstStyle/>
                    <a:p>
                      <a:r>
                        <a:rPr lang="en-IN" sz="1600" dirty="0"/>
                        <a:t>Fei Yan, Hesheng Huang, Witold Pedrycz , Kaoru Hirota,2023.</a:t>
                      </a:r>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600" b="0" i="0" u="none" kern="1200" baseline="0" dirty="0">
                          <a:solidFill>
                            <a:schemeClr val="tx1"/>
                          </a:solidFill>
                          <a:effectLst/>
                          <a:latin typeface="+mn-lt"/>
                          <a:ea typeface="+mn-ea"/>
                          <a:cs typeface="+mn-cs"/>
                        </a:rPr>
                        <a:t>Based on ensemble classifier and feature weighting algorithms.</a:t>
                      </a:r>
                      <a:endParaRPr lang="en-IN" sz="1600"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0" i="0" baseline="0" dirty="0">
                          <a:solidFill>
                            <a:srgbClr val="1F1F1F"/>
                          </a:solidFill>
                          <a:effectLst/>
                          <a:latin typeface="Times New Roman" panose="02020603050405020304" pitchFamily="18" charset="0"/>
                          <a:ea typeface="Arial" panose="020B0604020202020204" pitchFamily="34" charset="0"/>
                          <a:cs typeface="Arial" panose="020B0604020202020204" pitchFamily="34" charset="0"/>
                        </a:rPr>
                        <a:t>Large breast cancer datasets cannot be employed in the proposed scheme.</a:t>
                      </a:r>
                      <a:endParaRPr lang="en-IN" sz="1600" dirty="0">
                        <a:effectLst/>
                      </a:endParaRPr>
                    </a:p>
                  </a:txBody>
                  <a:tcPr/>
                </a:tc>
                <a:extLst>
                  <a:ext uri="{0D108BD9-81ED-4DB2-BD59-A6C34878D82A}">
                    <a16:rowId xmlns:a16="http://schemas.microsoft.com/office/drawing/2014/main" val="985801185"/>
                  </a:ext>
                </a:extLst>
              </a:tr>
              <a:tr h="1010921">
                <a:tc>
                  <a:txBody>
                    <a:bodyPr/>
                    <a:lstStyle/>
                    <a:p>
                      <a:r>
                        <a:rPr lang="en-US" sz="1600" dirty="0"/>
                        <a:t>8.</a:t>
                      </a:r>
                      <a:endParaRPr lang="en-IN" sz="1600" dirty="0"/>
                    </a:p>
                  </a:txBody>
                  <a:tcPr/>
                </a:tc>
                <a:tc>
                  <a:txBody>
                    <a:bodyPr/>
                    <a:lstStyle/>
                    <a:p>
                      <a:r>
                        <a:rPr lang="en-IN" sz="1600" dirty="0"/>
                        <a:t>Khaoula Belhaj Soulami, Naima Kaabouch and Mohamed Nabil Saidi,2022.</a:t>
                      </a:r>
                    </a:p>
                  </a:txBody>
                  <a:tcPr/>
                </a:tc>
                <a:tc>
                  <a:txBody>
                    <a:bodyPr/>
                    <a:lstStyle/>
                    <a:p>
                      <a:r>
                        <a:rPr lang="en-US" sz="1600" dirty="0"/>
                        <a:t>YOLO architecture model for simultaneous detection and classification of breast lesions was proposed.</a:t>
                      </a:r>
                    </a:p>
                  </a:txBody>
                  <a:tcPr/>
                </a:tc>
                <a:tc>
                  <a:txBody>
                    <a:bodyPr/>
                    <a:lstStyle/>
                    <a:p>
                      <a:r>
                        <a:rPr lang="en-US" sz="1600" dirty="0"/>
                        <a:t>Binary achieves 96.03% accuracy whereas multiclass achieves 77.78% accuracy which is comparatively low.</a:t>
                      </a:r>
                    </a:p>
                  </a:txBody>
                  <a:tcPr/>
                </a:tc>
                <a:extLst>
                  <a:ext uri="{0D108BD9-81ED-4DB2-BD59-A6C34878D82A}">
                    <a16:rowId xmlns:a16="http://schemas.microsoft.com/office/drawing/2014/main" val="829165678"/>
                  </a:ext>
                </a:extLst>
              </a:tr>
              <a:tr h="1243605">
                <a:tc>
                  <a:txBody>
                    <a:bodyPr/>
                    <a:lstStyle/>
                    <a:p>
                      <a:r>
                        <a:rPr lang="en-US" sz="1600" dirty="0"/>
                        <a:t>9.</a:t>
                      </a:r>
                      <a:endParaRPr lang="en-IN" sz="1600" dirty="0"/>
                    </a:p>
                  </a:txBody>
                  <a:tcPr/>
                </a:tc>
                <a:tc>
                  <a:txBody>
                    <a:bodyPr/>
                    <a:lstStyle/>
                    <a:p>
                      <a:r>
                        <a:rPr lang="en-IN" sz="1600" dirty="0"/>
                        <a:t>Volkan Müjdat Tiryaki,2023.</a:t>
                      </a:r>
                    </a:p>
                  </a:txBody>
                  <a:tcPr/>
                </a:tc>
                <a:tc>
                  <a:txBody>
                    <a:bodyPr/>
                    <a:lstStyle/>
                    <a:p>
                      <a:r>
                        <a:rPr lang="en-US" sz="1600" dirty="0"/>
                        <a:t>Cascaded U-net++Xception deep learning pipeline without clinical data.</a:t>
                      </a:r>
                      <a:endParaRPr lang="en-IN" sz="1600" dirty="0"/>
                    </a:p>
                  </a:txBody>
                  <a:tcPr/>
                </a:tc>
                <a:tc>
                  <a:txBody>
                    <a:bodyPr/>
                    <a:lstStyle/>
                    <a:p>
                      <a:r>
                        <a:rPr lang="en-US" sz="1600" dirty="0"/>
                        <a:t>False Positives are a potential shortcoming of object-detection systems.</a:t>
                      </a:r>
                    </a:p>
                    <a:p>
                      <a:endParaRPr lang="en-IN" sz="1600" dirty="0"/>
                    </a:p>
                  </a:txBody>
                  <a:tcPr/>
                </a:tc>
                <a:extLst>
                  <a:ext uri="{0D108BD9-81ED-4DB2-BD59-A6C34878D82A}">
                    <a16:rowId xmlns:a16="http://schemas.microsoft.com/office/drawing/2014/main" val="2960396172"/>
                  </a:ext>
                </a:extLst>
              </a:tr>
            </a:tbl>
          </a:graphicData>
        </a:graphic>
      </p:graphicFrame>
    </p:spTree>
    <p:extLst>
      <p:ext uri="{BB962C8B-B14F-4D97-AF65-F5344CB8AC3E}">
        <p14:creationId xmlns:p14="http://schemas.microsoft.com/office/powerpoint/2010/main" val="2717647940"/>
      </p:ext>
    </p:extLst>
  </p:cSld>
  <p:clrMapOvr>
    <a:masterClrMapping/>
  </p:clrMapOvr>
  <p:transition>
    <p:zoom/>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6.14"/>
  <p:tag name="AS_TITLE" val="Aspose.Slides for .NET 2.0"/>
  <p:tag name="AS_VERSION" val="20.6"/>
</p:tagLst>
</file>

<file path=ppt/theme/theme1.xml><?xml version="1.0" encoding="utf-8"?>
<a:theme xmlns:a="http://schemas.openxmlformats.org/drawingml/2006/main" name="Default Design">
  <a:themeElements>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0" algn="l" defTabSz="914400" rtl="0" eaLnBrk="1" fontAlgn="base" latinLnBrk="0" hangingPunct="1">
          <a:lnSpc>
            <a:spcPct val="100000"/>
          </a:lnSpc>
          <a:spcBef>
            <a:spcPct val="20000"/>
          </a:spcBef>
          <a:spcAft>
            <a:spcPct val="0"/>
          </a:spcAft>
          <a:buClrTx/>
          <a:buSzTx/>
          <a:buFontTx/>
          <a:buChar char="•"/>
          <a:tabLst/>
          <a:defRPr kumimoji="0" lang="en-US" sz="12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0" algn="l" defTabSz="914400" rtl="0" eaLnBrk="1" fontAlgn="base" latinLnBrk="0" hangingPunct="1">
          <a:lnSpc>
            <a:spcPct val="100000"/>
          </a:lnSpc>
          <a:spcBef>
            <a:spcPct val="20000"/>
          </a:spcBef>
          <a:spcAft>
            <a:spcPct val="0"/>
          </a:spcAft>
          <a:buClrTx/>
          <a:buSzTx/>
          <a:buFontTx/>
          <a:buChar char="•"/>
          <a:tabLst/>
          <a:defRPr kumimoji="0" lang="en-US" sz="12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10593</TotalTime>
  <Words>2844</Words>
  <Application>Microsoft Office PowerPoint</Application>
  <PresentationFormat>On-screen Show (4:3)</PresentationFormat>
  <Paragraphs>274</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Verdana</vt:lpstr>
      <vt:lpstr>Times New Roman</vt:lpstr>
      <vt:lpstr>Arial</vt:lpstr>
      <vt:lpstr>Default Design</vt:lpstr>
      <vt:lpstr>Breast mass detection in Mammography images based on  Improved Deep Transformed model</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rightgen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 Subramanian</dc:creator>
  <cp:lastModifiedBy>Raja Subramanian V</cp:lastModifiedBy>
  <cp:revision>832</cp:revision>
  <dcterms:created xsi:type="dcterms:W3CDTF">2001-09-21T16:07:35Z</dcterms:created>
  <dcterms:modified xsi:type="dcterms:W3CDTF">2023-08-11T07:06:41Z</dcterms:modified>
</cp:coreProperties>
</file>