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60" r:id="rId3"/>
    <p:sldId id="257" r:id="rId4"/>
    <p:sldId id="258" r:id="rId5"/>
    <p:sldId id="259" r:id="rId6"/>
    <p:sldId id="261" r:id="rId7"/>
    <p:sldId id="262"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92" r:id="rId25"/>
    <p:sldId id="293" r:id="rId26"/>
    <p:sldId id="263" r:id="rId27"/>
    <p:sldId id="288" r:id="rId28"/>
    <p:sldId id="289" r:id="rId29"/>
    <p:sldId id="294" r:id="rId30"/>
    <p:sldId id="264" r:id="rId31"/>
    <p:sldId id="271" r:id="rId32"/>
    <p:sldId id="297" r:id="rId33"/>
    <p:sldId id="299" r:id="rId34"/>
    <p:sldId id="300" r:id="rId35"/>
    <p:sldId id="296" r:id="rId36"/>
    <p:sldId id="301" r:id="rId37"/>
    <p:sldId id="265" r:id="rId38"/>
    <p:sldId id="303" r:id="rId39"/>
    <p:sldId id="304" r:id="rId40"/>
    <p:sldId id="305" r:id="rId41"/>
    <p:sldId id="302" r:id="rId42"/>
    <p:sldId id="267" r:id="rId43"/>
    <p:sldId id="268" r:id="rId44"/>
    <p:sldId id="290" r:id="rId45"/>
    <p:sldId id="291" r:id="rId46"/>
    <p:sldId id="269" r:id="rId47"/>
    <p:sldId id="295" r:id="rId48"/>
    <p:sldId id="270"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hhhuhGjdxSZihv3VWfUV2Jn9Q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FA"/>
    <a:srgbClr val="47F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1" autoAdjust="0"/>
    <p:restoredTop sz="94694"/>
  </p:normalViewPr>
  <p:slideViewPr>
    <p:cSldViewPr snapToGrid="0">
      <p:cViewPr>
        <p:scale>
          <a:sx n="66" d="100"/>
          <a:sy n="66" d="100"/>
        </p:scale>
        <p:origin x="15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11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11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11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8820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330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268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061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8300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02971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9083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5944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45468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815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0837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8834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90310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7447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2217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8075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49856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908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647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09723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01179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3381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96264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4200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16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8687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62082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25429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152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4166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9834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44964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3914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949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2002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572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t>5 October 2023</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t>5 October 2023</a:t>
            </a:fld>
            <a:endParaRPr/>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t>5 October 2023</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t>5 October 2023</a:t>
            </a:fld>
            <a:endParaRPr/>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t>5 October 2023</a:t>
            </a:fld>
            <a:endParaRPr/>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t>5 October 2023</a:t>
            </a:fld>
            <a:endParaRPr/>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t>5 October 2023</a:t>
            </a:fld>
            <a:endParaRPr/>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t>5 October 2023</a:t>
            </a:fld>
            <a:endParaRPr/>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t>5 October 2023</a:t>
            </a:fld>
            <a:endParaRPr/>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t>5 October 2023</a:t>
            </a:fld>
            <a:endParaRPr/>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smtClean="0"/>
              <a:t>5 October 2023</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1744"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sciencedirect.com/science/article/pii/S0169260720316564"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sciencedirect.com/science/article/pii/S0169260722002668"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www.sciencedirect.com/science/article/pii/S2772442523000539"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sciencedirect.com/science/article/pii/S0957417423007844"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3002525"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www.sciencedirect.com/science/article/pii/S2666412722000162"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1746809422005067#!"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www.sciencedirect.com/science/article/pii/S001048252300598X?dgcid=rss_sd_all" TargetMode="External"/><Relationship Id="rId5" Type="http://schemas.openxmlformats.org/officeDocument/2006/relationships/hyperlink" Target="https://www.sciencedirect.com/science/article/pii/S0169260722002851/pdfft?md5=129f7659575d32466d938e2b2f7ac87d&amp;pid=1-s2.0-S0169260722002851-main.pdf" TargetMode="Externa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2772442523000539"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hyperlink" Target="https://www.sciencedirect.com/science/article/pii/S0169260720316564" TargetMode="External"/><Relationship Id="rId5" Type="http://schemas.openxmlformats.org/officeDocument/2006/relationships/hyperlink" Target="https://www.sciencedirect.com/science/article/pii/S1746809422001744" TargetMode="Externa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1746809423002525"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5" Type="http://schemas.openxmlformats.org/officeDocument/2006/relationships/hyperlink" Target="https://www.sciencedirect.com/science/article/pii/S0957417423007844" TargetMode="Externa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hyperlink" Target="https://www.sciencedirect.com/science/article/pii/S0169260722002668" TargetMode="External"/><Relationship Id="rId5" Type="http://schemas.openxmlformats.org/officeDocument/2006/relationships/hyperlink" Target="https://www.sciencedirect.com/science/article/pii/S2666412722000162" TargetMode="Externa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sciencedirect.com/science/article/pii/S001048252300598X?dgcid=rss_sd_al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5067#!"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t>5 October 2023</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827584" y="250348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rgbClr val="C00000"/>
                </a:solidFill>
                <a:latin typeface="Times New Roman"/>
                <a:ea typeface="Times New Roman"/>
                <a:cs typeface="Times New Roman"/>
                <a:sym typeface="Times New Roman"/>
              </a:rPr>
              <a:t>Breast mass detection in Mammography images based on </a:t>
            </a:r>
            <a:br>
              <a:rPr lang="en-US" sz="3600" b="1" i="0" u="none" strike="noStrike" cap="none" dirty="0">
                <a:solidFill>
                  <a:srgbClr val="C00000"/>
                </a:solidFill>
                <a:latin typeface="Times New Roman"/>
                <a:ea typeface="Times New Roman"/>
                <a:cs typeface="Times New Roman"/>
                <a:sym typeface="Times New Roman"/>
              </a:rPr>
            </a:br>
            <a:r>
              <a:rPr lang="en-US" sz="3600" b="1" i="0" u="none" strike="noStrike" cap="none" dirty="0">
                <a:solidFill>
                  <a:srgbClr val="C00000"/>
                </a:solidFill>
                <a:latin typeface="Times New Roman"/>
                <a:ea typeface="Times New Roman"/>
                <a:cs typeface="Times New Roman"/>
                <a:sym typeface="Times New Roman"/>
              </a:rPr>
              <a:t>Improved Deep Transformed model</a:t>
            </a:r>
            <a:endParaRPr lang="en-US" sz="1400" b="0" i="0" u="none" strike="noStrike" cap="none" dirty="0">
              <a:solidFill>
                <a:srgbClr val="C00000"/>
              </a:solidFill>
              <a:latin typeface="Times New Roman" panose="02020603050405020304" pitchFamily="18" charset="0"/>
              <a:cs typeface="Times New Roman" panose="02020603050405020304" pitchFamily="18" charset="0"/>
              <a:sym typeface="Arial"/>
            </a:endParaRPr>
          </a:p>
        </p:txBody>
      </p:sp>
      <p:sp>
        <p:nvSpPr>
          <p:cNvPr id="97" name="Google Shape;97;p1"/>
          <p:cNvSpPr txBox="1"/>
          <p:nvPr/>
        </p:nvSpPr>
        <p:spPr>
          <a:xfrm>
            <a:off x="4463988" y="5043666"/>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V. RAJA SUBRAMANIAN (20BCS046)</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K. VIJAYA GOKUL (20BCS059)</a:t>
            </a: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Dr.B. Lakshmanan, </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Associate Professor</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CSE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l">
              <a:buNone/>
            </a:pPr>
            <a:r>
              <a:rPr lang="en-US" sz="2400" i="0" dirty="0">
                <a:solidFill>
                  <a:srgbClr val="C00000"/>
                </a:solidFill>
                <a:effectLst/>
                <a:latin typeface="Times New Roman" panose="02020603050405020304" pitchFamily="18" charset="0"/>
                <a:cs typeface="Times New Roman" panose="02020603050405020304" pitchFamily="18" charset="0"/>
              </a:rPr>
              <a:t>Hamed </a:t>
            </a:r>
            <a:r>
              <a:rPr lang="en-US" sz="2400" i="0" dirty="0" err="1">
                <a:solidFill>
                  <a:srgbClr val="C00000"/>
                </a:solidFill>
                <a:effectLst/>
                <a:latin typeface="Times New Roman" panose="02020603050405020304" pitchFamily="18" charset="0"/>
                <a:cs typeface="Times New Roman" panose="02020603050405020304" pitchFamily="18" charset="0"/>
              </a:rPr>
              <a:t>Pezeshki’s</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a:solidFill>
                  <a:srgbClr val="1F1F1F"/>
                </a:solidFill>
                <a:effectLst/>
                <a:latin typeface="Times New Roman" panose="02020603050405020304" pitchFamily="18" charset="0"/>
                <a:cs typeface="Times New Roman" panose="02020603050405020304" pitchFamily="18" charset="0"/>
              </a:rPr>
              <a:t>research aims to improve mammogram image segmentation by focusing on key regions. It extracts spiculated areas and mass cores simultaneously, using pixel patterns for spiculated regions and pixel similarity for mass cores. By removing redundant pixels through thresholding and combining regions, the method ensures accurate tumor segmentation. This advancement has potential for enhancing medical diagnoses.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422134"/>
            <a:ext cx="8143875" cy="584775"/>
          </a:xfrm>
          <a:prstGeom prst="rect">
            <a:avLst/>
          </a:prstGeom>
        </p:spPr>
        <p:txBody>
          <a:bodyPr>
            <a:spAutoFit/>
          </a:bodyPr>
          <a:lstStyle/>
          <a:p>
            <a:pPr marL="0" indent="0">
              <a:buNone/>
            </a:pPr>
            <a:r>
              <a:rPr lang="en-US" altLang="en-US" sz="1600" dirty="0">
                <a:solidFill>
                  <a:schemeClr val="tx1"/>
                </a:solidFill>
                <a:latin typeface="Times New Roman" panose="02020603050405020304" pitchFamily="18" charset="0"/>
                <a:cs typeface="Times New Roman" panose="02020603050405020304" pitchFamily="18" charset="0"/>
              </a:rPr>
              <a:t>Hamed </a:t>
            </a:r>
            <a:r>
              <a:rPr lang="en-US" altLang="en-US" sz="1600" dirty="0" err="1">
                <a:solidFill>
                  <a:schemeClr val="tx1"/>
                </a:solidFill>
                <a:latin typeface="Times New Roman" panose="02020603050405020304" pitchFamily="18" charset="0"/>
                <a:cs typeface="Times New Roman" panose="02020603050405020304" pitchFamily="18" charset="0"/>
              </a:rPr>
              <a:t>Pezeshki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rPr>
              <a:t>“</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tumor segmentation in digital mammograms using spiculated regions</a:t>
            </a:r>
            <a:r>
              <a:rPr lang="en-US" altLang="en-US" sz="1600" b="1" dirty="0">
                <a:solidFill>
                  <a:schemeClr val="tx1"/>
                </a:solidFill>
                <a:latin typeface="Times New Roman" panose="02020603050405020304" pitchFamily="18" charset="0"/>
                <a:cs typeface="Times New Roman" panose="02020603050405020304" pitchFamily="18" charset="0"/>
              </a:rPr>
              <a:t>”,</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76, PP: 103652,2022.</a:t>
            </a:r>
          </a:p>
        </p:txBody>
      </p:sp>
    </p:spTree>
    <p:extLst>
      <p:ext uri="{BB962C8B-B14F-4D97-AF65-F5344CB8AC3E}">
        <p14:creationId xmlns:p14="http://schemas.microsoft.com/office/powerpoint/2010/main" val="314662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441541"/>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accurately extracts the mass core (central region) and spiculated regions which contain the tumor border details.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significantly discriminated between the shape of malignant and benign masses.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resulted in higher accuracy and fewer calculations required to extract the considerable and spiculated regions of the masses effectively.</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α, β and γ thresholds affect the extraction of the spiculated regions and mass core, so future research could focus on optimizing these thresholds.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More effective pre-processing methods could be applied to help extract the details of the mass core and the spiculated parts more precisely.</a:t>
            </a:r>
          </a:p>
        </p:txBody>
      </p:sp>
    </p:spTree>
    <p:extLst>
      <p:ext uri="{BB962C8B-B14F-4D97-AF65-F5344CB8AC3E}">
        <p14:creationId xmlns:p14="http://schemas.microsoft.com/office/powerpoint/2010/main" val="403277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Ghada</a:t>
            </a:r>
            <a:r>
              <a:rPr lang="en-US" sz="2400" i="0" dirty="0">
                <a:solidFill>
                  <a:srgbClr val="C00000"/>
                </a:solidFill>
                <a:effectLst/>
                <a:latin typeface="Times New Roman" panose="02020603050405020304" pitchFamily="18" charset="0"/>
                <a:cs typeface="Times New Roman" panose="02020603050405020304" pitchFamily="18" charset="0"/>
              </a:rPr>
              <a:t> Hamed Aly,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(2021)</a:t>
            </a:r>
            <a:r>
              <a:rPr lang="en-US" sz="2400" i="0" dirty="0">
                <a:solidFill>
                  <a:srgbClr val="1F1F1F"/>
                </a:solidFill>
                <a:effectLst/>
                <a:latin typeface="Times New Roman" panose="02020603050405020304" pitchFamily="18" charset="0"/>
                <a:cs typeface="Times New Roman" panose="02020603050405020304" pitchFamily="18" charset="0"/>
              </a:rPr>
              <a:t>, proposed  an efficient single-pass approach for mammogram detection using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 Their work targets the automation of breast mass detection and classification, seeking to replace error-prone human evaluations with precise and effective methods.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335020"/>
            <a:ext cx="8143875" cy="830997"/>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Ghada</a:t>
            </a:r>
            <a:r>
              <a:rPr lang="en-US" altLang="en-US" sz="1600" dirty="0">
                <a:solidFill>
                  <a:schemeClr val="tx1"/>
                </a:solidFill>
                <a:latin typeface="Times New Roman" panose="02020603050405020304" pitchFamily="18" charset="0"/>
                <a:cs typeface="Times New Roman" panose="02020603050405020304" pitchFamily="18" charset="0"/>
              </a:rPr>
              <a:t> Hamed Aly, Mohammed </a:t>
            </a:r>
            <a:r>
              <a:rPr lang="en-US" altLang="en-US" sz="1600" dirty="0" err="1">
                <a:solidFill>
                  <a:schemeClr val="tx1"/>
                </a:solidFill>
                <a:latin typeface="Times New Roman" panose="02020603050405020304" pitchFamily="18" charset="0"/>
                <a:cs typeface="Times New Roman" panose="02020603050405020304" pitchFamily="18" charset="0"/>
              </a:rPr>
              <a:t>Marey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Safaa</a:t>
            </a:r>
            <a:r>
              <a:rPr lang="en-US" altLang="en-US" sz="1600" dirty="0">
                <a:solidFill>
                  <a:schemeClr val="tx1"/>
                </a:solidFill>
                <a:latin typeface="Times New Roman" panose="02020603050405020304" pitchFamily="18" charset="0"/>
                <a:cs typeface="Times New Roman" panose="02020603050405020304" pitchFamily="18" charset="0"/>
              </a:rPr>
              <a:t> Amin El-Sayed, Mohamed Fahmy </a:t>
            </a:r>
            <a:r>
              <a:rPr lang="en-US" altLang="en-US" sz="1600" dirty="0" err="1">
                <a:solidFill>
                  <a:schemeClr val="tx1"/>
                </a:solidFill>
                <a:latin typeface="Times New Roman" panose="02020603050405020304" pitchFamily="18" charset="0"/>
                <a:cs typeface="Times New Roman" panose="02020603050405020304" pitchFamily="18" charset="0"/>
              </a:rPr>
              <a:t>Tolba</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YOLO Based Breast Masses Detection and Classification in Full-Field Digital Mammograms</a:t>
            </a:r>
            <a:r>
              <a:rPr lang="en-US" altLang="en-US" sz="1600" dirty="0">
                <a:solidFill>
                  <a:schemeClr val="tx1"/>
                </a:solidFill>
                <a:latin typeface="Times New Roman" panose="02020603050405020304" pitchFamily="18" charset="0"/>
                <a:cs typeface="Times New Roman" panose="02020603050405020304" pitchFamily="18" charset="0"/>
              </a:rPr>
              <a:t>”, Computer Methods and Programs in Biomedicine, Vol.no: 200, PP: 105823,2021.</a:t>
            </a:r>
          </a:p>
        </p:txBody>
      </p:sp>
    </p:spTree>
    <p:extLst>
      <p:ext uri="{BB962C8B-B14F-4D97-AF65-F5344CB8AC3E}">
        <p14:creationId xmlns:p14="http://schemas.microsoft.com/office/powerpoint/2010/main" val="25602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anchor boxes concept in YOLO-V3 that are generated by applying k-means clustering on the dataset allows for the detection of most of the challenging cases of masses and their correct classification.</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Augmenting the dataset using different approaches, and comparing with other recent YOLO based studies, found that augmenting the training set only is the fairest and most accurate to be applied in realistic scenarios.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 For example, it can't detect small masses that are close together very well.</a:t>
            </a:r>
          </a:p>
        </p:txBody>
      </p:sp>
    </p:spTree>
    <p:extLst>
      <p:ext uri="{BB962C8B-B14F-4D97-AF65-F5344CB8AC3E}">
        <p14:creationId xmlns:p14="http://schemas.microsoft.com/office/powerpoint/2010/main" val="152416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Asma </a:t>
            </a:r>
            <a:r>
              <a:rPr lang="en-US" sz="2400" i="0" dirty="0" err="1">
                <a:solidFill>
                  <a:srgbClr val="C00000"/>
                </a:solidFill>
                <a:effectLst/>
                <a:latin typeface="Times New Roman" panose="02020603050405020304" pitchFamily="18" charset="0"/>
                <a:cs typeface="Times New Roman" panose="02020603050405020304" pitchFamily="18" charset="0"/>
              </a:rPr>
              <a:t>Baccouche</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an precise early breast cancer diagnosis through deep learning techniques. Their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-based model achieves simultaneous detection and classification of suspicious lesions in digital mammograms. The objective is to minimize unwarranted biopsies and enhance survival rates.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76618"/>
            <a:ext cx="8143875" cy="1077218"/>
          </a:xfrm>
          <a:prstGeom prst="rect">
            <a:avLst/>
          </a:prstGeom>
        </p:spPr>
        <p:txBody>
          <a:bodyPr>
            <a:spAutoFit/>
          </a:bodyPr>
          <a:lstStyle/>
          <a:p>
            <a:pPr marL="0" indent="0" algn="just">
              <a:buNone/>
            </a:pPr>
            <a:r>
              <a:rPr lang="en-US" altLang="en-US" sz="1600" dirty="0">
                <a:solidFill>
                  <a:schemeClr val="tx1"/>
                </a:solidFill>
                <a:latin typeface="Times New Roman" panose="02020603050405020304" pitchFamily="18" charset="0"/>
                <a:cs typeface="Times New Roman" panose="02020603050405020304" pitchFamily="18" charset="0"/>
              </a:rPr>
              <a:t>Asma </a:t>
            </a:r>
            <a:r>
              <a:rPr lang="en-US" altLang="en-US" sz="1600" dirty="0" err="1">
                <a:solidFill>
                  <a:schemeClr val="tx1"/>
                </a:solidFill>
                <a:latin typeface="Times New Roman" panose="02020603050405020304" pitchFamily="18" charset="0"/>
                <a:cs typeface="Times New Roman" panose="02020603050405020304" pitchFamily="18" charset="0"/>
              </a:rPr>
              <a:t>Baccouche</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Begonya</a:t>
            </a:r>
            <a:r>
              <a:rPr lang="en-US" altLang="en-US" sz="1600" dirty="0">
                <a:solidFill>
                  <a:schemeClr val="tx1"/>
                </a:solidFill>
                <a:latin typeface="Times New Roman" panose="02020603050405020304" pitchFamily="18" charset="0"/>
                <a:cs typeface="Times New Roman" panose="02020603050405020304" pitchFamily="18" charset="0"/>
              </a:rPr>
              <a:t> Garcia-</a:t>
            </a:r>
            <a:r>
              <a:rPr lang="en-US" altLang="en-US" sz="1600" dirty="0" err="1">
                <a:solidFill>
                  <a:schemeClr val="tx1"/>
                </a:solidFill>
                <a:latin typeface="Times New Roman" panose="02020603050405020304" pitchFamily="18" charset="0"/>
                <a:cs typeface="Times New Roman" panose="02020603050405020304" pitchFamily="18" charset="0"/>
              </a:rPr>
              <a:t>Zapirain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Yufeng</a:t>
            </a:r>
            <a:r>
              <a:rPr lang="en-US" altLang="en-US" sz="1600" dirty="0">
                <a:solidFill>
                  <a:schemeClr val="tx1"/>
                </a:solidFill>
                <a:latin typeface="Times New Roman" panose="02020603050405020304" pitchFamily="18" charset="0"/>
                <a:cs typeface="Times New Roman" panose="02020603050405020304" pitchFamily="18" charset="0"/>
              </a:rPr>
              <a:t> Zheng, Adel S. </a:t>
            </a:r>
            <a:r>
              <a:rPr lang="en-US" altLang="en-US" sz="1600" dirty="0" err="1">
                <a:solidFill>
                  <a:schemeClr val="tx1"/>
                </a:solidFill>
                <a:latin typeface="Times New Roman" panose="02020603050405020304" pitchFamily="18" charset="0"/>
                <a:cs typeface="Times New Roman" panose="02020603050405020304" pitchFamily="18" charset="0"/>
              </a:rPr>
              <a:t>Elmaghraby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Early detection and classification of abnormality in prior mammograms using image-to-image translation and YOLO techniques</a:t>
            </a:r>
            <a:r>
              <a:rPr lang="en-US" altLang="en-US" sz="1600" dirty="0">
                <a:solidFill>
                  <a:schemeClr val="tx1"/>
                </a:solidFill>
                <a:latin typeface="Times New Roman" panose="02020603050405020304" pitchFamily="18" charset="0"/>
                <a:cs typeface="Times New Roman" panose="02020603050405020304" pitchFamily="18" charset="0"/>
              </a:rPr>
              <a:t>”, Computer Methods and Programs in Biomedicine, Vol.no: 221, PP: 106884,2022.</a:t>
            </a:r>
          </a:p>
        </p:txBody>
      </p:sp>
    </p:spTree>
    <p:extLst>
      <p:ext uri="{BB962C8B-B14F-4D97-AF65-F5344CB8AC3E}">
        <p14:creationId xmlns:p14="http://schemas.microsoft.com/office/powerpoint/2010/main" val="30505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integration of Prior mammograms from all used follow-up screenings to provide an early detection and classification on initial screened mammograms is important because it can help to identify abnormalities that may have been missed in earlier screenings.</a:t>
            </a: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image-to-image translation techniques to create new translated Prior mammograms that can overcome the misalignment between the two screenings due to temporal and texture changes helps to improve the accuracy of the detection and classification results.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It used a two-stage approach to detection and classification. This means that the model first detected the lesions, and then it classified the lesions. This can lead to errors if the model incorrectly detects a lesion.</a:t>
            </a:r>
          </a:p>
        </p:txBody>
      </p:sp>
    </p:spTree>
    <p:extLst>
      <p:ext uri="{BB962C8B-B14F-4D97-AF65-F5344CB8AC3E}">
        <p14:creationId xmlns:p14="http://schemas.microsoft.com/office/powerpoint/2010/main" val="288660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Steven J. Frank (2023) </a:t>
            </a:r>
            <a:r>
              <a:rPr lang="en-US" sz="2400" i="0" dirty="0">
                <a:solidFill>
                  <a:srgbClr val="1F1F1F"/>
                </a:solidFill>
                <a:effectLst/>
                <a:latin typeface="Times New Roman" panose="02020603050405020304" pitchFamily="18" charset="0"/>
                <a:cs typeface="Times New Roman" panose="02020603050405020304" pitchFamily="18" charset="0"/>
              </a:rPr>
              <a:t>proposed a comprehensive approach that involves integrating a deep learning architecture containing both an object-detection algorithm and a convolutional neural network. Specifically, the study utilizes the </a:t>
            </a:r>
            <a:r>
              <a:rPr lang="en-US" sz="2400" b="1" i="0" dirty="0">
                <a:solidFill>
                  <a:srgbClr val="1F1F1F"/>
                </a:solidFill>
                <a:effectLst/>
                <a:latin typeface="Times New Roman" panose="02020603050405020304" pitchFamily="18" charset="0"/>
                <a:cs typeface="Times New Roman" panose="02020603050405020304" pitchFamily="18" charset="0"/>
              </a:rPr>
              <a:t>YOLO v5 </a:t>
            </a:r>
            <a:r>
              <a:rPr lang="en-US" sz="2400" i="0" dirty="0">
                <a:solidFill>
                  <a:srgbClr val="1F1F1F"/>
                </a:solidFill>
                <a:effectLst/>
                <a:latin typeface="Times New Roman" panose="02020603050405020304" pitchFamily="18" charset="0"/>
                <a:cs typeface="Times New Roman" panose="02020603050405020304" pitchFamily="18" charset="0"/>
              </a:rPr>
              <a:t>object-detection algorithm as its chosen method.</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86559"/>
            <a:ext cx="8143875" cy="923330"/>
          </a:xfrm>
          <a:prstGeom prst="rect">
            <a:avLst/>
          </a:prstGeom>
        </p:spPr>
        <p:txBody>
          <a:bodyPr>
            <a:spAutoFit/>
          </a:bodyPr>
          <a:lstStyle/>
          <a:p>
            <a:pPr marL="0" indent="0" algn="just">
              <a:buNone/>
            </a:pPr>
            <a:r>
              <a:rPr lang="en-US" altLang="en-US" sz="1800" dirty="0">
                <a:solidFill>
                  <a:schemeClr val="tx1"/>
                </a:solidFill>
                <a:latin typeface="Times New Roman" panose="02020603050405020304" pitchFamily="18" charset="0"/>
                <a:cs typeface="Times New Roman" panose="02020603050405020304" pitchFamily="18" charset="0"/>
              </a:rPr>
              <a:t>Steven J. Frank, “</a:t>
            </a:r>
            <a:r>
              <a:rPr lang="en-US" altLang="en-US" sz="18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 deep learning architecture with an object-detection algorithm and a convolutional neural network for breast mass detection and visualization</a:t>
            </a:r>
            <a:r>
              <a:rPr lang="en-US" altLang="en-US" sz="1800" dirty="0">
                <a:solidFill>
                  <a:schemeClr val="tx1"/>
                </a:solidFill>
                <a:latin typeface="Times New Roman" panose="02020603050405020304" pitchFamily="18" charset="0"/>
                <a:cs typeface="Times New Roman" panose="02020603050405020304" pitchFamily="18" charset="0"/>
              </a:rPr>
              <a:t>”, Healthcare Analytics, Vol.no: 3, PP: 100186,2023.</a:t>
            </a:r>
            <a:endParaRPr lang="en-IN"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27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system can reduce the time and effort required for radiologists to review mammograms and improve the accuracy of breast mass detection.</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which can lead to reviewer frustration and diminish confidence in a tool's effectiveness, are a potential shortcoming of object-detection systems.</a:t>
            </a:r>
          </a:p>
        </p:txBody>
      </p:sp>
    </p:spTree>
    <p:extLst>
      <p:ext uri="{BB962C8B-B14F-4D97-AF65-F5344CB8AC3E}">
        <p14:creationId xmlns:p14="http://schemas.microsoft.com/office/powerpoint/2010/main" val="278571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Fei Yan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 methodology that evaluates a breast cancer detection strategy using ensemble classifiers and feature weighting algorithms. </a:t>
            </a:r>
          </a:p>
          <a:p>
            <a:pPr marL="0" indent="0" algn="just">
              <a:buNone/>
            </a:pPr>
            <a:r>
              <a:rPr lang="en-US" sz="2400" dirty="0">
                <a:solidFill>
                  <a:srgbClr val="1F1F1F"/>
                </a:solidFill>
                <a:latin typeface="Times New Roman" panose="02020603050405020304" pitchFamily="18" charset="0"/>
                <a:cs typeface="Times New Roman" panose="02020603050405020304" pitchFamily="18" charset="0"/>
              </a:rPr>
              <a:t>Diagnostic accuracy is experimentally assessed, with two key algorithms employed: </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Artifact removal within the breast region.</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Removal of abnormal areas in regions of interest.</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468171"/>
            <a:ext cx="8143875" cy="830997"/>
          </a:xfrm>
          <a:prstGeom prst="rect">
            <a:avLst/>
          </a:prstGeom>
        </p:spPr>
        <p:txBody>
          <a:bodyPr>
            <a:spAutoFit/>
          </a:bodyPr>
          <a:lstStyle/>
          <a:p>
            <a:pPr marL="0" indent="0" algn="just">
              <a:buNone/>
            </a:pPr>
            <a:r>
              <a:rPr lang="en-US" altLang="en-US" sz="1600" dirty="0">
                <a:solidFill>
                  <a:schemeClr val="tx1"/>
                </a:solidFill>
                <a:latin typeface="Times New Roman" panose="02020603050405020304" pitchFamily="18" charset="0"/>
                <a:cs typeface="Times New Roman" panose="02020603050405020304" pitchFamily="18" charset="0"/>
              </a:rPr>
              <a:t>Fei Yan, </a:t>
            </a:r>
            <a:r>
              <a:rPr lang="en-US" altLang="en-US" sz="1600" dirty="0" err="1">
                <a:solidFill>
                  <a:schemeClr val="tx1"/>
                </a:solidFill>
                <a:latin typeface="Times New Roman" panose="02020603050405020304" pitchFamily="18" charset="0"/>
                <a:cs typeface="Times New Roman" panose="02020603050405020304" pitchFamily="18" charset="0"/>
              </a:rPr>
              <a:t>Hesheng</a:t>
            </a:r>
            <a:r>
              <a:rPr lang="en-US" altLang="en-US" sz="1600" dirty="0">
                <a:solidFill>
                  <a:schemeClr val="tx1"/>
                </a:solidFill>
                <a:latin typeface="Times New Roman" panose="02020603050405020304" pitchFamily="18" charset="0"/>
                <a:cs typeface="Times New Roman" panose="02020603050405020304" pitchFamily="18" charset="0"/>
              </a:rPr>
              <a:t> Huang, Witold </a:t>
            </a:r>
            <a:r>
              <a:rPr lang="en-US" altLang="en-US" sz="1600" dirty="0" err="1">
                <a:solidFill>
                  <a:schemeClr val="tx1"/>
                </a:solidFill>
                <a:latin typeface="Times New Roman" panose="02020603050405020304" pitchFamily="18" charset="0"/>
                <a:cs typeface="Times New Roman" panose="02020603050405020304" pitchFamily="18" charset="0"/>
              </a:rPr>
              <a:t>Pedrycz</a:t>
            </a:r>
            <a:r>
              <a:rPr lang="en-US" altLang="en-US" sz="1600" dirty="0">
                <a:solidFill>
                  <a:schemeClr val="tx1"/>
                </a:solidFill>
                <a:latin typeface="Times New Roman" panose="02020603050405020304" pitchFamily="18" charset="0"/>
                <a:cs typeface="Times New Roman" panose="02020603050405020304" pitchFamily="18" charset="0"/>
              </a:rPr>
              <a:t> , Kaoru </a:t>
            </a:r>
            <a:r>
              <a:rPr lang="en-US" altLang="en-US" sz="1600" dirty="0" err="1">
                <a:solidFill>
                  <a:schemeClr val="tx1"/>
                </a:solidFill>
                <a:latin typeface="Times New Roman" panose="02020603050405020304" pitchFamily="18" charset="0"/>
                <a:cs typeface="Times New Roman" panose="02020603050405020304" pitchFamily="18" charset="0"/>
              </a:rPr>
              <a:t>Hirota</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Automated breast cancer detection in mammography using ensemble classifier and feature weighting algorithms</a:t>
            </a:r>
            <a:r>
              <a:rPr lang="en-US" altLang="en-US" sz="1600" dirty="0">
                <a:solidFill>
                  <a:schemeClr val="tx1"/>
                </a:solidFill>
                <a:latin typeface="Times New Roman" panose="02020603050405020304" pitchFamily="18" charset="0"/>
                <a:cs typeface="Times New Roman" panose="02020603050405020304" pitchFamily="18" charset="0"/>
              </a:rPr>
              <a:t>”, Expert Systems with Applications, Vol.no: 227, PP:120282,2023.</a:t>
            </a:r>
          </a:p>
        </p:txBody>
      </p:sp>
    </p:spTree>
    <p:extLst>
      <p:ext uri="{BB962C8B-B14F-4D97-AF65-F5344CB8AC3E}">
        <p14:creationId xmlns:p14="http://schemas.microsoft.com/office/powerpoint/2010/main" val="226289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scheme could be highly practical and effective for helping radiologists to detect breast cancer, greatly reducing the incidence of false positives and false negatives.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0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label or artifact is attached to the breast region, which cannot be removed using the proposed region extraction method. </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 because they are very difficult to obtain.</a:t>
            </a:r>
          </a:p>
        </p:txBody>
      </p:sp>
    </p:spTree>
    <p:extLst>
      <p:ext uri="{BB962C8B-B14F-4D97-AF65-F5344CB8AC3E}">
        <p14:creationId xmlns:p14="http://schemas.microsoft.com/office/powerpoint/2010/main" val="39395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685800" y="1520825"/>
            <a:ext cx="7772400" cy="4114800"/>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360"/>
              </a:spcBef>
              <a:spcAft>
                <a:spcPts val="0"/>
              </a:spcAft>
              <a:buSzPts val="1800"/>
              <a:buNone/>
            </a:pPr>
            <a:r>
              <a:rPr lang="en-US" sz="1600" dirty="0"/>
              <a:t>	Breast cancer is a leading cause of death for women globally. Breast cancer starts when cells in the breast begin to grow abnormally and form a lump or tumor. To detect breast cancer Mammograms are used. Mammograms are X-ray images of the breasts which is used to detect breast cancer. Early detection of breast cancer is important for effective treatment and a better chance of survival. If breast cancer is not detected early, it can spread to other parts of the body and become more difficult to treat. </a:t>
            </a:r>
          </a:p>
          <a:p>
            <a:pPr marL="114300" lvl="0" indent="0" algn="l" rtl="0">
              <a:lnSpc>
                <a:spcPct val="150000"/>
              </a:lnSpc>
              <a:spcBef>
                <a:spcPts val="360"/>
              </a:spcBef>
              <a:spcAft>
                <a:spcPts val="0"/>
              </a:spcAft>
              <a:buSzPts val="1800"/>
              <a:buNone/>
            </a:pPr>
            <a:r>
              <a:rPr lang="en-US" sz="1600" dirty="0"/>
              <a:t>	However, finding breast lumps in mammograms is challenging because the images can be complex because they have a lot of overlapping tissue making it difficult to distinguish between lumps and normal tissue. This is a problem because early detection of breast cancer is important for effective treatment and a better chance of survival. This project aims to develop a new method for detecting breast cancer in mammograms that is more accurate and easier to interpret. </a:t>
            </a:r>
          </a:p>
          <a:p>
            <a:pPr marL="114300" lvl="0" indent="0" algn="l" rtl="0">
              <a:lnSpc>
                <a:spcPct val="150000"/>
              </a:lnSpc>
              <a:spcBef>
                <a:spcPts val="360"/>
              </a:spcBef>
              <a:spcAft>
                <a:spcPts val="0"/>
              </a:spcAft>
              <a:buSzPts val="1800"/>
              <a:buNone/>
            </a:pPr>
            <a:endParaRPr lang="en-IN" sz="1600" dirty="0"/>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t>5 October 2023</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Introduction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Khaoula</a:t>
            </a:r>
            <a:r>
              <a:rPr lang="en-US" sz="2400" i="0" dirty="0">
                <a:solidFill>
                  <a:srgbClr val="C00000"/>
                </a:solidFill>
                <a:effectLst/>
                <a:latin typeface="Times New Roman" panose="02020603050405020304" pitchFamily="18" charset="0"/>
                <a:cs typeface="Times New Roman" panose="02020603050405020304" pitchFamily="18" charset="0"/>
              </a:rPr>
              <a:t> Belhaj </a:t>
            </a:r>
            <a:r>
              <a:rPr lang="en-US" sz="2400" i="0" dirty="0" err="1">
                <a:solidFill>
                  <a:srgbClr val="C00000"/>
                </a:solidFill>
                <a:effectLst/>
                <a:latin typeface="Times New Roman" panose="02020603050405020304" pitchFamily="18" charset="0"/>
                <a:cs typeface="Times New Roman" panose="02020603050405020304" pitchFamily="18" charset="0"/>
              </a:rPr>
              <a:t>Soulami</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 </a:t>
            </a:r>
            <a:r>
              <a:rPr lang="en-US" sz="2400" i="0" dirty="0">
                <a:solidFill>
                  <a:srgbClr val="C00000"/>
                </a:solidFill>
                <a:effectLst/>
                <a:latin typeface="Times New Roman" panose="02020603050405020304" pitchFamily="18" charset="0"/>
                <a:cs typeface="Times New Roman" panose="02020603050405020304" pitchFamily="18" charset="0"/>
              </a:rPr>
              <a:t>(2022)</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proposed Capsule based Deep learning model to classify suspicious masses in the breast into normal, benign, and malignant. Used </a:t>
            </a:r>
            <a:r>
              <a:rPr lang="en-US" sz="2400" b="1" dirty="0">
                <a:solidFill>
                  <a:srgbClr val="1F1F1F"/>
                </a:solidFill>
                <a:latin typeface="Times New Roman" panose="02020603050405020304" pitchFamily="18" charset="0"/>
                <a:cs typeface="Times New Roman" panose="02020603050405020304" pitchFamily="18" charset="0"/>
              </a:rPr>
              <a:t>Dynamic Routing </a:t>
            </a:r>
            <a:r>
              <a:rPr lang="en-US" sz="2400" dirty="0">
                <a:solidFill>
                  <a:srgbClr val="1F1F1F"/>
                </a:solidFill>
                <a:latin typeface="Times New Roman" panose="02020603050405020304" pitchFamily="18" charset="0"/>
                <a:cs typeface="Times New Roman" panose="02020603050405020304" pitchFamily="18" charset="0"/>
              </a:rPr>
              <a:t>algorithm.</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242718"/>
            <a:ext cx="8143875" cy="830997"/>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Khaoula</a:t>
            </a:r>
            <a:r>
              <a:rPr lang="en-US" altLang="en-US" sz="1600" dirty="0">
                <a:solidFill>
                  <a:schemeClr val="tx1"/>
                </a:solidFill>
                <a:latin typeface="Times New Roman" panose="02020603050405020304" pitchFamily="18" charset="0"/>
                <a:cs typeface="Times New Roman" panose="02020603050405020304" pitchFamily="18" charset="0"/>
              </a:rPr>
              <a:t> Belhaj </a:t>
            </a:r>
            <a:r>
              <a:rPr lang="en-US" altLang="en-US" sz="1600" dirty="0" err="1">
                <a:solidFill>
                  <a:schemeClr val="tx1"/>
                </a:solidFill>
                <a:latin typeface="Times New Roman" panose="02020603050405020304" pitchFamily="18" charset="0"/>
                <a:cs typeface="Times New Roman" panose="02020603050405020304" pitchFamily="18" charset="0"/>
              </a:rPr>
              <a:t>Soulami</a:t>
            </a:r>
            <a:r>
              <a:rPr lang="en-US" altLang="en-US" sz="1600" dirty="0">
                <a:solidFill>
                  <a:schemeClr val="tx1"/>
                </a:solidFill>
                <a:latin typeface="Times New Roman" panose="02020603050405020304" pitchFamily="18" charset="0"/>
                <a:cs typeface="Times New Roman" panose="02020603050405020304" pitchFamily="18" charset="0"/>
              </a:rPr>
              <a:t>, Naima </a:t>
            </a:r>
            <a:r>
              <a:rPr lang="en-US" altLang="en-US" sz="1600" dirty="0" err="1">
                <a:solidFill>
                  <a:schemeClr val="tx1"/>
                </a:solidFill>
                <a:latin typeface="Times New Roman" panose="02020603050405020304" pitchFamily="18" charset="0"/>
                <a:cs typeface="Times New Roman" panose="02020603050405020304" pitchFamily="18" charset="0"/>
              </a:rPr>
              <a:t>Kaabouch</a:t>
            </a:r>
            <a:r>
              <a:rPr lang="en-US" altLang="en-US" sz="1600" dirty="0">
                <a:solidFill>
                  <a:schemeClr val="tx1"/>
                </a:solidFill>
                <a:latin typeface="Times New Roman" panose="02020603050405020304" pitchFamily="18" charset="0"/>
                <a:cs typeface="Times New Roman" panose="02020603050405020304" pitchFamily="18" charset="0"/>
              </a:rPr>
              <a:t>, Mohamed Nabil </a:t>
            </a:r>
            <a:r>
              <a:rPr lang="en-US" altLang="en-US" sz="1600" dirty="0" err="1">
                <a:solidFill>
                  <a:schemeClr val="tx1"/>
                </a:solidFill>
                <a:latin typeface="Times New Roman" panose="02020603050405020304" pitchFamily="18" charset="0"/>
                <a:cs typeface="Times New Roman" panose="02020603050405020304" pitchFamily="18" charset="0"/>
              </a:rPr>
              <a:t>Saidi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cancer: Classification of suspicious regions in digital mammograms based on capsule network</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76, PP: 103696,2022.</a:t>
            </a:r>
          </a:p>
        </p:txBody>
      </p:sp>
    </p:spTree>
    <p:extLst>
      <p:ext uri="{BB962C8B-B14F-4D97-AF65-F5344CB8AC3E}">
        <p14:creationId xmlns:p14="http://schemas.microsoft.com/office/powerpoint/2010/main" val="3185104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shows good performance for binary classification and multiclassification of suspicious breast masses, particularly for extremely dense mammograms.</a:t>
            </a:r>
          </a:p>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binary classification of masses into normal and abnormal achieves an accuracy of 96.03% whereas the  multiclassification of breast masses into normal, benign, and malignant scores an accuracy of 77.78% which is less than binary classification.</a:t>
            </a:r>
          </a:p>
        </p:txBody>
      </p:sp>
    </p:spTree>
    <p:extLst>
      <p:ext uri="{BB962C8B-B14F-4D97-AF65-F5344CB8AC3E}">
        <p14:creationId xmlns:p14="http://schemas.microsoft.com/office/powerpoint/2010/main" val="352643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Volkan </a:t>
            </a:r>
            <a:r>
              <a:rPr lang="en-US" sz="2400" i="0" dirty="0" err="1">
                <a:solidFill>
                  <a:srgbClr val="C00000"/>
                </a:solidFill>
                <a:effectLst/>
                <a:latin typeface="Times New Roman" panose="02020603050405020304" pitchFamily="18" charset="0"/>
                <a:cs typeface="Times New Roman" panose="02020603050405020304" pitchFamily="18" charset="0"/>
              </a:rPr>
              <a:t>Müjdat</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Tiryaki</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t>
            </a:r>
            <a:r>
              <a:rPr lang="en-US" sz="2400" b="1" dirty="0">
                <a:solidFill>
                  <a:srgbClr val="1F1F1F"/>
                </a:solidFill>
                <a:latin typeface="Times New Roman" panose="02020603050405020304" pitchFamily="18" charset="0"/>
                <a:cs typeface="Times New Roman" panose="02020603050405020304" pitchFamily="18" charset="0"/>
              </a:rPr>
              <a:t>cascaded U-net++</a:t>
            </a:r>
            <a:r>
              <a:rPr lang="en-US" sz="2400" b="1" dirty="0" err="1">
                <a:solidFill>
                  <a:srgbClr val="1F1F1F"/>
                </a:solidFill>
                <a:latin typeface="Times New Roman" panose="02020603050405020304" pitchFamily="18" charset="0"/>
                <a:cs typeface="Times New Roman" panose="02020603050405020304" pitchFamily="18" charset="0"/>
              </a:rPr>
              <a:t>Xception</a:t>
            </a:r>
            <a:r>
              <a:rPr lang="en-US" sz="2400" b="1" dirty="0">
                <a:solidFill>
                  <a:srgbClr val="1F1F1F"/>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deep learning pipeline. It doesn't necessitate the inclusion of clinical data, highlighting the potential for accurate and efficient diagnostic outcomes solely from the image-based methodology.</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923330"/>
          </a:xfrm>
          <a:prstGeom prst="rect">
            <a:avLst/>
          </a:prstGeom>
        </p:spPr>
        <p:txBody>
          <a:bodyPr>
            <a:spAutoFit/>
          </a:bodyPr>
          <a:lstStyle/>
          <a:p>
            <a:pPr marL="0" indent="0" algn="just">
              <a:buNone/>
            </a:pPr>
            <a:r>
              <a:rPr lang="en-US" altLang="en-US" sz="1800" dirty="0">
                <a:solidFill>
                  <a:schemeClr val="tx1"/>
                </a:solidFill>
                <a:latin typeface="Times New Roman" panose="02020603050405020304" pitchFamily="18" charset="0"/>
                <a:cs typeface="Times New Roman" panose="02020603050405020304" pitchFamily="18" charset="0"/>
              </a:rPr>
              <a:t>Volkan </a:t>
            </a:r>
            <a:r>
              <a:rPr lang="en-US" altLang="en-US" sz="1800" dirty="0" err="1">
                <a:solidFill>
                  <a:schemeClr val="tx1"/>
                </a:solidFill>
                <a:latin typeface="Times New Roman" panose="02020603050405020304" pitchFamily="18" charset="0"/>
                <a:cs typeface="Times New Roman" panose="02020603050405020304" pitchFamily="18" charset="0"/>
              </a:rPr>
              <a:t>Müjdat</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Tiryaki</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Mass segmentation and classification from film mammograms using cascaded deep transfer learning</a:t>
            </a:r>
            <a:r>
              <a:rPr lang="en-US" altLang="en-US" sz="1800" dirty="0">
                <a:solidFill>
                  <a:schemeClr val="tx1"/>
                </a:solidFill>
                <a:latin typeface="Times New Roman" panose="02020603050405020304" pitchFamily="18" charset="0"/>
                <a:cs typeface="Times New Roman" panose="02020603050405020304" pitchFamily="18" charset="0"/>
              </a:rPr>
              <a:t>”, Biomedical Signal Processing and Control, Vol.no: 84, PP: 104819,2023.</a:t>
            </a:r>
            <a:endParaRPr lang="en-IN"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3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may be used to reduce the workload of radiologists for mass detection, segmentation, and classification which are all crucial mammogram interpretation steps.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is useful for breast cancer mass segmentation and classification on BCDR dataset and may be useful on additional mammogram datasets.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cascaded approach increases the requirement for both computational resources and the amount of training data.</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BCDR and other datasets lack performance comparison between different radiologists so there is an uncertainty for setting an accomplishment level for the deep learning model.</a:t>
            </a:r>
          </a:p>
        </p:txBody>
      </p:sp>
    </p:spTree>
    <p:extLst>
      <p:ext uri="{BB962C8B-B14F-4D97-AF65-F5344CB8AC3E}">
        <p14:creationId xmlns:p14="http://schemas.microsoft.com/office/powerpoint/2010/main" val="13053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- 10</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Subasish</a:t>
            </a:r>
            <a:r>
              <a:rPr lang="en-US" sz="2400" i="0" dirty="0">
                <a:solidFill>
                  <a:srgbClr val="C00000"/>
                </a:solidFill>
                <a:effectLst/>
                <a:latin typeface="Times New Roman" panose="02020603050405020304" pitchFamily="18" charset="0"/>
                <a:cs typeface="Times New Roman" panose="02020603050405020304" pitchFamily="18" charset="0"/>
              </a:rPr>
              <a:t> Mohapatra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 Convolution Neural Network(CNN) method for developing an automatic detection mechanism to classify breast cancer masses and noncancerous masses from mammogram images. They compared the results of different CNN models to achieve better accuracy in classification.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1077218"/>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Subasish</a:t>
            </a:r>
            <a:r>
              <a:rPr lang="en-US" altLang="en-US" sz="1600" dirty="0">
                <a:solidFill>
                  <a:schemeClr val="tx1"/>
                </a:solidFill>
                <a:latin typeface="Times New Roman" panose="02020603050405020304" pitchFamily="18" charset="0"/>
                <a:cs typeface="Times New Roman" panose="02020603050405020304" pitchFamily="18" charset="0"/>
              </a:rPr>
              <a:t> Mohapatra , Sarmistha </a:t>
            </a:r>
            <a:r>
              <a:rPr lang="en-US" altLang="en-US" sz="1600" dirty="0" err="1">
                <a:solidFill>
                  <a:schemeClr val="tx1"/>
                </a:solidFill>
                <a:latin typeface="Times New Roman" panose="02020603050405020304" pitchFamily="18" charset="0"/>
                <a:cs typeface="Times New Roman" panose="02020603050405020304" pitchFamily="18" charset="0"/>
              </a:rPr>
              <a:t>Muduly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Subhadarshini</a:t>
            </a:r>
            <a:r>
              <a:rPr lang="en-US" altLang="en-US" sz="1600" dirty="0">
                <a:solidFill>
                  <a:schemeClr val="tx1"/>
                </a:solidFill>
                <a:latin typeface="Times New Roman" panose="02020603050405020304" pitchFamily="18" charset="0"/>
                <a:cs typeface="Times New Roman" panose="02020603050405020304" pitchFamily="18" charset="0"/>
              </a:rPr>
              <a:t> Mohanty, J V R Ravindra, Sachi Nandan Mohanty,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Evaluation of deep learning models for detecting breast cancer using histopathological mammograms Images</a:t>
            </a:r>
            <a:r>
              <a:rPr lang="en-US" altLang="en-US" sz="1600" dirty="0">
                <a:solidFill>
                  <a:schemeClr val="tx1"/>
                </a:solidFill>
                <a:latin typeface="Times New Roman" panose="02020603050405020304" pitchFamily="18" charset="0"/>
                <a:cs typeface="Times New Roman" panose="02020603050405020304" pitchFamily="18" charset="0"/>
              </a:rPr>
              <a:t>”, Sustainable Operations and Computers, Vol.no: 3, Page No: 296–302 ,2022.</a:t>
            </a:r>
            <a:endParaRPr lang="en-I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16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- 10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Provides a comparative study of various CNN architectures' results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Compares the performance of CNN models using two methods: training the model from scratch and training the model with pre-trained weights.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Concludes that when the classifiers are applied with transfer learning, the accuracy achieved is better than training from scratch.</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focuses on the performance of CNN models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Does not explore other deep learning approaches, such as recurrent neural networks or generative adversarial networks.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uses a limited number of datasets, which may not be representative of all possible scenarios.</a:t>
            </a:r>
          </a:p>
        </p:txBody>
      </p:sp>
    </p:spTree>
    <p:extLst>
      <p:ext uri="{BB962C8B-B14F-4D97-AF65-F5344CB8AC3E}">
        <p14:creationId xmlns:p14="http://schemas.microsoft.com/office/powerpoint/2010/main" val="203795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6" name="Table 13">
            <a:extLst>
              <a:ext uri="{FF2B5EF4-FFF2-40B4-BE49-F238E27FC236}">
                <a16:creationId xmlns:a16="http://schemas.microsoft.com/office/drawing/2014/main" id="{8618B1AC-38FE-34BC-757D-03F3482D7B83}"/>
              </a:ext>
            </a:extLst>
          </p:cNvPr>
          <p:cNvGraphicFramePr>
            <a:graphicFrameLocks noGrp="1"/>
          </p:cNvGraphicFramePr>
          <p:nvPr>
            <p:extLst>
              <p:ext uri="{D42A27DB-BD31-4B8C-83A1-F6EECF244321}">
                <p14:modId xmlns:p14="http://schemas.microsoft.com/office/powerpoint/2010/main" val="3355525739"/>
              </p:ext>
            </p:extLst>
          </p:nvPr>
        </p:nvGraphicFramePr>
        <p:xfrm>
          <a:off x="214312" y="1982424"/>
          <a:ext cx="8715376" cy="4170682"/>
        </p:xfrm>
        <a:graphic>
          <a:graphicData uri="http://schemas.openxmlformats.org/drawingml/2006/table">
            <a:tbl>
              <a:tblPr firstRow="1" bandRow="1"/>
              <a:tblGrid>
                <a:gridCol w="616961">
                  <a:extLst>
                    <a:ext uri="{9D8B030D-6E8A-4147-A177-3AD203B41FA5}">
                      <a16:colId xmlns:a16="http://schemas.microsoft.com/office/drawing/2014/main" val="4162645230"/>
                    </a:ext>
                  </a:extLst>
                </a:gridCol>
                <a:gridCol w="3533219">
                  <a:extLst>
                    <a:ext uri="{9D8B030D-6E8A-4147-A177-3AD203B41FA5}">
                      <a16:colId xmlns:a16="http://schemas.microsoft.com/office/drawing/2014/main" val="1701365107"/>
                    </a:ext>
                  </a:extLst>
                </a:gridCol>
                <a:gridCol w="2386353">
                  <a:extLst>
                    <a:ext uri="{9D8B030D-6E8A-4147-A177-3AD203B41FA5}">
                      <a16:colId xmlns:a16="http://schemas.microsoft.com/office/drawing/2014/main" val="3959957681"/>
                    </a:ext>
                  </a:extLst>
                </a:gridCol>
                <a:gridCol w="2178843">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Lydia </a:t>
                      </a:r>
                      <a:r>
                        <a:rPr lang="en-IN" sz="1600" dirty="0" err="1"/>
                        <a:t>Bouzar-Benlabiod</a:t>
                      </a:r>
                      <a:r>
                        <a:rPr lang="en-IN" sz="1600" dirty="0"/>
                        <a:t> , Khaled </a:t>
                      </a:r>
                      <a:r>
                        <a:rPr lang="en-IN" sz="1600" dirty="0" err="1"/>
                        <a:t>Harrar</a:t>
                      </a:r>
                      <a:r>
                        <a:rPr lang="en-IN" sz="1600" dirty="0"/>
                        <a:t>, Lahcen </a:t>
                      </a:r>
                      <a:r>
                        <a:rPr lang="en-IN" sz="1600" dirty="0" err="1"/>
                        <a:t>Yamoun</a:t>
                      </a:r>
                      <a:r>
                        <a:rPr lang="en-IN" sz="1600" dirty="0"/>
                        <a:t>, Mustapha </a:t>
                      </a:r>
                      <a:r>
                        <a:rPr lang="en-IN" sz="1600" dirty="0" err="1"/>
                        <a:t>Yacine</a:t>
                      </a:r>
                      <a:r>
                        <a:rPr lang="en-IN" sz="1600" dirty="0"/>
                        <a:t> Khodja and Moulay A. </a:t>
                      </a:r>
                      <a:r>
                        <a:rPr lang="en-IN" sz="1600" dirty="0" err="1"/>
                        <a:t>Akhloufi</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Utilized </a:t>
                      </a:r>
                      <a:r>
                        <a:rPr lang="en-US" sz="1600" dirty="0" err="1"/>
                        <a:t>ResNext</a:t>
                      </a:r>
                      <a:r>
                        <a:rPr lang="en-US" sz="1600" dirty="0"/>
                        <a:t>, SE-</a:t>
                      </a:r>
                      <a:r>
                        <a:rPr lang="en-US" sz="1600" dirty="0" err="1"/>
                        <a:t>ResNet</a:t>
                      </a:r>
                      <a:r>
                        <a:rPr lang="en-US" sz="1600" dirty="0"/>
                        <a:t>, and CBR for robust mammogram analysis. Outperformed existing approaches.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Generalization,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Costly.</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2.</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Jihen</a:t>
                      </a:r>
                      <a:r>
                        <a:rPr lang="en-IN" sz="1600" dirty="0"/>
                        <a:t> </a:t>
                      </a:r>
                      <a:r>
                        <a:rPr lang="en-IN" sz="1600" dirty="0" err="1"/>
                        <a:t>Frikha</a:t>
                      </a:r>
                      <a:r>
                        <a:rPr lang="en-IN" sz="1600" dirty="0"/>
                        <a:t> </a:t>
                      </a:r>
                      <a:r>
                        <a:rPr lang="en-IN" sz="1600" dirty="0" err="1"/>
                        <a:t>Elleuch</a:t>
                      </a:r>
                      <a:r>
                        <a:rPr lang="en-IN" sz="1600" dirty="0"/>
                        <a:t>, </a:t>
                      </a:r>
                      <a:r>
                        <a:rPr lang="en-IN" sz="1600" dirty="0" err="1"/>
                        <a:t>Mouna</a:t>
                      </a:r>
                      <a:r>
                        <a:rPr lang="en-IN" sz="1600" dirty="0"/>
                        <a:t> Zouari Mehdi, </a:t>
                      </a:r>
                      <a:r>
                        <a:rPr lang="en-IN" sz="1600" dirty="0" err="1"/>
                        <a:t>Majd</a:t>
                      </a:r>
                      <a:r>
                        <a:rPr lang="en-IN" sz="1600" dirty="0"/>
                        <a:t> </a:t>
                      </a:r>
                      <a:r>
                        <a:rPr lang="en-IN" sz="1600" dirty="0" err="1"/>
                        <a:t>Belaaj</a:t>
                      </a:r>
                      <a:r>
                        <a:rPr lang="en-IN" sz="1600" dirty="0"/>
                        <a:t>, </a:t>
                      </a:r>
                      <a:r>
                        <a:rPr lang="en-IN" sz="1600" dirty="0" err="1"/>
                        <a:t>Norhène</a:t>
                      </a:r>
                      <a:r>
                        <a:rPr lang="en-IN" sz="1600" dirty="0"/>
                        <a:t> </a:t>
                      </a:r>
                      <a:r>
                        <a:rPr lang="en-IN" sz="1600" dirty="0" err="1"/>
                        <a:t>Gargouri</a:t>
                      </a:r>
                      <a:r>
                        <a:rPr lang="en-IN" sz="1600" dirty="0"/>
                        <a:t> </a:t>
                      </a:r>
                      <a:r>
                        <a:rPr lang="en-IN" sz="1600" dirty="0" err="1"/>
                        <a:t>Benayed</a:t>
                      </a:r>
                      <a:r>
                        <a:rPr lang="en-IN" sz="1600" dirty="0"/>
                        <a:t>, </a:t>
                      </a:r>
                      <a:r>
                        <a:rPr lang="en-IN" sz="1600" dirty="0" err="1"/>
                        <a:t>Dorra</a:t>
                      </a:r>
                      <a:r>
                        <a:rPr lang="en-IN" sz="1600" dirty="0"/>
                        <a:t> </a:t>
                      </a:r>
                      <a:r>
                        <a:rPr lang="en-IN" sz="1600" dirty="0" err="1"/>
                        <a:t>Sellami</a:t>
                      </a:r>
                      <a:r>
                        <a:rPr lang="en-IN" sz="1600" dirty="0"/>
                        <a:t> and Alima </a:t>
                      </a:r>
                      <a:r>
                        <a:rPr lang="en-IN" sz="1600" dirty="0" err="1"/>
                        <a:t>Damak</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Developed framework for Transform and fuse features.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Complex Modelling,</a:t>
                      </a:r>
                    </a:p>
                    <a:p>
                      <a:pPr algn="l"/>
                      <a:r>
                        <a:rPr lang="en-IN" sz="1600" dirty="0"/>
                        <a:t>Limited Applicability</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3.</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Hamed Pezeshki,2022.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Enhanced mammogram segmentation,</a:t>
                      </a:r>
                    </a:p>
                    <a:p>
                      <a:r>
                        <a:rPr lang="en-US" sz="1600" dirty="0"/>
                        <a:t>simultaneous spiculated and mass core extraction, pixel-based analysis.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Threshold Optimization required,</a:t>
                      </a:r>
                    </a:p>
                    <a:p>
                      <a:pPr algn="l"/>
                      <a:r>
                        <a:rPr lang="en-IN" sz="1600" dirty="0"/>
                        <a:t>Enhanced Pre-processing needed.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26858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855F743E-05CC-E40E-5B4D-006BE69AFBA3}"/>
              </a:ext>
            </a:extLst>
          </p:cNvPr>
          <p:cNvGraphicFramePr>
            <a:graphicFrameLocks noGrp="1"/>
          </p:cNvGraphicFramePr>
          <p:nvPr>
            <p:extLst>
              <p:ext uri="{D42A27DB-BD31-4B8C-83A1-F6EECF244321}">
                <p14:modId xmlns:p14="http://schemas.microsoft.com/office/powerpoint/2010/main" val="2351865995"/>
              </p:ext>
            </p:extLst>
          </p:nvPr>
        </p:nvGraphicFramePr>
        <p:xfrm>
          <a:off x="195943" y="2044581"/>
          <a:ext cx="8733746" cy="4103647"/>
        </p:xfrm>
        <a:graphic>
          <a:graphicData uri="http://schemas.openxmlformats.org/drawingml/2006/table">
            <a:tbl>
              <a:tblPr firstRow="1" bandRow="1"/>
              <a:tblGrid>
                <a:gridCol w="621475">
                  <a:extLst>
                    <a:ext uri="{9D8B030D-6E8A-4147-A177-3AD203B41FA5}">
                      <a16:colId xmlns:a16="http://schemas.microsoft.com/office/drawing/2014/main" val="4162645230"/>
                    </a:ext>
                  </a:extLst>
                </a:gridCol>
                <a:gridCol w="3537452">
                  <a:extLst>
                    <a:ext uri="{9D8B030D-6E8A-4147-A177-3AD203B41FA5}">
                      <a16:colId xmlns:a16="http://schemas.microsoft.com/office/drawing/2014/main" val="1701365107"/>
                    </a:ext>
                  </a:extLst>
                </a:gridCol>
                <a:gridCol w="2391383">
                  <a:extLst>
                    <a:ext uri="{9D8B030D-6E8A-4147-A177-3AD203B41FA5}">
                      <a16:colId xmlns:a16="http://schemas.microsoft.com/office/drawing/2014/main" val="3959957681"/>
                    </a:ext>
                  </a:extLst>
                </a:gridCol>
                <a:gridCol w="2183436">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4.</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Ghada</a:t>
                      </a:r>
                      <a:r>
                        <a:rPr lang="en-IN" sz="1600" dirty="0"/>
                        <a:t> Hamed Aly, Mohammed </a:t>
                      </a:r>
                      <a:r>
                        <a:rPr lang="en-IN" sz="1600" dirty="0" err="1"/>
                        <a:t>Marey</a:t>
                      </a:r>
                      <a:r>
                        <a:rPr lang="en-IN" sz="1600" dirty="0"/>
                        <a:t>, </a:t>
                      </a:r>
                      <a:r>
                        <a:rPr lang="en-IN" sz="1600" dirty="0" err="1"/>
                        <a:t>Safaa</a:t>
                      </a:r>
                      <a:r>
                        <a:rPr lang="en-IN" sz="1600" dirty="0"/>
                        <a:t> Amin El-Sayed and Mohamed Fahmy Tolba,2021.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used YOLO, an efficient single-pass approach for mammogram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5.</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Asma </a:t>
                      </a:r>
                      <a:r>
                        <a:rPr lang="en-IN" sz="1600" dirty="0" err="1"/>
                        <a:t>Baccouche</a:t>
                      </a:r>
                      <a:r>
                        <a:rPr lang="en-IN" sz="1600" dirty="0"/>
                        <a:t>, </a:t>
                      </a:r>
                      <a:r>
                        <a:rPr lang="en-IN" sz="1600" dirty="0" err="1"/>
                        <a:t>Begonya</a:t>
                      </a:r>
                      <a:r>
                        <a:rPr lang="en-IN" sz="1600" dirty="0"/>
                        <a:t> Garcia-</a:t>
                      </a:r>
                      <a:r>
                        <a:rPr lang="en-IN" sz="1600" dirty="0" err="1"/>
                        <a:t>Zapirain</a:t>
                      </a:r>
                      <a:r>
                        <a:rPr lang="en-IN" sz="1600" dirty="0"/>
                        <a:t>, </a:t>
                      </a:r>
                      <a:r>
                        <a:rPr lang="en-IN" sz="1600" dirty="0" err="1"/>
                        <a:t>Yufeng</a:t>
                      </a:r>
                      <a:r>
                        <a:rPr lang="en-IN" sz="1600" dirty="0"/>
                        <a:t> Zheng and Adel S. </a:t>
                      </a:r>
                      <a:r>
                        <a:rPr lang="en-IN" sz="1600" dirty="0" err="1"/>
                        <a:t>Elmaghraby</a:t>
                      </a:r>
                      <a:r>
                        <a:rPr lang="en-IN" sz="1600" dirty="0"/>
                        <a:t> ,2022.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Deep learning for breast cancer diagnosis; YOLO model detects lesions.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Two-stage detection, classification; risk of errors in lesion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6.</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Steven J. Frank,2023.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Capsule based Deep learning model to classify suspicious masses in the breast into normal, benign, and malignant.</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Binary achieves 96.03%, multiclass 77.78% accuracy, comparatively lower.</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131013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1968769373"/>
              </p:ext>
            </p:extLst>
          </p:nvPr>
        </p:nvGraphicFramePr>
        <p:xfrm>
          <a:off x="195943" y="1970581"/>
          <a:ext cx="8733744" cy="3036847"/>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7.</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Fei Yan, </a:t>
                      </a:r>
                      <a:r>
                        <a:rPr lang="en-IN" sz="1600" dirty="0" err="1"/>
                        <a:t>Hesheng</a:t>
                      </a:r>
                      <a:r>
                        <a:rPr lang="en-IN" sz="1600" dirty="0"/>
                        <a:t> Huang, Witold </a:t>
                      </a:r>
                      <a:r>
                        <a:rPr lang="en-IN" sz="1600" dirty="0" err="1"/>
                        <a:t>Pedrycz</a:t>
                      </a:r>
                      <a:r>
                        <a:rPr lang="en-IN" sz="1600" dirty="0"/>
                        <a:t> , Kaoru Hirota,2023.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kern="1200" baseline="0" dirty="0">
                          <a:solidFill>
                            <a:schemeClr val="tx1"/>
                          </a:solidFill>
                          <a:effectLst/>
                          <a:latin typeface="+mn-lt"/>
                          <a:ea typeface="+mn-ea"/>
                          <a:cs typeface="+mn-cs"/>
                        </a:rPr>
                        <a:t>Based on ensemble classifier and feature weighting algorithms, </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Preparing the right format of the training configuration for the YOLO-based model.</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8.</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Khaoula</a:t>
                      </a:r>
                      <a:r>
                        <a:rPr lang="en-IN" sz="1600" dirty="0"/>
                        <a:t> Belhaj </a:t>
                      </a:r>
                      <a:r>
                        <a:rPr lang="en-IN" sz="1600" dirty="0" err="1"/>
                        <a:t>Soulami</a:t>
                      </a:r>
                      <a:r>
                        <a:rPr lang="en-IN" sz="1600" dirty="0"/>
                        <a:t>, Naima </a:t>
                      </a:r>
                      <a:r>
                        <a:rPr lang="en-IN" sz="1600" dirty="0" err="1"/>
                        <a:t>Kaabouch</a:t>
                      </a:r>
                      <a:r>
                        <a:rPr lang="en-IN" sz="1600" dirty="0"/>
                        <a:t> and Mohamed Nabil Saidi,2022.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YOLO architecture model for simultaneous detection and classification of breast lesions was proposed.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Separation Challenge,</a:t>
                      </a:r>
                    </a:p>
                    <a:p>
                      <a:r>
                        <a:rPr lang="en-US" sz="1600" dirty="0"/>
                        <a:t>Difficulty in Acquisition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bl>
          </a:graphicData>
        </a:graphic>
      </p:graphicFrame>
    </p:spTree>
    <p:extLst>
      <p:ext uri="{BB962C8B-B14F-4D97-AF65-F5344CB8AC3E}">
        <p14:creationId xmlns:p14="http://schemas.microsoft.com/office/powerpoint/2010/main" val="137470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2832130767"/>
              </p:ext>
            </p:extLst>
          </p:nvPr>
        </p:nvGraphicFramePr>
        <p:xfrm>
          <a:off x="195943" y="1970581"/>
          <a:ext cx="8733744" cy="3347722"/>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9.</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Volkan </a:t>
                      </a:r>
                      <a:r>
                        <a:rPr lang="en-IN" sz="1600" dirty="0" err="1"/>
                        <a:t>Müjdat</a:t>
                      </a:r>
                      <a:r>
                        <a:rPr lang="en-IN" sz="1600" dirty="0"/>
                        <a:t> Tiryaki,2023.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Cascaded U-net++</a:t>
                      </a:r>
                      <a:r>
                        <a:rPr lang="en-US" sz="1600" dirty="0" err="1"/>
                        <a:t>Xception</a:t>
                      </a:r>
                      <a:r>
                        <a:rPr lang="en-US" sz="1600" dirty="0"/>
                        <a:t> deep learning pipeline without clinical data.</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False Positives are a potential shortcoming of object-detection systems.</a:t>
                      </a:r>
                    </a:p>
                    <a:p>
                      <a:endParaRPr lang="en-IN" sz="1600" dirty="0"/>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altLang="en-US" sz="1600" dirty="0" err="1">
                          <a:solidFill>
                            <a:schemeClr val="tx1"/>
                          </a:solidFill>
                          <a:latin typeface="Times New Roman" panose="02020603050405020304" pitchFamily="18" charset="0"/>
                          <a:cs typeface="Times New Roman" panose="02020603050405020304" pitchFamily="18" charset="0"/>
                        </a:rPr>
                        <a:t>Subasish</a:t>
                      </a:r>
                      <a:r>
                        <a:rPr lang="en-US" altLang="en-US" sz="1600" dirty="0">
                          <a:solidFill>
                            <a:schemeClr val="tx1"/>
                          </a:solidFill>
                          <a:latin typeface="Times New Roman" panose="02020603050405020304" pitchFamily="18" charset="0"/>
                          <a:cs typeface="Times New Roman" panose="02020603050405020304" pitchFamily="18" charset="0"/>
                        </a:rPr>
                        <a:t> Mohapatra , Sarmistha </a:t>
                      </a:r>
                      <a:r>
                        <a:rPr lang="en-US" altLang="en-US" sz="1600" dirty="0" err="1">
                          <a:solidFill>
                            <a:schemeClr val="tx1"/>
                          </a:solidFill>
                          <a:latin typeface="Times New Roman" panose="02020603050405020304" pitchFamily="18" charset="0"/>
                          <a:cs typeface="Times New Roman" panose="02020603050405020304" pitchFamily="18" charset="0"/>
                        </a:rPr>
                        <a:t>Muduly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Subhadarshini</a:t>
                      </a:r>
                      <a:r>
                        <a:rPr lang="en-US" altLang="en-US" sz="1600" dirty="0">
                          <a:solidFill>
                            <a:schemeClr val="tx1"/>
                          </a:solidFill>
                          <a:latin typeface="Times New Roman" panose="02020603050405020304" pitchFamily="18" charset="0"/>
                          <a:cs typeface="Times New Roman" panose="02020603050405020304" pitchFamily="18" charset="0"/>
                        </a:rPr>
                        <a:t> Mohanty, J V R Ravindra, Sachi Nandan Mohanty, 2023.</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IN" sz="1600" dirty="0">
                          <a:latin typeface="Times New Roman" panose="02020603050405020304" pitchFamily="18" charset="0"/>
                          <a:cs typeface="Times New Roman" panose="02020603050405020304" pitchFamily="18" charset="0"/>
                        </a:rPr>
                        <a:t>Used the Mini-DDSM dataset and </a:t>
                      </a:r>
                      <a:r>
                        <a:rPr lang="en-US" sz="1600" dirty="0">
                          <a:latin typeface="Times New Roman" panose="02020603050405020304" pitchFamily="18" charset="0"/>
                          <a:cs typeface="Times New Roman" panose="02020603050405020304" pitchFamily="18" charset="0"/>
                        </a:rPr>
                        <a:t>used three different CNN architectures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AlexNet</a:t>
                      </a:r>
                      <a:r>
                        <a:rPr lang="en-IN" sz="1600" dirty="0">
                          <a:latin typeface="Times New Roman" panose="02020603050405020304" pitchFamily="18" charset="0"/>
                          <a:cs typeface="Times New Roman" panose="02020603050405020304" pitchFamily="18" charset="0"/>
                        </a:rPr>
                        <a:t>, VGG16, and ResNet50 architectures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Limited dataset.</a:t>
                      </a:r>
                    </a:p>
                    <a:p>
                      <a:r>
                        <a:rPr lang="en-US" sz="1600" dirty="0">
                          <a:latin typeface="Times New Roman" panose="02020603050405020304" pitchFamily="18" charset="0"/>
                          <a:cs typeface="Times New Roman" panose="02020603050405020304" pitchFamily="18" charset="0"/>
                        </a:rPr>
                        <a:t>Not well-suited for medical images, trained only on large dataset of natural images</a:t>
                      </a: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23962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Problem Statement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00025" y="1673354"/>
            <a:ext cx="8143875" cy="4114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just"/>
            <a:r>
              <a:rPr lang="en-US" sz="2000" b="0" i="0" dirty="0">
                <a:solidFill>
                  <a:srgbClr val="1F1F1F"/>
                </a:solidFill>
                <a:effectLst/>
                <a:latin typeface="Times New Roman" panose="02020603050405020304" pitchFamily="18" charset="0"/>
                <a:cs typeface="Times New Roman" panose="02020603050405020304" pitchFamily="18" charset="0"/>
              </a:rPr>
              <a:t>Breast cancer is a leading cause of death for women, but early detection is important and challenging.</a:t>
            </a:r>
          </a:p>
          <a:p>
            <a:pPr algn="just"/>
            <a:r>
              <a:rPr lang="en-US" sz="2000" b="0" i="0" dirty="0">
                <a:solidFill>
                  <a:srgbClr val="1F1F1F"/>
                </a:solidFill>
                <a:effectLst/>
                <a:latin typeface="Times New Roman" panose="02020603050405020304" pitchFamily="18" charset="0"/>
                <a:cs typeface="Times New Roman" panose="02020603050405020304" pitchFamily="18" charset="0"/>
              </a:rPr>
              <a:t>This project aims to develop a new method for detecting breast cancer in mammograms that is more accurate and easier to interpret.</a:t>
            </a:r>
          </a:p>
          <a:p>
            <a:pPr algn="just"/>
            <a:r>
              <a:rPr lang="en-US" sz="2000" b="0" i="0" dirty="0">
                <a:solidFill>
                  <a:srgbClr val="1F1F1F"/>
                </a:solidFill>
                <a:effectLst/>
                <a:latin typeface="Times New Roman" panose="02020603050405020304" pitchFamily="18" charset="0"/>
                <a:cs typeface="Times New Roman" panose="02020603050405020304" pitchFamily="18" charset="0"/>
              </a:rPr>
              <a:t>The goal of the project is to improve the accuracy and ease of interpretation of breast cancer detection in mammograms. This would lead to earlier detection of breast cancer, which would improve patient outcomes.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System design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pic>
        <p:nvPicPr>
          <p:cNvPr id="4" name="Picture 3" descr="A diagram of a data flow&#10;&#10;Description automatically generated">
            <a:extLst>
              <a:ext uri="{FF2B5EF4-FFF2-40B4-BE49-F238E27FC236}">
                <a16:creationId xmlns:a16="http://schemas.microsoft.com/office/drawing/2014/main" id="{6069A99A-402F-233C-653D-7D56DB79B47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0111" t="3030" r="4730" b="7199"/>
          <a:stretch/>
        </p:blipFill>
        <p:spPr>
          <a:xfrm>
            <a:off x="919162" y="1329349"/>
            <a:ext cx="7781493" cy="5034938"/>
          </a:xfrm>
          <a:prstGeom prst="rect">
            <a:avLst/>
          </a:prstGeom>
        </p:spPr>
      </p:pic>
    </p:spTree>
    <p:extLst>
      <p:ext uri="{BB962C8B-B14F-4D97-AF65-F5344CB8AC3E}">
        <p14:creationId xmlns:p14="http://schemas.microsoft.com/office/powerpoint/2010/main" val="1759435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a:tabLst>
                <a:tab pos="520700" algn="l"/>
              </a:tabLst>
            </a:pPr>
            <a:r>
              <a:rPr lang="en-US" altLang="en-US" sz="2000" b="1" dirty="0">
                <a:latin typeface="Times New Roman" panose="02020603050405020304" pitchFamily="18" charset="0"/>
                <a:cs typeface="Times New Roman" panose="02020603050405020304" pitchFamily="18" charset="0"/>
              </a:rPr>
              <a:t>Data Preprocessing</a:t>
            </a:r>
          </a:p>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		</a:t>
            </a:r>
            <a:r>
              <a:rPr lang="en-IN" sz="1800" b="1" kern="1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DICOM</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(Digital Imaging and Communications in Medicine) is a special medical image file format, contains the mammography images. We converted the DICOM format to </a:t>
            </a:r>
            <a:r>
              <a:rPr lang="en-IN" sz="1800" b="1" kern="1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JPEG</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format.</a:t>
            </a:r>
          </a:p>
          <a:p>
            <a:pPr algn="just">
              <a:spcBef>
                <a:spcPct val="0"/>
              </a:spcBef>
              <a:tabLst>
                <a:tab pos="520700" algn="l"/>
              </a:tabLs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spcBef>
                <a:spcPct val="0"/>
              </a:spcBef>
              <a:tabLst>
                <a:tab pos="520700" algn="l"/>
              </a:tabLs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0ACAB3F4-C797-5595-EEB1-29EFA795F92D}"/>
              </a:ext>
            </a:extLst>
          </p:cNvPr>
          <p:cNvGrpSpPr/>
          <p:nvPr/>
        </p:nvGrpSpPr>
        <p:grpSpPr>
          <a:xfrm>
            <a:off x="1895341" y="3224960"/>
            <a:ext cx="5353318" cy="895443"/>
            <a:chOff x="1937657" y="3224959"/>
            <a:chExt cx="5353318" cy="895443"/>
          </a:xfrm>
        </p:grpSpPr>
        <p:sp>
          <p:nvSpPr>
            <p:cNvPr id="29" name="Rectangle 28">
              <a:extLst>
                <a:ext uri="{FF2B5EF4-FFF2-40B4-BE49-F238E27FC236}">
                  <a16:creationId xmlns:a16="http://schemas.microsoft.com/office/drawing/2014/main" id="{E9C6200F-CAA3-4CEA-711C-E59E58FDD5E9}"/>
                </a:ext>
              </a:extLst>
            </p:cNvPr>
            <p:cNvSpPr/>
            <p:nvPr/>
          </p:nvSpPr>
          <p:spPr>
            <a:xfrm>
              <a:off x="3976293" y="3224961"/>
              <a:ext cx="1315720" cy="89544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kern="100">
                  <a:effectLst/>
                  <a:latin typeface="Times New Roman" panose="02020603050405020304" pitchFamily="18" charset="0"/>
                  <a:ea typeface="Calibri" panose="020F0502020204030204" pitchFamily="34" charset="0"/>
                  <a:cs typeface="Latha" panose="020B0604020202020204" pitchFamily="34" charset="0"/>
                </a:rPr>
                <a:t>DICOM Converter</a:t>
              </a:r>
              <a:endParaRPr lang="en-IN" sz="1100" kern="100">
                <a:effectLst/>
                <a:ea typeface="Calibri" panose="020F0502020204030204" pitchFamily="34" charset="0"/>
                <a:cs typeface="Latha" panose="020B0604020202020204" pitchFamily="34" charset="0"/>
              </a:endParaRPr>
            </a:p>
          </p:txBody>
        </p:sp>
        <p:sp>
          <p:nvSpPr>
            <p:cNvPr id="30" name="Rectangle 29">
              <a:extLst>
                <a:ext uri="{FF2B5EF4-FFF2-40B4-BE49-F238E27FC236}">
                  <a16:creationId xmlns:a16="http://schemas.microsoft.com/office/drawing/2014/main" id="{D6EE5689-247F-5CD7-2C87-7631A01977E7}"/>
                </a:ext>
              </a:extLst>
            </p:cNvPr>
            <p:cNvSpPr/>
            <p:nvPr/>
          </p:nvSpPr>
          <p:spPr>
            <a:xfrm>
              <a:off x="1937657" y="3224961"/>
              <a:ext cx="1315720" cy="89544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kern="100" dirty="0">
                  <a:effectLst/>
                  <a:latin typeface="Times New Roman" panose="02020603050405020304" pitchFamily="18" charset="0"/>
                  <a:ea typeface="Calibri" panose="020F0502020204030204" pitchFamily="34" charset="0"/>
                  <a:cs typeface="Latha" panose="020B0604020202020204" pitchFamily="34" charset="0"/>
                </a:rPr>
                <a:t>DICOM Images</a:t>
              </a:r>
              <a:endParaRPr lang="en-IN" sz="1100" kern="100" dirty="0">
                <a:effectLst/>
                <a:ea typeface="Calibri" panose="020F0502020204030204" pitchFamily="34" charset="0"/>
                <a:cs typeface="Latha" panose="020B0604020202020204" pitchFamily="34" charset="0"/>
              </a:endParaRPr>
            </a:p>
          </p:txBody>
        </p:sp>
        <p:sp>
          <p:nvSpPr>
            <p:cNvPr id="32" name="Arrow: Right 31">
              <a:extLst>
                <a:ext uri="{FF2B5EF4-FFF2-40B4-BE49-F238E27FC236}">
                  <a16:creationId xmlns:a16="http://schemas.microsoft.com/office/drawing/2014/main" id="{77BD3910-3E14-4EFE-778B-0402758BC144}"/>
                </a:ext>
              </a:extLst>
            </p:cNvPr>
            <p:cNvSpPr/>
            <p:nvPr/>
          </p:nvSpPr>
          <p:spPr>
            <a:xfrm>
              <a:off x="3264349" y="3567124"/>
              <a:ext cx="683242" cy="2123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3" name="Arrow: Right 32">
              <a:extLst>
                <a:ext uri="{FF2B5EF4-FFF2-40B4-BE49-F238E27FC236}">
                  <a16:creationId xmlns:a16="http://schemas.microsoft.com/office/drawing/2014/main" id="{4CABBA34-843D-F561-FA09-4C0CAE191841}"/>
                </a:ext>
              </a:extLst>
            </p:cNvPr>
            <p:cNvSpPr/>
            <p:nvPr/>
          </p:nvSpPr>
          <p:spPr>
            <a:xfrm>
              <a:off x="5292013" y="3567181"/>
              <a:ext cx="683242" cy="2123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Rectangle 34">
              <a:extLst>
                <a:ext uri="{FF2B5EF4-FFF2-40B4-BE49-F238E27FC236}">
                  <a16:creationId xmlns:a16="http://schemas.microsoft.com/office/drawing/2014/main" id="{BCCBD289-6019-4992-A44D-EA8A809F100F}"/>
                </a:ext>
              </a:extLst>
            </p:cNvPr>
            <p:cNvSpPr/>
            <p:nvPr/>
          </p:nvSpPr>
          <p:spPr>
            <a:xfrm>
              <a:off x="3976293" y="3224960"/>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a:effectLst/>
                  <a:latin typeface="Times New Roman" panose="02020603050405020304" pitchFamily="18" charset="0"/>
                  <a:ea typeface="Calibri" panose="020F0502020204030204" pitchFamily="34" charset="0"/>
                  <a:cs typeface="Latha" panose="020B0604020202020204" pitchFamily="34" charset="0"/>
                </a:rPr>
                <a:t>DICOM Converter</a:t>
              </a:r>
              <a:endParaRPr lang="en-IN" sz="1800" kern="100">
                <a:effectLst/>
                <a:ea typeface="Calibri" panose="020F0502020204030204" pitchFamily="34" charset="0"/>
                <a:cs typeface="Latha" panose="020B0604020202020204" pitchFamily="34" charset="0"/>
              </a:endParaRPr>
            </a:p>
          </p:txBody>
        </p:sp>
        <p:sp>
          <p:nvSpPr>
            <p:cNvPr id="36" name="Rectangle 35">
              <a:extLst>
                <a:ext uri="{FF2B5EF4-FFF2-40B4-BE49-F238E27FC236}">
                  <a16:creationId xmlns:a16="http://schemas.microsoft.com/office/drawing/2014/main" id="{92F08067-76C6-35E6-A78D-4C3FA88ABC1A}"/>
                </a:ext>
              </a:extLst>
            </p:cNvPr>
            <p:cNvSpPr/>
            <p:nvPr/>
          </p:nvSpPr>
          <p:spPr>
            <a:xfrm>
              <a:off x="1937657" y="3224960"/>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Latha" panose="020B0604020202020204" pitchFamily="34" charset="0"/>
                </a:rPr>
                <a:t>DICOM Images</a:t>
              </a:r>
              <a:endParaRPr lang="en-IN" sz="1800" kern="100" dirty="0">
                <a:effectLst/>
                <a:ea typeface="Calibri" panose="020F0502020204030204" pitchFamily="34" charset="0"/>
                <a:cs typeface="Latha" panose="020B0604020202020204" pitchFamily="34" charset="0"/>
              </a:endParaRPr>
            </a:p>
          </p:txBody>
        </p:sp>
        <p:sp>
          <p:nvSpPr>
            <p:cNvPr id="37" name="Rectangle 36">
              <a:extLst>
                <a:ext uri="{FF2B5EF4-FFF2-40B4-BE49-F238E27FC236}">
                  <a16:creationId xmlns:a16="http://schemas.microsoft.com/office/drawing/2014/main" id="{909835F3-4C2B-5A1C-A1F3-EC89DB72F7BD}"/>
                </a:ext>
              </a:extLst>
            </p:cNvPr>
            <p:cNvSpPr/>
            <p:nvPr/>
          </p:nvSpPr>
          <p:spPr>
            <a:xfrm>
              <a:off x="5975255" y="3224959"/>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a:effectLst/>
                  <a:latin typeface="Times New Roman" panose="02020603050405020304" pitchFamily="18" charset="0"/>
                  <a:ea typeface="Calibri" panose="020F0502020204030204" pitchFamily="34" charset="0"/>
                  <a:cs typeface="Latha" panose="020B0604020202020204" pitchFamily="34" charset="0"/>
                </a:rPr>
                <a:t>JPEG Format</a:t>
              </a:r>
              <a:endParaRPr lang="en-IN" sz="1800" kern="100">
                <a:effectLst/>
                <a:ea typeface="Calibri" panose="020F0502020204030204" pitchFamily="34" charset="0"/>
                <a:cs typeface="Latha" panose="020B0604020202020204" pitchFamily="34" charset="0"/>
              </a:endParaRPr>
            </a:p>
          </p:txBody>
        </p:sp>
      </p:grpSp>
    </p:spTree>
    <p:extLst>
      <p:ext uri="{BB962C8B-B14F-4D97-AF65-F5344CB8AC3E}">
        <p14:creationId xmlns:p14="http://schemas.microsoft.com/office/powerpoint/2010/main" val="2371701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2"/>
            <a:ext cx="8733745" cy="50706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Denoising: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000" dirty="0">
                <a:latin typeface="Times New Roman" panose="02020603050405020304" pitchFamily="18" charset="0"/>
                <a:cs typeface="Times New Roman" panose="02020603050405020304" pitchFamily="18" charset="0"/>
              </a:rPr>
              <a:t>Here, the mammograph images contain additional signs at the upper right corner or upper left corner and in some situations at the bottom of converted jpeg image. To remove such non-informative noise, we are using adaptive denoising algorithm.</a:t>
            </a:r>
          </a:p>
          <a:p>
            <a:pPr algn="just">
              <a:spcBef>
                <a:spcPct val="0"/>
              </a:spcBef>
              <a:tabLst>
                <a:tab pos="520700" algn="l"/>
              </a:tabLst>
            </a:pPr>
            <a:r>
              <a:rPr lang="en-US" altLang="en-US" sz="2000" dirty="0">
                <a:latin typeface="Times New Roman" panose="02020603050405020304" pitchFamily="18" charset="0"/>
                <a:cs typeface="Times New Roman" panose="02020603050405020304" pitchFamily="18" charset="0"/>
              </a:rPr>
              <a:t>Adaptive denoising is a method of removing digital noise from a picture.</a:t>
            </a: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3074" name="Picture 360978808">
            <a:extLst>
              <a:ext uri="{FF2B5EF4-FFF2-40B4-BE49-F238E27FC236}">
                <a16:creationId xmlns:a16="http://schemas.microsoft.com/office/drawing/2014/main" id="{44942827-A969-47FF-898B-559735BEB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794" y="1995916"/>
            <a:ext cx="176212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059636681">
            <a:extLst>
              <a:ext uri="{FF2B5EF4-FFF2-40B4-BE49-F238E27FC236}">
                <a16:creationId xmlns:a16="http://schemas.microsoft.com/office/drawing/2014/main" id="{12AB9E1C-58F7-2EFF-E65C-3B2E6AB46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a:stretch>
            <a:fillRect/>
          </a:stretch>
        </p:blipFill>
        <p:spPr bwMode="auto">
          <a:xfrm>
            <a:off x="5600080" y="1995916"/>
            <a:ext cx="1133475"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10502A50-8489-778E-9893-EF48C6EB8F0E}"/>
              </a:ext>
            </a:extLst>
          </p:cNvPr>
          <p:cNvSpPr/>
          <p:nvPr/>
        </p:nvSpPr>
        <p:spPr>
          <a:xfrm>
            <a:off x="4155123" y="3146108"/>
            <a:ext cx="833755" cy="397510"/>
          </a:xfrm>
          <a:prstGeom prst="rightArrow">
            <a:avLst>
              <a:gd name="adj1" fmla="val 50000"/>
              <a:gd name="adj2" fmla="val 57815"/>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CF8CA46B-A846-36F9-C6D2-EC3CAC5F923F}"/>
              </a:ext>
            </a:extLst>
          </p:cNvPr>
          <p:cNvSpPr txBox="1"/>
          <p:nvPr/>
        </p:nvSpPr>
        <p:spPr>
          <a:xfrm>
            <a:off x="1405556" y="4657909"/>
            <a:ext cx="2514600" cy="523220"/>
          </a:xfrm>
          <a:prstGeom prst="rect">
            <a:avLst/>
          </a:prstGeom>
          <a:noFill/>
        </p:spPr>
        <p:txBody>
          <a:bodyPr wrap="square" rtlCol="0">
            <a:spAutoFit/>
          </a:bodyPr>
          <a:lstStyle/>
          <a:p>
            <a:pPr algn="ctr"/>
            <a:r>
              <a:rPr lang="en-IN" b="1" dirty="0" err="1">
                <a:latin typeface="Times New Roman" panose="02020603050405020304" pitchFamily="18" charset="0"/>
                <a:ea typeface="Tahoma" panose="020B0604030504040204" pitchFamily="34" charset="0"/>
                <a:cs typeface="Times New Roman" panose="02020603050405020304" pitchFamily="18" charset="0"/>
              </a:rPr>
              <a:t>Mammograpy</a:t>
            </a:r>
            <a:r>
              <a:rPr lang="en-IN" b="1" dirty="0">
                <a:latin typeface="Times New Roman" panose="02020603050405020304" pitchFamily="18" charset="0"/>
                <a:ea typeface="Tahoma" panose="020B0604030504040204" pitchFamily="34" charset="0"/>
                <a:cs typeface="Times New Roman" panose="02020603050405020304" pitchFamily="18" charset="0"/>
              </a:rPr>
              <a:t> Image</a:t>
            </a:r>
          </a:p>
          <a:p>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BB79563-47FE-4B7F-F401-EF80ECBE0629}"/>
              </a:ext>
            </a:extLst>
          </p:cNvPr>
          <p:cNvSpPr txBox="1"/>
          <p:nvPr/>
        </p:nvSpPr>
        <p:spPr>
          <a:xfrm>
            <a:off x="4909517" y="4684823"/>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Removed Signs in the Image</a:t>
            </a:r>
          </a:p>
        </p:txBody>
      </p:sp>
    </p:spTree>
    <p:extLst>
      <p:ext uri="{BB962C8B-B14F-4D97-AF65-F5344CB8AC3E}">
        <p14:creationId xmlns:p14="http://schemas.microsoft.com/office/powerpoint/2010/main" val="209228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Cropping: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sz="1800" dirty="0">
                <a:effectLst/>
                <a:latin typeface="Times New Roman" panose="02020603050405020304" pitchFamily="18" charset="0"/>
                <a:ea typeface="Calibri" panose="020F0502020204030204" pitchFamily="34" charset="0"/>
              </a:rPr>
              <a:t>Cropped 2.5% from the top and bottom of the original image.</a:t>
            </a:r>
            <a:endParaRPr lang="en-IN" altLang="en-US" sz="2000" b="1"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870331178">
            <a:extLst>
              <a:ext uri="{FF2B5EF4-FFF2-40B4-BE49-F238E27FC236}">
                <a16:creationId xmlns:a16="http://schemas.microsoft.com/office/drawing/2014/main" id="{C66F9501-A1ED-E382-DE35-4A93B765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a:stretch>
            <a:fillRect/>
          </a:stretch>
        </p:blipFill>
        <p:spPr bwMode="auto">
          <a:xfrm>
            <a:off x="2119313" y="2061185"/>
            <a:ext cx="11334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475516943">
            <a:extLst>
              <a:ext uri="{FF2B5EF4-FFF2-40B4-BE49-F238E27FC236}">
                <a16:creationId xmlns:a16="http://schemas.microsoft.com/office/drawing/2014/main" id="{BE09FB76-7845-E36C-B15B-619C66C3D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t="9921" b="11674"/>
          <a:stretch>
            <a:fillRect/>
          </a:stretch>
        </p:blipFill>
        <p:spPr bwMode="auto">
          <a:xfrm>
            <a:off x="5891212" y="2138362"/>
            <a:ext cx="1133475"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38C08D84-1253-E4EF-F29A-2B5E50AE803A}"/>
              </a:ext>
            </a:extLst>
          </p:cNvPr>
          <p:cNvSpPr/>
          <p:nvPr/>
        </p:nvSpPr>
        <p:spPr>
          <a:xfrm>
            <a:off x="4095750" y="2984500"/>
            <a:ext cx="9525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4">
            <a:extLst>
              <a:ext uri="{FF2B5EF4-FFF2-40B4-BE49-F238E27FC236}">
                <a16:creationId xmlns:a16="http://schemas.microsoft.com/office/drawing/2014/main" id="{9EA57B37-6BC4-D8BB-92EF-47D014916FA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AF45C77A-0EB9-64C2-B860-DC95F3B5364A}"/>
              </a:ext>
            </a:extLst>
          </p:cNvPr>
          <p:cNvSpPr>
            <a:spLocks noChangeArrowheads="1"/>
          </p:cNvSpPr>
          <p:nvPr/>
        </p:nvSpPr>
        <p:spPr bwMode="auto">
          <a:xfrm>
            <a:off x="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9378EBA-1F06-EC5A-030D-2B4952D150E2}"/>
              </a:ext>
            </a:extLst>
          </p:cNvPr>
          <p:cNvSpPr>
            <a:spLocks noChangeArrowheads="1"/>
          </p:cNvSpPr>
          <p:nvPr/>
        </p:nvSpPr>
        <p:spPr bwMode="auto">
          <a:xfrm>
            <a:off x="0" y="32956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74E23CA-1984-2A3D-2F74-7EC77987E935}"/>
              </a:ext>
            </a:extLst>
          </p:cNvPr>
          <p:cNvSpPr txBox="1"/>
          <p:nvPr/>
        </p:nvSpPr>
        <p:spPr>
          <a:xfrm>
            <a:off x="1428750" y="4668372"/>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Removed Sign in the Image</a:t>
            </a:r>
          </a:p>
        </p:txBody>
      </p:sp>
      <p:sp>
        <p:nvSpPr>
          <p:cNvPr id="14" name="TextBox 13">
            <a:extLst>
              <a:ext uri="{FF2B5EF4-FFF2-40B4-BE49-F238E27FC236}">
                <a16:creationId xmlns:a16="http://schemas.microsoft.com/office/drawing/2014/main" id="{77E17BBC-6249-9319-F9F4-768E5E74CF21}"/>
              </a:ext>
            </a:extLst>
          </p:cNvPr>
          <p:cNvSpPr txBox="1"/>
          <p:nvPr/>
        </p:nvSpPr>
        <p:spPr>
          <a:xfrm>
            <a:off x="5200650" y="4264353"/>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Cropped Image</a:t>
            </a:r>
          </a:p>
        </p:txBody>
      </p:sp>
    </p:spTree>
    <p:extLst>
      <p:ext uri="{BB962C8B-B14F-4D97-AF65-F5344CB8AC3E}">
        <p14:creationId xmlns:p14="http://schemas.microsoft.com/office/powerpoint/2010/main" val="2763370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Padding: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sz="1800" dirty="0">
                <a:effectLst/>
                <a:latin typeface="Times New Roman" panose="02020603050405020304" pitchFamily="18" charset="0"/>
                <a:ea typeface="Calibri" panose="020F0502020204030204" pitchFamily="34" charset="0"/>
              </a:rPr>
              <a:t>In Adaptive padding the cropped image is resized to the size of the original image.</a:t>
            </a:r>
            <a:endParaRPr lang="en-IN" altLang="en-US" sz="2000" b="1"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Arrow: Right 5">
            <a:extLst>
              <a:ext uri="{FF2B5EF4-FFF2-40B4-BE49-F238E27FC236}">
                <a16:creationId xmlns:a16="http://schemas.microsoft.com/office/drawing/2014/main" id="{38C08D84-1253-E4EF-F29A-2B5E50AE803A}"/>
              </a:ext>
            </a:extLst>
          </p:cNvPr>
          <p:cNvSpPr/>
          <p:nvPr/>
        </p:nvSpPr>
        <p:spPr>
          <a:xfrm>
            <a:off x="4095750" y="2984500"/>
            <a:ext cx="9525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4">
            <a:extLst>
              <a:ext uri="{FF2B5EF4-FFF2-40B4-BE49-F238E27FC236}">
                <a16:creationId xmlns:a16="http://schemas.microsoft.com/office/drawing/2014/main" id="{9EA57B37-6BC4-D8BB-92EF-47D014916FA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AF45C77A-0EB9-64C2-B860-DC95F3B5364A}"/>
              </a:ext>
            </a:extLst>
          </p:cNvPr>
          <p:cNvSpPr>
            <a:spLocks noChangeArrowheads="1"/>
          </p:cNvSpPr>
          <p:nvPr/>
        </p:nvSpPr>
        <p:spPr bwMode="auto">
          <a:xfrm>
            <a:off x="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74E23CA-1984-2A3D-2F74-7EC77987E935}"/>
              </a:ext>
            </a:extLst>
          </p:cNvPr>
          <p:cNvSpPr txBox="1"/>
          <p:nvPr/>
        </p:nvSpPr>
        <p:spPr>
          <a:xfrm>
            <a:off x="1488621" y="4258192"/>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Cropped Image</a:t>
            </a:r>
          </a:p>
        </p:txBody>
      </p:sp>
      <p:sp>
        <p:nvSpPr>
          <p:cNvPr id="14" name="TextBox 13">
            <a:extLst>
              <a:ext uri="{FF2B5EF4-FFF2-40B4-BE49-F238E27FC236}">
                <a16:creationId xmlns:a16="http://schemas.microsoft.com/office/drawing/2014/main" id="{77E17BBC-6249-9319-F9F4-768E5E74CF21}"/>
              </a:ext>
            </a:extLst>
          </p:cNvPr>
          <p:cNvSpPr txBox="1"/>
          <p:nvPr/>
        </p:nvSpPr>
        <p:spPr>
          <a:xfrm>
            <a:off x="5398833" y="4505464"/>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Resizing to Original Size</a:t>
            </a:r>
          </a:p>
        </p:txBody>
      </p:sp>
      <p:pic>
        <p:nvPicPr>
          <p:cNvPr id="5126" name="Picture 1049829156">
            <a:extLst>
              <a:ext uri="{FF2B5EF4-FFF2-40B4-BE49-F238E27FC236}">
                <a16:creationId xmlns:a16="http://schemas.microsoft.com/office/drawing/2014/main" id="{82C26F0F-6B58-E82B-30AE-A6D0F6CEF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t="9921" b="11674"/>
          <a:stretch>
            <a:fillRect/>
          </a:stretch>
        </p:blipFill>
        <p:spPr bwMode="auto">
          <a:xfrm>
            <a:off x="2179184" y="2138045"/>
            <a:ext cx="1133475" cy="20478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621AE37-CB0B-2915-9E62-E92781421E3E}"/>
              </a:ext>
            </a:extLst>
          </p:cNvPr>
          <p:cNvSpPr/>
          <p:nvPr/>
        </p:nvSpPr>
        <p:spPr>
          <a:xfrm>
            <a:off x="5773737" y="1790382"/>
            <a:ext cx="1764792" cy="260604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8">
            <a:extLst>
              <a:ext uri="{FF2B5EF4-FFF2-40B4-BE49-F238E27FC236}">
                <a16:creationId xmlns:a16="http://schemas.microsoft.com/office/drawing/2014/main" id="{C89DFFB4-0965-8C4E-E031-8C54C5FEFC3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9">
            <a:extLst>
              <a:ext uri="{FF2B5EF4-FFF2-40B4-BE49-F238E27FC236}">
                <a16:creationId xmlns:a16="http://schemas.microsoft.com/office/drawing/2014/main" id="{A4B40D8A-A19E-D585-3278-64215FE1E751}"/>
              </a:ext>
            </a:extLst>
          </p:cNvPr>
          <p:cNvSpPr>
            <a:spLocks noChangeArrowheads="1"/>
          </p:cNvSpPr>
          <p:nvPr/>
        </p:nvSpPr>
        <p:spPr bwMode="auto">
          <a:xfrm>
            <a:off x="40005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0">
            <a:extLst>
              <a:ext uri="{FF2B5EF4-FFF2-40B4-BE49-F238E27FC236}">
                <a16:creationId xmlns:a16="http://schemas.microsoft.com/office/drawing/2014/main" id="{1237674D-95F5-198F-2EF4-DD1F887FFBCA}"/>
              </a:ext>
            </a:extLst>
          </p:cNvPr>
          <p:cNvSpPr>
            <a:spLocks noChangeArrowheads="1"/>
          </p:cNvSpPr>
          <p:nvPr/>
        </p:nvSpPr>
        <p:spPr bwMode="auto">
          <a:xfrm>
            <a:off x="400050" y="27336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2981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2"/>
              <a:tabLst>
                <a:tab pos="520700" algn="l"/>
              </a:tabLst>
            </a:pPr>
            <a:r>
              <a:rPr lang="en-US" altLang="en-US" sz="2000" b="1" dirty="0">
                <a:latin typeface="Times New Roman" panose="02020603050405020304" pitchFamily="18" charset="0"/>
                <a:cs typeface="Times New Roman" panose="02020603050405020304" pitchFamily="18" charset="0"/>
              </a:rPr>
              <a:t>Algorithm for Detection of ROI in Breast Image</a:t>
            </a:r>
            <a:endParaRPr lang="en-IN" altLang="en-US" sz="2000" b="1"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DC85EFC0-A5F0-2463-2FCB-AB27CF570D30}"/>
              </a:ext>
            </a:extLst>
          </p:cNvPr>
          <p:cNvPicPr>
            <a:picLocks noChangeAspect="1"/>
          </p:cNvPicPr>
          <p:nvPr/>
        </p:nvPicPr>
        <p:blipFill>
          <a:blip r:embed="rId5"/>
          <a:stretch>
            <a:fillRect/>
          </a:stretch>
        </p:blipFill>
        <p:spPr>
          <a:xfrm>
            <a:off x="205127" y="1476193"/>
            <a:ext cx="8715376" cy="4956358"/>
          </a:xfrm>
          <a:prstGeom prst="rect">
            <a:avLst/>
          </a:prstGeom>
        </p:spPr>
      </p:pic>
    </p:spTree>
    <p:extLst>
      <p:ext uri="{BB962C8B-B14F-4D97-AF65-F5344CB8AC3E}">
        <p14:creationId xmlns:p14="http://schemas.microsoft.com/office/powerpoint/2010/main" val="2335519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3"/>
              <a:tabLst>
                <a:tab pos="520700" algn="l"/>
              </a:tabLst>
            </a:pPr>
            <a:r>
              <a:rPr lang="en-US" altLang="en-US" sz="2000" b="1" dirty="0">
                <a:latin typeface="Times New Roman" panose="02020603050405020304" pitchFamily="18" charset="0"/>
                <a:cs typeface="Times New Roman" panose="02020603050405020304" pitchFamily="18" charset="0"/>
              </a:rPr>
              <a:t>Algorithm for Mass Segmentation</a:t>
            </a:r>
            <a:endParaRPr lang="en-IN" altLang="en-US"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85EFC0-A5F0-2463-2FCB-AB27CF570D30}"/>
              </a:ext>
            </a:extLst>
          </p:cNvPr>
          <p:cNvPicPr>
            <a:picLocks noChangeAspect="1"/>
          </p:cNvPicPr>
          <p:nvPr/>
        </p:nvPicPr>
        <p:blipFill>
          <a:blip r:embed="rId5"/>
          <a:srcRect/>
          <a:stretch/>
        </p:blipFill>
        <p:spPr>
          <a:xfrm>
            <a:off x="272142" y="1898073"/>
            <a:ext cx="8581345" cy="4551911"/>
          </a:xfrm>
          <a:prstGeom prst="rect">
            <a:avLst/>
          </a:prstGeom>
        </p:spPr>
      </p:pic>
    </p:spTree>
    <p:extLst>
      <p:ext uri="{BB962C8B-B14F-4D97-AF65-F5344CB8AC3E}">
        <p14:creationId xmlns:p14="http://schemas.microsoft.com/office/powerpoint/2010/main" val="380595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a:tabLst>
                <a:tab pos="520700" algn="l"/>
              </a:tabLst>
            </a:pPr>
            <a:r>
              <a:rPr lang="en-US" altLang="en-US" sz="2400" b="1" dirty="0">
                <a:latin typeface="Times New Roman" panose="02020603050405020304" pitchFamily="18" charset="0"/>
                <a:cs typeface="Times New Roman" panose="02020603050405020304" pitchFamily="18" charset="0"/>
              </a:rPr>
              <a:t>True Positive Rate:</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altLang="en-US" sz="2400" dirty="0">
                <a:latin typeface="Times New Roman" panose="02020603050405020304" pitchFamily="18" charset="0"/>
                <a:cs typeface="Times New Roman" panose="02020603050405020304" pitchFamily="18" charset="0"/>
              </a:rPr>
              <a:t>TPR = TP / (TP + FN)</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a:t>
            </a:r>
            <a:r>
              <a:rPr lang="en-US" altLang="en-US" sz="2400" dirty="0">
                <a:latin typeface="Times New Roman" panose="02020603050405020304" pitchFamily="18" charset="0"/>
                <a:cs typeface="Times New Roman" panose="02020603050405020304" pitchFamily="18" charset="0"/>
              </a:rPr>
              <a:t>: 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Negative (FN)</a:t>
            </a:r>
            <a:r>
              <a:rPr lang="en-US" altLang="en-US" sz="2400" dirty="0">
                <a:latin typeface="Times New Roman" panose="02020603050405020304" pitchFamily="18" charset="0"/>
                <a:cs typeface="Times New Roman" panose="02020603050405020304" pitchFamily="18" charset="0"/>
              </a:rPr>
              <a:t>: model incorrectly identifies a positive case as a negative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TPR is a measure of the sensitivity of a test or model. </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A higher TPR indicates that the test or model is better at identifying positive cases.</a:t>
            </a: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50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2"/>
              <a:tabLst>
                <a:tab pos="520700" algn="l"/>
              </a:tabLst>
            </a:pPr>
            <a:r>
              <a:rPr lang="en-IN" altLang="en-US" sz="2400" b="1" dirty="0">
                <a:latin typeface="Times New Roman" panose="02020603050405020304" pitchFamily="18" charset="0"/>
                <a:cs typeface="Times New Roman" panose="02020603050405020304" pitchFamily="18" charset="0"/>
              </a:rPr>
              <a:t>Precision</a:t>
            </a:r>
          </a:p>
          <a:p>
            <a:pPr algn="ctr">
              <a:spcBef>
                <a:spcPct val="0"/>
              </a:spcBef>
              <a:tabLst>
                <a:tab pos="520700" algn="l"/>
              </a:tabLst>
            </a:pPr>
            <a:r>
              <a:rPr lang="en-IN" altLang="en-US" sz="2400" dirty="0">
                <a:latin typeface="Times New Roman" panose="02020603050405020304" pitchFamily="18" charset="0"/>
                <a:cs typeface="Times New Roman" panose="02020603050405020304" pitchFamily="18" charset="0"/>
              </a:rPr>
              <a:t>Precision = TP / (TP + FP)</a:t>
            </a:r>
          </a:p>
          <a:p>
            <a:pPr algn="just">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 </a:t>
            </a:r>
            <a:r>
              <a:rPr lang="en-US" altLang="en-US" sz="2400" dirty="0">
                <a:latin typeface="Times New Roman" panose="02020603050405020304" pitchFamily="18" charset="0"/>
                <a:cs typeface="Times New Roman" panose="02020603050405020304" pitchFamily="18" charset="0"/>
              </a:rPr>
              <a:t>the 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the model incorrectly predicts a positive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Precision measures the ability of a model to avoid identifying negative cases as positive cases.</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07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3"/>
              <a:tabLst>
                <a:tab pos="520700" algn="l"/>
              </a:tabLst>
            </a:pPr>
            <a:r>
              <a:rPr lang="en-US" altLang="en-US" sz="2400" b="1" dirty="0">
                <a:latin typeface="Times New Roman" panose="02020603050405020304" pitchFamily="18" charset="0"/>
                <a:cs typeface="Times New Roman" panose="02020603050405020304" pitchFamily="18" charset="0"/>
              </a:rPr>
              <a:t>F1-Score</a:t>
            </a:r>
          </a:p>
          <a:p>
            <a:pPr algn="ctr">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F1-Score = 2 * (Precision * Recall) / (Precision + Recall)</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F1 score is a measure of the performance of a model that considers both the precision and recall of the model.</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startAt="3"/>
              <a:tabLst>
                <a:tab pos="520700" algn="l"/>
              </a:tabLst>
            </a:pPr>
            <a:endParaRPr lang="en-I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1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t>5 October 2023</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723900" y="1270631"/>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Objectives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600075" y="211772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develop 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train a Deep Learning model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reduce the number of false positive rates while detecting breast cancer in mammograms.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3"/>
              <a:tabLst>
                <a:tab pos="520700" algn="l"/>
              </a:tabLst>
            </a:pPr>
            <a:r>
              <a:rPr lang="en-US" altLang="en-US" sz="2400" b="1" dirty="0" err="1">
                <a:latin typeface="Times New Roman" panose="02020603050405020304" pitchFamily="18" charset="0"/>
                <a:cs typeface="Times New Roman" panose="02020603050405020304" pitchFamily="18" charset="0"/>
              </a:rPr>
              <a:t>IoU</a:t>
            </a:r>
            <a:r>
              <a:rPr lang="en-US" altLang="en-US" sz="2400" b="1" dirty="0">
                <a:latin typeface="Times New Roman" panose="02020603050405020304" pitchFamily="18" charset="0"/>
                <a:cs typeface="Times New Roman" panose="02020603050405020304" pitchFamily="18" charset="0"/>
              </a:rPr>
              <a:t> (Intersection over Union)</a:t>
            </a:r>
          </a:p>
          <a:p>
            <a:pPr algn="ctr">
              <a:spcBef>
                <a:spcPct val="0"/>
              </a:spcBef>
              <a:tabLst>
                <a:tab pos="520700" algn="l"/>
              </a:tabLst>
            </a:pPr>
            <a:r>
              <a:rPr lang="en-US" altLang="en-US" sz="2400" b="1" dirty="0" err="1">
                <a:latin typeface="Times New Roman" panose="02020603050405020304" pitchFamily="18" charset="0"/>
                <a:cs typeface="Times New Roman" panose="02020603050405020304" pitchFamily="18" charset="0"/>
              </a:rPr>
              <a:t>IoU</a:t>
            </a:r>
            <a:r>
              <a:rPr lang="en-US" altLang="en-US" sz="2400" b="1" dirty="0">
                <a:latin typeface="Times New Roman" panose="02020603050405020304" pitchFamily="18" charset="0"/>
                <a:cs typeface="Times New Roman" panose="02020603050405020304" pitchFamily="18" charset="0"/>
              </a:rPr>
              <a:t> = TP / (TP + FP + FN)</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 </a:t>
            </a:r>
            <a:r>
              <a:rPr lang="en-US" altLang="en-US" sz="2400" dirty="0">
                <a:latin typeface="Times New Roman" panose="02020603050405020304" pitchFamily="18" charset="0"/>
                <a:cs typeface="Times New Roman" panose="02020603050405020304" pitchFamily="18" charset="0"/>
              </a:rPr>
              <a:t>the 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the model incorrectly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Negative (FN): </a:t>
            </a:r>
            <a:r>
              <a:rPr lang="en-US" altLang="en-US" sz="2400" dirty="0">
                <a:latin typeface="Times New Roman" panose="02020603050405020304" pitchFamily="18" charset="0"/>
                <a:cs typeface="Times New Roman" panose="02020603050405020304" pitchFamily="18" charset="0"/>
              </a:rPr>
              <a:t>the model incorrectly identifies a positive case as a negative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IoU</a:t>
            </a:r>
            <a:r>
              <a:rPr lang="en-US" altLang="en-US" sz="2400" dirty="0">
                <a:latin typeface="Times New Roman" panose="02020603050405020304" pitchFamily="18" charset="0"/>
                <a:cs typeface="Times New Roman" panose="02020603050405020304" pitchFamily="18" charset="0"/>
              </a:rPr>
              <a:t> (Intersection over Union) is a measure of the overlap between a predicted bounding box and a ground truth bounding box.</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It is calculated by dividing the number of pixels that are common to both boxes by the sum of the number of pixels in both boxes.</a:t>
            </a:r>
          </a:p>
          <a:p>
            <a:pPr marL="457200" indent="-457200" algn="just">
              <a:spcBef>
                <a:spcPct val="0"/>
              </a:spcBef>
              <a:buFont typeface="+mj-lt"/>
              <a:buAutoNum type="arabicPeriod" startAt="3"/>
              <a:tabLst>
                <a:tab pos="520700" algn="l"/>
              </a:tabLst>
            </a:pPr>
            <a:endParaRPr lang="en-I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40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Implementation is not yet started.</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064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completed so far</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Collection</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18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yet to complete</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Preprocessing</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Detection</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Segmentation</a:t>
            </a:r>
          </a:p>
          <a:p>
            <a:pPr>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90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457200" algn="just">
              <a:buFont typeface="+mj-lt"/>
              <a:buAutoNum type="arabicPeriod"/>
            </a:pPr>
            <a:r>
              <a:rPr lang="en-IN" altLang="en-US" sz="2000" dirty="0" err="1">
                <a:solidFill>
                  <a:schemeClr val="tx1"/>
                </a:solidFill>
                <a:latin typeface="Times New Roman" panose="02020603050405020304" pitchFamily="18" charset="0"/>
                <a:cs typeface="Times New Roman" panose="02020603050405020304" pitchFamily="18" charset="0"/>
              </a:rPr>
              <a:t>Yongye</a:t>
            </a:r>
            <a:r>
              <a:rPr lang="en-IN" altLang="en-US" sz="2000" dirty="0">
                <a:solidFill>
                  <a:schemeClr val="tx1"/>
                </a:solidFill>
                <a:latin typeface="Times New Roman" panose="02020603050405020304" pitchFamily="18" charset="0"/>
                <a:cs typeface="Times New Roman" panose="02020603050405020304" pitchFamily="18" charset="0"/>
              </a:rPr>
              <a:t> Su , Qian Liu , </a:t>
            </a:r>
            <a:r>
              <a:rPr lang="en-IN" altLang="en-US" sz="2000" dirty="0" err="1">
                <a:solidFill>
                  <a:schemeClr val="tx1"/>
                </a:solidFill>
                <a:latin typeface="Times New Roman" panose="02020603050405020304" pitchFamily="18" charset="0"/>
                <a:cs typeface="Times New Roman" panose="02020603050405020304" pitchFamily="18" charset="0"/>
              </a:rPr>
              <a:t>Wentao</a:t>
            </a:r>
            <a:r>
              <a:rPr lang="en-IN" altLang="en-US" sz="2000" dirty="0">
                <a:solidFill>
                  <a:schemeClr val="tx1"/>
                </a:solidFill>
                <a:latin typeface="Times New Roman" panose="02020603050405020304" pitchFamily="18" charset="0"/>
                <a:cs typeface="Times New Roman" panose="02020603050405020304" pitchFamily="18" charset="0"/>
              </a:rPr>
              <a:t> Xie , </a:t>
            </a:r>
            <a:r>
              <a:rPr lang="en-IN" altLang="en-US" sz="2000" dirty="0" err="1">
                <a:solidFill>
                  <a:schemeClr val="tx1"/>
                </a:solidFill>
                <a:latin typeface="Times New Roman" panose="02020603050405020304" pitchFamily="18" charset="0"/>
                <a:cs typeface="Times New Roman" panose="02020603050405020304" pitchFamily="18" charset="0"/>
              </a:rPr>
              <a:t>Pingzhao</a:t>
            </a:r>
            <a:r>
              <a:rPr lang="en-IN" altLang="en-US" sz="2000" dirty="0">
                <a:solidFill>
                  <a:schemeClr val="tx1"/>
                </a:solidFill>
                <a:latin typeface="Times New Roman" panose="02020603050405020304" pitchFamily="18" charset="0"/>
                <a:cs typeface="Times New Roman" panose="02020603050405020304" pitchFamily="18" charset="0"/>
              </a:rPr>
              <a:t> Hu, “</a:t>
            </a:r>
            <a:r>
              <a:rPr lang="en-IN"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YOLO LOGO: A transformer-based YOLO segmentation model for breast mass detection and segmentation in digital mammograms</a:t>
            </a:r>
            <a:r>
              <a:rPr lang="en-IN" altLang="en-US" sz="2000" b="1" dirty="0">
                <a:solidFill>
                  <a:schemeClr val="tx1"/>
                </a:solidFill>
                <a:latin typeface="Times New Roman" panose="02020603050405020304" pitchFamily="18" charset="0"/>
                <a:cs typeface="Times New Roman" panose="02020603050405020304" pitchFamily="18" charset="0"/>
              </a:rPr>
              <a:t>”</a:t>
            </a:r>
            <a:r>
              <a:rPr lang="en-IN" altLang="en-US" sz="2000" dirty="0">
                <a:solidFill>
                  <a:schemeClr val="tx1"/>
                </a:solidFill>
                <a:latin typeface="Times New Roman" panose="02020603050405020304" pitchFamily="18" charset="0"/>
                <a:cs typeface="Times New Roman" panose="02020603050405020304" pitchFamily="18" charset="0"/>
              </a:rPr>
              <a:t>, Computer methods and programs in Biomedicine, Elsevier, Vol.no: 221, PP: 106903, 2022.</a:t>
            </a:r>
          </a:p>
          <a:p>
            <a:pPr marL="457200" lvl="0" indent="-457200" algn="just">
              <a:buFont typeface="+mj-lt"/>
              <a:buAutoNum type="arabicPeriod"/>
            </a:pP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altLang="en-US" sz="2000" dirty="0">
                <a:solidFill>
                  <a:schemeClr val="tx1"/>
                </a:solidFill>
                <a:latin typeface="Times New Roman" panose="02020603050405020304" pitchFamily="18" charset="0"/>
                <a:cs typeface="Times New Roman" panose="02020603050405020304" pitchFamily="18" charset="0"/>
              </a:rPr>
              <a:t>Lydia </a:t>
            </a:r>
            <a:r>
              <a:rPr lang="en-IN" altLang="en-US" sz="2000" dirty="0" err="1">
                <a:solidFill>
                  <a:schemeClr val="tx1"/>
                </a:solidFill>
                <a:latin typeface="Times New Roman" panose="02020603050405020304" pitchFamily="18" charset="0"/>
                <a:cs typeface="Times New Roman" panose="02020603050405020304" pitchFamily="18" charset="0"/>
              </a:rPr>
              <a:t>Bouzar-Benlabiod</a:t>
            </a:r>
            <a:r>
              <a:rPr lang="en-IN" altLang="en-US" sz="2000" dirty="0">
                <a:solidFill>
                  <a:schemeClr val="tx1"/>
                </a:solidFill>
                <a:latin typeface="Times New Roman" panose="02020603050405020304" pitchFamily="18" charset="0"/>
                <a:cs typeface="Times New Roman" panose="02020603050405020304" pitchFamily="18" charset="0"/>
              </a:rPr>
              <a:t> , Khaled </a:t>
            </a:r>
            <a:r>
              <a:rPr lang="en-IN" altLang="en-US" sz="2000" dirty="0" err="1">
                <a:solidFill>
                  <a:schemeClr val="tx1"/>
                </a:solidFill>
                <a:latin typeface="Times New Roman" panose="02020603050405020304" pitchFamily="18" charset="0"/>
                <a:cs typeface="Times New Roman" panose="02020603050405020304" pitchFamily="18" charset="0"/>
              </a:rPr>
              <a:t>Harrar</a:t>
            </a:r>
            <a:r>
              <a:rPr lang="en-IN" altLang="en-US" sz="2000" dirty="0">
                <a:solidFill>
                  <a:schemeClr val="tx1"/>
                </a:solidFill>
                <a:latin typeface="Times New Roman" panose="02020603050405020304" pitchFamily="18" charset="0"/>
                <a:cs typeface="Times New Roman" panose="02020603050405020304" pitchFamily="18" charset="0"/>
              </a:rPr>
              <a:t>, Lahcen </a:t>
            </a:r>
            <a:r>
              <a:rPr lang="en-IN" altLang="en-US" sz="2000" dirty="0" err="1">
                <a:solidFill>
                  <a:schemeClr val="tx1"/>
                </a:solidFill>
                <a:latin typeface="Times New Roman" panose="02020603050405020304" pitchFamily="18" charset="0"/>
                <a:cs typeface="Times New Roman" panose="02020603050405020304" pitchFamily="18" charset="0"/>
              </a:rPr>
              <a:t>Yamoun</a:t>
            </a:r>
            <a:r>
              <a:rPr lang="en-IN" altLang="en-US" sz="2000" dirty="0">
                <a:solidFill>
                  <a:schemeClr val="tx1"/>
                </a:solidFill>
                <a:latin typeface="Times New Roman" panose="02020603050405020304" pitchFamily="18" charset="0"/>
                <a:cs typeface="Times New Roman" panose="02020603050405020304" pitchFamily="18" charset="0"/>
              </a:rPr>
              <a:t>, Mustapha </a:t>
            </a:r>
            <a:r>
              <a:rPr lang="en-IN" altLang="en-US" sz="2000" dirty="0" err="1">
                <a:solidFill>
                  <a:schemeClr val="tx1"/>
                </a:solidFill>
                <a:latin typeface="Times New Roman" panose="02020603050405020304" pitchFamily="18" charset="0"/>
                <a:cs typeface="Times New Roman" panose="02020603050405020304" pitchFamily="18" charset="0"/>
              </a:rPr>
              <a:t>Yacine</a:t>
            </a:r>
            <a:r>
              <a:rPr lang="en-IN" altLang="en-US" sz="2000" dirty="0">
                <a:solidFill>
                  <a:schemeClr val="tx1"/>
                </a:solidFill>
                <a:latin typeface="Times New Roman" panose="02020603050405020304" pitchFamily="18" charset="0"/>
                <a:cs typeface="Times New Roman" panose="02020603050405020304" pitchFamily="18" charset="0"/>
              </a:rPr>
              <a:t> Khodja ,Moulay A. </a:t>
            </a:r>
            <a:r>
              <a:rPr lang="en-IN" altLang="en-US" sz="2000" dirty="0" err="1">
                <a:solidFill>
                  <a:schemeClr val="tx1"/>
                </a:solidFill>
                <a:latin typeface="Times New Roman" panose="02020603050405020304" pitchFamily="18" charset="0"/>
                <a:cs typeface="Times New Roman" panose="02020603050405020304" pitchFamily="18" charset="0"/>
              </a:rPr>
              <a:t>Akhloufi</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 novel breast cancer detection architecture based on a </a:t>
            </a:r>
            <a:r>
              <a:rPr lang="en-US" sz="2000" b="1" kern="1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cnn-cbr</a:t>
            </a:r>
            <a:r>
              <a:rPr lang="en-US" sz="20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system for mammogram classification</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Computers in Biology and Medicine, Vol.no: 163, PP:107133, 2023.</a:t>
            </a:r>
          </a:p>
          <a:p>
            <a:pPr marL="457200" indent="-457200" algn="just">
              <a:buFont typeface="+mj-lt"/>
              <a:buAutoNum type="arabicPeriod"/>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altLang="en-US" sz="2000" dirty="0" err="1">
                <a:solidFill>
                  <a:schemeClr val="tx1"/>
                </a:solidFill>
                <a:latin typeface="Times New Roman" panose="02020603050405020304" pitchFamily="18" charset="0"/>
                <a:cs typeface="Times New Roman" panose="02020603050405020304" pitchFamily="18" charset="0"/>
              </a:rPr>
              <a:t>Jihen</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Frikha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Elleuch</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Mouna</a:t>
            </a:r>
            <a:r>
              <a:rPr lang="en-IN" altLang="en-US" sz="2000" dirty="0">
                <a:solidFill>
                  <a:schemeClr val="tx1"/>
                </a:solidFill>
                <a:latin typeface="Times New Roman" panose="02020603050405020304" pitchFamily="18" charset="0"/>
                <a:cs typeface="Times New Roman" panose="02020603050405020304" pitchFamily="18" charset="0"/>
              </a:rPr>
              <a:t> Zouari Mehdi, </a:t>
            </a:r>
            <a:r>
              <a:rPr lang="en-IN" altLang="en-US" sz="2000" dirty="0" err="1">
                <a:solidFill>
                  <a:schemeClr val="tx1"/>
                </a:solidFill>
                <a:latin typeface="Times New Roman" panose="02020603050405020304" pitchFamily="18" charset="0"/>
                <a:cs typeface="Times New Roman" panose="02020603050405020304" pitchFamily="18" charset="0"/>
              </a:rPr>
              <a:t>Majd</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Belaaj</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Norhène</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Gargouri</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Benayed</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Dorra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Sellami</a:t>
            </a:r>
            <a:r>
              <a:rPr lang="en-IN" altLang="en-US" sz="2000" dirty="0">
                <a:solidFill>
                  <a:schemeClr val="tx1"/>
                </a:solidFill>
                <a:latin typeface="Times New Roman" panose="02020603050405020304" pitchFamily="18" charset="0"/>
                <a:cs typeface="Times New Roman" panose="02020603050405020304" pitchFamily="18" charset="0"/>
              </a:rPr>
              <a:t> , Alima </a:t>
            </a:r>
            <a:r>
              <a:rPr lang="en-IN" altLang="en-US" sz="2000" dirty="0" err="1">
                <a:solidFill>
                  <a:schemeClr val="tx1"/>
                </a:solidFill>
                <a:latin typeface="Times New Roman" panose="02020603050405020304" pitchFamily="18" charset="0"/>
                <a:cs typeface="Times New Roman" panose="02020603050405020304" pitchFamily="18" charset="0"/>
              </a:rPr>
              <a:t>Damak</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Breast cancer anomaly detection based on the possibility theory with a clustering paradigm</a:t>
            </a:r>
            <a:r>
              <a:rPr lang="en-IN" altLang="en-US" sz="2000" dirty="0">
                <a:solidFill>
                  <a:schemeClr val="tx1"/>
                </a:solidFill>
                <a:latin typeface="Times New Roman" panose="02020603050405020304" pitchFamily="18" charset="0"/>
                <a:cs typeface="Times New Roman" panose="02020603050405020304" pitchFamily="18" charset="0"/>
              </a:rPr>
              <a:t>”,</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79, PP: 104043,2023.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a:tabLst>
                <a:tab pos="520700" algn="l"/>
              </a:tabLst>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928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094509"/>
            <a:ext cx="8733745" cy="51427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4"/>
            </a:pPr>
            <a:r>
              <a:rPr lang="en-US" altLang="en-US" sz="2000" dirty="0">
                <a:solidFill>
                  <a:schemeClr val="tx1"/>
                </a:solidFill>
                <a:latin typeface="Times New Roman" panose="02020603050405020304" pitchFamily="18" charset="0"/>
                <a:cs typeface="Times New Roman" panose="02020603050405020304" pitchFamily="18" charset="0"/>
              </a:rPr>
              <a:t>Hamed </a:t>
            </a:r>
            <a:r>
              <a:rPr lang="en-US" altLang="en-US" sz="2000" dirty="0" err="1">
                <a:solidFill>
                  <a:schemeClr val="tx1"/>
                </a:solidFill>
                <a:latin typeface="Times New Roman" panose="02020603050405020304" pitchFamily="18" charset="0"/>
                <a:cs typeface="Times New Roman" panose="02020603050405020304" pitchFamily="18" charset="0"/>
              </a:rPr>
              <a:t>Pezeshki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tumor segmentation in digital mammograms using spiculated regions</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76, PP: 103652,2022.</a:t>
            </a:r>
          </a:p>
          <a:p>
            <a:pPr marL="457200" indent="-457200" algn="just">
              <a:buFont typeface="+mj-lt"/>
              <a:buAutoNum type="arabicPeriod" startAt="4"/>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altLang="en-US" sz="2000" dirty="0" err="1">
                <a:solidFill>
                  <a:schemeClr val="tx1"/>
                </a:solidFill>
                <a:latin typeface="Times New Roman" panose="02020603050405020304" pitchFamily="18" charset="0"/>
                <a:cs typeface="Times New Roman" panose="02020603050405020304" pitchFamily="18" charset="0"/>
              </a:rPr>
              <a:t>Ghada</a:t>
            </a:r>
            <a:r>
              <a:rPr lang="en-US" altLang="en-US" sz="2000" dirty="0">
                <a:solidFill>
                  <a:schemeClr val="tx1"/>
                </a:solidFill>
                <a:latin typeface="Times New Roman" panose="02020603050405020304" pitchFamily="18" charset="0"/>
                <a:cs typeface="Times New Roman" panose="02020603050405020304" pitchFamily="18" charset="0"/>
              </a:rPr>
              <a:t> Hamed Aly, Mohammed </a:t>
            </a:r>
            <a:r>
              <a:rPr lang="en-US" altLang="en-US" sz="2000" dirty="0" err="1">
                <a:solidFill>
                  <a:schemeClr val="tx1"/>
                </a:solidFill>
                <a:latin typeface="Times New Roman" panose="02020603050405020304" pitchFamily="18" charset="0"/>
                <a:cs typeface="Times New Roman" panose="02020603050405020304" pitchFamily="18" charset="0"/>
              </a:rPr>
              <a:t>Marey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Safaa</a:t>
            </a:r>
            <a:r>
              <a:rPr lang="en-US" altLang="en-US" sz="2000" dirty="0">
                <a:solidFill>
                  <a:schemeClr val="tx1"/>
                </a:solidFill>
                <a:latin typeface="Times New Roman" panose="02020603050405020304" pitchFamily="18" charset="0"/>
                <a:cs typeface="Times New Roman" panose="02020603050405020304" pitchFamily="18" charset="0"/>
              </a:rPr>
              <a:t> Amin El-Sayed, Mohamed Fahmy </a:t>
            </a:r>
            <a:r>
              <a:rPr lang="en-US" altLang="en-US" sz="2000" dirty="0" err="1">
                <a:solidFill>
                  <a:schemeClr val="tx1"/>
                </a:solidFill>
                <a:latin typeface="Times New Roman" panose="02020603050405020304" pitchFamily="18" charset="0"/>
                <a:cs typeface="Times New Roman" panose="02020603050405020304" pitchFamily="18" charset="0"/>
              </a:rPr>
              <a:t>Tolba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YOLO Based Breast Masses Detection and Classification in Full-Field Digital Mammograms</a:t>
            </a:r>
            <a:r>
              <a:rPr lang="en-US" altLang="en-US" sz="2000" dirty="0">
                <a:solidFill>
                  <a:schemeClr val="tx1"/>
                </a:solidFill>
                <a:latin typeface="Times New Roman" panose="02020603050405020304" pitchFamily="18" charset="0"/>
                <a:cs typeface="Times New Roman" panose="02020603050405020304" pitchFamily="18" charset="0"/>
              </a:rPr>
              <a:t>”, Computer Methods and Programs in Biomedicine, Vol.no: 200, PP: 105823,2021.</a:t>
            </a:r>
          </a:p>
          <a:p>
            <a:pPr marL="457200" indent="-457200" algn="just">
              <a:buFont typeface="+mj-lt"/>
              <a:buAutoNum type="arabicPeriod" startAt="4"/>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altLang="en-US" sz="2000" dirty="0">
                <a:solidFill>
                  <a:schemeClr val="tx1"/>
                </a:solidFill>
                <a:latin typeface="Times New Roman" panose="02020603050405020304" pitchFamily="18" charset="0"/>
                <a:cs typeface="Times New Roman" panose="02020603050405020304" pitchFamily="18" charset="0"/>
              </a:rPr>
              <a:t>Steven J. Frank,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 deep learning architecture with an object-detection algorithm and a convolutional neural network for breast mass detection and visualization</a:t>
            </a:r>
            <a:r>
              <a:rPr lang="en-US" altLang="en-US" sz="2000" dirty="0">
                <a:solidFill>
                  <a:schemeClr val="tx1"/>
                </a:solidFill>
                <a:latin typeface="Times New Roman" panose="02020603050405020304" pitchFamily="18" charset="0"/>
                <a:cs typeface="Times New Roman" panose="02020603050405020304" pitchFamily="18" charset="0"/>
              </a:rPr>
              <a:t>”, Healthcare Analytics, Vol.no: 3, PP: 100186,2023.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startAt="4"/>
              <a:tabLst>
                <a:tab pos="520700" algn="l"/>
              </a:tabLst>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072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7"/>
            </a:pPr>
            <a:r>
              <a:rPr lang="en-US" altLang="en-US" sz="2000" dirty="0">
                <a:solidFill>
                  <a:schemeClr val="tx1"/>
                </a:solidFill>
                <a:latin typeface="Times New Roman" panose="02020603050405020304" pitchFamily="18" charset="0"/>
                <a:cs typeface="Times New Roman" panose="02020603050405020304" pitchFamily="18" charset="0"/>
              </a:rPr>
              <a:t>Fei Yan, </a:t>
            </a:r>
            <a:r>
              <a:rPr lang="en-US" altLang="en-US" sz="2000" dirty="0" err="1">
                <a:solidFill>
                  <a:schemeClr val="tx1"/>
                </a:solidFill>
                <a:latin typeface="Times New Roman" panose="02020603050405020304" pitchFamily="18" charset="0"/>
                <a:cs typeface="Times New Roman" panose="02020603050405020304" pitchFamily="18" charset="0"/>
              </a:rPr>
              <a:t>Hesheng</a:t>
            </a:r>
            <a:r>
              <a:rPr lang="en-US" altLang="en-US" sz="2000" dirty="0">
                <a:solidFill>
                  <a:schemeClr val="tx1"/>
                </a:solidFill>
                <a:latin typeface="Times New Roman" panose="02020603050405020304" pitchFamily="18" charset="0"/>
                <a:cs typeface="Times New Roman" panose="02020603050405020304" pitchFamily="18" charset="0"/>
              </a:rPr>
              <a:t> Huang, Witold </a:t>
            </a:r>
            <a:r>
              <a:rPr lang="en-US" altLang="en-US" sz="2000" dirty="0" err="1">
                <a:solidFill>
                  <a:schemeClr val="tx1"/>
                </a:solidFill>
                <a:latin typeface="Times New Roman" panose="02020603050405020304" pitchFamily="18" charset="0"/>
                <a:cs typeface="Times New Roman" panose="02020603050405020304" pitchFamily="18" charset="0"/>
              </a:rPr>
              <a:t>Pedrycz</a:t>
            </a:r>
            <a:r>
              <a:rPr lang="en-US" altLang="en-US" sz="2000" dirty="0">
                <a:solidFill>
                  <a:schemeClr val="tx1"/>
                </a:solidFill>
                <a:latin typeface="Times New Roman" panose="02020603050405020304" pitchFamily="18" charset="0"/>
                <a:cs typeface="Times New Roman" panose="02020603050405020304" pitchFamily="18" charset="0"/>
              </a:rPr>
              <a:t> , Kaoru </a:t>
            </a:r>
            <a:r>
              <a:rPr lang="en-US" altLang="en-US" sz="2000" dirty="0" err="1">
                <a:solidFill>
                  <a:schemeClr val="tx1"/>
                </a:solidFill>
                <a:latin typeface="Times New Roman" panose="02020603050405020304" pitchFamily="18" charset="0"/>
                <a:cs typeface="Times New Roman" panose="02020603050405020304" pitchFamily="18" charset="0"/>
              </a:rPr>
              <a:t>Hirota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Automated breast cancer detection in mammography using ensemble classifier and feature weighting algorithms</a:t>
            </a:r>
            <a:r>
              <a:rPr lang="en-US" altLang="en-US" sz="2000" dirty="0">
                <a:solidFill>
                  <a:schemeClr val="tx1"/>
                </a:solidFill>
                <a:latin typeface="Times New Roman" panose="02020603050405020304" pitchFamily="18" charset="0"/>
                <a:cs typeface="Times New Roman" panose="02020603050405020304" pitchFamily="18" charset="0"/>
              </a:rPr>
              <a:t>”, Expert Systems with Applications, Vol.no: 227, PP:120282,2023.</a:t>
            </a:r>
          </a:p>
          <a:p>
            <a:pPr marL="457200" indent="-457200" algn="just">
              <a:buFont typeface="+mj-lt"/>
              <a:buAutoNum type="arabicPeriod" startAt="7"/>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altLang="en-US" sz="2000" dirty="0" err="1">
                <a:solidFill>
                  <a:schemeClr val="tx1"/>
                </a:solidFill>
                <a:latin typeface="Times New Roman" panose="02020603050405020304" pitchFamily="18" charset="0"/>
                <a:cs typeface="Times New Roman" panose="02020603050405020304" pitchFamily="18" charset="0"/>
              </a:rPr>
              <a:t>Khaoula</a:t>
            </a:r>
            <a:r>
              <a:rPr lang="en-US" altLang="en-US" sz="2000" dirty="0">
                <a:solidFill>
                  <a:schemeClr val="tx1"/>
                </a:solidFill>
                <a:latin typeface="Times New Roman" panose="02020603050405020304" pitchFamily="18" charset="0"/>
                <a:cs typeface="Times New Roman" panose="02020603050405020304" pitchFamily="18" charset="0"/>
              </a:rPr>
              <a:t> Belhaj </a:t>
            </a:r>
            <a:r>
              <a:rPr lang="en-US" altLang="en-US" sz="2000" dirty="0" err="1">
                <a:solidFill>
                  <a:schemeClr val="tx1"/>
                </a:solidFill>
                <a:latin typeface="Times New Roman" panose="02020603050405020304" pitchFamily="18" charset="0"/>
                <a:cs typeface="Times New Roman" panose="02020603050405020304" pitchFamily="18" charset="0"/>
              </a:rPr>
              <a:t>Soulami</a:t>
            </a:r>
            <a:r>
              <a:rPr lang="en-US" altLang="en-US" sz="2000" dirty="0">
                <a:solidFill>
                  <a:schemeClr val="tx1"/>
                </a:solidFill>
                <a:latin typeface="Times New Roman" panose="02020603050405020304" pitchFamily="18" charset="0"/>
                <a:cs typeface="Times New Roman" panose="02020603050405020304" pitchFamily="18" charset="0"/>
              </a:rPr>
              <a:t>, Naima </a:t>
            </a:r>
            <a:r>
              <a:rPr lang="en-US" altLang="en-US" sz="2000" dirty="0" err="1">
                <a:solidFill>
                  <a:schemeClr val="tx1"/>
                </a:solidFill>
                <a:latin typeface="Times New Roman" panose="02020603050405020304" pitchFamily="18" charset="0"/>
                <a:cs typeface="Times New Roman" panose="02020603050405020304" pitchFamily="18" charset="0"/>
              </a:rPr>
              <a:t>Kaabouch</a:t>
            </a:r>
            <a:r>
              <a:rPr lang="en-US" altLang="en-US" sz="2000" dirty="0">
                <a:solidFill>
                  <a:schemeClr val="tx1"/>
                </a:solidFill>
                <a:latin typeface="Times New Roman" panose="02020603050405020304" pitchFamily="18" charset="0"/>
                <a:cs typeface="Times New Roman" panose="02020603050405020304" pitchFamily="18" charset="0"/>
              </a:rPr>
              <a:t>, Mohamed Nabil </a:t>
            </a:r>
            <a:r>
              <a:rPr lang="en-US" altLang="en-US" sz="2000" dirty="0" err="1">
                <a:solidFill>
                  <a:schemeClr val="tx1"/>
                </a:solidFill>
                <a:latin typeface="Times New Roman" panose="02020603050405020304" pitchFamily="18" charset="0"/>
                <a:cs typeface="Times New Roman" panose="02020603050405020304" pitchFamily="18" charset="0"/>
              </a:rPr>
              <a:t>Saidi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Breast cancer: Classification of suspicious regions in digital mammograms based on capsule network</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76, PP: 103696,2022.</a:t>
            </a:r>
          </a:p>
          <a:p>
            <a:pPr marL="457200" indent="-457200" algn="just">
              <a:buFont typeface="+mj-lt"/>
              <a:buAutoNum type="arabicPeriod" startAt="7"/>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altLang="en-US" sz="2000" dirty="0">
                <a:solidFill>
                  <a:schemeClr val="tx1"/>
                </a:solidFill>
                <a:latin typeface="Times New Roman" panose="02020603050405020304" pitchFamily="18" charset="0"/>
                <a:cs typeface="Times New Roman" panose="02020603050405020304" pitchFamily="18" charset="0"/>
              </a:rPr>
              <a:t>Volkan </a:t>
            </a:r>
            <a:r>
              <a:rPr lang="en-US" altLang="en-US" sz="2000" dirty="0" err="1">
                <a:solidFill>
                  <a:schemeClr val="tx1"/>
                </a:solidFill>
                <a:latin typeface="Times New Roman" panose="02020603050405020304" pitchFamily="18" charset="0"/>
                <a:cs typeface="Times New Roman" panose="02020603050405020304" pitchFamily="18" charset="0"/>
              </a:rPr>
              <a:t>Müjdat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Tiryaki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Mass segmentation and classification from film mammograms using cascaded deep transfer learning</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84, PP: 104819,2023.</a:t>
            </a: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10"/>
            </a:pPr>
            <a:r>
              <a:rPr lang="en-US" altLang="en-US" sz="2000" dirty="0" err="1">
                <a:solidFill>
                  <a:schemeClr val="tx1"/>
                </a:solidFill>
                <a:latin typeface="Times New Roman" panose="02020603050405020304" pitchFamily="18" charset="0"/>
                <a:cs typeface="Times New Roman" panose="02020603050405020304" pitchFamily="18" charset="0"/>
              </a:rPr>
              <a:t>Subasish</a:t>
            </a:r>
            <a:r>
              <a:rPr lang="en-US" altLang="en-US" sz="2000" dirty="0">
                <a:solidFill>
                  <a:schemeClr val="tx1"/>
                </a:solidFill>
                <a:latin typeface="Times New Roman" panose="02020603050405020304" pitchFamily="18" charset="0"/>
                <a:cs typeface="Times New Roman" panose="02020603050405020304" pitchFamily="18" charset="0"/>
              </a:rPr>
              <a:t> Mohapatra , Sarmistha </a:t>
            </a:r>
            <a:r>
              <a:rPr lang="en-US" altLang="en-US" sz="2000" dirty="0" err="1">
                <a:solidFill>
                  <a:schemeClr val="tx1"/>
                </a:solidFill>
                <a:latin typeface="Times New Roman" panose="02020603050405020304" pitchFamily="18" charset="0"/>
                <a:cs typeface="Times New Roman" panose="02020603050405020304" pitchFamily="18" charset="0"/>
              </a:rPr>
              <a:t>Muduly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Subhadarshini</a:t>
            </a:r>
            <a:r>
              <a:rPr lang="en-US" altLang="en-US" sz="2000" dirty="0">
                <a:solidFill>
                  <a:schemeClr val="tx1"/>
                </a:solidFill>
                <a:latin typeface="Times New Roman" panose="02020603050405020304" pitchFamily="18" charset="0"/>
                <a:cs typeface="Times New Roman" panose="02020603050405020304" pitchFamily="18" charset="0"/>
              </a:rPr>
              <a:t> Mohanty, J V R Ravindra, Sachi Nandan Mohanty,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Evaluation of deep learning models for detecting breast cancer using histopathological mammograms Images</a:t>
            </a:r>
            <a:r>
              <a:rPr lang="en-US" altLang="en-US" sz="2000" dirty="0">
                <a:solidFill>
                  <a:schemeClr val="tx1"/>
                </a:solidFill>
                <a:latin typeface="Times New Roman" panose="02020603050405020304" pitchFamily="18" charset="0"/>
                <a:cs typeface="Times New Roman" panose="02020603050405020304" pitchFamily="18" charset="0"/>
              </a:rPr>
              <a:t>”, Sustainable Operations and Computers, Vol.no: 3, Page No: 296–302 ,2022.</a:t>
            </a:r>
          </a:p>
          <a:p>
            <a:pPr marL="457200" indent="-457200" algn="just">
              <a:buFont typeface="+mj-lt"/>
              <a:buAutoNum type="arabicPeriod" startAt="10"/>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10"/>
            </a:pPr>
            <a:r>
              <a:rPr lang="en-US" altLang="en-US" sz="2000" dirty="0">
                <a:solidFill>
                  <a:schemeClr val="tx1"/>
                </a:solidFill>
                <a:latin typeface="Times New Roman" panose="02020603050405020304" pitchFamily="18" charset="0"/>
                <a:cs typeface="Times New Roman" panose="02020603050405020304" pitchFamily="18" charset="0"/>
              </a:rPr>
              <a:t>Asma </a:t>
            </a:r>
            <a:r>
              <a:rPr lang="en-US" altLang="en-US" sz="2000" dirty="0" err="1">
                <a:solidFill>
                  <a:schemeClr val="tx1"/>
                </a:solidFill>
                <a:latin typeface="Times New Roman" panose="02020603050405020304" pitchFamily="18" charset="0"/>
                <a:cs typeface="Times New Roman" panose="02020603050405020304" pitchFamily="18" charset="0"/>
              </a:rPr>
              <a:t>Baccouche</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Begonya</a:t>
            </a:r>
            <a:r>
              <a:rPr lang="en-US" altLang="en-US" sz="2000" dirty="0">
                <a:solidFill>
                  <a:schemeClr val="tx1"/>
                </a:solidFill>
                <a:latin typeface="Times New Roman" panose="02020603050405020304" pitchFamily="18" charset="0"/>
                <a:cs typeface="Times New Roman" panose="02020603050405020304" pitchFamily="18" charset="0"/>
              </a:rPr>
              <a:t> Garcia-</a:t>
            </a:r>
            <a:r>
              <a:rPr lang="en-US" altLang="en-US" sz="2000" dirty="0" err="1">
                <a:solidFill>
                  <a:schemeClr val="tx1"/>
                </a:solidFill>
                <a:latin typeface="Times New Roman" panose="02020603050405020304" pitchFamily="18" charset="0"/>
                <a:cs typeface="Times New Roman" panose="02020603050405020304" pitchFamily="18" charset="0"/>
              </a:rPr>
              <a:t>Zapirain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Yufeng</a:t>
            </a:r>
            <a:r>
              <a:rPr lang="en-US" altLang="en-US" sz="2000" dirty="0">
                <a:solidFill>
                  <a:schemeClr val="tx1"/>
                </a:solidFill>
                <a:latin typeface="Times New Roman" panose="02020603050405020304" pitchFamily="18" charset="0"/>
                <a:cs typeface="Times New Roman" panose="02020603050405020304" pitchFamily="18" charset="0"/>
              </a:rPr>
              <a:t> Zheng, Adel S. </a:t>
            </a:r>
            <a:r>
              <a:rPr lang="en-US" altLang="en-US" sz="2000" dirty="0" err="1">
                <a:solidFill>
                  <a:schemeClr val="tx1"/>
                </a:solidFill>
                <a:latin typeface="Times New Roman" panose="02020603050405020304" pitchFamily="18" charset="0"/>
                <a:cs typeface="Times New Roman" panose="02020603050405020304" pitchFamily="18" charset="0"/>
              </a:rPr>
              <a:t>Elmaghraby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Early detection and classification of abnormality in prior mammograms using image-to-image translation and YOLO techniques</a:t>
            </a:r>
            <a:r>
              <a:rPr lang="en-US" altLang="en-US" sz="2000" dirty="0">
                <a:solidFill>
                  <a:schemeClr val="tx1"/>
                </a:solidFill>
                <a:latin typeface="Times New Roman" panose="02020603050405020304" pitchFamily="18" charset="0"/>
                <a:cs typeface="Times New Roman" panose="02020603050405020304" pitchFamily="18" charset="0"/>
              </a:rPr>
              <a:t>”, Computer Methods and Programs in Biomedicine, Vol.no: 221, PP: 106884,2022.</a:t>
            </a:r>
          </a:p>
          <a:p>
            <a:pPr marL="457200" indent="-457200" algn="just">
              <a:buFont typeface="+mj-lt"/>
              <a:buAutoNum type="arabicPeriod" startAt="10"/>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7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070429" y="2844265"/>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THANK YOU</a:t>
            </a:r>
          </a:p>
        </p:txBody>
      </p:sp>
    </p:spTree>
    <p:extLst>
      <p:ext uri="{BB962C8B-B14F-4D97-AF65-F5344CB8AC3E}">
        <p14:creationId xmlns:p14="http://schemas.microsoft.com/office/powerpoint/2010/main" val="156682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723899" y="1284216"/>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Expected Outcomes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5" y="2153874"/>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deep learning model is trained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Detecting breast cancer in mammograms is done efficiently by reducing the number of false positive rates.</a:t>
            </a:r>
          </a:p>
          <a:p>
            <a:pPr marL="342900" indent="-342900" algn="just">
              <a:spcBef>
                <a:spcPct val="0"/>
              </a:spcBef>
              <a:buFont typeface="Arial" panose="020B0604020202020204" pitchFamily="34" charset="0"/>
              <a:buChar char="•"/>
              <a:tabLst>
                <a:tab pos="520700" algn="l"/>
              </a:tabLst>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9FA"/>
        </a:solidFill>
        <a:effectLst/>
      </p:bgPr>
    </p:bg>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1077178"/>
          </a:xfrm>
          <a:prstGeom prst="rect">
            <a:avLst/>
          </a:prstGeom>
          <a:noFill/>
          <a:ln>
            <a:noFill/>
          </a:ln>
        </p:spPr>
        <p:txBody>
          <a:bodyPr spcFirstLastPara="1" wrap="square" lIns="91425" tIns="45700" rIns="91425" bIns="45700" anchor="t" anchorCtr="0">
            <a:spAutoFit/>
          </a:bodyPr>
          <a:lstStyle/>
          <a:p>
            <a:pPr algn="ctr" rtl="0"/>
            <a:r>
              <a:rPr lang="en-US" sz="3200" b="1" i="0" u="none" strike="noStrike" cap="none" dirty="0">
                <a:solidFill>
                  <a:schemeClr val="dk1"/>
                </a:solidFill>
                <a:latin typeface="Times New Roman"/>
                <a:ea typeface="Times New Roman"/>
                <a:cs typeface="Times New Roman"/>
                <a:sym typeface="Times New Roman"/>
              </a:rPr>
              <a:t>Literature Survey - 1</a:t>
            </a:r>
            <a:endParaRPr lang="en-IN" sz="3200" b="0" i="0" u="none" strike="noStrike" baseline="0"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3200"/>
              <a:buFont typeface="Times New Roman"/>
              <a:buNone/>
            </a:pP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spcBef>
                <a:spcPct val="0"/>
              </a:spcBef>
              <a:buFontTx/>
              <a:buNone/>
              <a:tabLst>
                <a:tab pos="520700" algn="l"/>
              </a:tabLst>
              <a:defRPr/>
            </a:pPr>
            <a:r>
              <a:rPr lang="en-US" altLang="en-US" sz="2400" dirty="0">
                <a:latin typeface="Times New Roman" panose="02020603050405020304" pitchFamily="18" charset="0"/>
                <a:cs typeface="Times New Roman" panose="02020603050405020304" pitchFamily="18" charset="0"/>
              </a:rPr>
              <a:t>	</a:t>
            </a:r>
          </a:p>
          <a:p>
            <a:pPr marL="0" indent="0" algn="just">
              <a:spcBef>
                <a:spcPct val="0"/>
              </a:spcBef>
              <a:buFontTx/>
              <a:buNone/>
              <a:tabLst>
                <a:tab pos="520700" algn="l"/>
              </a:tabLst>
              <a:defRPr/>
            </a:pPr>
            <a:r>
              <a:rPr lang="en-US" altLang="en-US" sz="2400" dirty="0">
                <a:solidFill>
                  <a:srgbClr val="C00000"/>
                </a:solidFill>
                <a:latin typeface="Times New Roman" panose="02020603050405020304" pitchFamily="18" charset="0"/>
                <a:cs typeface="Times New Roman" panose="02020603050405020304" pitchFamily="18" charset="0"/>
              </a:rPr>
              <a:t>Lydia </a:t>
            </a:r>
            <a:r>
              <a:rPr lang="en-US" altLang="en-US" sz="2400" dirty="0" err="1">
                <a:solidFill>
                  <a:srgbClr val="C00000"/>
                </a:solidFill>
                <a:latin typeface="Times New Roman" panose="02020603050405020304" pitchFamily="18" charset="0"/>
                <a:cs typeface="Times New Roman" panose="02020603050405020304" pitchFamily="18" charset="0"/>
              </a:rPr>
              <a:t>Bouzar-Benlabiod</a:t>
            </a:r>
            <a:r>
              <a:rPr lang="en-US" altLang="en-US" sz="2400" dirty="0">
                <a:solidFill>
                  <a:srgbClr val="C00000"/>
                </a:solidFill>
                <a:latin typeface="Times New Roman" panose="02020603050405020304" pitchFamily="18" charset="0"/>
                <a:cs typeface="Times New Roman" panose="02020603050405020304" pitchFamily="18" charset="0"/>
              </a:rPr>
              <a:t> </a:t>
            </a:r>
            <a:r>
              <a:rPr lang="en-US" altLang="en-US" sz="2400" i="1" dirty="0">
                <a:solidFill>
                  <a:srgbClr val="C00000"/>
                </a:solidFill>
                <a:latin typeface="Times New Roman" panose="02020603050405020304" pitchFamily="18" charset="0"/>
                <a:cs typeface="Times New Roman" panose="02020603050405020304" pitchFamily="18" charset="0"/>
              </a:rPr>
              <a:t>et al. </a:t>
            </a:r>
            <a:r>
              <a:rPr lang="en-US" altLang="en-US" sz="2400" dirty="0">
                <a:solidFill>
                  <a:srgbClr val="C00000"/>
                </a:solidFill>
                <a:latin typeface="Times New Roman" panose="02020603050405020304" pitchFamily="18" charset="0"/>
                <a:cs typeface="Times New Roman" panose="02020603050405020304" pitchFamily="18" charset="0"/>
              </a:rPr>
              <a:t>(2023)</a:t>
            </a:r>
            <a:r>
              <a:rPr lang="en-US" altLang="en-US" sz="2400" i="1" dirty="0">
                <a:solidFill>
                  <a:srgbClr val="C0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performed a model in which they first used </a:t>
            </a:r>
            <a:r>
              <a:rPr lang="en-US" altLang="en-US" sz="2400" b="1" dirty="0" err="1">
                <a:latin typeface="Times New Roman" panose="02020603050405020304" pitchFamily="18" charset="0"/>
                <a:cs typeface="Times New Roman" panose="02020603050405020304" pitchFamily="18" charset="0"/>
              </a:rPr>
              <a:t>ResNext</a:t>
            </a:r>
            <a:r>
              <a:rPr lang="en-US" altLang="en-US" sz="2400" dirty="0">
                <a:latin typeface="Times New Roman" panose="02020603050405020304" pitchFamily="18" charset="0"/>
                <a:cs typeface="Times New Roman" panose="02020603050405020304" pitchFamily="18" charset="0"/>
              </a:rPr>
              <a:t> to conduct data cleansing on the CBIS-DDSM dataset, then combined </a:t>
            </a:r>
            <a:r>
              <a:rPr lang="en-US" altLang="en-US" sz="2400" b="1" dirty="0">
                <a:latin typeface="Times New Roman" panose="02020603050405020304" pitchFamily="18" charset="0"/>
                <a:cs typeface="Times New Roman" panose="02020603050405020304" pitchFamily="18" charset="0"/>
              </a:rPr>
              <a:t>SE-</a:t>
            </a:r>
            <a:r>
              <a:rPr lang="en-US" altLang="en-US" sz="2400" b="1" dirty="0" err="1">
                <a:latin typeface="Times New Roman" panose="02020603050405020304" pitchFamily="18" charset="0"/>
                <a:cs typeface="Times New Roman" panose="02020603050405020304" pitchFamily="18" charset="0"/>
              </a:rPr>
              <a:t>ResNet</a:t>
            </a:r>
            <a:r>
              <a:rPr lang="en-US" altLang="en-US" sz="2400" dirty="0">
                <a:latin typeface="Times New Roman" panose="02020603050405020304" pitchFamily="18" charset="0"/>
                <a:cs typeface="Times New Roman" panose="02020603050405020304" pitchFamily="18" charset="0"/>
              </a:rPr>
              <a:t> for segmentation and CBR for interpretable classification, and finally proposed a similarity measure for the CBR Retrieve module. </a:t>
            </a:r>
          </a:p>
        </p:txBody>
      </p:sp>
      <p:sp>
        <p:nvSpPr>
          <p:cNvPr id="3" name="Rectangle 2">
            <a:extLst>
              <a:ext uri="{FF2B5EF4-FFF2-40B4-BE49-F238E27FC236}">
                <a16:creationId xmlns:a16="http://schemas.microsoft.com/office/drawing/2014/main" id="{E68772FD-0BBD-119D-4058-8A408CC1D5DD}"/>
              </a:ext>
            </a:extLst>
          </p:cNvPr>
          <p:cNvSpPr/>
          <p:nvPr/>
        </p:nvSpPr>
        <p:spPr>
          <a:xfrm>
            <a:off x="406399" y="5242719"/>
            <a:ext cx="8585201" cy="830997"/>
          </a:xfrm>
          <a:prstGeom prst="rect">
            <a:avLst/>
          </a:prstGeom>
        </p:spPr>
        <p:txBody>
          <a:bodyPr wrap="square">
            <a:spAutoFit/>
          </a:bodyPr>
          <a:lstStyle/>
          <a:p>
            <a:pPr algn="just">
              <a:defRPr/>
            </a:pPr>
            <a:r>
              <a:rPr lang="en-IN" altLang="en-US" sz="1600" dirty="0">
                <a:solidFill>
                  <a:schemeClr val="tx1"/>
                </a:solidFill>
                <a:latin typeface="Times New Roman" panose="02020603050405020304" pitchFamily="18" charset="0"/>
                <a:cs typeface="Times New Roman" panose="02020603050405020304" pitchFamily="18" charset="0"/>
              </a:rPr>
              <a:t>Lydia </a:t>
            </a:r>
            <a:r>
              <a:rPr lang="en-IN" altLang="en-US" sz="1600" dirty="0" err="1">
                <a:solidFill>
                  <a:schemeClr val="tx1"/>
                </a:solidFill>
                <a:latin typeface="Times New Roman" panose="02020603050405020304" pitchFamily="18" charset="0"/>
                <a:cs typeface="Times New Roman" panose="02020603050405020304" pitchFamily="18" charset="0"/>
              </a:rPr>
              <a:t>Bouzar-Benlabiod</a:t>
            </a:r>
            <a:r>
              <a:rPr lang="en-IN" altLang="en-US" sz="1600" dirty="0">
                <a:solidFill>
                  <a:schemeClr val="tx1"/>
                </a:solidFill>
                <a:latin typeface="Times New Roman" panose="02020603050405020304" pitchFamily="18" charset="0"/>
                <a:cs typeface="Times New Roman" panose="02020603050405020304" pitchFamily="18" charset="0"/>
              </a:rPr>
              <a:t> , Khaled </a:t>
            </a:r>
            <a:r>
              <a:rPr lang="en-IN" altLang="en-US" sz="1600" dirty="0" err="1">
                <a:solidFill>
                  <a:schemeClr val="tx1"/>
                </a:solidFill>
                <a:latin typeface="Times New Roman" panose="02020603050405020304" pitchFamily="18" charset="0"/>
                <a:cs typeface="Times New Roman" panose="02020603050405020304" pitchFamily="18" charset="0"/>
              </a:rPr>
              <a:t>Harrar</a:t>
            </a:r>
            <a:r>
              <a:rPr lang="en-IN" altLang="en-US" sz="1600" dirty="0">
                <a:solidFill>
                  <a:schemeClr val="tx1"/>
                </a:solidFill>
                <a:latin typeface="Times New Roman" panose="02020603050405020304" pitchFamily="18" charset="0"/>
                <a:cs typeface="Times New Roman" panose="02020603050405020304" pitchFamily="18" charset="0"/>
              </a:rPr>
              <a:t>, Lahcen </a:t>
            </a:r>
            <a:r>
              <a:rPr lang="en-IN" altLang="en-US" sz="1600" dirty="0" err="1">
                <a:solidFill>
                  <a:schemeClr val="tx1"/>
                </a:solidFill>
                <a:latin typeface="Times New Roman" panose="02020603050405020304" pitchFamily="18" charset="0"/>
                <a:cs typeface="Times New Roman" panose="02020603050405020304" pitchFamily="18" charset="0"/>
              </a:rPr>
              <a:t>Yamoun</a:t>
            </a:r>
            <a:r>
              <a:rPr lang="en-IN" altLang="en-US" sz="1600" dirty="0">
                <a:solidFill>
                  <a:schemeClr val="tx1"/>
                </a:solidFill>
                <a:latin typeface="Times New Roman" panose="02020603050405020304" pitchFamily="18" charset="0"/>
                <a:cs typeface="Times New Roman" panose="02020603050405020304" pitchFamily="18" charset="0"/>
              </a:rPr>
              <a:t>, Mustapha </a:t>
            </a:r>
            <a:r>
              <a:rPr lang="en-IN" altLang="en-US" sz="1600" dirty="0" err="1">
                <a:solidFill>
                  <a:schemeClr val="tx1"/>
                </a:solidFill>
                <a:latin typeface="Times New Roman" panose="02020603050405020304" pitchFamily="18" charset="0"/>
                <a:cs typeface="Times New Roman" panose="02020603050405020304" pitchFamily="18" charset="0"/>
              </a:rPr>
              <a:t>Yacine</a:t>
            </a:r>
            <a:r>
              <a:rPr lang="en-IN" altLang="en-US" sz="1600" dirty="0">
                <a:solidFill>
                  <a:schemeClr val="tx1"/>
                </a:solidFill>
                <a:latin typeface="Times New Roman" panose="02020603050405020304" pitchFamily="18" charset="0"/>
                <a:cs typeface="Times New Roman" panose="02020603050405020304" pitchFamily="18" charset="0"/>
              </a:rPr>
              <a:t> Khodja ,Moulay A. </a:t>
            </a:r>
            <a:r>
              <a:rPr lang="en-IN" altLang="en-US" sz="1600" dirty="0" err="1">
                <a:solidFill>
                  <a:schemeClr val="tx1"/>
                </a:solidFill>
                <a:latin typeface="Times New Roman" panose="02020603050405020304" pitchFamily="18" charset="0"/>
                <a:cs typeface="Times New Roman" panose="02020603050405020304" pitchFamily="18" charset="0"/>
              </a:rPr>
              <a:t>Akhloufi</a:t>
            </a:r>
            <a:r>
              <a:rPr lang="en-IN" altLang="en-US" sz="1600" dirty="0">
                <a:solidFill>
                  <a:schemeClr val="tx1"/>
                </a:solidFill>
                <a:latin typeface="Times New Roman" panose="02020603050405020304" pitchFamily="18" charset="0"/>
                <a:cs typeface="Times New Roman" panose="02020603050405020304" pitchFamily="18" charset="0"/>
              </a:rPr>
              <a:t> “</a:t>
            </a:r>
            <a:r>
              <a:rPr lang="en-US"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 novel breast cancer detection architecture based on a </a:t>
            </a:r>
            <a:r>
              <a:rPr lang="en-US" sz="16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cnn-cbr</a:t>
            </a:r>
            <a:r>
              <a:rPr lang="en-US"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system for mammogram classification</a:t>
            </a:r>
            <a:r>
              <a:rPr lang="en-IN"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Computers in Biology and Medicine, Vol.no: 163, PP:107133, 2023</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This approach achieves high accuracy on the test set.</a:t>
            </a:r>
            <a:endParaRPr lang="en-IN" sz="2000" dirty="0">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uses a combination of CNN(Convolutional </a:t>
            </a:r>
            <a:r>
              <a:rPr lang="en-US" sz="20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N</a:t>
            </a: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eural Network) and CBR(Case-Based Reasoning System), which makes it more robust and interpretable than other approaches.</a:t>
            </a:r>
            <a:endParaRPr lang="en-IN" sz="2000" dirty="0">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can be used to improve the early detection and diagnosis of breast cancer.</a:t>
            </a:r>
            <a:endParaRPr lang="en-IN" sz="1000" dirty="0">
              <a:effectLst/>
              <a:latin typeface="Times New Roman" panose="02020603050405020304" pitchFamily="18" charset="0"/>
              <a:cs typeface="Times New Roman" panose="02020603050405020304" pitchFamily="18" charset="0"/>
            </a:endParaRPr>
          </a:p>
          <a:p>
            <a:pPr marL="0" indent="0" algn="l"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was only tested on a small dataset, so its performance on a larger population is unknown.</a:t>
            </a:r>
            <a:endParaRPr lang="en-IN" sz="2000" dirty="0">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is computationally expensive, so it may not be suitable for use in resource-limited settings.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a:t>
            </a:r>
            <a:r>
              <a:rPr lang="en-US" sz="3200" b="1" dirty="0">
                <a:solidFill>
                  <a:schemeClr val="dk1"/>
                </a:solidFill>
                <a:latin typeface="Times New Roman"/>
                <a:ea typeface="Times New Roman"/>
                <a:cs typeface="Times New Roman"/>
                <a:sym typeface="Times New Roman"/>
              </a:rPr>
              <a:t>2</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Jihen</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Frikha</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Elleuch</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they created a </a:t>
            </a:r>
            <a:r>
              <a:rPr lang="en-US" sz="2400" i="0" dirty="0">
                <a:solidFill>
                  <a:srgbClr val="1F1F1F"/>
                </a:solidFill>
                <a:effectLst/>
                <a:latin typeface="Times New Roman" panose="02020603050405020304" pitchFamily="18" charset="0"/>
                <a:cs typeface="Times New Roman" panose="02020603050405020304" pitchFamily="18" charset="0"/>
              </a:rPr>
              <a:t>comprehensive framework  for the transformation and fusion of medium-level features. Notably, exceptional rates of accuracy were achieved in detecting anomalies within breast tissues an 95.4% accuracy for mass detection and an 99.4% accuracy for micro-calcification detection.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48264"/>
            <a:ext cx="8143875" cy="1077218"/>
          </a:xfrm>
          <a:prstGeom prst="rect">
            <a:avLst/>
          </a:prstGeom>
        </p:spPr>
        <p:txBody>
          <a:bodyPr>
            <a:spAutoFit/>
          </a:bodyPr>
          <a:lstStyle/>
          <a:p>
            <a:pPr algn="just"/>
            <a:r>
              <a:rPr lang="en-IN" altLang="en-US" sz="1600" dirty="0" err="1">
                <a:solidFill>
                  <a:schemeClr val="tx1"/>
                </a:solidFill>
                <a:latin typeface="Times New Roman" panose="02020603050405020304" pitchFamily="18" charset="0"/>
                <a:cs typeface="Times New Roman" panose="02020603050405020304" pitchFamily="18" charset="0"/>
              </a:rPr>
              <a:t>Jihen</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Frikha</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Elleuch</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Mouna</a:t>
            </a:r>
            <a:r>
              <a:rPr lang="en-IN" altLang="en-US" sz="1600" dirty="0">
                <a:solidFill>
                  <a:schemeClr val="tx1"/>
                </a:solidFill>
                <a:latin typeface="Times New Roman" panose="02020603050405020304" pitchFamily="18" charset="0"/>
                <a:cs typeface="Times New Roman" panose="02020603050405020304" pitchFamily="18" charset="0"/>
              </a:rPr>
              <a:t> Zouari Mehdi, </a:t>
            </a:r>
            <a:r>
              <a:rPr lang="en-IN" altLang="en-US" sz="1600" dirty="0" err="1">
                <a:solidFill>
                  <a:schemeClr val="tx1"/>
                </a:solidFill>
                <a:latin typeface="Times New Roman" panose="02020603050405020304" pitchFamily="18" charset="0"/>
                <a:cs typeface="Times New Roman" panose="02020603050405020304" pitchFamily="18" charset="0"/>
              </a:rPr>
              <a:t>Majd</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Belaaj</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Norhène</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Gargouri</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Benayed</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Dorra</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Sellami</a:t>
            </a:r>
            <a:r>
              <a:rPr lang="en-IN" altLang="en-US" sz="1600" dirty="0">
                <a:solidFill>
                  <a:schemeClr val="tx1"/>
                </a:solidFill>
                <a:latin typeface="Times New Roman" panose="02020603050405020304" pitchFamily="18" charset="0"/>
                <a:cs typeface="Times New Roman" panose="02020603050405020304" pitchFamily="18" charset="0"/>
              </a:rPr>
              <a:t> , Alima </a:t>
            </a:r>
            <a:r>
              <a:rPr lang="en-IN" altLang="en-US" sz="1600" dirty="0" err="1">
                <a:solidFill>
                  <a:schemeClr val="tx1"/>
                </a:solidFill>
                <a:latin typeface="Times New Roman" panose="02020603050405020304" pitchFamily="18" charset="0"/>
                <a:cs typeface="Times New Roman" panose="02020603050405020304" pitchFamily="18" charset="0"/>
              </a:rPr>
              <a:t>Damak</a:t>
            </a:r>
            <a:r>
              <a:rPr lang="en-IN"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cancer anomaly detection based on the possibility theory with a clustering paradigm</a:t>
            </a:r>
            <a:r>
              <a:rPr lang="en-IN" altLang="en-US" sz="1600" dirty="0">
                <a:solidFill>
                  <a:schemeClr val="tx1"/>
                </a:solidFill>
                <a:latin typeface="Times New Roman" panose="02020603050405020304" pitchFamily="18" charset="0"/>
                <a:cs typeface="Times New Roman" panose="02020603050405020304" pitchFamily="18" charset="0"/>
              </a:rPr>
              <a:t>”,</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79, PP: 104043,2023.</a:t>
            </a:r>
            <a:endParaRPr lang="en-I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96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5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937657"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Improved accuracy in mass and microcalcification detection.</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Better handling of the high uncertainty level in breast tissue anomaly classification.</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Possibility-necessity based decision making can provide a more efficient and effective way of assigning samples to different classes.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require a large amount of data to train the models and achieve high accuracy.</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possibility-based modeling formalism may be more complex and difficult to implement than other traditional methods.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not be suitable for all types of breast tissue anomalies or may not generalize well to other datasets.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970258"/>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2850</TotalTime>
  <Words>4636</Words>
  <Application>Microsoft Office PowerPoint</Application>
  <PresentationFormat>On-screen Show (4:3)</PresentationFormat>
  <Paragraphs>580</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Rounded</vt:lpstr>
      <vt:lpstr>Calibri</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Raja Subramanian V</cp:lastModifiedBy>
  <cp:revision>105</cp:revision>
  <dcterms:created xsi:type="dcterms:W3CDTF">2022-07-10T04:10:14Z</dcterms:created>
  <dcterms:modified xsi:type="dcterms:W3CDTF">2023-10-05T11:18:19Z</dcterms:modified>
</cp:coreProperties>
</file>