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0"/>
  </p:notesMasterIdLst>
  <p:sldIdLst>
    <p:sldId id="256" r:id="rId2"/>
    <p:sldId id="260" r:id="rId3"/>
    <p:sldId id="257" r:id="rId4"/>
    <p:sldId id="258" r:id="rId5"/>
    <p:sldId id="259" r:id="rId6"/>
    <p:sldId id="306" r:id="rId7"/>
    <p:sldId id="261" r:id="rId8"/>
    <p:sldId id="262"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92" r:id="rId26"/>
    <p:sldId id="293" r:id="rId27"/>
    <p:sldId id="263" r:id="rId28"/>
    <p:sldId id="288" r:id="rId29"/>
    <p:sldId id="289" r:id="rId30"/>
    <p:sldId id="294" r:id="rId31"/>
    <p:sldId id="264" r:id="rId32"/>
    <p:sldId id="271" r:id="rId33"/>
    <p:sldId id="297" r:id="rId34"/>
    <p:sldId id="299" r:id="rId35"/>
    <p:sldId id="300" r:id="rId36"/>
    <p:sldId id="296" r:id="rId37"/>
    <p:sldId id="265" r:id="rId38"/>
    <p:sldId id="303" r:id="rId39"/>
    <p:sldId id="304" r:id="rId40"/>
    <p:sldId id="305" r:id="rId41"/>
    <p:sldId id="302" r:id="rId42"/>
    <p:sldId id="267" r:id="rId43"/>
    <p:sldId id="268" r:id="rId44"/>
    <p:sldId id="290" r:id="rId45"/>
    <p:sldId id="291" r:id="rId46"/>
    <p:sldId id="269" r:id="rId47"/>
    <p:sldId id="295" r:id="rId48"/>
    <p:sldId id="270" r:id="rId4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2" roundtripDataSignature="AMtx7mhhhuhGjdxSZihv3VWfUV2Jn9QC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9FA"/>
    <a:srgbClr val="47FF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81" autoAdjust="0"/>
    <p:restoredTop sz="94694"/>
  </p:normalViewPr>
  <p:slideViewPr>
    <p:cSldViewPr snapToGrid="0">
      <p:cViewPr>
        <p:scale>
          <a:sx n="75" d="100"/>
          <a:sy n="75" d="100"/>
        </p:scale>
        <p:origin x="132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112"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115"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11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855729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178820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033302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2689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30618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88300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9029716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259083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059447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645468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6" name="Google Shape;146;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2</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20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08151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21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780837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22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6883489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23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8903102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24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2574474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25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2722174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26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8807535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27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560619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28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6498560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29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59086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3e7f44d304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1" name="Google Shape;101;g13e7f44d304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g13e7f44d304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3</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30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5164709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31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536455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32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6131470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33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0097231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34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011798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35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2933819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36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9548397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37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0242005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38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29160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39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586874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6" name="Google Shape;11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40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62082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41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3254295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42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3951529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43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641667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44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983421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45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449640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46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444186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47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863914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48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99497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5</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350139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50746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679123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20027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7F70A785-156C-425F-A2D8-966122E547E5}" type="datetime3">
              <a:rPr lang="en-US" smtClean="0"/>
              <a:t>6 October 2023</a:t>
            </a:fld>
            <a:endParaRPr/>
          </a:p>
        </p:txBody>
      </p:sp>
      <p:sp>
        <p:nvSpPr>
          <p:cNvPr id="17" name="Google Shape;17;p2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39"/>
          <p:cNvSpPr txBox="1">
            <a:spLocks noGrp="1"/>
          </p:cNvSpPr>
          <p:nvPr>
            <p:ph type="title"/>
          </p:nvPr>
        </p:nvSpPr>
        <p:spPr>
          <a:xfrm rot="5400000">
            <a:off x="4743450" y="2381250"/>
            <a:ext cx="5486400" cy="1943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9" name="Google Shape;79;p39"/>
          <p:cNvSpPr txBox="1">
            <a:spLocks noGrp="1"/>
          </p:cNvSpPr>
          <p:nvPr>
            <p:ph type="body" idx="1"/>
          </p:nvPr>
        </p:nvSpPr>
        <p:spPr>
          <a:xfrm rot="5400000">
            <a:off x="781050" y="514350"/>
            <a:ext cx="5486400" cy="56769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3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386948D6-0002-44A7-B245-A5E38AE83685}" type="datetime3">
              <a:rPr lang="en-US" smtClean="0"/>
              <a:t>6 October 2023</a:t>
            </a:fld>
            <a:endParaRPr/>
          </a:p>
        </p:txBody>
      </p:sp>
      <p:sp>
        <p:nvSpPr>
          <p:cNvPr id="81" name="Google Shape;81;p3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31"/>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 name="Google Shape;20;p31"/>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3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97742EA7-CD33-43EC-8EA7-47D30631274E}" type="datetime3">
              <a:rPr lang="en-US" smtClean="0"/>
              <a:t>6 October 2023</a:t>
            </a:fld>
            <a:endParaRPr/>
          </a:p>
        </p:txBody>
      </p:sp>
      <p:sp>
        <p:nvSpPr>
          <p:cNvPr id="22" name="Google Shape;22;p3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32"/>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6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 name="Google Shape;31;p3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100000"/>
              </a:lnSpc>
              <a:spcBef>
                <a:spcPts val="480"/>
              </a:spcBef>
              <a:spcAft>
                <a:spcPts val="0"/>
              </a:spcAft>
              <a:buClr>
                <a:schemeClr val="dk1"/>
              </a:buClr>
              <a:buSzPts val="2400"/>
              <a:buFont typeface="Times New Roman"/>
              <a:buNone/>
              <a:defRPr sz="2400"/>
            </a:lvl1pPr>
            <a:lvl2pPr lvl="1" algn="ctr">
              <a:lnSpc>
                <a:spcPct val="100000"/>
              </a:lnSpc>
              <a:spcBef>
                <a:spcPts val="400"/>
              </a:spcBef>
              <a:spcAft>
                <a:spcPts val="0"/>
              </a:spcAft>
              <a:buClr>
                <a:schemeClr val="dk1"/>
              </a:buClr>
              <a:buSzPts val="2000"/>
              <a:buFont typeface="Times New Roman"/>
              <a:buNone/>
              <a:defRPr sz="2000"/>
            </a:lvl2pPr>
            <a:lvl3pPr lvl="2" algn="ctr">
              <a:lnSpc>
                <a:spcPct val="100000"/>
              </a:lnSpc>
              <a:spcBef>
                <a:spcPts val="360"/>
              </a:spcBef>
              <a:spcAft>
                <a:spcPts val="0"/>
              </a:spcAft>
              <a:buClr>
                <a:schemeClr val="dk1"/>
              </a:buClr>
              <a:buSzPts val="1800"/>
              <a:buFont typeface="Times New Roman"/>
              <a:buNone/>
              <a:defRPr sz="1800"/>
            </a:lvl3pPr>
            <a:lvl4pPr lvl="3" algn="ctr">
              <a:lnSpc>
                <a:spcPct val="100000"/>
              </a:lnSpc>
              <a:spcBef>
                <a:spcPts val="320"/>
              </a:spcBef>
              <a:spcAft>
                <a:spcPts val="0"/>
              </a:spcAft>
              <a:buClr>
                <a:schemeClr val="dk1"/>
              </a:buClr>
              <a:buSzPts val="1600"/>
              <a:buFont typeface="Times New Roman"/>
              <a:buNone/>
              <a:defRPr sz="1600"/>
            </a:lvl4pPr>
            <a:lvl5pPr lvl="4" algn="ctr">
              <a:lnSpc>
                <a:spcPct val="100000"/>
              </a:lnSpc>
              <a:spcBef>
                <a:spcPts val="320"/>
              </a:spcBef>
              <a:spcAft>
                <a:spcPts val="0"/>
              </a:spcAft>
              <a:buClr>
                <a:schemeClr val="dk1"/>
              </a:buClr>
              <a:buSzPts val="1600"/>
              <a:buFont typeface="Times New Roman"/>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3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F484804C-E2C2-44BE-BCFD-8053EB60501D}" type="datetime3">
              <a:rPr lang="en-US" smtClean="0"/>
              <a:t>6 October 2023</a:t>
            </a:fld>
            <a:endParaRPr/>
          </a:p>
        </p:txBody>
      </p:sp>
      <p:sp>
        <p:nvSpPr>
          <p:cNvPr id="33" name="Google Shape;33;p3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33"/>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6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7" name="Google Shape;37;p33"/>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80"/>
              </a:spcBef>
              <a:spcAft>
                <a:spcPts val="0"/>
              </a:spcAft>
              <a:buClr>
                <a:schemeClr val="dk1"/>
              </a:buClr>
              <a:buSzPts val="2400"/>
              <a:buFont typeface="Times New Roman"/>
              <a:buNone/>
              <a:defRPr sz="2400"/>
            </a:lvl1pPr>
            <a:lvl2pPr marL="914400" lvl="1" indent="-228600" algn="l">
              <a:lnSpc>
                <a:spcPct val="100000"/>
              </a:lnSpc>
              <a:spcBef>
                <a:spcPts val="400"/>
              </a:spcBef>
              <a:spcAft>
                <a:spcPts val="0"/>
              </a:spcAft>
              <a:buClr>
                <a:schemeClr val="dk1"/>
              </a:buClr>
              <a:buSzPts val="2000"/>
              <a:buFont typeface="Times New Roman"/>
              <a:buNone/>
              <a:defRPr sz="2000"/>
            </a:lvl2pPr>
            <a:lvl3pPr marL="1371600" lvl="2" indent="-228600" algn="l">
              <a:lnSpc>
                <a:spcPct val="100000"/>
              </a:lnSpc>
              <a:spcBef>
                <a:spcPts val="360"/>
              </a:spcBef>
              <a:spcAft>
                <a:spcPts val="0"/>
              </a:spcAft>
              <a:buClr>
                <a:schemeClr val="dk1"/>
              </a:buClr>
              <a:buSzPts val="1800"/>
              <a:buFont typeface="Times New Roman"/>
              <a:buNone/>
              <a:defRPr sz="1800"/>
            </a:lvl3pPr>
            <a:lvl4pPr marL="1828800" lvl="3" indent="-228600" algn="l">
              <a:lnSpc>
                <a:spcPct val="100000"/>
              </a:lnSpc>
              <a:spcBef>
                <a:spcPts val="320"/>
              </a:spcBef>
              <a:spcAft>
                <a:spcPts val="0"/>
              </a:spcAft>
              <a:buClr>
                <a:schemeClr val="dk1"/>
              </a:buClr>
              <a:buSzPts val="1600"/>
              <a:buFont typeface="Times New Roman"/>
              <a:buNone/>
              <a:defRPr sz="1600"/>
            </a:lvl4pPr>
            <a:lvl5pPr marL="2286000" lvl="4" indent="-228600" algn="l">
              <a:lnSpc>
                <a:spcPct val="100000"/>
              </a:lnSpc>
              <a:spcBef>
                <a:spcPts val="320"/>
              </a:spcBef>
              <a:spcAft>
                <a:spcPts val="0"/>
              </a:spcAft>
              <a:buClr>
                <a:schemeClr val="dk1"/>
              </a:buClr>
              <a:buSzPts val="1600"/>
              <a:buFont typeface="Times New Roman"/>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38" name="Google Shape;38;p3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F693C889-72BB-4A3F-88FF-DB5D79B46C9F}" type="datetime3">
              <a:rPr lang="en-US" smtClean="0"/>
              <a:t>6 October 2023</a:t>
            </a:fld>
            <a:endParaRPr/>
          </a:p>
        </p:txBody>
      </p:sp>
      <p:sp>
        <p:nvSpPr>
          <p:cNvPr id="39" name="Google Shape;39;p3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34"/>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 name="Google Shape;43;p34"/>
          <p:cNvSpPr txBox="1">
            <a:spLocks noGrp="1"/>
          </p:cNvSpPr>
          <p:nvPr>
            <p:ph type="body" idx="1"/>
          </p:nvPr>
        </p:nvSpPr>
        <p:spPr>
          <a:xfrm>
            <a:off x="685800" y="1981200"/>
            <a:ext cx="3810000" cy="4114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4"/>
          <p:cNvSpPr txBox="1">
            <a:spLocks noGrp="1"/>
          </p:cNvSpPr>
          <p:nvPr>
            <p:ph type="body" idx="2"/>
          </p:nvPr>
        </p:nvSpPr>
        <p:spPr>
          <a:xfrm>
            <a:off x="4648200" y="1981200"/>
            <a:ext cx="3810000" cy="4114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3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68438443-5994-46C8-AEEF-2D59BC6E7C9E}" type="datetime3">
              <a:rPr lang="en-US" smtClean="0"/>
              <a:t>6 October 2023</a:t>
            </a:fld>
            <a:endParaRPr/>
          </a:p>
        </p:txBody>
      </p:sp>
      <p:sp>
        <p:nvSpPr>
          <p:cNvPr id="46" name="Google Shape;46;p3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35"/>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0" name="Google Shape;50;p35"/>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Times New Roman"/>
              <a:buNone/>
              <a:defRPr sz="2400" b="1"/>
            </a:lvl1pPr>
            <a:lvl2pPr marL="914400" lvl="1" indent="-228600" algn="l">
              <a:lnSpc>
                <a:spcPct val="100000"/>
              </a:lnSpc>
              <a:spcBef>
                <a:spcPts val="400"/>
              </a:spcBef>
              <a:spcAft>
                <a:spcPts val="0"/>
              </a:spcAft>
              <a:buClr>
                <a:schemeClr val="dk1"/>
              </a:buClr>
              <a:buSzPts val="2000"/>
              <a:buFont typeface="Times New Roman"/>
              <a:buNone/>
              <a:defRPr sz="2000" b="1"/>
            </a:lvl2pPr>
            <a:lvl3pPr marL="1371600" lvl="2" indent="-228600" algn="l">
              <a:lnSpc>
                <a:spcPct val="100000"/>
              </a:lnSpc>
              <a:spcBef>
                <a:spcPts val="360"/>
              </a:spcBef>
              <a:spcAft>
                <a:spcPts val="0"/>
              </a:spcAft>
              <a:buClr>
                <a:schemeClr val="dk1"/>
              </a:buClr>
              <a:buSzPts val="1800"/>
              <a:buFont typeface="Times New Roman"/>
              <a:buNone/>
              <a:defRPr sz="1800" b="1"/>
            </a:lvl3pPr>
            <a:lvl4pPr marL="1828800" lvl="3" indent="-228600" algn="l">
              <a:lnSpc>
                <a:spcPct val="100000"/>
              </a:lnSpc>
              <a:spcBef>
                <a:spcPts val="320"/>
              </a:spcBef>
              <a:spcAft>
                <a:spcPts val="0"/>
              </a:spcAft>
              <a:buClr>
                <a:schemeClr val="dk1"/>
              </a:buClr>
              <a:buSzPts val="1600"/>
              <a:buFont typeface="Times New Roman"/>
              <a:buNone/>
              <a:defRPr sz="1600" b="1"/>
            </a:lvl4pPr>
            <a:lvl5pPr marL="2286000" lvl="4" indent="-228600" algn="l">
              <a:lnSpc>
                <a:spcPct val="100000"/>
              </a:lnSpc>
              <a:spcBef>
                <a:spcPts val="320"/>
              </a:spcBef>
              <a:spcAft>
                <a:spcPts val="0"/>
              </a:spcAft>
              <a:buClr>
                <a:schemeClr val="dk1"/>
              </a:buClr>
              <a:buSzPts val="1600"/>
              <a:buFont typeface="Times New Roman"/>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35"/>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5"/>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Times New Roman"/>
              <a:buNone/>
              <a:defRPr sz="2400" b="1"/>
            </a:lvl1pPr>
            <a:lvl2pPr marL="914400" lvl="1" indent="-228600" algn="l">
              <a:lnSpc>
                <a:spcPct val="100000"/>
              </a:lnSpc>
              <a:spcBef>
                <a:spcPts val="400"/>
              </a:spcBef>
              <a:spcAft>
                <a:spcPts val="0"/>
              </a:spcAft>
              <a:buClr>
                <a:schemeClr val="dk1"/>
              </a:buClr>
              <a:buSzPts val="2000"/>
              <a:buFont typeface="Times New Roman"/>
              <a:buNone/>
              <a:defRPr sz="2000" b="1"/>
            </a:lvl2pPr>
            <a:lvl3pPr marL="1371600" lvl="2" indent="-228600" algn="l">
              <a:lnSpc>
                <a:spcPct val="100000"/>
              </a:lnSpc>
              <a:spcBef>
                <a:spcPts val="360"/>
              </a:spcBef>
              <a:spcAft>
                <a:spcPts val="0"/>
              </a:spcAft>
              <a:buClr>
                <a:schemeClr val="dk1"/>
              </a:buClr>
              <a:buSzPts val="1800"/>
              <a:buFont typeface="Times New Roman"/>
              <a:buNone/>
              <a:defRPr sz="1800" b="1"/>
            </a:lvl3pPr>
            <a:lvl4pPr marL="1828800" lvl="3" indent="-228600" algn="l">
              <a:lnSpc>
                <a:spcPct val="100000"/>
              </a:lnSpc>
              <a:spcBef>
                <a:spcPts val="320"/>
              </a:spcBef>
              <a:spcAft>
                <a:spcPts val="0"/>
              </a:spcAft>
              <a:buClr>
                <a:schemeClr val="dk1"/>
              </a:buClr>
              <a:buSzPts val="1600"/>
              <a:buFont typeface="Times New Roman"/>
              <a:buNone/>
              <a:defRPr sz="1600" b="1"/>
            </a:lvl4pPr>
            <a:lvl5pPr marL="2286000" lvl="4" indent="-228600" algn="l">
              <a:lnSpc>
                <a:spcPct val="100000"/>
              </a:lnSpc>
              <a:spcBef>
                <a:spcPts val="320"/>
              </a:spcBef>
              <a:spcAft>
                <a:spcPts val="0"/>
              </a:spcAft>
              <a:buClr>
                <a:schemeClr val="dk1"/>
              </a:buClr>
              <a:buSzPts val="1600"/>
              <a:buFont typeface="Times New Roman"/>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35"/>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28E5C271-FA14-4B19-BFBF-3563F3BF711E}" type="datetime3">
              <a:rPr lang="en-US" smtClean="0"/>
              <a:t>6 October 2023</a:t>
            </a:fld>
            <a:endParaRPr/>
          </a:p>
        </p:txBody>
      </p:sp>
      <p:sp>
        <p:nvSpPr>
          <p:cNvPr id="55" name="Google Shape;55;p3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36"/>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9" name="Google Shape;59;p36"/>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Font typeface="Times New Roman"/>
              <a:buChar char="•"/>
              <a:defRPr sz="3200"/>
            </a:lvl1pPr>
            <a:lvl2pPr marL="914400" lvl="1" indent="-406400" algn="l">
              <a:lnSpc>
                <a:spcPct val="100000"/>
              </a:lnSpc>
              <a:spcBef>
                <a:spcPts val="560"/>
              </a:spcBef>
              <a:spcAft>
                <a:spcPts val="0"/>
              </a:spcAft>
              <a:buClr>
                <a:schemeClr val="dk1"/>
              </a:buClr>
              <a:buSzPts val="2800"/>
              <a:buFont typeface="Times New Roman"/>
              <a:buChar char="–"/>
              <a:defRPr sz="2800"/>
            </a:lvl2pPr>
            <a:lvl3pPr marL="1371600" lvl="2" indent="-381000" algn="l">
              <a:lnSpc>
                <a:spcPct val="100000"/>
              </a:lnSpc>
              <a:spcBef>
                <a:spcPts val="480"/>
              </a:spcBef>
              <a:spcAft>
                <a:spcPts val="0"/>
              </a:spcAft>
              <a:buClr>
                <a:schemeClr val="dk1"/>
              </a:buClr>
              <a:buSzPts val="2400"/>
              <a:buFont typeface="Times New Roman"/>
              <a:buChar char="•"/>
              <a:defRPr sz="2400"/>
            </a:lvl3pPr>
            <a:lvl4pPr marL="1828800" lvl="3" indent="-355600" algn="l">
              <a:lnSpc>
                <a:spcPct val="100000"/>
              </a:lnSpc>
              <a:spcBef>
                <a:spcPts val="400"/>
              </a:spcBef>
              <a:spcAft>
                <a:spcPts val="0"/>
              </a:spcAft>
              <a:buClr>
                <a:schemeClr val="dk1"/>
              </a:buClr>
              <a:buSzPts val="2000"/>
              <a:buFont typeface="Times New Roman"/>
              <a:buChar char="–"/>
              <a:defRPr sz="2000"/>
            </a:lvl4pPr>
            <a:lvl5pPr marL="2286000" lvl="4" indent="-355600" algn="l">
              <a:lnSpc>
                <a:spcPct val="100000"/>
              </a:lnSpc>
              <a:spcBef>
                <a:spcPts val="400"/>
              </a:spcBef>
              <a:spcAft>
                <a:spcPts val="0"/>
              </a:spcAft>
              <a:buClr>
                <a:schemeClr val="dk1"/>
              </a:buClr>
              <a:buSzPts val="2000"/>
              <a:buFont typeface="Times New Roman"/>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0" name="Google Shape;60;p36"/>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chemeClr val="dk1"/>
              </a:buClr>
              <a:buSzPts val="1600"/>
              <a:buFont typeface="Times New Roman"/>
              <a:buNone/>
              <a:defRPr sz="1600"/>
            </a:lvl1pPr>
            <a:lvl2pPr marL="914400" lvl="1" indent="-228600" algn="l">
              <a:lnSpc>
                <a:spcPct val="100000"/>
              </a:lnSpc>
              <a:spcBef>
                <a:spcPts val="280"/>
              </a:spcBef>
              <a:spcAft>
                <a:spcPts val="0"/>
              </a:spcAft>
              <a:buClr>
                <a:schemeClr val="dk1"/>
              </a:buClr>
              <a:buSzPts val="1400"/>
              <a:buFont typeface="Times New Roman"/>
              <a:buNone/>
              <a:defRPr sz="1400"/>
            </a:lvl2pPr>
            <a:lvl3pPr marL="1371600" lvl="2" indent="-228600" algn="l">
              <a:lnSpc>
                <a:spcPct val="100000"/>
              </a:lnSpc>
              <a:spcBef>
                <a:spcPts val="240"/>
              </a:spcBef>
              <a:spcAft>
                <a:spcPts val="0"/>
              </a:spcAft>
              <a:buClr>
                <a:schemeClr val="dk1"/>
              </a:buClr>
              <a:buSzPts val="1200"/>
              <a:buFont typeface="Times New Roman"/>
              <a:buNone/>
              <a:defRPr sz="1200"/>
            </a:lvl3pPr>
            <a:lvl4pPr marL="1828800" lvl="3" indent="-228600" algn="l">
              <a:lnSpc>
                <a:spcPct val="100000"/>
              </a:lnSpc>
              <a:spcBef>
                <a:spcPts val="200"/>
              </a:spcBef>
              <a:spcAft>
                <a:spcPts val="0"/>
              </a:spcAft>
              <a:buClr>
                <a:schemeClr val="dk1"/>
              </a:buClr>
              <a:buSzPts val="1000"/>
              <a:buFont typeface="Times New Roman"/>
              <a:buNone/>
              <a:defRPr sz="1000"/>
            </a:lvl4pPr>
            <a:lvl5pPr marL="2286000" lvl="4" indent="-228600" algn="l">
              <a:lnSpc>
                <a:spcPct val="100000"/>
              </a:lnSpc>
              <a:spcBef>
                <a:spcPts val="200"/>
              </a:spcBef>
              <a:spcAft>
                <a:spcPts val="0"/>
              </a:spcAft>
              <a:buClr>
                <a:schemeClr val="dk1"/>
              </a:buClr>
              <a:buSzPts val="1000"/>
              <a:buFont typeface="Times New Roman"/>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3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8A449154-40C0-463B-9870-DE851E5650F2}" type="datetime3">
              <a:rPr lang="en-US" smtClean="0"/>
              <a:t>6 October 2023</a:t>
            </a:fld>
            <a:endParaRPr/>
          </a:p>
        </p:txBody>
      </p:sp>
      <p:sp>
        <p:nvSpPr>
          <p:cNvPr id="62" name="Google Shape;62;p3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37"/>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6" name="Google Shape;66;p37"/>
          <p:cNvSpPr>
            <a:spLocks noGrp="1"/>
          </p:cNvSpPr>
          <p:nvPr>
            <p:ph type="pic" idx="2"/>
          </p:nvPr>
        </p:nvSpPr>
        <p:spPr>
          <a:xfrm>
            <a:off x="3887788" y="987425"/>
            <a:ext cx="4629150" cy="4873625"/>
          </a:xfrm>
          <a:prstGeom prst="rect">
            <a:avLst/>
          </a:prstGeom>
          <a:noFill/>
          <a:ln>
            <a:noFill/>
          </a:ln>
        </p:spPr>
      </p:sp>
      <p:sp>
        <p:nvSpPr>
          <p:cNvPr id="67" name="Google Shape;67;p37"/>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chemeClr val="dk1"/>
              </a:buClr>
              <a:buSzPts val="1600"/>
              <a:buFont typeface="Times New Roman"/>
              <a:buNone/>
              <a:defRPr sz="1600"/>
            </a:lvl1pPr>
            <a:lvl2pPr marL="914400" lvl="1" indent="-228600" algn="l">
              <a:lnSpc>
                <a:spcPct val="100000"/>
              </a:lnSpc>
              <a:spcBef>
                <a:spcPts val="280"/>
              </a:spcBef>
              <a:spcAft>
                <a:spcPts val="0"/>
              </a:spcAft>
              <a:buClr>
                <a:schemeClr val="dk1"/>
              </a:buClr>
              <a:buSzPts val="1400"/>
              <a:buFont typeface="Times New Roman"/>
              <a:buNone/>
              <a:defRPr sz="1400"/>
            </a:lvl2pPr>
            <a:lvl3pPr marL="1371600" lvl="2" indent="-228600" algn="l">
              <a:lnSpc>
                <a:spcPct val="100000"/>
              </a:lnSpc>
              <a:spcBef>
                <a:spcPts val="240"/>
              </a:spcBef>
              <a:spcAft>
                <a:spcPts val="0"/>
              </a:spcAft>
              <a:buClr>
                <a:schemeClr val="dk1"/>
              </a:buClr>
              <a:buSzPts val="1200"/>
              <a:buFont typeface="Times New Roman"/>
              <a:buNone/>
              <a:defRPr sz="1200"/>
            </a:lvl3pPr>
            <a:lvl4pPr marL="1828800" lvl="3" indent="-228600" algn="l">
              <a:lnSpc>
                <a:spcPct val="100000"/>
              </a:lnSpc>
              <a:spcBef>
                <a:spcPts val="200"/>
              </a:spcBef>
              <a:spcAft>
                <a:spcPts val="0"/>
              </a:spcAft>
              <a:buClr>
                <a:schemeClr val="dk1"/>
              </a:buClr>
              <a:buSzPts val="1000"/>
              <a:buFont typeface="Times New Roman"/>
              <a:buNone/>
              <a:defRPr sz="1000"/>
            </a:lvl4pPr>
            <a:lvl5pPr marL="2286000" lvl="4" indent="-228600" algn="l">
              <a:lnSpc>
                <a:spcPct val="100000"/>
              </a:lnSpc>
              <a:spcBef>
                <a:spcPts val="200"/>
              </a:spcBef>
              <a:spcAft>
                <a:spcPts val="0"/>
              </a:spcAft>
              <a:buClr>
                <a:schemeClr val="dk1"/>
              </a:buClr>
              <a:buSzPts val="1000"/>
              <a:buFont typeface="Times New Roman"/>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3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4E899386-CBAA-4D39-AF2D-8EC1DE21406A}" type="datetime3">
              <a:rPr lang="en-US" smtClean="0"/>
              <a:t>6 October 2023</a:t>
            </a:fld>
            <a:endParaRPr/>
          </a:p>
        </p:txBody>
      </p:sp>
      <p:sp>
        <p:nvSpPr>
          <p:cNvPr id="69" name="Google Shape;69;p3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38"/>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3" name="Google Shape;73;p38"/>
          <p:cNvSpPr txBox="1">
            <a:spLocks noGrp="1"/>
          </p:cNvSpPr>
          <p:nvPr>
            <p:ph type="body" idx="1"/>
          </p:nvPr>
        </p:nvSpPr>
        <p:spPr>
          <a:xfrm rot="5400000">
            <a:off x="2514600" y="152400"/>
            <a:ext cx="4114800" cy="77724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3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48094A4C-1916-4AF1-A1C2-EDC0C0EC293E}" type="datetime3">
              <a:rPr lang="en-US" smtClean="0"/>
              <a:t>6 October 2023</a:t>
            </a:fld>
            <a:endParaRPr/>
          </a:p>
        </p:txBody>
      </p:sp>
      <p:sp>
        <p:nvSpPr>
          <p:cNvPr id="75" name="Google Shape;75;p3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6D6F5">
            <a:alpha val="54117"/>
          </a:srgbClr>
        </a:solid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11" name="Google Shape;11;p28"/>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lnSpc>
                <a:spcPct val="100000"/>
              </a:lnSpc>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lnSpc>
                <a:spcPct val="100000"/>
              </a:lnSpc>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2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fld id="{B8A5363C-25EE-49EE-8F58-FC70F37812F9}" type="datetime3">
              <a:rPr lang="en-US" smtClean="0"/>
              <a:t>6 October 2023</a:t>
            </a:fld>
            <a:endParaRPr/>
          </a:p>
        </p:txBody>
      </p:sp>
      <p:sp>
        <p:nvSpPr>
          <p:cNvPr id="13" name="Google Shape;13;p2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2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s://www.sciencedirect.com/science/article/pii/S1746809422001744" TargetMode="Externa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hyperlink" Target="https://www.sciencedirect.com/science/article/pii/S0169260720316564" TargetMode="Externa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hyperlink" Target="https://www.sciencedirect.com/science/article/pii/S0169260722002668" TargetMode="Externa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hyperlink" Target="https://www.sciencedirect.com/science/article/pii/S2772442523000539" TargetMode="Externa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hyperlink" Target="https://www.sciencedirect.com/science/article/pii/S0957417423007844"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hyperlink" Target="https://www.sciencedirect.com/science/article/pii/S174680942200218X#:~:text=The%20proposed%20capsule%20network%20has,6.5%20times%20less%20computational%20time.&amp;text=The%20classification%20process%20includes%20the,D2%2C%20D3%2C%20D4)." TargetMode="Externa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hyperlink" Target="https://www.sciencedirect.com/science/article/pii/S1746809423002525" TargetMode="Externa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hyperlink" Target="https://www.sciencedirect.com/science/article/pii/S2666412722000162" TargetMode="Externa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hyperlink" Target="https://www.sciencedirect.com/science/article/pii/S1746809422005067#!" TargetMode="External"/><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hyperlink" Target="https://www.sciencedirect.com/science/article/pii/S001048252300598X?dgcid=rss_sd_all" TargetMode="External"/><Relationship Id="rId5" Type="http://schemas.openxmlformats.org/officeDocument/2006/relationships/hyperlink" Target="https://www.sciencedirect.com/science/article/pii/S0169260722002851/pdfft?md5=129f7659575d32466d938e2b2f7ac87d&amp;pid=1-s2.0-S0169260722002851-main.pdf" TargetMode="Externa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hyperlink" Target="https://www.sciencedirect.com/science/article/pii/S2772442523000539" TargetMode="External"/><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hyperlink" Target="https://www.sciencedirect.com/science/article/pii/S0169260720316564" TargetMode="External"/><Relationship Id="rId5" Type="http://schemas.openxmlformats.org/officeDocument/2006/relationships/hyperlink" Target="https://www.sciencedirect.com/science/article/pii/S1746809422001744" TargetMode="Externa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hyperlink" Target="https://www.sciencedirect.com/science/article/pii/S1746809423002525" TargetMode="External"/><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hyperlink" Target="https://www.sciencedirect.com/science/article/pii/S174680942200218X#:~:text=The%20proposed%20capsule%20network%20has,6.5%20times%20less%20computational%20time.&amp;text=The%20classification%20process%20includes%20the,D2%2C%20D3%2C%20D4)." TargetMode="External"/><Relationship Id="rId5" Type="http://schemas.openxmlformats.org/officeDocument/2006/relationships/hyperlink" Target="https://www.sciencedirect.com/science/article/pii/S0957417423007844" TargetMode="External"/><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hyperlink" Target="https://www.sciencedirect.com/science/article/pii/S0169260722002668" TargetMode="External"/><Relationship Id="rId5" Type="http://schemas.openxmlformats.org/officeDocument/2006/relationships/hyperlink" Target="https://www.sciencedirect.com/science/article/pii/S2666412722000162" TargetMode="Externa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www.kaggle.com/datasets/ramanathansp20/inbreast-dataset"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www.sciencedirect.com/science/article/pii/S001048252300598X?dgcid=rss_sd_all"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hyperlink" Target="https://www.sciencedirect.com/science/article/pii/S1746809422005067#!"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89" name="Google Shape;89;p1"/>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90" name="Google Shape;90;p1"/>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91" name="Google Shape;91;p1"/>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1</a:t>
            </a:fld>
            <a:endParaRPr sz="1600" b="1" i="0" u="none" strike="noStrike" cap="none">
              <a:solidFill>
                <a:srgbClr val="FFFFFF"/>
              </a:solidFill>
              <a:latin typeface="Comic Sans MS"/>
              <a:ea typeface="Comic Sans MS"/>
              <a:cs typeface="Comic Sans MS"/>
              <a:sym typeface="Comic Sans MS"/>
            </a:endParaRPr>
          </a:p>
        </p:txBody>
      </p:sp>
      <p:sp>
        <p:nvSpPr>
          <p:cNvPr id="92" name="Google Shape;92;p1"/>
          <p:cNvSpPr txBox="1">
            <a:spLocks noGrp="1"/>
          </p:cNvSpPr>
          <p:nvPr>
            <p:ph type="dt" idx="10"/>
          </p:nvPr>
        </p:nvSpPr>
        <p:spPr>
          <a:xfrm>
            <a:off x="0" y="6564325"/>
            <a:ext cx="1948800" cy="412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E1438992-91CF-42A5-9A63-D24A032BB5F6}" type="datetime3">
              <a:rPr lang="en-US" sz="1400" b="1" i="0" u="none" strike="noStrike" cap="none" smtClean="0">
                <a:solidFill>
                  <a:srgbClr val="FF0066"/>
                </a:solidFill>
                <a:latin typeface="Arial Rounded"/>
                <a:sym typeface="Arial Rounded"/>
              </a:rPr>
              <a:t>6 October 2023</a:t>
            </a:fld>
            <a:endParaRPr sz="1400" b="1" i="0" u="none" strike="noStrike" cap="none">
              <a:solidFill>
                <a:srgbClr val="FF0066"/>
              </a:solidFill>
              <a:latin typeface="Arial Rounded"/>
              <a:ea typeface="Arial Rounded"/>
              <a:cs typeface="Arial Rounded"/>
              <a:sym typeface="Arial Rounded"/>
            </a:endParaRPr>
          </a:p>
        </p:txBody>
      </p:sp>
      <p:sp>
        <p:nvSpPr>
          <p:cNvPr id="93" name="Google Shape;93;p1"/>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dirty="0">
                <a:solidFill>
                  <a:srgbClr val="47FFD0"/>
                </a:solidFill>
                <a:latin typeface="Comic Sans MS"/>
                <a:ea typeface="Comic Sans MS"/>
                <a:cs typeface="Comic Sans MS"/>
                <a:sym typeface="Comic Sans MS"/>
              </a:rPr>
              <a:t>Mepco Schlenk Engineering College </a:t>
            </a:r>
            <a:r>
              <a:rPr lang="en-US" sz="1800" b="1" i="0" u="none" strike="noStrike" cap="none" dirty="0">
                <a:solidFill>
                  <a:srgbClr val="47FFD0"/>
                </a:solidFill>
                <a:latin typeface="Comic Sans MS"/>
                <a:ea typeface="Comic Sans MS"/>
                <a:cs typeface="Comic Sans MS"/>
                <a:sym typeface="Comic Sans MS"/>
              </a:rPr>
              <a:t>(Autonomous)</a:t>
            </a:r>
            <a:endParaRPr sz="1800" b="1" i="1" u="none" strike="noStrike" cap="none" dirty="0">
              <a:solidFill>
                <a:srgbClr val="47FFD0"/>
              </a:solidFill>
              <a:latin typeface="Comic Sans MS"/>
              <a:ea typeface="Comic Sans MS"/>
              <a:cs typeface="Comic Sans MS"/>
              <a:sym typeface="Comic Sans MS"/>
            </a:endParaRPr>
          </a:p>
        </p:txBody>
      </p:sp>
      <p:sp>
        <p:nvSpPr>
          <p:cNvPr id="94" name="Google Shape;94;p1"/>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95" name="Google Shape;95;p1"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96" name="Google Shape;96;p1"/>
          <p:cNvSpPr txBox="1"/>
          <p:nvPr/>
        </p:nvSpPr>
        <p:spPr>
          <a:xfrm>
            <a:off x="827584" y="2503488"/>
            <a:ext cx="7272808" cy="17542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600"/>
              <a:buFont typeface="Times New Roman"/>
              <a:buNone/>
            </a:pPr>
            <a:r>
              <a:rPr lang="en-US" sz="3600" b="1" i="0" u="none" strike="noStrike" cap="none" dirty="0">
                <a:solidFill>
                  <a:srgbClr val="C00000"/>
                </a:solidFill>
                <a:latin typeface="Times New Roman"/>
                <a:ea typeface="Times New Roman"/>
                <a:cs typeface="Times New Roman"/>
                <a:sym typeface="Times New Roman"/>
              </a:rPr>
              <a:t>Breast mass detection in Mammography images based on </a:t>
            </a:r>
            <a:br>
              <a:rPr lang="en-US" sz="3600" b="1" i="0" u="none" strike="noStrike" cap="none" dirty="0">
                <a:solidFill>
                  <a:srgbClr val="C00000"/>
                </a:solidFill>
                <a:latin typeface="Times New Roman"/>
                <a:ea typeface="Times New Roman"/>
                <a:cs typeface="Times New Roman"/>
                <a:sym typeface="Times New Roman"/>
              </a:rPr>
            </a:br>
            <a:r>
              <a:rPr lang="en-US" sz="3600" b="1" i="0" u="none" strike="noStrike" cap="none" dirty="0">
                <a:solidFill>
                  <a:srgbClr val="C00000"/>
                </a:solidFill>
                <a:latin typeface="Times New Roman"/>
                <a:ea typeface="Times New Roman"/>
                <a:cs typeface="Times New Roman"/>
                <a:sym typeface="Times New Roman"/>
              </a:rPr>
              <a:t>Improved Deep Transformed model</a:t>
            </a:r>
            <a:endParaRPr lang="en-US" sz="1400" b="0" i="0" u="none" strike="noStrike" cap="none" dirty="0">
              <a:solidFill>
                <a:srgbClr val="C00000"/>
              </a:solidFill>
              <a:latin typeface="Times New Roman" panose="02020603050405020304" pitchFamily="18" charset="0"/>
              <a:cs typeface="Times New Roman" panose="02020603050405020304" pitchFamily="18" charset="0"/>
              <a:sym typeface="Arial"/>
            </a:endParaRPr>
          </a:p>
        </p:txBody>
      </p:sp>
      <p:sp>
        <p:nvSpPr>
          <p:cNvPr id="97" name="Google Shape;97;p1"/>
          <p:cNvSpPr txBox="1"/>
          <p:nvPr/>
        </p:nvSpPr>
        <p:spPr>
          <a:xfrm>
            <a:off x="4463988" y="5043666"/>
            <a:ext cx="4906297"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dirty="0">
                <a:solidFill>
                  <a:schemeClr val="dk1"/>
                </a:solidFill>
                <a:latin typeface="Times New Roman"/>
                <a:ea typeface="Times New Roman"/>
                <a:cs typeface="Times New Roman"/>
                <a:sym typeface="Times New Roman"/>
              </a:rPr>
              <a:t>V. RAJA SUBRAMANIAN (20BCS046)</a:t>
            </a:r>
          </a:p>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dirty="0">
                <a:solidFill>
                  <a:schemeClr val="dk1"/>
                </a:solidFill>
                <a:latin typeface="Times New Roman"/>
                <a:ea typeface="Times New Roman"/>
                <a:cs typeface="Times New Roman"/>
                <a:sym typeface="Times New Roman"/>
              </a:rPr>
              <a:t>K. VIJAYA GOKUL (20BCS059)</a:t>
            </a:r>
          </a:p>
        </p:txBody>
      </p:sp>
      <p:sp>
        <p:nvSpPr>
          <p:cNvPr id="2" name="Google Shape;97;p1">
            <a:extLst>
              <a:ext uri="{FF2B5EF4-FFF2-40B4-BE49-F238E27FC236}">
                <a16:creationId xmlns:a16="http://schemas.microsoft.com/office/drawing/2014/main" id="{CF46A962-0F70-96C9-324D-9F297AC3737A}"/>
              </a:ext>
            </a:extLst>
          </p:cNvPr>
          <p:cNvSpPr txBox="1"/>
          <p:nvPr/>
        </p:nvSpPr>
        <p:spPr>
          <a:xfrm>
            <a:off x="0" y="4918220"/>
            <a:ext cx="3752411" cy="14772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dirty="0">
                <a:solidFill>
                  <a:schemeClr val="dk1"/>
                </a:solidFill>
                <a:latin typeface="Times New Roman"/>
                <a:ea typeface="Times New Roman"/>
                <a:cs typeface="Times New Roman"/>
                <a:sym typeface="Times New Roman"/>
              </a:rPr>
              <a:t>GUIDED BY,</a:t>
            </a:r>
          </a:p>
          <a:p>
            <a:pPr marL="0" marR="0" lvl="0" indent="0" algn="ctr" rtl="0">
              <a:lnSpc>
                <a:spcPct val="100000"/>
              </a:lnSpc>
              <a:spcBef>
                <a:spcPts val="0"/>
              </a:spcBef>
              <a:spcAft>
                <a:spcPts val="0"/>
              </a:spcAft>
              <a:buClr>
                <a:schemeClr val="dk1"/>
              </a:buClr>
              <a:buSzPts val="1800"/>
              <a:buFont typeface="Times New Roman"/>
              <a:buNone/>
            </a:pPr>
            <a:endParaRPr lang="en-US" sz="18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dirty="0">
                <a:solidFill>
                  <a:srgbClr val="C00000"/>
                </a:solidFill>
                <a:latin typeface="Times New Roman"/>
                <a:ea typeface="Times New Roman"/>
                <a:cs typeface="Times New Roman"/>
                <a:sym typeface="Times New Roman"/>
              </a:rPr>
              <a:t>Dr.B. Lakshmanan, </a:t>
            </a:r>
          </a:p>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dirty="0">
                <a:solidFill>
                  <a:srgbClr val="C00000"/>
                </a:solidFill>
                <a:latin typeface="Times New Roman"/>
                <a:ea typeface="Times New Roman"/>
                <a:cs typeface="Times New Roman"/>
                <a:sym typeface="Times New Roman"/>
              </a:rPr>
              <a:t>Associate Professor,</a:t>
            </a:r>
          </a:p>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dirty="0">
                <a:solidFill>
                  <a:srgbClr val="C00000"/>
                </a:solidFill>
                <a:latin typeface="Times New Roman"/>
                <a:ea typeface="Times New Roman"/>
                <a:cs typeface="Times New Roman"/>
                <a:sym typeface="Times New Roman"/>
              </a:rPr>
              <a:t>CSE Department.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10</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937657" y="891458"/>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- 2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Times New Roman" panose="02020603050405020304" pitchFamily="18" charset="0"/>
              </a:rPr>
              <a:t>Merits:</a:t>
            </a:r>
            <a:endParaRPr lang="en-IN" sz="2400" dirty="0">
              <a:solidFill>
                <a:srgbClr val="C00000"/>
              </a:solidFill>
              <a:effectLst/>
              <a:latin typeface="Times New Roman" panose="02020603050405020304" pitchFamily="18" charset="0"/>
              <a:cs typeface="Times New Roman" panose="02020603050405020304" pitchFamily="18" charset="0"/>
            </a:endParaRPr>
          </a:p>
          <a:p>
            <a:pPr marL="342900" indent="-342900" algn="just"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Improved accuracy in mass and microcalcification detection.</a:t>
            </a:r>
          </a:p>
          <a:p>
            <a:pPr marL="342900" indent="-342900" algn="just"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Better handling of the high uncertainty level in breast tissue anomaly classification.</a:t>
            </a:r>
          </a:p>
          <a:p>
            <a:pPr marL="342900" indent="-342900" algn="just"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Possibility-necessity based decision making can provide a more efficient and effective way of assigning samples to different classes.</a:t>
            </a:r>
          </a:p>
          <a:p>
            <a:pPr marL="0" indent="0" algn="just"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Times New Roman" panose="02020603050405020304" pitchFamily="18" charset="0"/>
              </a:rPr>
              <a:t>Demerits:</a:t>
            </a:r>
            <a:endParaRPr lang="en-IN" sz="2400" dirty="0">
              <a:solidFill>
                <a:srgbClr val="C00000"/>
              </a:solidFill>
              <a:effectLst/>
              <a:latin typeface="Times New Roman" panose="02020603050405020304" pitchFamily="18" charset="0"/>
              <a:cs typeface="Times New Roman" panose="02020603050405020304" pitchFamily="18" charset="0"/>
            </a:endParaRPr>
          </a:p>
          <a:p>
            <a:pPr marL="342900" indent="-342900" algn="just"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The proposed approach may require a large amount of data to train the models and achieve high accuracy.</a:t>
            </a:r>
          </a:p>
          <a:p>
            <a:pPr marL="342900" indent="-342900" algn="just"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The possibility-based modeling formalism may be more complex and difficult to implement than other traditional methods.</a:t>
            </a:r>
          </a:p>
          <a:p>
            <a:pPr marL="342900" indent="-342900" algn="just"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The proposed approach may not be suitable for all types of breast tissue anomalies or may not generalize well to other datasets.</a:t>
            </a:r>
            <a:endParaRPr lang="en-IN" sz="20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0970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11</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441415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- 3</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a:buNone/>
            </a:pPr>
            <a:r>
              <a:rPr lang="en-US" sz="2400" i="0" dirty="0">
                <a:solidFill>
                  <a:srgbClr val="1F1F1F"/>
                </a:solidFill>
                <a:effectLst/>
                <a:latin typeface="Times New Roman" panose="02020603050405020304" pitchFamily="18" charset="0"/>
                <a:cs typeface="Times New Roman" panose="02020603050405020304" pitchFamily="18" charset="0"/>
              </a:rPr>
              <a:t>	</a:t>
            </a:r>
          </a:p>
          <a:p>
            <a:pPr marL="0" indent="0" algn="just">
              <a:buNone/>
            </a:pPr>
            <a:r>
              <a:rPr lang="en-US" sz="2400" i="0" dirty="0">
                <a:solidFill>
                  <a:srgbClr val="C00000"/>
                </a:solidFill>
                <a:effectLst/>
                <a:latin typeface="Times New Roman" panose="02020603050405020304" pitchFamily="18" charset="0"/>
                <a:cs typeface="Times New Roman" panose="02020603050405020304" pitchFamily="18" charset="0"/>
              </a:rPr>
              <a:t>Hamed </a:t>
            </a:r>
            <a:r>
              <a:rPr lang="en-US" sz="2400" i="0" dirty="0" err="1">
                <a:solidFill>
                  <a:srgbClr val="C00000"/>
                </a:solidFill>
                <a:effectLst/>
                <a:latin typeface="Times New Roman" panose="02020603050405020304" pitchFamily="18" charset="0"/>
                <a:cs typeface="Times New Roman" panose="02020603050405020304" pitchFamily="18" charset="0"/>
              </a:rPr>
              <a:t>Pezeshki’s</a:t>
            </a:r>
            <a:r>
              <a:rPr lang="en-US" sz="2400" i="0" dirty="0">
                <a:solidFill>
                  <a:srgbClr val="C00000"/>
                </a:solidFill>
                <a:effectLst/>
                <a:latin typeface="Times New Roman" panose="02020603050405020304" pitchFamily="18" charset="0"/>
                <a:cs typeface="Times New Roman" panose="02020603050405020304" pitchFamily="18" charset="0"/>
              </a:rPr>
              <a:t> (2022) </a:t>
            </a:r>
            <a:r>
              <a:rPr lang="en-US" sz="2400" i="0" dirty="0">
                <a:solidFill>
                  <a:srgbClr val="1F1F1F"/>
                </a:solidFill>
                <a:effectLst/>
                <a:latin typeface="Times New Roman" panose="02020603050405020304" pitchFamily="18" charset="0"/>
                <a:cs typeface="Times New Roman" panose="02020603050405020304" pitchFamily="18" charset="0"/>
              </a:rPr>
              <a:t>research aims to improve mammogram image segmentation by focusing on key regions. It extracts spiculated areas and mass cores simultaneously, using pixel patterns for spiculated regions and pixel similarity for mass cores. By removing redundant pixels through thresholding and combining regions, the method ensures accurate tumor segmentation. This advancement has potential for enhancing medical diagnoses.</a:t>
            </a:r>
          </a:p>
        </p:txBody>
      </p:sp>
      <p:sp>
        <p:nvSpPr>
          <p:cNvPr id="3" name="Rectangle 2">
            <a:extLst>
              <a:ext uri="{FF2B5EF4-FFF2-40B4-BE49-F238E27FC236}">
                <a16:creationId xmlns:a16="http://schemas.microsoft.com/office/drawing/2014/main" id="{E68772FD-0BBD-119D-4058-8A408CC1D5DD}"/>
              </a:ext>
            </a:extLst>
          </p:cNvPr>
          <p:cNvSpPr/>
          <p:nvPr/>
        </p:nvSpPr>
        <p:spPr>
          <a:xfrm>
            <a:off x="406400" y="5422134"/>
            <a:ext cx="8143875" cy="584775"/>
          </a:xfrm>
          <a:prstGeom prst="rect">
            <a:avLst/>
          </a:prstGeom>
        </p:spPr>
        <p:txBody>
          <a:bodyPr>
            <a:spAutoFit/>
          </a:bodyPr>
          <a:lstStyle/>
          <a:p>
            <a:pPr marL="0" indent="0">
              <a:buNone/>
            </a:pPr>
            <a:r>
              <a:rPr lang="en-US" altLang="en-US" sz="1600" dirty="0">
                <a:solidFill>
                  <a:schemeClr val="tx1"/>
                </a:solidFill>
                <a:latin typeface="Times New Roman" panose="02020603050405020304" pitchFamily="18" charset="0"/>
                <a:cs typeface="Times New Roman" panose="02020603050405020304" pitchFamily="18" charset="0"/>
              </a:rPr>
              <a:t>Hamed </a:t>
            </a:r>
            <a:r>
              <a:rPr lang="en-US" altLang="en-US" sz="1600" dirty="0" err="1">
                <a:solidFill>
                  <a:schemeClr val="tx1"/>
                </a:solidFill>
                <a:latin typeface="Times New Roman" panose="02020603050405020304" pitchFamily="18" charset="0"/>
                <a:cs typeface="Times New Roman" panose="02020603050405020304" pitchFamily="18" charset="0"/>
              </a:rPr>
              <a:t>Pezeshki</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b="1" dirty="0">
                <a:solidFill>
                  <a:schemeClr val="tx1"/>
                </a:solidFill>
                <a:latin typeface="Times New Roman" panose="02020603050405020304" pitchFamily="18" charset="0"/>
                <a:cs typeface="Times New Roman" panose="02020603050405020304" pitchFamily="18" charset="0"/>
              </a:rPr>
              <a:t>“</a:t>
            </a:r>
            <a:r>
              <a:rPr lang="en-US" altLang="en-US" sz="1600" b="1"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Breast tumor segmentation in digital mammograms using spiculated regions</a:t>
            </a:r>
            <a:r>
              <a:rPr lang="en-US" altLang="en-US" sz="1600" b="1" dirty="0">
                <a:solidFill>
                  <a:schemeClr val="tx1"/>
                </a:solidFill>
                <a:latin typeface="Times New Roman" panose="02020603050405020304" pitchFamily="18" charset="0"/>
                <a:cs typeface="Times New Roman" panose="02020603050405020304" pitchFamily="18" charset="0"/>
              </a:rPr>
              <a:t>”,</a:t>
            </a:r>
            <a:r>
              <a:rPr lang="en-US" altLang="en-US" sz="1600" dirty="0">
                <a:solidFill>
                  <a:schemeClr val="tx1"/>
                </a:solidFill>
                <a:latin typeface="Times New Roman" panose="02020603050405020304" pitchFamily="18" charset="0"/>
                <a:cs typeface="Times New Roman" panose="02020603050405020304" pitchFamily="18" charset="0"/>
              </a:rPr>
              <a:t> Biomedical Signal Processing and Control Vol.no: 76, PP: 103652,2022.</a:t>
            </a:r>
          </a:p>
        </p:txBody>
      </p:sp>
    </p:spTree>
    <p:extLst>
      <p:ext uri="{BB962C8B-B14F-4D97-AF65-F5344CB8AC3E}">
        <p14:creationId xmlns:p14="http://schemas.microsoft.com/office/powerpoint/2010/main" val="3146624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12</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5555343"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- 3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441541"/>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Times New Roman" panose="02020603050405020304" pitchFamily="18" charset="0"/>
              </a:rPr>
              <a:t>Merits:</a:t>
            </a:r>
            <a:endParaRPr lang="en-IN" sz="2400" dirty="0">
              <a:solidFill>
                <a:srgbClr val="C00000"/>
              </a:solidFill>
              <a:effectLst/>
              <a:latin typeface="Times New Roman" panose="02020603050405020304" pitchFamily="18" charset="0"/>
              <a:cs typeface="Times New Roman" panose="02020603050405020304" pitchFamily="18" charset="0"/>
            </a:endParaRP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The technique accurately extracts the mass core (central region) and spiculated regions which contain the tumor border details.</a:t>
            </a: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The technique significantly discriminated between the shape of malignant and benign masses.</a:t>
            </a: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The technique resulted in higher accuracy and fewer calculations required to extract the considerable and spiculated regions of the masses effectively.</a:t>
            </a:r>
          </a:p>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Times New Roman" panose="02020603050405020304" pitchFamily="18" charset="0"/>
              </a:rPr>
              <a:t>Demerits:</a:t>
            </a:r>
            <a:endParaRPr lang="en-IN" sz="2400" dirty="0">
              <a:solidFill>
                <a:srgbClr val="C00000"/>
              </a:solidFill>
              <a:effectLst/>
              <a:latin typeface="Times New Roman" panose="02020603050405020304" pitchFamily="18" charset="0"/>
              <a:cs typeface="Times New Roman" panose="02020603050405020304" pitchFamily="18" charset="0"/>
            </a:endParaRP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The α, β and γ thresholds affect the extraction of the spiculated regions and mass core, so future research could focus on optimizing these thresholds.</a:t>
            </a: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More effective pre-processing methods could be applied to help extract the details of the mass core and the spiculated parts more precisely.</a:t>
            </a:r>
          </a:p>
        </p:txBody>
      </p:sp>
    </p:spTree>
    <p:extLst>
      <p:ext uri="{BB962C8B-B14F-4D97-AF65-F5344CB8AC3E}">
        <p14:creationId xmlns:p14="http://schemas.microsoft.com/office/powerpoint/2010/main" val="4032779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13</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441415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- 4</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a:buNone/>
            </a:pPr>
            <a:r>
              <a:rPr lang="en-US" sz="2400" i="0" dirty="0">
                <a:solidFill>
                  <a:srgbClr val="1F1F1F"/>
                </a:solidFill>
                <a:effectLst/>
                <a:latin typeface="Times New Roman" panose="02020603050405020304" pitchFamily="18" charset="0"/>
                <a:cs typeface="Times New Roman" panose="02020603050405020304" pitchFamily="18" charset="0"/>
              </a:rPr>
              <a:t>	</a:t>
            </a:r>
          </a:p>
          <a:p>
            <a:pPr marL="0" indent="0" algn="just">
              <a:buNone/>
            </a:pPr>
            <a:r>
              <a:rPr lang="en-US" sz="2400" i="0" dirty="0" err="1">
                <a:solidFill>
                  <a:srgbClr val="C00000"/>
                </a:solidFill>
                <a:effectLst/>
                <a:latin typeface="Times New Roman" panose="02020603050405020304" pitchFamily="18" charset="0"/>
                <a:cs typeface="Times New Roman" panose="02020603050405020304" pitchFamily="18" charset="0"/>
              </a:rPr>
              <a:t>Ghada</a:t>
            </a:r>
            <a:r>
              <a:rPr lang="en-US" sz="2400" i="0" dirty="0">
                <a:solidFill>
                  <a:srgbClr val="C00000"/>
                </a:solidFill>
                <a:effectLst/>
                <a:latin typeface="Times New Roman" panose="02020603050405020304" pitchFamily="18" charset="0"/>
                <a:cs typeface="Times New Roman" panose="02020603050405020304" pitchFamily="18" charset="0"/>
              </a:rPr>
              <a:t> Hamed Aly, </a:t>
            </a:r>
            <a:r>
              <a:rPr lang="en-US" sz="2400" i="1" dirty="0">
                <a:solidFill>
                  <a:srgbClr val="C00000"/>
                </a:solidFill>
                <a:effectLst/>
                <a:latin typeface="Times New Roman" panose="02020603050405020304" pitchFamily="18" charset="0"/>
                <a:cs typeface="Times New Roman" panose="02020603050405020304" pitchFamily="18" charset="0"/>
              </a:rPr>
              <a:t>et al.</a:t>
            </a:r>
            <a:r>
              <a:rPr lang="en-US" sz="2400" i="0" dirty="0">
                <a:solidFill>
                  <a:srgbClr val="C00000"/>
                </a:solidFill>
                <a:effectLst/>
                <a:latin typeface="Times New Roman" panose="02020603050405020304" pitchFamily="18" charset="0"/>
                <a:cs typeface="Times New Roman" panose="02020603050405020304" pitchFamily="18" charset="0"/>
              </a:rPr>
              <a:t> (2021)</a:t>
            </a:r>
            <a:r>
              <a:rPr lang="en-US" sz="2400" i="0" dirty="0">
                <a:solidFill>
                  <a:srgbClr val="1F1F1F"/>
                </a:solidFill>
                <a:effectLst/>
                <a:latin typeface="Times New Roman" panose="02020603050405020304" pitchFamily="18" charset="0"/>
                <a:cs typeface="Times New Roman" panose="02020603050405020304" pitchFamily="18" charset="0"/>
              </a:rPr>
              <a:t>, proposed  an efficient single-pass approach for mammogram detection using </a:t>
            </a:r>
            <a:r>
              <a:rPr lang="en-US" sz="2400" b="1" i="0" dirty="0">
                <a:solidFill>
                  <a:srgbClr val="1F1F1F"/>
                </a:solidFill>
                <a:effectLst/>
                <a:latin typeface="Times New Roman" panose="02020603050405020304" pitchFamily="18" charset="0"/>
                <a:cs typeface="Times New Roman" panose="02020603050405020304" pitchFamily="18" charset="0"/>
              </a:rPr>
              <a:t>YOLO</a:t>
            </a:r>
            <a:r>
              <a:rPr lang="en-US" sz="2400" i="0" dirty="0">
                <a:solidFill>
                  <a:srgbClr val="1F1F1F"/>
                </a:solidFill>
                <a:effectLst/>
                <a:latin typeface="Times New Roman" panose="02020603050405020304" pitchFamily="18" charset="0"/>
                <a:cs typeface="Times New Roman" panose="02020603050405020304" pitchFamily="18" charset="0"/>
              </a:rPr>
              <a:t>. Their work targets the automation of breast mass detection and classification, seeking to replace error-prone human evaluations with precise and effective methods.</a:t>
            </a:r>
          </a:p>
        </p:txBody>
      </p:sp>
      <p:sp>
        <p:nvSpPr>
          <p:cNvPr id="3" name="Rectangle 2">
            <a:extLst>
              <a:ext uri="{FF2B5EF4-FFF2-40B4-BE49-F238E27FC236}">
                <a16:creationId xmlns:a16="http://schemas.microsoft.com/office/drawing/2014/main" id="{E68772FD-0BBD-119D-4058-8A408CC1D5DD}"/>
              </a:ext>
            </a:extLst>
          </p:cNvPr>
          <p:cNvSpPr/>
          <p:nvPr/>
        </p:nvSpPr>
        <p:spPr>
          <a:xfrm>
            <a:off x="406400" y="5335020"/>
            <a:ext cx="8143875" cy="830997"/>
          </a:xfrm>
          <a:prstGeom prst="rect">
            <a:avLst/>
          </a:prstGeom>
        </p:spPr>
        <p:txBody>
          <a:bodyPr>
            <a:spAutoFit/>
          </a:bodyPr>
          <a:lstStyle/>
          <a:p>
            <a:pPr marL="0" indent="0" algn="just">
              <a:buNone/>
            </a:pPr>
            <a:r>
              <a:rPr lang="en-US" altLang="en-US" sz="1600" dirty="0" err="1">
                <a:solidFill>
                  <a:schemeClr val="tx1"/>
                </a:solidFill>
                <a:latin typeface="Times New Roman" panose="02020603050405020304" pitchFamily="18" charset="0"/>
                <a:cs typeface="Times New Roman" panose="02020603050405020304" pitchFamily="18" charset="0"/>
              </a:rPr>
              <a:t>Ghada</a:t>
            </a:r>
            <a:r>
              <a:rPr lang="en-US" altLang="en-US" sz="1600" dirty="0">
                <a:solidFill>
                  <a:schemeClr val="tx1"/>
                </a:solidFill>
                <a:latin typeface="Times New Roman" panose="02020603050405020304" pitchFamily="18" charset="0"/>
                <a:cs typeface="Times New Roman" panose="02020603050405020304" pitchFamily="18" charset="0"/>
              </a:rPr>
              <a:t> Hamed Aly, Mohammed </a:t>
            </a:r>
            <a:r>
              <a:rPr lang="en-US" altLang="en-US" sz="1600" dirty="0" err="1">
                <a:solidFill>
                  <a:schemeClr val="tx1"/>
                </a:solidFill>
                <a:latin typeface="Times New Roman" panose="02020603050405020304" pitchFamily="18" charset="0"/>
                <a:cs typeface="Times New Roman" panose="02020603050405020304" pitchFamily="18" charset="0"/>
              </a:rPr>
              <a:t>Marey</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Safaa</a:t>
            </a:r>
            <a:r>
              <a:rPr lang="en-US" altLang="en-US" sz="1600" dirty="0">
                <a:solidFill>
                  <a:schemeClr val="tx1"/>
                </a:solidFill>
                <a:latin typeface="Times New Roman" panose="02020603050405020304" pitchFamily="18" charset="0"/>
                <a:cs typeface="Times New Roman" panose="02020603050405020304" pitchFamily="18" charset="0"/>
              </a:rPr>
              <a:t> Amin El-Sayed, Mohamed Fahmy </a:t>
            </a:r>
            <a:r>
              <a:rPr lang="en-US" altLang="en-US" sz="1600" dirty="0" err="1">
                <a:solidFill>
                  <a:schemeClr val="tx1"/>
                </a:solidFill>
                <a:latin typeface="Times New Roman" panose="02020603050405020304" pitchFamily="18" charset="0"/>
                <a:cs typeface="Times New Roman" panose="02020603050405020304" pitchFamily="18" charset="0"/>
              </a:rPr>
              <a:t>Tolba</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b="1"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YOLO Based Breast Masses Detection and Classification in Full-Field Digital Mammograms</a:t>
            </a:r>
            <a:r>
              <a:rPr lang="en-US" altLang="en-US" sz="1600" dirty="0">
                <a:solidFill>
                  <a:schemeClr val="tx1"/>
                </a:solidFill>
                <a:latin typeface="Times New Roman" panose="02020603050405020304" pitchFamily="18" charset="0"/>
                <a:cs typeface="Times New Roman" panose="02020603050405020304" pitchFamily="18" charset="0"/>
              </a:rPr>
              <a:t>”, Computer Methods and Programs in Biomedicine, Vol.no: 200, PP: 105823,2021.</a:t>
            </a:r>
          </a:p>
        </p:txBody>
      </p:sp>
    </p:spTree>
    <p:extLst>
      <p:ext uri="{BB962C8B-B14F-4D97-AF65-F5344CB8AC3E}">
        <p14:creationId xmlns:p14="http://schemas.microsoft.com/office/powerpoint/2010/main" val="256026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14</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- 4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use of anchor boxes concept in YOLO-V3 that are generated by applying k-means clustering on the dataset allows for the detection of most of the challenging cases of masses and their correct classification.</a:t>
            </a: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Augmenting the dataset using different approaches, and comparing with other recent YOLO based studies, found that augmenting the training set only is the fairest and most accurate to be applied in realistic scenarios.</a:t>
            </a:r>
          </a:p>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endParaRPr lang="en-IN" sz="2400" dirty="0">
              <a:solidFill>
                <a:srgbClr val="C00000"/>
              </a:solidFill>
              <a:effectLst/>
            </a:endParaRP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YOLO-V3 is a good model for detecting small objects, but it has some limitations. For example, it can't detect small masses that are close together very well.</a:t>
            </a:r>
          </a:p>
        </p:txBody>
      </p:sp>
    </p:spTree>
    <p:extLst>
      <p:ext uri="{BB962C8B-B14F-4D97-AF65-F5344CB8AC3E}">
        <p14:creationId xmlns:p14="http://schemas.microsoft.com/office/powerpoint/2010/main" val="1524167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15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441415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- 5</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a:buNone/>
            </a:pPr>
            <a:r>
              <a:rPr lang="en-US" sz="2400" i="0" dirty="0">
                <a:solidFill>
                  <a:srgbClr val="1F1F1F"/>
                </a:solidFill>
                <a:effectLst/>
                <a:latin typeface="Times New Roman" panose="02020603050405020304" pitchFamily="18" charset="0"/>
                <a:cs typeface="Times New Roman" panose="02020603050405020304" pitchFamily="18" charset="0"/>
              </a:rPr>
              <a:t>	</a:t>
            </a:r>
          </a:p>
          <a:p>
            <a:pPr marL="0" indent="0" algn="just">
              <a:buNone/>
            </a:pPr>
            <a:r>
              <a:rPr lang="en-US" sz="2400" i="0" dirty="0">
                <a:solidFill>
                  <a:srgbClr val="C00000"/>
                </a:solidFill>
                <a:effectLst/>
                <a:latin typeface="Times New Roman" panose="02020603050405020304" pitchFamily="18" charset="0"/>
                <a:cs typeface="Times New Roman" panose="02020603050405020304" pitchFamily="18" charset="0"/>
              </a:rPr>
              <a:t>Asma </a:t>
            </a:r>
            <a:r>
              <a:rPr lang="en-US" sz="2400" i="0" dirty="0" err="1">
                <a:solidFill>
                  <a:srgbClr val="C00000"/>
                </a:solidFill>
                <a:effectLst/>
                <a:latin typeface="Times New Roman" panose="02020603050405020304" pitchFamily="18" charset="0"/>
                <a:cs typeface="Times New Roman" panose="02020603050405020304" pitchFamily="18" charset="0"/>
              </a:rPr>
              <a:t>Baccouche</a:t>
            </a:r>
            <a:r>
              <a:rPr lang="en-US" sz="2400" i="0" dirty="0">
                <a:solidFill>
                  <a:srgbClr val="C00000"/>
                </a:solidFill>
                <a:effectLst/>
                <a:latin typeface="Times New Roman" panose="02020603050405020304" pitchFamily="18" charset="0"/>
                <a:cs typeface="Times New Roman" panose="02020603050405020304" pitchFamily="18" charset="0"/>
              </a:rPr>
              <a:t> </a:t>
            </a:r>
            <a:r>
              <a:rPr lang="en-US" sz="2400" i="1" dirty="0">
                <a:solidFill>
                  <a:srgbClr val="C00000"/>
                </a:solidFill>
                <a:effectLst/>
                <a:latin typeface="Times New Roman" panose="02020603050405020304" pitchFamily="18" charset="0"/>
                <a:cs typeface="Times New Roman" panose="02020603050405020304" pitchFamily="18" charset="0"/>
              </a:rPr>
              <a:t>et al.</a:t>
            </a:r>
            <a:r>
              <a:rPr lang="en-US" sz="2400" i="0" dirty="0">
                <a:solidFill>
                  <a:srgbClr val="C00000"/>
                </a:solidFill>
                <a:effectLst/>
                <a:latin typeface="Times New Roman" panose="02020603050405020304" pitchFamily="18" charset="0"/>
                <a:cs typeface="Times New Roman" panose="02020603050405020304" pitchFamily="18" charset="0"/>
              </a:rPr>
              <a:t>(2022) </a:t>
            </a:r>
            <a:r>
              <a:rPr lang="en-US" sz="2400" i="0" dirty="0">
                <a:solidFill>
                  <a:srgbClr val="1F1F1F"/>
                </a:solidFill>
                <a:effectLst/>
                <a:latin typeface="Times New Roman" panose="02020603050405020304" pitchFamily="18" charset="0"/>
                <a:cs typeface="Times New Roman" panose="02020603050405020304" pitchFamily="18" charset="0"/>
              </a:rPr>
              <a:t>proposed an precise early breast cancer diagnosis through deep learning techniques. Their </a:t>
            </a:r>
            <a:r>
              <a:rPr lang="en-US" sz="2400" b="1" i="0" dirty="0">
                <a:solidFill>
                  <a:srgbClr val="1F1F1F"/>
                </a:solidFill>
                <a:effectLst/>
                <a:latin typeface="Times New Roman" panose="02020603050405020304" pitchFamily="18" charset="0"/>
                <a:cs typeface="Times New Roman" panose="02020603050405020304" pitchFamily="18" charset="0"/>
              </a:rPr>
              <a:t>YOLO</a:t>
            </a:r>
            <a:r>
              <a:rPr lang="en-US" sz="2400" i="0" dirty="0">
                <a:solidFill>
                  <a:srgbClr val="1F1F1F"/>
                </a:solidFill>
                <a:effectLst/>
                <a:latin typeface="Times New Roman" panose="02020603050405020304" pitchFamily="18" charset="0"/>
                <a:cs typeface="Times New Roman" panose="02020603050405020304" pitchFamily="18" charset="0"/>
              </a:rPr>
              <a:t>-based model achieves simultaneous detection and classification of suspicious lesions in digital mammograms. The objective is to minimize unwarranted biopsies and enhance survival rates. </a:t>
            </a:r>
          </a:p>
        </p:txBody>
      </p:sp>
      <p:sp>
        <p:nvSpPr>
          <p:cNvPr id="3" name="Rectangle 2">
            <a:extLst>
              <a:ext uri="{FF2B5EF4-FFF2-40B4-BE49-F238E27FC236}">
                <a16:creationId xmlns:a16="http://schemas.microsoft.com/office/drawing/2014/main" id="{E68772FD-0BBD-119D-4058-8A408CC1D5DD}"/>
              </a:ext>
            </a:extLst>
          </p:cNvPr>
          <p:cNvSpPr/>
          <p:nvPr/>
        </p:nvSpPr>
        <p:spPr>
          <a:xfrm>
            <a:off x="406400" y="5176618"/>
            <a:ext cx="8143875" cy="1077218"/>
          </a:xfrm>
          <a:prstGeom prst="rect">
            <a:avLst/>
          </a:prstGeom>
        </p:spPr>
        <p:txBody>
          <a:bodyPr>
            <a:spAutoFit/>
          </a:bodyPr>
          <a:lstStyle/>
          <a:p>
            <a:pPr marL="0" indent="0" algn="just">
              <a:buNone/>
            </a:pPr>
            <a:r>
              <a:rPr lang="en-US" altLang="en-US" sz="1600" dirty="0">
                <a:solidFill>
                  <a:schemeClr val="tx1"/>
                </a:solidFill>
                <a:latin typeface="Times New Roman" panose="02020603050405020304" pitchFamily="18" charset="0"/>
                <a:cs typeface="Times New Roman" panose="02020603050405020304" pitchFamily="18" charset="0"/>
              </a:rPr>
              <a:t>Asma </a:t>
            </a:r>
            <a:r>
              <a:rPr lang="en-US" altLang="en-US" sz="1600" dirty="0" err="1">
                <a:solidFill>
                  <a:schemeClr val="tx1"/>
                </a:solidFill>
                <a:latin typeface="Times New Roman" panose="02020603050405020304" pitchFamily="18" charset="0"/>
                <a:cs typeface="Times New Roman" panose="02020603050405020304" pitchFamily="18" charset="0"/>
              </a:rPr>
              <a:t>Baccouche</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Begonya</a:t>
            </a:r>
            <a:r>
              <a:rPr lang="en-US" altLang="en-US" sz="1600" dirty="0">
                <a:solidFill>
                  <a:schemeClr val="tx1"/>
                </a:solidFill>
                <a:latin typeface="Times New Roman" panose="02020603050405020304" pitchFamily="18" charset="0"/>
                <a:cs typeface="Times New Roman" panose="02020603050405020304" pitchFamily="18" charset="0"/>
              </a:rPr>
              <a:t> Garcia-</a:t>
            </a:r>
            <a:r>
              <a:rPr lang="en-US" altLang="en-US" sz="1600" dirty="0" err="1">
                <a:solidFill>
                  <a:schemeClr val="tx1"/>
                </a:solidFill>
                <a:latin typeface="Times New Roman" panose="02020603050405020304" pitchFamily="18" charset="0"/>
                <a:cs typeface="Times New Roman" panose="02020603050405020304" pitchFamily="18" charset="0"/>
              </a:rPr>
              <a:t>Zapirain</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Yufeng</a:t>
            </a:r>
            <a:r>
              <a:rPr lang="en-US" altLang="en-US" sz="1600" dirty="0">
                <a:solidFill>
                  <a:schemeClr val="tx1"/>
                </a:solidFill>
                <a:latin typeface="Times New Roman" panose="02020603050405020304" pitchFamily="18" charset="0"/>
                <a:cs typeface="Times New Roman" panose="02020603050405020304" pitchFamily="18" charset="0"/>
              </a:rPr>
              <a:t> Zheng, Adel S. </a:t>
            </a:r>
            <a:r>
              <a:rPr lang="en-US" altLang="en-US" sz="1600" dirty="0" err="1">
                <a:solidFill>
                  <a:schemeClr val="tx1"/>
                </a:solidFill>
                <a:latin typeface="Times New Roman" panose="02020603050405020304" pitchFamily="18" charset="0"/>
                <a:cs typeface="Times New Roman" panose="02020603050405020304" pitchFamily="18" charset="0"/>
              </a:rPr>
              <a:t>Elmaghraby</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b="1"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Early detection and classification of abnormality in prior mammograms using image-to-image translation and YOLO techniques</a:t>
            </a:r>
            <a:r>
              <a:rPr lang="en-US" altLang="en-US" sz="1600" dirty="0">
                <a:solidFill>
                  <a:schemeClr val="tx1"/>
                </a:solidFill>
                <a:latin typeface="Times New Roman" panose="02020603050405020304" pitchFamily="18" charset="0"/>
                <a:cs typeface="Times New Roman" panose="02020603050405020304" pitchFamily="18" charset="0"/>
              </a:rPr>
              <a:t>”, Computer Methods and Programs in Biomedicine, Vol.no: 221, PP: 106884,2022.</a:t>
            </a:r>
          </a:p>
        </p:txBody>
      </p:sp>
    </p:spTree>
    <p:extLst>
      <p:ext uri="{BB962C8B-B14F-4D97-AF65-F5344CB8AC3E}">
        <p14:creationId xmlns:p14="http://schemas.microsoft.com/office/powerpoint/2010/main" val="3050598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16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5555343"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- 5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marL="285750" indent="-285750"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integration of Prior mammograms from all used follow-up screenings to provide an early detection and classification on initial screened mammograms is important because it can help to identify abnormalities that may have been missed in earlier screenings.</a:t>
            </a:r>
          </a:p>
          <a:p>
            <a:pPr marL="285750" indent="-285750"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use of image-to-image translation techniques to create new translated Prior mammograms that can overcome the misalignment between the two screenings due to temporal and texture changes helps to improve the accuracy of the detection and classification results.</a:t>
            </a:r>
          </a:p>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endParaRPr lang="en-IN" sz="2400" dirty="0">
              <a:solidFill>
                <a:srgbClr val="C00000"/>
              </a:solidFill>
              <a:effectLst/>
            </a:endParaRPr>
          </a:p>
          <a:p>
            <a:pPr marL="285750" indent="-285750" algn="l" rtl="0" eaLnBrk="0" fontAlgn="base" hangingPunct="0">
              <a:spcBef>
                <a:spcPts val="288"/>
              </a:spcBef>
              <a:spcAft>
                <a:spcPts val="0"/>
              </a:spcAft>
              <a:buFont typeface="Arial" panose="020B0604020202020204" pitchFamily="34" charset="0"/>
              <a:buChar char="•"/>
            </a:pPr>
            <a:r>
              <a:rPr lang="en-US" sz="180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It used a two-stage approach to detection and classification. This means that the model first detected the lesions, and then it classified the lesions. This can lead to errors if the model incorrectly detects a lesion.</a:t>
            </a:r>
          </a:p>
        </p:txBody>
      </p:sp>
    </p:spTree>
    <p:extLst>
      <p:ext uri="{BB962C8B-B14F-4D97-AF65-F5344CB8AC3E}">
        <p14:creationId xmlns:p14="http://schemas.microsoft.com/office/powerpoint/2010/main" val="2886607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17</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441415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- 6</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a:buNone/>
            </a:pPr>
            <a:r>
              <a:rPr lang="en-US" sz="2400" i="0" dirty="0">
                <a:solidFill>
                  <a:srgbClr val="1F1F1F"/>
                </a:solidFill>
                <a:effectLst/>
                <a:latin typeface="Times New Roman" panose="02020603050405020304" pitchFamily="18" charset="0"/>
                <a:cs typeface="Times New Roman" panose="02020603050405020304" pitchFamily="18" charset="0"/>
              </a:rPr>
              <a:t>	</a:t>
            </a:r>
          </a:p>
          <a:p>
            <a:pPr marL="0" indent="0" algn="just">
              <a:buNone/>
            </a:pPr>
            <a:r>
              <a:rPr lang="en-US" sz="2400" i="0" dirty="0">
                <a:solidFill>
                  <a:srgbClr val="C00000"/>
                </a:solidFill>
                <a:effectLst/>
                <a:latin typeface="Times New Roman" panose="02020603050405020304" pitchFamily="18" charset="0"/>
                <a:cs typeface="Times New Roman" panose="02020603050405020304" pitchFamily="18" charset="0"/>
              </a:rPr>
              <a:t>Steven J. Frank (2023) </a:t>
            </a:r>
            <a:r>
              <a:rPr lang="en-US" sz="2400" i="0" dirty="0">
                <a:solidFill>
                  <a:srgbClr val="1F1F1F"/>
                </a:solidFill>
                <a:effectLst/>
                <a:latin typeface="Times New Roman" panose="02020603050405020304" pitchFamily="18" charset="0"/>
                <a:cs typeface="Times New Roman" panose="02020603050405020304" pitchFamily="18" charset="0"/>
              </a:rPr>
              <a:t>proposed a comprehensive approach that involves integrating a deep learning architecture containing both an object-detection algorithm and a convolutional neural network. Specifically, the study utilizes the </a:t>
            </a:r>
            <a:r>
              <a:rPr lang="en-US" sz="2400" b="1" i="0" dirty="0">
                <a:solidFill>
                  <a:srgbClr val="1F1F1F"/>
                </a:solidFill>
                <a:effectLst/>
                <a:latin typeface="Times New Roman" panose="02020603050405020304" pitchFamily="18" charset="0"/>
                <a:cs typeface="Times New Roman" panose="02020603050405020304" pitchFamily="18" charset="0"/>
              </a:rPr>
              <a:t>YOLO v5 </a:t>
            </a:r>
            <a:r>
              <a:rPr lang="en-US" sz="2400" i="0" dirty="0">
                <a:solidFill>
                  <a:srgbClr val="1F1F1F"/>
                </a:solidFill>
                <a:effectLst/>
                <a:latin typeface="Times New Roman" panose="02020603050405020304" pitchFamily="18" charset="0"/>
                <a:cs typeface="Times New Roman" panose="02020603050405020304" pitchFamily="18" charset="0"/>
              </a:rPr>
              <a:t>object-detection algorithm as its chosen method.</a:t>
            </a:r>
          </a:p>
        </p:txBody>
      </p:sp>
      <p:sp>
        <p:nvSpPr>
          <p:cNvPr id="3" name="Rectangle 2">
            <a:extLst>
              <a:ext uri="{FF2B5EF4-FFF2-40B4-BE49-F238E27FC236}">
                <a16:creationId xmlns:a16="http://schemas.microsoft.com/office/drawing/2014/main" id="{E68772FD-0BBD-119D-4058-8A408CC1D5DD}"/>
              </a:ext>
            </a:extLst>
          </p:cNvPr>
          <p:cNvSpPr/>
          <p:nvPr/>
        </p:nvSpPr>
        <p:spPr>
          <a:xfrm>
            <a:off x="406400" y="5086559"/>
            <a:ext cx="8143875" cy="923330"/>
          </a:xfrm>
          <a:prstGeom prst="rect">
            <a:avLst/>
          </a:prstGeom>
        </p:spPr>
        <p:txBody>
          <a:bodyPr>
            <a:spAutoFit/>
          </a:bodyPr>
          <a:lstStyle/>
          <a:p>
            <a:pPr marL="0" indent="0" algn="just">
              <a:buNone/>
            </a:pPr>
            <a:r>
              <a:rPr lang="en-US" altLang="en-US" sz="1800" dirty="0">
                <a:solidFill>
                  <a:schemeClr val="tx1"/>
                </a:solidFill>
                <a:latin typeface="Times New Roman" panose="02020603050405020304" pitchFamily="18" charset="0"/>
                <a:cs typeface="Times New Roman" panose="02020603050405020304" pitchFamily="18" charset="0"/>
              </a:rPr>
              <a:t>Steven J. Frank, “</a:t>
            </a:r>
            <a:r>
              <a:rPr lang="en-US" altLang="en-US" sz="1800" b="1"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A deep learning architecture with an object-detection algorithm and a convolutional neural network for breast mass detection and visualization</a:t>
            </a:r>
            <a:r>
              <a:rPr lang="en-US" altLang="en-US" sz="1800" dirty="0">
                <a:solidFill>
                  <a:schemeClr val="tx1"/>
                </a:solidFill>
                <a:latin typeface="Times New Roman" panose="02020603050405020304" pitchFamily="18" charset="0"/>
                <a:cs typeface="Times New Roman" panose="02020603050405020304" pitchFamily="18" charset="0"/>
              </a:rPr>
              <a:t>”, Healthcare Analytics, Vol.no: 3, PP: 100186,2023.</a:t>
            </a:r>
            <a:endParaRPr lang="en-IN" alt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9274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18</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- 6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proposed system can reduce the time and effort required for radiologists to review mammograms and improve the accuracy of breast mass detection.</a:t>
            </a:r>
          </a:p>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False positives, which can lead to reviewer frustration and diminish confidence in a tool's effectiveness, are a potential shortcoming of object-detection systems.</a:t>
            </a:r>
          </a:p>
        </p:txBody>
      </p:sp>
    </p:spTree>
    <p:extLst>
      <p:ext uri="{BB962C8B-B14F-4D97-AF65-F5344CB8AC3E}">
        <p14:creationId xmlns:p14="http://schemas.microsoft.com/office/powerpoint/2010/main" val="2785717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19</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4414157"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- 7</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a:buNone/>
            </a:pPr>
            <a:r>
              <a:rPr lang="en-US" sz="2400" i="0" dirty="0">
                <a:solidFill>
                  <a:srgbClr val="1F1F1F"/>
                </a:solidFill>
                <a:effectLst/>
                <a:latin typeface="Times New Roman" panose="02020603050405020304" pitchFamily="18" charset="0"/>
                <a:cs typeface="Times New Roman" panose="02020603050405020304" pitchFamily="18" charset="0"/>
              </a:rPr>
              <a:t>	</a:t>
            </a:r>
          </a:p>
          <a:p>
            <a:pPr marL="0" indent="0" algn="just">
              <a:buNone/>
            </a:pPr>
            <a:r>
              <a:rPr lang="en-US" sz="2400" i="0" dirty="0">
                <a:solidFill>
                  <a:srgbClr val="C00000"/>
                </a:solidFill>
                <a:effectLst/>
                <a:latin typeface="Times New Roman" panose="02020603050405020304" pitchFamily="18" charset="0"/>
                <a:cs typeface="Times New Roman" panose="02020603050405020304" pitchFamily="18" charset="0"/>
              </a:rPr>
              <a:t>Fei Yan </a:t>
            </a:r>
            <a:r>
              <a:rPr lang="en-US" sz="2400" i="1" dirty="0">
                <a:solidFill>
                  <a:srgbClr val="C00000"/>
                </a:solidFill>
                <a:effectLst/>
                <a:latin typeface="Times New Roman" panose="02020603050405020304" pitchFamily="18" charset="0"/>
                <a:cs typeface="Times New Roman" panose="02020603050405020304" pitchFamily="18" charset="0"/>
              </a:rPr>
              <a:t>et al</a:t>
            </a:r>
            <a:r>
              <a:rPr lang="en-US" sz="2400" i="0" dirty="0">
                <a:solidFill>
                  <a:srgbClr val="C00000"/>
                </a:solidFill>
                <a:effectLst/>
                <a:latin typeface="Times New Roman" panose="02020603050405020304" pitchFamily="18" charset="0"/>
                <a:cs typeface="Times New Roman" panose="02020603050405020304" pitchFamily="18" charset="0"/>
              </a:rPr>
              <a:t>. (2023) </a:t>
            </a:r>
            <a:r>
              <a:rPr lang="en-US" sz="2400" dirty="0">
                <a:solidFill>
                  <a:srgbClr val="1F1F1F"/>
                </a:solidFill>
                <a:latin typeface="Times New Roman" panose="02020603050405020304" pitchFamily="18" charset="0"/>
                <a:cs typeface="Times New Roman" panose="02020603050405020304" pitchFamily="18" charset="0"/>
              </a:rPr>
              <a:t>proposed a methodology that evaluates a breast cancer detection strategy using ensemble classifiers and feature weighting algorithms. </a:t>
            </a:r>
          </a:p>
          <a:p>
            <a:pPr marL="0" indent="0" algn="just">
              <a:buNone/>
            </a:pPr>
            <a:r>
              <a:rPr lang="en-US" sz="2400" dirty="0">
                <a:solidFill>
                  <a:srgbClr val="1F1F1F"/>
                </a:solidFill>
                <a:latin typeface="Times New Roman" panose="02020603050405020304" pitchFamily="18" charset="0"/>
                <a:cs typeface="Times New Roman" panose="02020603050405020304" pitchFamily="18" charset="0"/>
              </a:rPr>
              <a:t>Diagnostic accuracy is experimentally assessed, with two key algorithms employed: </a:t>
            </a:r>
          </a:p>
          <a:p>
            <a:pPr marL="342900" indent="-342900" algn="just">
              <a:buFont typeface="Arial" panose="020B0604020202020204" pitchFamily="34" charset="0"/>
              <a:buChar char="•"/>
            </a:pPr>
            <a:r>
              <a:rPr lang="en-US" sz="2400" dirty="0">
                <a:solidFill>
                  <a:srgbClr val="1F1F1F"/>
                </a:solidFill>
                <a:latin typeface="Times New Roman" panose="02020603050405020304" pitchFamily="18" charset="0"/>
                <a:cs typeface="Times New Roman" panose="02020603050405020304" pitchFamily="18" charset="0"/>
              </a:rPr>
              <a:t>Artifact removal within the breast region.</a:t>
            </a:r>
          </a:p>
          <a:p>
            <a:pPr marL="342900" indent="-342900" algn="just">
              <a:buFont typeface="Arial" panose="020B0604020202020204" pitchFamily="34" charset="0"/>
              <a:buChar char="•"/>
            </a:pPr>
            <a:r>
              <a:rPr lang="en-US" sz="2400" dirty="0">
                <a:solidFill>
                  <a:srgbClr val="1F1F1F"/>
                </a:solidFill>
                <a:latin typeface="Times New Roman" panose="02020603050405020304" pitchFamily="18" charset="0"/>
                <a:cs typeface="Times New Roman" panose="02020603050405020304" pitchFamily="18" charset="0"/>
              </a:rPr>
              <a:t>Removal of abnormal areas in regions of interest.</a:t>
            </a:r>
            <a:endParaRPr lang="en-US" sz="2400" i="0" dirty="0">
              <a:solidFill>
                <a:srgbClr val="1F1F1F"/>
              </a:solidFill>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E68772FD-0BBD-119D-4058-8A408CC1D5DD}"/>
              </a:ext>
            </a:extLst>
          </p:cNvPr>
          <p:cNvSpPr/>
          <p:nvPr/>
        </p:nvSpPr>
        <p:spPr>
          <a:xfrm>
            <a:off x="406400" y="5468171"/>
            <a:ext cx="8143875" cy="830997"/>
          </a:xfrm>
          <a:prstGeom prst="rect">
            <a:avLst/>
          </a:prstGeom>
        </p:spPr>
        <p:txBody>
          <a:bodyPr>
            <a:spAutoFit/>
          </a:bodyPr>
          <a:lstStyle/>
          <a:p>
            <a:pPr marL="0" indent="0" algn="just">
              <a:buNone/>
            </a:pPr>
            <a:r>
              <a:rPr lang="en-US" altLang="en-US" sz="1600" dirty="0">
                <a:solidFill>
                  <a:schemeClr val="tx1"/>
                </a:solidFill>
                <a:latin typeface="Times New Roman" panose="02020603050405020304" pitchFamily="18" charset="0"/>
                <a:cs typeface="Times New Roman" panose="02020603050405020304" pitchFamily="18" charset="0"/>
              </a:rPr>
              <a:t>Fei Yan, </a:t>
            </a:r>
            <a:r>
              <a:rPr lang="en-US" altLang="en-US" sz="1600" dirty="0" err="1">
                <a:solidFill>
                  <a:schemeClr val="tx1"/>
                </a:solidFill>
                <a:latin typeface="Times New Roman" panose="02020603050405020304" pitchFamily="18" charset="0"/>
                <a:cs typeface="Times New Roman" panose="02020603050405020304" pitchFamily="18" charset="0"/>
              </a:rPr>
              <a:t>Hesheng</a:t>
            </a:r>
            <a:r>
              <a:rPr lang="en-US" altLang="en-US" sz="1600" dirty="0">
                <a:solidFill>
                  <a:schemeClr val="tx1"/>
                </a:solidFill>
                <a:latin typeface="Times New Roman" panose="02020603050405020304" pitchFamily="18" charset="0"/>
                <a:cs typeface="Times New Roman" panose="02020603050405020304" pitchFamily="18" charset="0"/>
              </a:rPr>
              <a:t> Huang, Witold </a:t>
            </a:r>
            <a:r>
              <a:rPr lang="en-US" altLang="en-US" sz="1600" dirty="0" err="1">
                <a:solidFill>
                  <a:schemeClr val="tx1"/>
                </a:solidFill>
                <a:latin typeface="Times New Roman" panose="02020603050405020304" pitchFamily="18" charset="0"/>
                <a:cs typeface="Times New Roman" panose="02020603050405020304" pitchFamily="18" charset="0"/>
              </a:rPr>
              <a:t>Pedrycz</a:t>
            </a:r>
            <a:r>
              <a:rPr lang="en-US" altLang="en-US" sz="1600" dirty="0">
                <a:solidFill>
                  <a:schemeClr val="tx1"/>
                </a:solidFill>
                <a:latin typeface="Times New Roman" panose="02020603050405020304" pitchFamily="18" charset="0"/>
                <a:cs typeface="Times New Roman" panose="02020603050405020304" pitchFamily="18" charset="0"/>
              </a:rPr>
              <a:t> , Kaoru </a:t>
            </a:r>
            <a:r>
              <a:rPr lang="en-US" altLang="en-US" sz="1600" dirty="0" err="1">
                <a:solidFill>
                  <a:schemeClr val="tx1"/>
                </a:solidFill>
                <a:latin typeface="Times New Roman" panose="02020603050405020304" pitchFamily="18" charset="0"/>
                <a:cs typeface="Times New Roman" panose="02020603050405020304" pitchFamily="18" charset="0"/>
              </a:rPr>
              <a:t>Hirota</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b="1"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Automated breast cancer detection in mammography using ensemble classifier and feature weighting algorithms</a:t>
            </a:r>
            <a:r>
              <a:rPr lang="en-US" altLang="en-US" sz="1600" dirty="0">
                <a:solidFill>
                  <a:schemeClr val="tx1"/>
                </a:solidFill>
                <a:latin typeface="Times New Roman" panose="02020603050405020304" pitchFamily="18" charset="0"/>
                <a:cs typeface="Times New Roman" panose="02020603050405020304" pitchFamily="18" charset="0"/>
              </a:rPr>
              <a:t>”, Expert Systems with Applications, Vol.no: 227, PP:120282,2023.</a:t>
            </a:r>
          </a:p>
        </p:txBody>
      </p:sp>
    </p:spTree>
    <p:extLst>
      <p:ext uri="{BB962C8B-B14F-4D97-AF65-F5344CB8AC3E}">
        <p14:creationId xmlns:p14="http://schemas.microsoft.com/office/powerpoint/2010/main" val="2262894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1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50" name="Google Shape;150;p1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51" name="Google Shape;151;p1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52" name="Google Shape;152;p1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2</a:t>
            </a:fld>
            <a:endParaRPr sz="1600" b="1" i="0" u="none" strike="noStrike" cap="none">
              <a:solidFill>
                <a:srgbClr val="FFFFFF"/>
              </a:solidFill>
              <a:latin typeface="Comic Sans MS"/>
              <a:ea typeface="Comic Sans MS"/>
              <a:cs typeface="Comic Sans MS"/>
              <a:sym typeface="Comic Sans MS"/>
            </a:endParaRPr>
          </a:p>
        </p:txBody>
      </p:sp>
      <p:sp>
        <p:nvSpPr>
          <p:cNvPr id="153" name="Google Shape;153;p12"/>
          <p:cNvSpPr txBox="1">
            <a:spLocks noGrp="1"/>
          </p:cNvSpPr>
          <p:nvPr>
            <p:ph type="body" idx="1"/>
          </p:nvPr>
        </p:nvSpPr>
        <p:spPr>
          <a:xfrm>
            <a:off x="582613" y="1359507"/>
            <a:ext cx="7772400" cy="4995862"/>
          </a:xfrm>
          <a:prstGeom prst="rect">
            <a:avLst/>
          </a:prstGeom>
          <a:noFill/>
          <a:ln>
            <a:noFill/>
          </a:ln>
        </p:spPr>
        <p:txBody>
          <a:bodyPr spcFirstLastPara="1" wrap="square" lIns="91425" tIns="45700" rIns="91425" bIns="45700" anchor="t" anchorCtr="0">
            <a:noAutofit/>
          </a:bodyPr>
          <a:lstStyle/>
          <a:p>
            <a:pPr marL="114300" lvl="0" indent="0" algn="just" rtl="0">
              <a:lnSpc>
                <a:spcPct val="150000"/>
              </a:lnSpc>
              <a:spcBef>
                <a:spcPts val="360"/>
              </a:spcBef>
              <a:spcAft>
                <a:spcPts val="0"/>
              </a:spcAft>
              <a:buSzPts val="1800"/>
              <a:buNone/>
            </a:pPr>
            <a:r>
              <a:rPr lang="en-US" sz="1700" dirty="0"/>
              <a:t>	Breast cancer is a leading cause of death for women globally. Breast cancer starts when cells in the breast begin to grow abnormally and form a lump or tumor. To detect breast cancer Mammograms are used. Mammograms are X-ray images of the breasts which is used to detect breast cancer. Early detection of breast cancer is important for effective treatment and a better chance of survival. If breast cancer is not detected early, it can spread to other parts of the body and become more difficult to treat. </a:t>
            </a:r>
          </a:p>
          <a:p>
            <a:pPr marL="114300" lvl="0" indent="0" algn="just" rtl="0">
              <a:lnSpc>
                <a:spcPct val="150000"/>
              </a:lnSpc>
              <a:spcBef>
                <a:spcPts val="360"/>
              </a:spcBef>
              <a:spcAft>
                <a:spcPts val="0"/>
              </a:spcAft>
              <a:buSzPts val="1800"/>
              <a:buNone/>
            </a:pPr>
            <a:r>
              <a:rPr lang="en-US" sz="1700" dirty="0"/>
              <a:t>	However, finding breast lumps in mammograms is challenging because the images can be complex because they have a lot of overlapping tissue making it difficult to distinguish between lumps and normal tissue. This is a problem because early detection of breast cancer is important for effective treatment and a better chance of survival. </a:t>
            </a:r>
            <a:endParaRPr lang="en-IN" sz="1700" dirty="0"/>
          </a:p>
        </p:txBody>
      </p:sp>
      <p:sp>
        <p:nvSpPr>
          <p:cNvPr id="154" name="Google Shape;154;p12"/>
          <p:cNvSpPr txBox="1">
            <a:spLocks noGrp="1"/>
          </p:cNvSpPr>
          <p:nvPr>
            <p:ph type="dt" idx="10"/>
          </p:nvPr>
        </p:nvSpPr>
        <p:spPr>
          <a:xfrm>
            <a:off x="0" y="6550025"/>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E6DFCBC0-FF8D-4DBE-9B7B-D46C9E3C5A7A}" type="datetime3">
              <a:rPr lang="en-US" sz="1400" b="1" i="0" u="none" strike="noStrike" cap="none" smtClean="0">
                <a:solidFill>
                  <a:srgbClr val="FF0066"/>
                </a:solidFill>
                <a:latin typeface="Arial Rounded"/>
                <a:sym typeface="Arial Rounded"/>
              </a:rPr>
              <a:t>6 October 2023</a:t>
            </a:fld>
            <a:endParaRPr sz="1400" b="1" i="0" u="none" strike="noStrike" cap="none">
              <a:solidFill>
                <a:srgbClr val="FF0066"/>
              </a:solidFill>
              <a:latin typeface="Arial Rounded"/>
              <a:ea typeface="Arial Rounded"/>
              <a:cs typeface="Arial Rounded"/>
              <a:sym typeface="Arial Rounded"/>
            </a:endParaRPr>
          </a:p>
        </p:txBody>
      </p:sp>
      <p:sp>
        <p:nvSpPr>
          <p:cNvPr id="155" name="Google Shape;155;p1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56" name="Google Shape;156;p1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57" name="Google Shape;157;p1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58" name="Google Shape;158;p12"/>
          <p:cNvSpPr txBox="1"/>
          <p:nvPr/>
        </p:nvSpPr>
        <p:spPr>
          <a:xfrm>
            <a:off x="611560" y="861034"/>
            <a:ext cx="358140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Introduction</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20</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- 7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proposed scheme could be highly practical and effective for helping radiologists to detect breast cancer, greatly reducing the incidence of false positives and false negatives.</a:t>
            </a:r>
          </a:p>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endParaRPr lang="en-IN" sz="2000" dirty="0">
              <a:solidFill>
                <a:srgbClr val="C00000"/>
              </a:solidFill>
              <a:effectLst/>
            </a:endParaRP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A label or artifact is attached to the breast region, which cannot be removed using the proposed region extraction method. </a:t>
            </a:r>
          </a:p>
          <a:p>
            <a:pPr marL="342900" indent="-342900" algn="l"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Large breast cancer datasets cannot be employed in the proposed scheme because they are very difficult to obtain.</a:t>
            </a:r>
          </a:p>
        </p:txBody>
      </p:sp>
    </p:spTree>
    <p:extLst>
      <p:ext uri="{BB962C8B-B14F-4D97-AF65-F5344CB8AC3E}">
        <p14:creationId xmlns:p14="http://schemas.microsoft.com/office/powerpoint/2010/main" val="3939565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21</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441415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- 8</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a:buNone/>
            </a:pPr>
            <a:r>
              <a:rPr lang="en-US" sz="2400" i="0" dirty="0">
                <a:solidFill>
                  <a:srgbClr val="1F1F1F"/>
                </a:solidFill>
                <a:effectLst/>
                <a:latin typeface="Times New Roman" panose="02020603050405020304" pitchFamily="18" charset="0"/>
                <a:cs typeface="Times New Roman" panose="02020603050405020304" pitchFamily="18" charset="0"/>
              </a:rPr>
              <a:t>	</a:t>
            </a:r>
          </a:p>
          <a:p>
            <a:pPr marL="0" indent="0" algn="just">
              <a:buNone/>
            </a:pPr>
            <a:r>
              <a:rPr lang="en-US" sz="2400" i="0" dirty="0" err="1">
                <a:solidFill>
                  <a:srgbClr val="C00000"/>
                </a:solidFill>
                <a:effectLst/>
                <a:latin typeface="Times New Roman" panose="02020603050405020304" pitchFamily="18" charset="0"/>
                <a:cs typeface="Times New Roman" panose="02020603050405020304" pitchFamily="18" charset="0"/>
              </a:rPr>
              <a:t>Khaoula</a:t>
            </a:r>
            <a:r>
              <a:rPr lang="en-US" sz="2400" i="0" dirty="0">
                <a:solidFill>
                  <a:srgbClr val="C00000"/>
                </a:solidFill>
                <a:effectLst/>
                <a:latin typeface="Times New Roman" panose="02020603050405020304" pitchFamily="18" charset="0"/>
                <a:cs typeface="Times New Roman" panose="02020603050405020304" pitchFamily="18" charset="0"/>
              </a:rPr>
              <a:t> Belhaj </a:t>
            </a:r>
            <a:r>
              <a:rPr lang="en-US" sz="2400" i="0" dirty="0" err="1">
                <a:solidFill>
                  <a:srgbClr val="C00000"/>
                </a:solidFill>
                <a:effectLst/>
                <a:latin typeface="Times New Roman" panose="02020603050405020304" pitchFamily="18" charset="0"/>
                <a:cs typeface="Times New Roman" panose="02020603050405020304" pitchFamily="18" charset="0"/>
              </a:rPr>
              <a:t>Soulami</a:t>
            </a:r>
            <a:r>
              <a:rPr lang="en-US" sz="2400" i="0" dirty="0">
                <a:solidFill>
                  <a:srgbClr val="C00000"/>
                </a:solidFill>
                <a:effectLst/>
                <a:latin typeface="Times New Roman" panose="02020603050405020304" pitchFamily="18" charset="0"/>
                <a:cs typeface="Times New Roman" panose="02020603050405020304" pitchFamily="18" charset="0"/>
              </a:rPr>
              <a:t> </a:t>
            </a:r>
            <a:r>
              <a:rPr lang="en-US" sz="2400" i="1" dirty="0">
                <a:solidFill>
                  <a:srgbClr val="C00000"/>
                </a:solidFill>
                <a:effectLst/>
                <a:latin typeface="Times New Roman" panose="02020603050405020304" pitchFamily="18" charset="0"/>
                <a:cs typeface="Times New Roman" panose="02020603050405020304" pitchFamily="18" charset="0"/>
              </a:rPr>
              <a:t>et al. </a:t>
            </a:r>
            <a:r>
              <a:rPr lang="en-US" sz="2400" i="0" dirty="0">
                <a:solidFill>
                  <a:srgbClr val="C00000"/>
                </a:solidFill>
                <a:effectLst/>
                <a:latin typeface="Times New Roman" panose="02020603050405020304" pitchFamily="18" charset="0"/>
                <a:cs typeface="Times New Roman" panose="02020603050405020304" pitchFamily="18" charset="0"/>
              </a:rPr>
              <a:t>(2022)</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a:solidFill>
                  <a:srgbClr val="1F1F1F"/>
                </a:solidFill>
                <a:latin typeface="Times New Roman" panose="02020603050405020304" pitchFamily="18" charset="0"/>
                <a:cs typeface="Times New Roman" panose="02020603050405020304" pitchFamily="18" charset="0"/>
              </a:rPr>
              <a:t>proposed Capsule based Deep learning model to classify suspicious masses in the breast into normal, benign, and malignant. Used </a:t>
            </a:r>
            <a:r>
              <a:rPr lang="en-US" sz="2400" b="1" dirty="0">
                <a:solidFill>
                  <a:srgbClr val="1F1F1F"/>
                </a:solidFill>
                <a:latin typeface="Times New Roman" panose="02020603050405020304" pitchFamily="18" charset="0"/>
                <a:cs typeface="Times New Roman" panose="02020603050405020304" pitchFamily="18" charset="0"/>
              </a:rPr>
              <a:t>Dynamic Routing </a:t>
            </a:r>
            <a:r>
              <a:rPr lang="en-US" sz="2400" dirty="0">
                <a:solidFill>
                  <a:srgbClr val="1F1F1F"/>
                </a:solidFill>
                <a:latin typeface="Times New Roman" panose="02020603050405020304" pitchFamily="18" charset="0"/>
                <a:cs typeface="Times New Roman" panose="02020603050405020304" pitchFamily="18" charset="0"/>
              </a:rPr>
              <a:t>algorithm.</a:t>
            </a:r>
            <a:endParaRPr lang="en-US" sz="2400" i="0" dirty="0">
              <a:solidFill>
                <a:srgbClr val="1F1F1F"/>
              </a:solidFill>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E68772FD-0BBD-119D-4058-8A408CC1D5DD}"/>
              </a:ext>
            </a:extLst>
          </p:cNvPr>
          <p:cNvSpPr/>
          <p:nvPr/>
        </p:nvSpPr>
        <p:spPr>
          <a:xfrm>
            <a:off x="406400" y="5242718"/>
            <a:ext cx="8143875" cy="830997"/>
          </a:xfrm>
          <a:prstGeom prst="rect">
            <a:avLst/>
          </a:prstGeom>
        </p:spPr>
        <p:txBody>
          <a:bodyPr>
            <a:spAutoFit/>
          </a:bodyPr>
          <a:lstStyle/>
          <a:p>
            <a:pPr marL="0" indent="0" algn="just">
              <a:buNone/>
            </a:pPr>
            <a:r>
              <a:rPr lang="en-US" altLang="en-US" sz="1600" dirty="0" err="1">
                <a:solidFill>
                  <a:schemeClr val="tx1"/>
                </a:solidFill>
                <a:latin typeface="Times New Roman" panose="02020603050405020304" pitchFamily="18" charset="0"/>
                <a:cs typeface="Times New Roman" panose="02020603050405020304" pitchFamily="18" charset="0"/>
              </a:rPr>
              <a:t>Khaoula</a:t>
            </a:r>
            <a:r>
              <a:rPr lang="en-US" altLang="en-US" sz="1600" dirty="0">
                <a:solidFill>
                  <a:schemeClr val="tx1"/>
                </a:solidFill>
                <a:latin typeface="Times New Roman" panose="02020603050405020304" pitchFamily="18" charset="0"/>
                <a:cs typeface="Times New Roman" panose="02020603050405020304" pitchFamily="18" charset="0"/>
              </a:rPr>
              <a:t> Belhaj </a:t>
            </a:r>
            <a:r>
              <a:rPr lang="en-US" altLang="en-US" sz="1600" dirty="0" err="1">
                <a:solidFill>
                  <a:schemeClr val="tx1"/>
                </a:solidFill>
                <a:latin typeface="Times New Roman" panose="02020603050405020304" pitchFamily="18" charset="0"/>
                <a:cs typeface="Times New Roman" panose="02020603050405020304" pitchFamily="18" charset="0"/>
              </a:rPr>
              <a:t>Soulami</a:t>
            </a:r>
            <a:r>
              <a:rPr lang="en-US" altLang="en-US" sz="1600" dirty="0">
                <a:solidFill>
                  <a:schemeClr val="tx1"/>
                </a:solidFill>
                <a:latin typeface="Times New Roman" panose="02020603050405020304" pitchFamily="18" charset="0"/>
                <a:cs typeface="Times New Roman" panose="02020603050405020304" pitchFamily="18" charset="0"/>
              </a:rPr>
              <a:t>, Naima </a:t>
            </a:r>
            <a:r>
              <a:rPr lang="en-US" altLang="en-US" sz="1600" dirty="0" err="1">
                <a:solidFill>
                  <a:schemeClr val="tx1"/>
                </a:solidFill>
                <a:latin typeface="Times New Roman" panose="02020603050405020304" pitchFamily="18" charset="0"/>
                <a:cs typeface="Times New Roman" panose="02020603050405020304" pitchFamily="18" charset="0"/>
              </a:rPr>
              <a:t>Kaabouch</a:t>
            </a:r>
            <a:r>
              <a:rPr lang="en-US" altLang="en-US" sz="1600" dirty="0">
                <a:solidFill>
                  <a:schemeClr val="tx1"/>
                </a:solidFill>
                <a:latin typeface="Times New Roman" panose="02020603050405020304" pitchFamily="18" charset="0"/>
                <a:cs typeface="Times New Roman" panose="02020603050405020304" pitchFamily="18" charset="0"/>
              </a:rPr>
              <a:t>, Mohamed Nabil </a:t>
            </a:r>
            <a:r>
              <a:rPr lang="en-US" altLang="en-US" sz="1600" dirty="0" err="1">
                <a:solidFill>
                  <a:schemeClr val="tx1"/>
                </a:solidFill>
                <a:latin typeface="Times New Roman" panose="02020603050405020304" pitchFamily="18" charset="0"/>
                <a:cs typeface="Times New Roman" panose="02020603050405020304" pitchFamily="18" charset="0"/>
              </a:rPr>
              <a:t>Saidi</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b="1"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Breast cancer: Classification of suspicious regions in digital mammograms based on capsule network</a:t>
            </a:r>
            <a:r>
              <a:rPr lang="en-US" altLang="en-US" sz="1600" dirty="0">
                <a:solidFill>
                  <a:schemeClr val="tx1"/>
                </a:solidFill>
                <a:latin typeface="Times New Roman" panose="02020603050405020304" pitchFamily="18" charset="0"/>
                <a:cs typeface="Times New Roman" panose="02020603050405020304" pitchFamily="18" charset="0"/>
              </a:rPr>
              <a:t>”, Biomedical Signal Processing and Control, Vol.no: 76, PP: 103696,2022.</a:t>
            </a:r>
          </a:p>
        </p:txBody>
      </p:sp>
    </p:spTree>
    <p:extLst>
      <p:ext uri="{BB962C8B-B14F-4D97-AF65-F5344CB8AC3E}">
        <p14:creationId xmlns:p14="http://schemas.microsoft.com/office/powerpoint/2010/main" val="3185104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22</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- 8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marL="342900" indent="-342900" algn="just"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proposed model shows good performance for binary classification and multiclassification of suspicious breast masses, particularly for extremely dense mammograms.</a:t>
            </a:r>
          </a:p>
          <a:p>
            <a:pPr marL="0" indent="0" algn="just"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endParaRPr lang="en-IN" sz="2400" dirty="0">
              <a:solidFill>
                <a:srgbClr val="C00000"/>
              </a:solidFill>
              <a:effectLst/>
            </a:endParaRPr>
          </a:p>
          <a:p>
            <a:pPr marL="342900" indent="-342900" algn="just"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binary classification of masses into normal and abnormal achieves an accuracy of 96.03% whereas the  multiclassification of breast masses into normal, benign, and malignant scores an accuracy of 77.78% which is less than binary classification.</a:t>
            </a:r>
          </a:p>
        </p:txBody>
      </p:sp>
    </p:spTree>
    <p:extLst>
      <p:ext uri="{BB962C8B-B14F-4D97-AF65-F5344CB8AC3E}">
        <p14:creationId xmlns:p14="http://schemas.microsoft.com/office/powerpoint/2010/main" val="3526432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23</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441415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- 9</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a:buNone/>
            </a:pPr>
            <a:r>
              <a:rPr lang="en-US" sz="2400" i="0" dirty="0">
                <a:solidFill>
                  <a:srgbClr val="1F1F1F"/>
                </a:solidFill>
                <a:effectLst/>
                <a:latin typeface="Times New Roman" panose="02020603050405020304" pitchFamily="18" charset="0"/>
                <a:cs typeface="Times New Roman" panose="02020603050405020304" pitchFamily="18" charset="0"/>
              </a:rPr>
              <a:t>	</a:t>
            </a:r>
          </a:p>
          <a:p>
            <a:pPr marL="0" indent="0" algn="just">
              <a:buNone/>
            </a:pPr>
            <a:r>
              <a:rPr lang="en-US" sz="2400" i="0" dirty="0">
                <a:solidFill>
                  <a:srgbClr val="C00000"/>
                </a:solidFill>
                <a:effectLst/>
                <a:latin typeface="Times New Roman" panose="02020603050405020304" pitchFamily="18" charset="0"/>
                <a:cs typeface="Times New Roman" panose="02020603050405020304" pitchFamily="18" charset="0"/>
              </a:rPr>
              <a:t>Volkan </a:t>
            </a:r>
            <a:r>
              <a:rPr lang="en-US" sz="2400" i="0" dirty="0" err="1">
                <a:solidFill>
                  <a:srgbClr val="C00000"/>
                </a:solidFill>
                <a:effectLst/>
                <a:latin typeface="Times New Roman" panose="02020603050405020304" pitchFamily="18" charset="0"/>
                <a:cs typeface="Times New Roman" panose="02020603050405020304" pitchFamily="18" charset="0"/>
              </a:rPr>
              <a:t>Müjdat</a:t>
            </a:r>
            <a:r>
              <a:rPr lang="en-US" sz="2400" i="0" dirty="0">
                <a:solidFill>
                  <a:srgbClr val="C00000"/>
                </a:solidFill>
                <a:effectLst/>
                <a:latin typeface="Times New Roman" panose="02020603050405020304" pitchFamily="18" charset="0"/>
                <a:cs typeface="Times New Roman" panose="02020603050405020304" pitchFamily="18" charset="0"/>
              </a:rPr>
              <a:t> </a:t>
            </a:r>
            <a:r>
              <a:rPr lang="en-US" sz="2400" i="0" dirty="0" err="1">
                <a:solidFill>
                  <a:srgbClr val="C00000"/>
                </a:solidFill>
                <a:effectLst/>
                <a:latin typeface="Times New Roman" panose="02020603050405020304" pitchFamily="18" charset="0"/>
                <a:cs typeface="Times New Roman" panose="02020603050405020304" pitchFamily="18" charset="0"/>
              </a:rPr>
              <a:t>Tiryaki</a:t>
            </a:r>
            <a:r>
              <a:rPr lang="en-US" sz="2400" i="0" dirty="0">
                <a:solidFill>
                  <a:srgbClr val="C00000"/>
                </a:solidFill>
                <a:effectLst/>
                <a:latin typeface="Times New Roman" panose="02020603050405020304" pitchFamily="18" charset="0"/>
                <a:cs typeface="Times New Roman" panose="02020603050405020304" pitchFamily="18" charset="0"/>
              </a:rPr>
              <a:t> (2023) </a:t>
            </a:r>
            <a:r>
              <a:rPr lang="en-US" sz="2400" dirty="0">
                <a:solidFill>
                  <a:srgbClr val="1F1F1F"/>
                </a:solidFill>
                <a:latin typeface="Times New Roman" panose="02020603050405020304" pitchFamily="18" charset="0"/>
                <a:cs typeface="Times New Roman" panose="02020603050405020304" pitchFamily="18" charset="0"/>
              </a:rPr>
              <a:t>proposed </a:t>
            </a:r>
            <a:r>
              <a:rPr lang="en-US" sz="2400" b="1" dirty="0">
                <a:solidFill>
                  <a:srgbClr val="1F1F1F"/>
                </a:solidFill>
                <a:latin typeface="Times New Roman" panose="02020603050405020304" pitchFamily="18" charset="0"/>
                <a:cs typeface="Times New Roman" panose="02020603050405020304" pitchFamily="18" charset="0"/>
              </a:rPr>
              <a:t>cascaded U-net++</a:t>
            </a:r>
            <a:r>
              <a:rPr lang="en-US" sz="2400" b="1" dirty="0" err="1">
                <a:solidFill>
                  <a:srgbClr val="1F1F1F"/>
                </a:solidFill>
                <a:latin typeface="Times New Roman" panose="02020603050405020304" pitchFamily="18" charset="0"/>
                <a:cs typeface="Times New Roman" panose="02020603050405020304" pitchFamily="18" charset="0"/>
              </a:rPr>
              <a:t>Xception</a:t>
            </a:r>
            <a:r>
              <a:rPr lang="en-US" sz="2400" b="1" dirty="0">
                <a:solidFill>
                  <a:srgbClr val="1F1F1F"/>
                </a:solidFill>
                <a:latin typeface="Times New Roman" panose="02020603050405020304" pitchFamily="18" charset="0"/>
                <a:cs typeface="Times New Roman" panose="02020603050405020304" pitchFamily="18" charset="0"/>
              </a:rPr>
              <a:t> </a:t>
            </a:r>
            <a:r>
              <a:rPr lang="en-US" sz="2400" dirty="0">
                <a:solidFill>
                  <a:srgbClr val="1F1F1F"/>
                </a:solidFill>
                <a:latin typeface="Times New Roman" panose="02020603050405020304" pitchFamily="18" charset="0"/>
                <a:cs typeface="Times New Roman" panose="02020603050405020304" pitchFamily="18" charset="0"/>
              </a:rPr>
              <a:t>deep learning pipeline. It doesn't necessitate the inclusion of clinical data, highlighting the potential for accurate and efficient diagnostic outcomes solely from the image-based methodology.</a:t>
            </a:r>
            <a:endParaRPr lang="en-US" sz="2400" i="0" dirty="0">
              <a:solidFill>
                <a:srgbClr val="1F1F1F"/>
              </a:solidFill>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E68772FD-0BBD-119D-4058-8A408CC1D5DD}"/>
              </a:ext>
            </a:extLst>
          </p:cNvPr>
          <p:cNvSpPr/>
          <p:nvPr/>
        </p:nvSpPr>
        <p:spPr>
          <a:xfrm>
            <a:off x="406400" y="5180521"/>
            <a:ext cx="8143875" cy="923330"/>
          </a:xfrm>
          <a:prstGeom prst="rect">
            <a:avLst/>
          </a:prstGeom>
        </p:spPr>
        <p:txBody>
          <a:bodyPr>
            <a:spAutoFit/>
          </a:bodyPr>
          <a:lstStyle/>
          <a:p>
            <a:pPr marL="0" indent="0" algn="just">
              <a:buNone/>
            </a:pPr>
            <a:r>
              <a:rPr lang="en-US" altLang="en-US" sz="1800" dirty="0">
                <a:solidFill>
                  <a:schemeClr val="tx1"/>
                </a:solidFill>
                <a:latin typeface="Times New Roman" panose="02020603050405020304" pitchFamily="18" charset="0"/>
                <a:cs typeface="Times New Roman" panose="02020603050405020304" pitchFamily="18" charset="0"/>
              </a:rPr>
              <a:t>Volkan </a:t>
            </a:r>
            <a:r>
              <a:rPr lang="en-US" altLang="en-US" sz="1800" dirty="0" err="1">
                <a:solidFill>
                  <a:schemeClr val="tx1"/>
                </a:solidFill>
                <a:latin typeface="Times New Roman" panose="02020603050405020304" pitchFamily="18" charset="0"/>
                <a:cs typeface="Times New Roman" panose="02020603050405020304" pitchFamily="18" charset="0"/>
              </a:rPr>
              <a:t>Müjdat</a:t>
            </a:r>
            <a:r>
              <a:rPr lang="en-US" altLang="en-US" sz="1800" dirty="0">
                <a:solidFill>
                  <a:schemeClr val="tx1"/>
                </a:solidFill>
                <a:latin typeface="Times New Roman" panose="02020603050405020304" pitchFamily="18" charset="0"/>
                <a:cs typeface="Times New Roman" panose="02020603050405020304" pitchFamily="18" charset="0"/>
              </a:rPr>
              <a:t> </a:t>
            </a:r>
            <a:r>
              <a:rPr lang="en-US" altLang="en-US" sz="1800" dirty="0" err="1">
                <a:solidFill>
                  <a:schemeClr val="tx1"/>
                </a:solidFill>
                <a:latin typeface="Times New Roman" panose="02020603050405020304" pitchFamily="18" charset="0"/>
                <a:cs typeface="Times New Roman" panose="02020603050405020304" pitchFamily="18" charset="0"/>
              </a:rPr>
              <a:t>Tiryaki</a:t>
            </a:r>
            <a:r>
              <a:rPr lang="en-US" altLang="en-US" sz="1800" dirty="0">
                <a:solidFill>
                  <a:schemeClr val="tx1"/>
                </a:solidFill>
                <a:latin typeface="Times New Roman" panose="02020603050405020304" pitchFamily="18" charset="0"/>
                <a:cs typeface="Times New Roman" panose="02020603050405020304" pitchFamily="18" charset="0"/>
              </a:rPr>
              <a:t>, “</a:t>
            </a:r>
            <a:r>
              <a:rPr lang="en-US" altLang="en-US" sz="1600" b="1"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Mass segmentation and classification from film mammograms using cascaded deep transfer learning</a:t>
            </a:r>
            <a:r>
              <a:rPr lang="en-US" altLang="en-US" sz="1800" dirty="0">
                <a:solidFill>
                  <a:schemeClr val="tx1"/>
                </a:solidFill>
                <a:latin typeface="Times New Roman" panose="02020603050405020304" pitchFamily="18" charset="0"/>
                <a:cs typeface="Times New Roman" panose="02020603050405020304" pitchFamily="18" charset="0"/>
              </a:rPr>
              <a:t>”, Biomedical Signal Processing and Control, Vol.no: 84, PP: 104819,2023.</a:t>
            </a:r>
            <a:endParaRPr lang="en-IN" alt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239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24</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- 9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proposed model may be used to reduce the workload of radiologists for mass detection, segmentation, and classification which are all crucial mammogram interpretation steps. </a:t>
            </a: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proposed model is useful for breast cancer mass segmentation and classification on BCDR dataset and may be useful on additional mammogram datasets.</a:t>
            </a:r>
          </a:p>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endParaRPr lang="en-IN" sz="2400" dirty="0">
              <a:solidFill>
                <a:srgbClr val="C00000"/>
              </a:solidFill>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A cascaded approach increases the requirement for both computational resources and the amount of training data.</a:t>
            </a: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BCDR and other datasets lack performance comparison between different radiologists so there is an uncertainty for setting an accomplishment level for the deep learning model.</a:t>
            </a:r>
          </a:p>
        </p:txBody>
      </p:sp>
    </p:spTree>
    <p:extLst>
      <p:ext uri="{BB962C8B-B14F-4D97-AF65-F5344CB8AC3E}">
        <p14:creationId xmlns:p14="http://schemas.microsoft.com/office/powerpoint/2010/main" val="130539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25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441415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- 10</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a:buNone/>
            </a:pPr>
            <a:r>
              <a:rPr lang="en-US" sz="2400" i="0" dirty="0" err="1">
                <a:solidFill>
                  <a:srgbClr val="C00000"/>
                </a:solidFill>
                <a:effectLst/>
                <a:latin typeface="Times New Roman" panose="02020603050405020304" pitchFamily="18" charset="0"/>
                <a:cs typeface="Times New Roman" panose="02020603050405020304" pitchFamily="18" charset="0"/>
              </a:rPr>
              <a:t>Subasish</a:t>
            </a:r>
            <a:r>
              <a:rPr lang="en-US" sz="2400" i="0" dirty="0">
                <a:solidFill>
                  <a:srgbClr val="C00000"/>
                </a:solidFill>
                <a:effectLst/>
                <a:latin typeface="Times New Roman" panose="02020603050405020304" pitchFamily="18" charset="0"/>
                <a:cs typeface="Times New Roman" panose="02020603050405020304" pitchFamily="18" charset="0"/>
              </a:rPr>
              <a:t> Mohapatra </a:t>
            </a:r>
            <a:r>
              <a:rPr lang="en-US" sz="2400" i="1" dirty="0">
                <a:solidFill>
                  <a:srgbClr val="C00000"/>
                </a:solidFill>
                <a:effectLst/>
                <a:latin typeface="Times New Roman" panose="02020603050405020304" pitchFamily="18" charset="0"/>
                <a:cs typeface="Times New Roman" panose="02020603050405020304" pitchFamily="18" charset="0"/>
              </a:rPr>
              <a:t>et.al </a:t>
            </a:r>
            <a:r>
              <a:rPr lang="en-US" sz="2400" i="0" dirty="0">
                <a:solidFill>
                  <a:srgbClr val="C00000"/>
                </a:solidFill>
                <a:effectLst/>
                <a:latin typeface="Times New Roman" panose="02020603050405020304" pitchFamily="18" charset="0"/>
                <a:cs typeface="Times New Roman" panose="02020603050405020304" pitchFamily="18" charset="0"/>
              </a:rPr>
              <a:t>(2022) </a:t>
            </a:r>
            <a:r>
              <a:rPr lang="en-US" sz="2400" i="0" dirty="0">
                <a:solidFill>
                  <a:srgbClr val="1F1F1F"/>
                </a:solidFill>
                <a:effectLst/>
                <a:latin typeface="Times New Roman" panose="02020603050405020304" pitchFamily="18" charset="0"/>
                <a:cs typeface="Times New Roman" panose="02020603050405020304" pitchFamily="18" charset="0"/>
              </a:rPr>
              <a:t>proposed a Convolution Neural Network(CNN) method for developing an automatic detection mechanism to classify breast cancer masses and noncancerous masses from mammogram images. They compared the results of different CNN models to achieve better accuracy in classification.</a:t>
            </a:r>
          </a:p>
        </p:txBody>
      </p:sp>
      <p:sp>
        <p:nvSpPr>
          <p:cNvPr id="3" name="Rectangle 2">
            <a:extLst>
              <a:ext uri="{FF2B5EF4-FFF2-40B4-BE49-F238E27FC236}">
                <a16:creationId xmlns:a16="http://schemas.microsoft.com/office/drawing/2014/main" id="{E68772FD-0BBD-119D-4058-8A408CC1D5DD}"/>
              </a:ext>
            </a:extLst>
          </p:cNvPr>
          <p:cNvSpPr/>
          <p:nvPr/>
        </p:nvSpPr>
        <p:spPr>
          <a:xfrm>
            <a:off x="406400" y="5180521"/>
            <a:ext cx="8143875" cy="1077218"/>
          </a:xfrm>
          <a:prstGeom prst="rect">
            <a:avLst/>
          </a:prstGeom>
        </p:spPr>
        <p:txBody>
          <a:bodyPr>
            <a:spAutoFit/>
          </a:bodyPr>
          <a:lstStyle/>
          <a:p>
            <a:pPr marL="0" indent="0" algn="just">
              <a:buNone/>
            </a:pPr>
            <a:r>
              <a:rPr lang="en-US" altLang="en-US" sz="1600" dirty="0" err="1">
                <a:solidFill>
                  <a:schemeClr val="tx1"/>
                </a:solidFill>
                <a:latin typeface="Times New Roman" panose="02020603050405020304" pitchFamily="18" charset="0"/>
                <a:cs typeface="Times New Roman" panose="02020603050405020304" pitchFamily="18" charset="0"/>
              </a:rPr>
              <a:t>Subasish</a:t>
            </a:r>
            <a:r>
              <a:rPr lang="en-US" altLang="en-US" sz="1600" dirty="0">
                <a:solidFill>
                  <a:schemeClr val="tx1"/>
                </a:solidFill>
                <a:latin typeface="Times New Roman" panose="02020603050405020304" pitchFamily="18" charset="0"/>
                <a:cs typeface="Times New Roman" panose="02020603050405020304" pitchFamily="18" charset="0"/>
              </a:rPr>
              <a:t> Mohapatra , Sarmistha </a:t>
            </a:r>
            <a:r>
              <a:rPr lang="en-US" altLang="en-US" sz="1600" dirty="0" err="1">
                <a:solidFill>
                  <a:schemeClr val="tx1"/>
                </a:solidFill>
                <a:latin typeface="Times New Roman" panose="02020603050405020304" pitchFamily="18" charset="0"/>
                <a:cs typeface="Times New Roman" panose="02020603050405020304" pitchFamily="18" charset="0"/>
              </a:rPr>
              <a:t>Muduly</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Subhadarshini</a:t>
            </a:r>
            <a:r>
              <a:rPr lang="en-US" altLang="en-US" sz="1600" dirty="0">
                <a:solidFill>
                  <a:schemeClr val="tx1"/>
                </a:solidFill>
                <a:latin typeface="Times New Roman" panose="02020603050405020304" pitchFamily="18" charset="0"/>
                <a:cs typeface="Times New Roman" panose="02020603050405020304" pitchFamily="18" charset="0"/>
              </a:rPr>
              <a:t> Mohanty, J V R Ravindra, Sachi Nandan Mohanty, “</a:t>
            </a:r>
            <a:r>
              <a:rPr lang="en-US" altLang="en-US" sz="1600" b="1"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Evaluation of deep learning models for detecting breast cancer using histopathological mammograms Images</a:t>
            </a:r>
            <a:r>
              <a:rPr lang="en-US" altLang="en-US" sz="1600" dirty="0">
                <a:solidFill>
                  <a:schemeClr val="tx1"/>
                </a:solidFill>
                <a:latin typeface="Times New Roman" panose="02020603050405020304" pitchFamily="18" charset="0"/>
                <a:cs typeface="Times New Roman" panose="02020603050405020304" pitchFamily="18" charset="0"/>
              </a:rPr>
              <a:t>”, Sustainable Operations and Computers, Vol.no: 3, Page No: 296–302 ,2022.</a:t>
            </a:r>
            <a:endParaRPr lang="en-IN" alt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9168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26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- 10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marL="285750" indent="-285750" algn="just"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Provides a comparative study of various CNN architectures' results for breast cancer detection using mammogram images.</a:t>
            </a:r>
          </a:p>
          <a:p>
            <a:pPr marL="285750" indent="-285750" algn="just"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Compares the performance of CNN models using two methods: training the model from scratch and training the model with pre-trained weights.</a:t>
            </a:r>
          </a:p>
          <a:p>
            <a:pPr marL="285750" indent="-285750" algn="just"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Concludes that when the classifiers are applied with transfer learning, the accuracy achieved is better than training from scratch.</a:t>
            </a:r>
          </a:p>
          <a:p>
            <a:pPr algn="just" rtl="0" eaLnBrk="0" fontAlgn="base" hangingPunct="0">
              <a:spcBef>
                <a:spcPts val="288"/>
              </a:spcBef>
              <a:spcAft>
                <a:spcPts val="0"/>
              </a:spcAft>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endParaRPr lang="en-IN" sz="2400" dirty="0">
              <a:solidFill>
                <a:srgbClr val="C00000"/>
              </a:solidFill>
              <a:effectLst/>
            </a:endParaRPr>
          </a:p>
          <a:p>
            <a:pPr marL="285750" indent="-285750" algn="just"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Only focuses on the performance of CNN models for breast cancer detection using mammogram images.</a:t>
            </a:r>
          </a:p>
          <a:p>
            <a:pPr marL="285750" indent="-285750" algn="just"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Does not explore other deep learning approaches, such as recurrent neural networks or generative adversarial networks.</a:t>
            </a:r>
          </a:p>
          <a:p>
            <a:pPr marL="285750" indent="-285750" algn="just"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Only uses a limited number of datasets, which may not be representative of all possible scenarios.</a:t>
            </a:r>
          </a:p>
        </p:txBody>
      </p:sp>
    </p:spTree>
    <p:extLst>
      <p:ext uri="{BB962C8B-B14F-4D97-AF65-F5344CB8AC3E}">
        <p14:creationId xmlns:p14="http://schemas.microsoft.com/office/powerpoint/2010/main" val="2037952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27</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273300" y="720009"/>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Contd./..</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Consolidation of the literatures:</a:t>
            </a:r>
          </a:p>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graphicFrame>
        <p:nvGraphicFramePr>
          <p:cNvPr id="6" name="Table 13">
            <a:extLst>
              <a:ext uri="{FF2B5EF4-FFF2-40B4-BE49-F238E27FC236}">
                <a16:creationId xmlns:a16="http://schemas.microsoft.com/office/drawing/2014/main" id="{8618B1AC-38FE-34BC-757D-03F3482D7B83}"/>
              </a:ext>
            </a:extLst>
          </p:cNvPr>
          <p:cNvGraphicFramePr>
            <a:graphicFrameLocks noGrp="1"/>
          </p:cNvGraphicFramePr>
          <p:nvPr>
            <p:extLst>
              <p:ext uri="{D42A27DB-BD31-4B8C-83A1-F6EECF244321}">
                <p14:modId xmlns:p14="http://schemas.microsoft.com/office/powerpoint/2010/main" val="3355525739"/>
              </p:ext>
            </p:extLst>
          </p:nvPr>
        </p:nvGraphicFramePr>
        <p:xfrm>
          <a:off x="214312" y="1982424"/>
          <a:ext cx="8715376" cy="4170682"/>
        </p:xfrm>
        <a:graphic>
          <a:graphicData uri="http://schemas.openxmlformats.org/drawingml/2006/table">
            <a:tbl>
              <a:tblPr firstRow="1" bandRow="1"/>
              <a:tblGrid>
                <a:gridCol w="616961">
                  <a:extLst>
                    <a:ext uri="{9D8B030D-6E8A-4147-A177-3AD203B41FA5}">
                      <a16:colId xmlns:a16="http://schemas.microsoft.com/office/drawing/2014/main" val="4162645230"/>
                    </a:ext>
                  </a:extLst>
                </a:gridCol>
                <a:gridCol w="3533219">
                  <a:extLst>
                    <a:ext uri="{9D8B030D-6E8A-4147-A177-3AD203B41FA5}">
                      <a16:colId xmlns:a16="http://schemas.microsoft.com/office/drawing/2014/main" val="1701365107"/>
                    </a:ext>
                  </a:extLst>
                </a:gridCol>
                <a:gridCol w="2386353">
                  <a:extLst>
                    <a:ext uri="{9D8B030D-6E8A-4147-A177-3AD203B41FA5}">
                      <a16:colId xmlns:a16="http://schemas.microsoft.com/office/drawing/2014/main" val="3959957681"/>
                    </a:ext>
                  </a:extLst>
                </a:gridCol>
                <a:gridCol w="2178843">
                  <a:extLst>
                    <a:ext uri="{9D8B030D-6E8A-4147-A177-3AD203B41FA5}">
                      <a16:colId xmlns:a16="http://schemas.microsoft.com/office/drawing/2014/main" val="1168209689"/>
                    </a:ext>
                  </a:extLst>
                </a:gridCol>
              </a:tblGrid>
              <a:tr h="482602">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sz="1200" b="1" dirty="0" err="1">
                          <a:solidFill>
                            <a:schemeClr val="tx1"/>
                          </a:solidFill>
                        </a:rPr>
                        <a:t>S.No</a:t>
                      </a:r>
                      <a:endParaRPr lang="en-IN" sz="1200"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Author(s) &amp; Year</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Methodology Used</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Limitations</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847264486"/>
                  </a:ext>
                </a:extLst>
              </a:tr>
              <a:tr h="1243605">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1.</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IN" sz="1600" dirty="0"/>
                        <a:t>Lydia </a:t>
                      </a:r>
                      <a:r>
                        <a:rPr lang="en-IN" sz="1600" dirty="0" err="1"/>
                        <a:t>Bouzar-Benlabiod</a:t>
                      </a:r>
                      <a:r>
                        <a:rPr lang="en-IN" sz="1600" dirty="0"/>
                        <a:t> , Khaled </a:t>
                      </a:r>
                      <a:r>
                        <a:rPr lang="en-IN" sz="1600" dirty="0" err="1"/>
                        <a:t>Harrar</a:t>
                      </a:r>
                      <a:r>
                        <a:rPr lang="en-IN" sz="1600" dirty="0"/>
                        <a:t>, Lahcen </a:t>
                      </a:r>
                      <a:r>
                        <a:rPr lang="en-IN" sz="1600" dirty="0" err="1"/>
                        <a:t>Yamoun</a:t>
                      </a:r>
                      <a:r>
                        <a:rPr lang="en-IN" sz="1600" dirty="0"/>
                        <a:t>, Mustapha </a:t>
                      </a:r>
                      <a:r>
                        <a:rPr lang="en-IN" sz="1600" dirty="0" err="1"/>
                        <a:t>Yacine</a:t>
                      </a:r>
                      <a:r>
                        <a:rPr lang="en-IN" sz="1600" dirty="0"/>
                        <a:t> Khodja and Moulay A. </a:t>
                      </a:r>
                      <a:r>
                        <a:rPr lang="en-IN" sz="1600" dirty="0" err="1"/>
                        <a:t>Akhloufi</a:t>
                      </a:r>
                      <a:r>
                        <a:rPr lang="en-IN" sz="1600" dirty="0"/>
                        <a:t> ,2023.</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Utilized ResNext, SE-</a:t>
                      </a:r>
                      <a:r>
                        <a:rPr lang="en-US" sz="1600" dirty="0" err="1"/>
                        <a:t>ResNet</a:t>
                      </a:r>
                      <a:r>
                        <a:rPr lang="en-US" sz="1600" dirty="0"/>
                        <a:t>, and CBR for robust mammogram analysis. Outperformed existing approaches.</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6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Limited Generalization,</a:t>
                      </a:r>
                    </a:p>
                    <a:p>
                      <a:pPr marL="0" marR="0" lvl="0" indent="0" algn="l" defTabSz="914400" rtl="0" eaLnBrk="1" fontAlgn="base" latinLnBrk="0" hangingPunct="1">
                        <a:lnSpc>
                          <a:spcPct val="100000"/>
                        </a:lnSpc>
                        <a:spcBef>
                          <a:spcPct val="0"/>
                        </a:spcBef>
                        <a:spcAft>
                          <a:spcPct val="0"/>
                        </a:spcAft>
                        <a:buClrTx/>
                        <a:buSzTx/>
                        <a:buFontTx/>
                        <a:buNone/>
                        <a:tabLst/>
                        <a:defRPr/>
                      </a:pPr>
                      <a:r>
                        <a:rPr lang="en-US" sz="16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Costly.</a:t>
                      </a:r>
                      <a:endParaRPr lang="en-IN" sz="1600" dirty="0">
                        <a:effectLst/>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985801185"/>
                  </a:ext>
                </a:extLst>
              </a:tr>
              <a:tr h="1010921">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2.</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IN" sz="1600" dirty="0" err="1"/>
                        <a:t>Jihen</a:t>
                      </a:r>
                      <a:r>
                        <a:rPr lang="en-IN" sz="1600" dirty="0"/>
                        <a:t> </a:t>
                      </a:r>
                      <a:r>
                        <a:rPr lang="en-IN" sz="1600" dirty="0" err="1"/>
                        <a:t>Frikha</a:t>
                      </a:r>
                      <a:r>
                        <a:rPr lang="en-IN" sz="1600" dirty="0"/>
                        <a:t> </a:t>
                      </a:r>
                      <a:r>
                        <a:rPr lang="en-IN" sz="1600" dirty="0" err="1"/>
                        <a:t>Elleuch</a:t>
                      </a:r>
                      <a:r>
                        <a:rPr lang="en-IN" sz="1600" dirty="0"/>
                        <a:t>, </a:t>
                      </a:r>
                      <a:r>
                        <a:rPr lang="en-IN" sz="1600" dirty="0" err="1"/>
                        <a:t>Mouna</a:t>
                      </a:r>
                      <a:r>
                        <a:rPr lang="en-IN" sz="1600" dirty="0"/>
                        <a:t> Zouari Mehdi, </a:t>
                      </a:r>
                      <a:r>
                        <a:rPr lang="en-IN" sz="1600" dirty="0" err="1"/>
                        <a:t>Majd</a:t>
                      </a:r>
                      <a:r>
                        <a:rPr lang="en-IN" sz="1600" dirty="0"/>
                        <a:t> </a:t>
                      </a:r>
                      <a:r>
                        <a:rPr lang="en-IN" sz="1600" dirty="0" err="1"/>
                        <a:t>Belaaj</a:t>
                      </a:r>
                      <a:r>
                        <a:rPr lang="en-IN" sz="1600" dirty="0"/>
                        <a:t>, </a:t>
                      </a:r>
                      <a:r>
                        <a:rPr lang="en-IN" sz="1600" dirty="0" err="1"/>
                        <a:t>Norhène</a:t>
                      </a:r>
                      <a:r>
                        <a:rPr lang="en-IN" sz="1600" dirty="0"/>
                        <a:t> </a:t>
                      </a:r>
                      <a:r>
                        <a:rPr lang="en-IN" sz="1600" dirty="0" err="1"/>
                        <a:t>Gargouri</a:t>
                      </a:r>
                      <a:r>
                        <a:rPr lang="en-IN" sz="1600" dirty="0"/>
                        <a:t> </a:t>
                      </a:r>
                      <a:r>
                        <a:rPr lang="en-IN" sz="1600" dirty="0" err="1"/>
                        <a:t>Benayed</a:t>
                      </a:r>
                      <a:r>
                        <a:rPr lang="en-IN" sz="1600" dirty="0"/>
                        <a:t>, </a:t>
                      </a:r>
                      <a:r>
                        <a:rPr lang="en-IN" sz="1600" dirty="0" err="1"/>
                        <a:t>Dorra</a:t>
                      </a:r>
                      <a:r>
                        <a:rPr lang="en-IN" sz="1600" dirty="0"/>
                        <a:t> </a:t>
                      </a:r>
                      <a:r>
                        <a:rPr lang="en-IN" sz="1600" dirty="0" err="1"/>
                        <a:t>Sellami</a:t>
                      </a:r>
                      <a:r>
                        <a:rPr lang="en-IN" sz="1600" dirty="0"/>
                        <a:t> and Alima </a:t>
                      </a:r>
                      <a:r>
                        <a:rPr lang="en-IN" sz="1600" dirty="0" err="1"/>
                        <a:t>Damak</a:t>
                      </a:r>
                      <a:r>
                        <a:rPr lang="en-IN" sz="1600" dirty="0"/>
                        <a:t> ,2023.</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Developed framework for Transform and fuse features.</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l"/>
                      <a:r>
                        <a:rPr lang="en-IN" sz="1600" dirty="0"/>
                        <a:t>Complex Modelling,</a:t>
                      </a:r>
                    </a:p>
                    <a:p>
                      <a:pPr algn="l"/>
                      <a:r>
                        <a:rPr lang="en-IN" sz="1600" dirty="0"/>
                        <a:t>Limited Applicability</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829165678"/>
                  </a:ext>
                </a:extLst>
              </a:tr>
              <a:tr h="1243605">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3.</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IN" sz="1600" dirty="0"/>
                        <a:t>Hamed Pezeshki,2022.</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Enhanced mammogram segmentation,</a:t>
                      </a:r>
                    </a:p>
                    <a:p>
                      <a:r>
                        <a:rPr lang="en-US" sz="1600" dirty="0"/>
                        <a:t>simultaneous spiculated and mass core extraction, pixel-based analysis.</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l"/>
                      <a:r>
                        <a:rPr lang="en-IN" sz="1600" dirty="0"/>
                        <a:t>Threshold Optimization required,</a:t>
                      </a:r>
                    </a:p>
                    <a:p>
                      <a:pPr algn="l"/>
                      <a:r>
                        <a:rPr lang="en-IN" sz="1600" dirty="0"/>
                        <a:t>Enhanced Pre-processing needed.</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2960396172"/>
                  </a:ext>
                </a:extLst>
              </a:tr>
            </a:tbl>
          </a:graphicData>
        </a:graphic>
      </p:graphicFrame>
    </p:spTree>
    <p:extLst>
      <p:ext uri="{BB962C8B-B14F-4D97-AF65-F5344CB8AC3E}">
        <p14:creationId xmlns:p14="http://schemas.microsoft.com/office/powerpoint/2010/main" val="2268589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28</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273300" y="720009"/>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Contd./..</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Consolidation of the literatures:</a:t>
            </a:r>
          </a:p>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graphicFrame>
        <p:nvGraphicFramePr>
          <p:cNvPr id="4" name="Table 13">
            <a:extLst>
              <a:ext uri="{FF2B5EF4-FFF2-40B4-BE49-F238E27FC236}">
                <a16:creationId xmlns:a16="http://schemas.microsoft.com/office/drawing/2014/main" id="{855F743E-05CC-E40E-5B4D-006BE69AFBA3}"/>
              </a:ext>
            </a:extLst>
          </p:cNvPr>
          <p:cNvGraphicFramePr>
            <a:graphicFrameLocks noGrp="1"/>
          </p:cNvGraphicFramePr>
          <p:nvPr>
            <p:extLst>
              <p:ext uri="{D42A27DB-BD31-4B8C-83A1-F6EECF244321}">
                <p14:modId xmlns:p14="http://schemas.microsoft.com/office/powerpoint/2010/main" val="2351865995"/>
              </p:ext>
            </p:extLst>
          </p:nvPr>
        </p:nvGraphicFramePr>
        <p:xfrm>
          <a:off x="195943" y="2044581"/>
          <a:ext cx="8733746" cy="4103647"/>
        </p:xfrm>
        <a:graphic>
          <a:graphicData uri="http://schemas.openxmlformats.org/drawingml/2006/table">
            <a:tbl>
              <a:tblPr firstRow="1" bandRow="1"/>
              <a:tblGrid>
                <a:gridCol w="621475">
                  <a:extLst>
                    <a:ext uri="{9D8B030D-6E8A-4147-A177-3AD203B41FA5}">
                      <a16:colId xmlns:a16="http://schemas.microsoft.com/office/drawing/2014/main" val="4162645230"/>
                    </a:ext>
                  </a:extLst>
                </a:gridCol>
                <a:gridCol w="3537452">
                  <a:extLst>
                    <a:ext uri="{9D8B030D-6E8A-4147-A177-3AD203B41FA5}">
                      <a16:colId xmlns:a16="http://schemas.microsoft.com/office/drawing/2014/main" val="1701365107"/>
                    </a:ext>
                  </a:extLst>
                </a:gridCol>
                <a:gridCol w="2391383">
                  <a:extLst>
                    <a:ext uri="{9D8B030D-6E8A-4147-A177-3AD203B41FA5}">
                      <a16:colId xmlns:a16="http://schemas.microsoft.com/office/drawing/2014/main" val="3959957681"/>
                    </a:ext>
                  </a:extLst>
                </a:gridCol>
                <a:gridCol w="2183436">
                  <a:extLst>
                    <a:ext uri="{9D8B030D-6E8A-4147-A177-3AD203B41FA5}">
                      <a16:colId xmlns:a16="http://schemas.microsoft.com/office/drawing/2014/main" val="1168209689"/>
                    </a:ext>
                  </a:extLst>
                </a:gridCol>
              </a:tblGrid>
              <a:tr h="482602">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sz="1200" b="1" dirty="0" err="1">
                          <a:solidFill>
                            <a:schemeClr val="tx1"/>
                          </a:solidFill>
                        </a:rPr>
                        <a:t>S.No</a:t>
                      </a:r>
                      <a:endParaRPr lang="en-IN" sz="1200"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Author(s) &amp; Year</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Methodology Used</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Limitations</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847264486"/>
                  </a:ext>
                </a:extLst>
              </a:tr>
              <a:tr h="1243605">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4.</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IN" sz="1600" dirty="0" err="1"/>
                        <a:t>Ghada</a:t>
                      </a:r>
                      <a:r>
                        <a:rPr lang="en-IN" sz="1600" dirty="0"/>
                        <a:t> Hamed Aly, Mohammed </a:t>
                      </a:r>
                      <a:r>
                        <a:rPr lang="en-IN" sz="1600" dirty="0" err="1"/>
                        <a:t>Marey</a:t>
                      </a:r>
                      <a:r>
                        <a:rPr lang="en-IN" sz="1600" dirty="0"/>
                        <a:t>, </a:t>
                      </a:r>
                      <a:r>
                        <a:rPr lang="en-IN" sz="1600" dirty="0" err="1"/>
                        <a:t>Safaa</a:t>
                      </a:r>
                      <a:r>
                        <a:rPr lang="en-IN" sz="1600" dirty="0"/>
                        <a:t> Amin El-Sayed and Mohamed Fahmy Tolba,2021.</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used YOLO, an efficient single-pass approach for mammogram detection</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6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YOLO-V3 is a good model for detecting small objects, but it has some limitations.</a:t>
                      </a:r>
                      <a:endParaRPr lang="en-IN" sz="1600" dirty="0">
                        <a:effectLst/>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985801185"/>
                  </a:ext>
                </a:extLst>
              </a:tr>
              <a:tr h="1010921">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5.</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IN" sz="1600" dirty="0"/>
                        <a:t>Asma </a:t>
                      </a:r>
                      <a:r>
                        <a:rPr lang="en-IN" sz="1600" dirty="0" err="1"/>
                        <a:t>Baccouche</a:t>
                      </a:r>
                      <a:r>
                        <a:rPr lang="en-IN" sz="1600" dirty="0"/>
                        <a:t>, </a:t>
                      </a:r>
                      <a:r>
                        <a:rPr lang="en-IN" sz="1600" dirty="0" err="1"/>
                        <a:t>Begonya</a:t>
                      </a:r>
                      <a:r>
                        <a:rPr lang="en-IN" sz="1600" dirty="0"/>
                        <a:t> Garcia-</a:t>
                      </a:r>
                      <a:r>
                        <a:rPr lang="en-IN" sz="1600" dirty="0" err="1"/>
                        <a:t>Zapirain</a:t>
                      </a:r>
                      <a:r>
                        <a:rPr lang="en-IN" sz="1600" dirty="0"/>
                        <a:t>, </a:t>
                      </a:r>
                      <a:r>
                        <a:rPr lang="en-IN" sz="1600" dirty="0" err="1"/>
                        <a:t>Yufeng</a:t>
                      </a:r>
                      <a:r>
                        <a:rPr lang="en-IN" sz="1600" dirty="0"/>
                        <a:t> Zheng and Adel S. </a:t>
                      </a:r>
                      <a:r>
                        <a:rPr lang="en-IN" sz="1600" dirty="0" err="1"/>
                        <a:t>Elmaghraby</a:t>
                      </a:r>
                      <a:r>
                        <a:rPr lang="en-IN" sz="1600" dirty="0"/>
                        <a:t> ,2022.</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Deep learning for breast cancer diagnosis; YOLO model detects lesions.</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Two-stage detection, classification; risk of errors in lesion detection.</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829165678"/>
                  </a:ext>
                </a:extLst>
              </a:tr>
              <a:tr h="1243605">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6.</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IN" sz="1600" dirty="0"/>
                        <a:t>Steven J. Frank,2023.</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Capsule based Deep learning model to classify suspicious masses in the breast into normal, benign, and malignant.</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Binary achieves 96.03%, multiclass 77.78% accuracy, comparatively lower.</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2960396172"/>
                  </a:ext>
                </a:extLst>
              </a:tr>
            </a:tbl>
          </a:graphicData>
        </a:graphic>
      </p:graphicFrame>
    </p:spTree>
    <p:extLst>
      <p:ext uri="{BB962C8B-B14F-4D97-AF65-F5344CB8AC3E}">
        <p14:creationId xmlns:p14="http://schemas.microsoft.com/office/powerpoint/2010/main" val="1310135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29</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273300" y="720009"/>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Contd./..</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Consolidation of the literatures:</a:t>
            </a:r>
          </a:p>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graphicFrame>
        <p:nvGraphicFramePr>
          <p:cNvPr id="4" name="Table 13">
            <a:extLst>
              <a:ext uri="{FF2B5EF4-FFF2-40B4-BE49-F238E27FC236}">
                <a16:creationId xmlns:a16="http://schemas.microsoft.com/office/drawing/2014/main" id="{F32CC74A-3400-17B2-AD8F-3214A82D4740}"/>
              </a:ext>
            </a:extLst>
          </p:cNvPr>
          <p:cNvGraphicFramePr>
            <a:graphicFrameLocks noGrp="1"/>
          </p:cNvGraphicFramePr>
          <p:nvPr>
            <p:extLst>
              <p:ext uri="{D42A27DB-BD31-4B8C-83A1-F6EECF244321}">
                <p14:modId xmlns:p14="http://schemas.microsoft.com/office/powerpoint/2010/main" val="1968769373"/>
              </p:ext>
            </p:extLst>
          </p:nvPr>
        </p:nvGraphicFramePr>
        <p:xfrm>
          <a:off x="195943" y="1970581"/>
          <a:ext cx="8733744" cy="3036847"/>
        </p:xfrm>
        <a:graphic>
          <a:graphicData uri="http://schemas.openxmlformats.org/drawingml/2006/table">
            <a:tbl>
              <a:tblPr firstRow="1" bandRow="1"/>
              <a:tblGrid>
                <a:gridCol w="563268">
                  <a:extLst>
                    <a:ext uri="{9D8B030D-6E8A-4147-A177-3AD203B41FA5}">
                      <a16:colId xmlns:a16="http://schemas.microsoft.com/office/drawing/2014/main" val="4162645230"/>
                    </a:ext>
                  </a:extLst>
                </a:gridCol>
                <a:gridCol w="3670096">
                  <a:extLst>
                    <a:ext uri="{9D8B030D-6E8A-4147-A177-3AD203B41FA5}">
                      <a16:colId xmlns:a16="http://schemas.microsoft.com/office/drawing/2014/main" val="1701365107"/>
                    </a:ext>
                  </a:extLst>
                </a:gridCol>
                <a:gridCol w="2352471">
                  <a:extLst>
                    <a:ext uri="{9D8B030D-6E8A-4147-A177-3AD203B41FA5}">
                      <a16:colId xmlns:a16="http://schemas.microsoft.com/office/drawing/2014/main" val="3959957681"/>
                    </a:ext>
                  </a:extLst>
                </a:gridCol>
                <a:gridCol w="2147909">
                  <a:extLst>
                    <a:ext uri="{9D8B030D-6E8A-4147-A177-3AD203B41FA5}">
                      <a16:colId xmlns:a16="http://schemas.microsoft.com/office/drawing/2014/main" val="1168209689"/>
                    </a:ext>
                  </a:extLst>
                </a:gridCol>
              </a:tblGrid>
              <a:tr h="482602">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sz="1200" b="1" dirty="0" err="1">
                          <a:solidFill>
                            <a:schemeClr val="tx1"/>
                          </a:solidFill>
                        </a:rPr>
                        <a:t>S.No</a:t>
                      </a:r>
                      <a:endParaRPr lang="en-IN" sz="1200"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Author(s) &amp; Year</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Methodology Used</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Limitations</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847264486"/>
                  </a:ext>
                </a:extLst>
              </a:tr>
              <a:tr h="1243605">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7.</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IN" sz="1600" dirty="0"/>
                        <a:t>Fei Yan, </a:t>
                      </a:r>
                      <a:r>
                        <a:rPr lang="en-IN" sz="1600" dirty="0" err="1"/>
                        <a:t>Hesheng</a:t>
                      </a:r>
                      <a:r>
                        <a:rPr lang="en-IN" sz="1600" dirty="0"/>
                        <a:t> Huang, Witold </a:t>
                      </a:r>
                      <a:r>
                        <a:rPr lang="en-IN" sz="1600" dirty="0" err="1"/>
                        <a:t>Pedrycz</a:t>
                      </a:r>
                      <a:r>
                        <a:rPr lang="en-IN" sz="1600" dirty="0"/>
                        <a:t> , Kaoru Hirota,2023.</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sz="1600" b="0" i="0" u="none" kern="1200" baseline="0" dirty="0">
                          <a:solidFill>
                            <a:schemeClr val="tx1"/>
                          </a:solidFill>
                          <a:effectLst/>
                          <a:latin typeface="+mn-lt"/>
                          <a:ea typeface="+mn-ea"/>
                          <a:cs typeface="+mn-cs"/>
                        </a:rPr>
                        <a:t>Based on ensemble classifier and feature weighting algorithms, </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6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Preparing the right format of the training configuration for the YOLO-based model.</a:t>
                      </a:r>
                      <a:endParaRPr lang="en-IN" sz="1600" dirty="0">
                        <a:effectLst/>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985801185"/>
                  </a:ext>
                </a:extLst>
              </a:tr>
              <a:tr h="1010921">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8.</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IN" sz="1600" dirty="0" err="1"/>
                        <a:t>Khaoula</a:t>
                      </a:r>
                      <a:r>
                        <a:rPr lang="en-IN" sz="1600" dirty="0"/>
                        <a:t> Belhaj </a:t>
                      </a:r>
                      <a:r>
                        <a:rPr lang="en-IN" sz="1600" dirty="0" err="1"/>
                        <a:t>Soulami</a:t>
                      </a:r>
                      <a:r>
                        <a:rPr lang="en-IN" sz="1600" dirty="0"/>
                        <a:t>, Naima </a:t>
                      </a:r>
                      <a:r>
                        <a:rPr lang="en-IN" sz="1600" dirty="0" err="1"/>
                        <a:t>Kaabouch</a:t>
                      </a:r>
                      <a:r>
                        <a:rPr lang="en-IN" sz="1600" dirty="0"/>
                        <a:t> and Mohamed Nabil Saidi,2022.</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YOLO architecture model for simultaneous detection and classification of breast lesions was proposed.</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Separation Challenge,</a:t>
                      </a:r>
                    </a:p>
                    <a:p>
                      <a:r>
                        <a:rPr lang="en-US" sz="1600" dirty="0"/>
                        <a:t>Difficulty in Acquisition</a:t>
                      </a:r>
                      <a:endParaRPr lang="en-IN"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829165678"/>
                  </a:ext>
                </a:extLst>
              </a:tr>
            </a:tbl>
          </a:graphicData>
        </a:graphic>
      </p:graphicFrame>
    </p:spTree>
    <p:extLst>
      <p:ext uri="{BB962C8B-B14F-4D97-AF65-F5344CB8AC3E}">
        <p14:creationId xmlns:p14="http://schemas.microsoft.com/office/powerpoint/2010/main" val="1374707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g13e7f44d304_0_0"/>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05" name="Google Shape;105;g13e7f44d304_0_0"/>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06" name="Google Shape;106;g13e7f44d304_0_0"/>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07" name="Google Shape;107;g13e7f44d304_0_0"/>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3</a:t>
            </a:fld>
            <a:endParaRPr sz="1600" b="1" i="0" u="none" strike="noStrike" cap="none">
              <a:solidFill>
                <a:srgbClr val="FFFFFF"/>
              </a:solidFill>
              <a:latin typeface="Comic Sans MS"/>
              <a:ea typeface="Comic Sans MS"/>
              <a:cs typeface="Comic Sans MS"/>
              <a:sym typeface="Comic Sans MS"/>
            </a:endParaRPr>
          </a:p>
        </p:txBody>
      </p:sp>
      <p:sp>
        <p:nvSpPr>
          <p:cNvPr id="108" name="Google Shape;108;g13e7f44d304_0_0"/>
          <p:cNvSpPr txBox="1">
            <a:spLocks noGrp="1"/>
          </p:cNvSpPr>
          <p:nvPr>
            <p:ph type="dt" idx="10"/>
          </p:nvPr>
        </p:nvSpPr>
        <p:spPr>
          <a:xfrm>
            <a:off x="-1" y="6564313"/>
            <a:ext cx="1981201"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D4679909-0E7E-462F-91D5-8FC128A19CEB}"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09" name="Google Shape;109;g13e7f44d304_0_0"/>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10" name="Google Shape;110;g13e7f44d304_0_0"/>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11" name="Google Shape;111;g13e7f44d304_0_0"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12" name="Google Shape;112;g13e7f44d304_0_0"/>
          <p:cNvSpPr txBox="1"/>
          <p:nvPr/>
        </p:nvSpPr>
        <p:spPr>
          <a:xfrm>
            <a:off x="602663" y="1077241"/>
            <a:ext cx="35814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Problem Statement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2" name="Content Placeholder 4">
            <a:extLst>
              <a:ext uri="{FF2B5EF4-FFF2-40B4-BE49-F238E27FC236}">
                <a16:creationId xmlns:a16="http://schemas.microsoft.com/office/drawing/2014/main" id="{2F0A8B2C-9988-3B6D-61B3-A32EB0DF2BEE}"/>
              </a:ext>
            </a:extLst>
          </p:cNvPr>
          <p:cNvSpPr txBox="1">
            <a:spLocks noChangeArrowheads="1"/>
          </p:cNvSpPr>
          <p:nvPr/>
        </p:nvSpPr>
        <p:spPr>
          <a:xfrm>
            <a:off x="500025" y="1673354"/>
            <a:ext cx="8143875" cy="41148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algn="just"/>
            <a:r>
              <a:rPr lang="en-US" sz="1800" b="0" i="0" dirty="0">
                <a:solidFill>
                  <a:srgbClr val="1F1F1F"/>
                </a:solidFill>
                <a:effectLst/>
                <a:latin typeface="Times New Roman" panose="02020603050405020304" pitchFamily="18" charset="0"/>
                <a:cs typeface="Times New Roman" panose="02020603050405020304" pitchFamily="18" charset="0"/>
              </a:rPr>
              <a:t>	Early detection of Breast Cancer is essential for improving mortality rates, and mammography is the primary screening tool for breast cancer. However, mammography interpretation is challenging, and even experienced radiologists can miss subtle lesions. </a:t>
            </a:r>
          </a:p>
          <a:p>
            <a:pPr algn="just"/>
            <a:r>
              <a:rPr lang="en-US" sz="1800" b="0" i="0" dirty="0">
                <a:solidFill>
                  <a:srgbClr val="1F1F1F"/>
                </a:solidFill>
                <a:effectLst/>
                <a:latin typeface="Times New Roman" panose="02020603050405020304" pitchFamily="18" charset="0"/>
                <a:cs typeface="Times New Roman" panose="02020603050405020304" pitchFamily="18" charset="0"/>
              </a:rPr>
              <a:t>	Deep learning models can be trained to learn the features of breast masses and other abnormalities, and to distinguish between benign and malignant lesions. Deep learning models can be used to segment breast masses, which can help radiologists to better visualize and characterize the lesions.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30</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273300" y="720009"/>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Contd./..</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Consolidation of the literatures:</a:t>
            </a:r>
          </a:p>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graphicFrame>
        <p:nvGraphicFramePr>
          <p:cNvPr id="4" name="Table 13">
            <a:extLst>
              <a:ext uri="{FF2B5EF4-FFF2-40B4-BE49-F238E27FC236}">
                <a16:creationId xmlns:a16="http://schemas.microsoft.com/office/drawing/2014/main" id="{F32CC74A-3400-17B2-AD8F-3214A82D4740}"/>
              </a:ext>
            </a:extLst>
          </p:cNvPr>
          <p:cNvGraphicFramePr>
            <a:graphicFrameLocks noGrp="1"/>
          </p:cNvGraphicFramePr>
          <p:nvPr>
            <p:extLst>
              <p:ext uri="{D42A27DB-BD31-4B8C-83A1-F6EECF244321}">
                <p14:modId xmlns:p14="http://schemas.microsoft.com/office/powerpoint/2010/main" val="2832130767"/>
              </p:ext>
            </p:extLst>
          </p:nvPr>
        </p:nvGraphicFramePr>
        <p:xfrm>
          <a:off x="195943" y="1970581"/>
          <a:ext cx="8733744" cy="3347722"/>
        </p:xfrm>
        <a:graphic>
          <a:graphicData uri="http://schemas.openxmlformats.org/drawingml/2006/table">
            <a:tbl>
              <a:tblPr firstRow="1" bandRow="1"/>
              <a:tblGrid>
                <a:gridCol w="563268">
                  <a:extLst>
                    <a:ext uri="{9D8B030D-6E8A-4147-A177-3AD203B41FA5}">
                      <a16:colId xmlns:a16="http://schemas.microsoft.com/office/drawing/2014/main" val="4162645230"/>
                    </a:ext>
                  </a:extLst>
                </a:gridCol>
                <a:gridCol w="3670096">
                  <a:extLst>
                    <a:ext uri="{9D8B030D-6E8A-4147-A177-3AD203B41FA5}">
                      <a16:colId xmlns:a16="http://schemas.microsoft.com/office/drawing/2014/main" val="1701365107"/>
                    </a:ext>
                  </a:extLst>
                </a:gridCol>
                <a:gridCol w="2352471">
                  <a:extLst>
                    <a:ext uri="{9D8B030D-6E8A-4147-A177-3AD203B41FA5}">
                      <a16:colId xmlns:a16="http://schemas.microsoft.com/office/drawing/2014/main" val="3959957681"/>
                    </a:ext>
                  </a:extLst>
                </a:gridCol>
                <a:gridCol w="2147909">
                  <a:extLst>
                    <a:ext uri="{9D8B030D-6E8A-4147-A177-3AD203B41FA5}">
                      <a16:colId xmlns:a16="http://schemas.microsoft.com/office/drawing/2014/main" val="1168209689"/>
                    </a:ext>
                  </a:extLst>
                </a:gridCol>
              </a:tblGrid>
              <a:tr h="482602">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sz="1200" b="1" dirty="0" err="1">
                          <a:solidFill>
                            <a:schemeClr val="tx1"/>
                          </a:solidFill>
                        </a:rPr>
                        <a:t>S.No</a:t>
                      </a:r>
                      <a:endParaRPr lang="en-IN" sz="1200"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Author(s) &amp; Year</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Methodology Used</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pPr algn="ctr"/>
                      <a:r>
                        <a:rPr lang="en-US" b="1" dirty="0">
                          <a:solidFill>
                            <a:schemeClr val="tx1"/>
                          </a:solidFill>
                        </a:rPr>
                        <a:t>Limitations</a:t>
                      </a:r>
                      <a:endParaRPr lang="en-IN" b="1" dirty="0">
                        <a:solidFill>
                          <a:schemeClr val="tx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847264486"/>
                  </a:ext>
                </a:extLst>
              </a:tr>
              <a:tr h="1243605">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9.</a:t>
                      </a:r>
                      <a:endParaRPr lang="en-IN" sz="1600" dirty="0"/>
                    </a:p>
                  </a:txBody>
                  <a:tcP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IN" sz="1600" dirty="0"/>
                        <a:t>Volkan </a:t>
                      </a:r>
                      <a:r>
                        <a:rPr lang="en-IN" sz="1600" dirty="0" err="1"/>
                        <a:t>Müjdat</a:t>
                      </a:r>
                      <a:r>
                        <a:rPr lang="en-IN" sz="1600" dirty="0"/>
                        <a:t> Tiryaki,2023.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Cascaded U-net++</a:t>
                      </a:r>
                      <a:r>
                        <a:rPr lang="en-US" sz="1600" dirty="0" err="1"/>
                        <a:t>Xception</a:t>
                      </a:r>
                      <a:r>
                        <a:rPr lang="en-US" sz="1600" dirty="0"/>
                        <a:t> deep learning pipeline without clinical data.</a:t>
                      </a:r>
                      <a:endParaRPr lang="en-IN"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Times New Roman"/>
                          <a:ea typeface="Arial"/>
                          <a:cs typeface="Arial"/>
                          <a:sym typeface="Arial"/>
                        </a:defRPr>
                      </a:lvl9pPr>
                    </a:lstStyle>
                    <a:p>
                      <a:r>
                        <a:rPr lang="en-US" sz="1600" dirty="0"/>
                        <a:t>False Positives are a potential shortcoming of object-detection systems.</a:t>
                      </a:r>
                    </a:p>
                    <a:p>
                      <a:endParaRPr lang="en-IN" sz="1600" dirty="0"/>
                    </a:p>
                  </a:txBody>
                  <a:tcPr>
                    <a:lnL w="12700" cap="flat" cmpd="sng" algn="ctr">
                      <a:solidFill>
                        <a:srgbClr val="000000"/>
                      </a:solidFill>
                      <a:prstDash val="solid"/>
                      <a:round/>
                      <a:headEnd type="none" w="med" len="med"/>
                      <a:tailEnd type="none" w="med" len="med"/>
                    </a:lnL>
                    <a:lnR w="12700" cmpd="sng">
                      <a:solidFill>
                        <a:srgbClr val="000000"/>
                      </a:solid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0396172"/>
                  </a:ext>
                </a:extLst>
              </a:tr>
              <a:tr h="1243605">
                <a:tc>
                  <a:txBody>
                    <a:bodyPr/>
                    <a:lstStyle/>
                    <a:p>
                      <a:r>
                        <a:rPr lang="en-US" sz="1600" dirty="0">
                          <a:latin typeface="Times New Roman" panose="02020603050405020304" pitchFamily="18" charset="0"/>
                          <a:cs typeface="Times New Roman" panose="02020603050405020304" pitchFamily="18" charset="0"/>
                        </a:rPr>
                        <a:t>10.</a:t>
                      </a:r>
                      <a:endParaRPr lang="en-IN" sz="1600" dirty="0">
                        <a:latin typeface="Times New Roman" panose="02020603050405020304" pitchFamily="18" charset="0"/>
                        <a:cs typeface="Times New Roman" panose="02020603050405020304" pitchFamily="18" charset="0"/>
                      </a:endParaRPr>
                    </a:p>
                  </a:txBody>
                  <a:tcP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mpd="sng">
                      <a:solidFill>
                        <a:srgbClr val="000000"/>
                      </a:solidFill>
                    </a:lnB>
                    <a:lnTlToBr w="12700" cmpd="sng">
                      <a:noFill/>
                      <a:prstDash val="solid"/>
                    </a:lnTlToBr>
                    <a:lnBlToTr w="12700" cmpd="sng">
                      <a:noFill/>
                      <a:prstDash val="solid"/>
                    </a:lnBlToTr>
                    <a:noFill/>
                  </a:tcPr>
                </a:tc>
                <a:tc>
                  <a:txBody>
                    <a:bodyPr/>
                    <a:lstStyle/>
                    <a:p>
                      <a:r>
                        <a:rPr lang="en-US" altLang="en-US" sz="1600" dirty="0" err="1">
                          <a:solidFill>
                            <a:schemeClr val="tx1"/>
                          </a:solidFill>
                          <a:latin typeface="Times New Roman" panose="02020603050405020304" pitchFamily="18" charset="0"/>
                          <a:cs typeface="Times New Roman" panose="02020603050405020304" pitchFamily="18" charset="0"/>
                        </a:rPr>
                        <a:t>Subasish</a:t>
                      </a:r>
                      <a:r>
                        <a:rPr lang="en-US" altLang="en-US" sz="1600" dirty="0">
                          <a:solidFill>
                            <a:schemeClr val="tx1"/>
                          </a:solidFill>
                          <a:latin typeface="Times New Roman" panose="02020603050405020304" pitchFamily="18" charset="0"/>
                          <a:cs typeface="Times New Roman" panose="02020603050405020304" pitchFamily="18" charset="0"/>
                        </a:rPr>
                        <a:t> Mohapatra , Sarmistha </a:t>
                      </a:r>
                      <a:r>
                        <a:rPr lang="en-US" altLang="en-US" sz="1600" dirty="0" err="1">
                          <a:solidFill>
                            <a:schemeClr val="tx1"/>
                          </a:solidFill>
                          <a:latin typeface="Times New Roman" panose="02020603050405020304" pitchFamily="18" charset="0"/>
                          <a:cs typeface="Times New Roman" panose="02020603050405020304" pitchFamily="18" charset="0"/>
                        </a:rPr>
                        <a:t>Muduly</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Subhadarshini</a:t>
                      </a:r>
                      <a:r>
                        <a:rPr lang="en-US" altLang="en-US" sz="1600" dirty="0">
                          <a:solidFill>
                            <a:schemeClr val="tx1"/>
                          </a:solidFill>
                          <a:latin typeface="Times New Roman" panose="02020603050405020304" pitchFamily="18" charset="0"/>
                          <a:cs typeface="Times New Roman" panose="02020603050405020304" pitchFamily="18" charset="0"/>
                        </a:rPr>
                        <a:t> Mohanty, J V R Ravindra, Sachi Nandan Mohanty, 2023.</a:t>
                      </a:r>
                      <a:endParaRPr lang="en-IN"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mpd="sng">
                      <a:solidFill>
                        <a:srgbClr val="000000"/>
                      </a:solidFill>
                    </a:lnB>
                    <a:lnTlToBr w="12700" cmpd="sng">
                      <a:noFill/>
                      <a:prstDash val="solid"/>
                    </a:lnTlToBr>
                    <a:lnBlToTr w="12700" cmpd="sng">
                      <a:noFill/>
                      <a:prstDash val="solid"/>
                    </a:lnBlToTr>
                    <a:noFill/>
                  </a:tcPr>
                </a:tc>
                <a:tc>
                  <a:txBody>
                    <a:bodyPr/>
                    <a:lstStyle/>
                    <a:p>
                      <a:r>
                        <a:rPr lang="en-IN" sz="1600" dirty="0">
                          <a:latin typeface="Times New Roman" panose="02020603050405020304" pitchFamily="18" charset="0"/>
                          <a:cs typeface="Times New Roman" panose="02020603050405020304" pitchFamily="18" charset="0"/>
                        </a:rPr>
                        <a:t>Used the Mini-DDSM dataset and </a:t>
                      </a:r>
                      <a:r>
                        <a:rPr lang="en-US" sz="1600" dirty="0">
                          <a:latin typeface="Times New Roman" panose="02020603050405020304" pitchFamily="18" charset="0"/>
                          <a:cs typeface="Times New Roman" panose="02020603050405020304" pitchFamily="18" charset="0"/>
                        </a:rPr>
                        <a:t>used three different CNN architectures</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AlexNet</a:t>
                      </a:r>
                      <a:r>
                        <a:rPr lang="en-IN" sz="1600" dirty="0">
                          <a:latin typeface="Times New Roman" panose="02020603050405020304" pitchFamily="18" charset="0"/>
                          <a:cs typeface="Times New Roman" panose="02020603050405020304" pitchFamily="18" charset="0"/>
                        </a:rPr>
                        <a:t>, VGG16, and ResNet50 architectures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mpd="sng">
                      <a:solidFill>
                        <a:srgbClr val="000000"/>
                      </a:solidFill>
                    </a:lnB>
                    <a:lnTlToBr w="12700" cmpd="sng">
                      <a:noFill/>
                      <a:prstDash val="solid"/>
                    </a:lnTlToBr>
                    <a:lnBlToTr w="12700" cmpd="sng">
                      <a:noFill/>
                      <a:prstDash val="solid"/>
                    </a:lnBlToTr>
                    <a:noFill/>
                  </a:tcPr>
                </a:tc>
                <a:tc>
                  <a:txBody>
                    <a:bodyPr/>
                    <a:lstStyle/>
                    <a:p>
                      <a:r>
                        <a:rPr lang="en-US" sz="1600" dirty="0">
                          <a:latin typeface="Times New Roman" panose="02020603050405020304" pitchFamily="18" charset="0"/>
                          <a:cs typeface="Times New Roman" panose="02020603050405020304" pitchFamily="18" charset="0"/>
                        </a:rPr>
                        <a:t>Limited dataset.</a:t>
                      </a:r>
                    </a:p>
                    <a:p>
                      <a:r>
                        <a:rPr lang="en-US" sz="1600" dirty="0">
                          <a:latin typeface="Times New Roman" panose="02020603050405020304" pitchFamily="18" charset="0"/>
                          <a:cs typeface="Times New Roman" panose="02020603050405020304" pitchFamily="18" charset="0"/>
                        </a:rPr>
                        <a:t>Not well-suited for medical images, trained only on large dataset of natural images</a:t>
                      </a:r>
                    </a:p>
                    <a:p>
                      <a:endParaRPr lang="en-IN" sz="1600" dirty="0">
                        <a:latin typeface="Times New Roman" panose="02020603050405020304" pitchFamily="18" charset="0"/>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3555080333"/>
                  </a:ext>
                </a:extLst>
              </a:tr>
            </a:tbl>
          </a:graphicData>
        </a:graphic>
      </p:graphicFrame>
    </p:spTree>
    <p:extLst>
      <p:ext uri="{BB962C8B-B14F-4D97-AF65-F5344CB8AC3E}">
        <p14:creationId xmlns:p14="http://schemas.microsoft.com/office/powerpoint/2010/main" val="32396299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31</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672772" y="733501"/>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System design </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pic>
        <p:nvPicPr>
          <p:cNvPr id="4" name="Picture 3" descr="A diagram of a data flow&#10;&#10;Description automatically generated">
            <a:extLst>
              <a:ext uri="{FF2B5EF4-FFF2-40B4-BE49-F238E27FC236}">
                <a16:creationId xmlns:a16="http://schemas.microsoft.com/office/drawing/2014/main" id="{6069A99A-402F-233C-653D-7D56DB79B476}"/>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l="10111" t="3030" r="4730" b="7199"/>
          <a:stretch/>
        </p:blipFill>
        <p:spPr>
          <a:xfrm>
            <a:off x="919162" y="1329349"/>
            <a:ext cx="7781493" cy="5034938"/>
          </a:xfrm>
          <a:prstGeom prst="rect">
            <a:avLst/>
          </a:prstGeom>
        </p:spPr>
      </p:pic>
    </p:spTree>
    <p:extLst>
      <p:ext uri="{BB962C8B-B14F-4D97-AF65-F5344CB8AC3E}">
        <p14:creationId xmlns:p14="http://schemas.microsoft.com/office/powerpoint/2010/main" val="1759435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32</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672772" y="733501"/>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Module Description</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563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lgn="just">
              <a:spcBef>
                <a:spcPct val="0"/>
              </a:spcBef>
              <a:buFont typeface="+mj-lt"/>
              <a:buAutoNum type="arabicPeriod"/>
              <a:tabLst>
                <a:tab pos="520700" algn="l"/>
              </a:tabLst>
            </a:pPr>
            <a:r>
              <a:rPr lang="en-US" altLang="en-US" sz="2000" b="1" dirty="0">
                <a:latin typeface="Times New Roman" panose="02020603050405020304" pitchFamily="18" charset="0"/>
                <a:cs typeface="Times New Roman" panose="02020603050405020304" pitchFamily="18" charset="0"/>
              </a:rPr>
              <a:t>Data Preprocessing</a:t>
            </a:r>
          </a:p>
          <a:p>
            <a:pPr algn="just">
              <a:spcBef>
                <a:spcPct val="0"/>
              </a:spcBef>
              <a:tabLst>
                <a:tab pos="520700" algn="l"/>
              </a:tabLst>
            </a:pPr>
            <a:r>
              <a:rPr lang="en-US" altLang="en-US" sz="2000" b="1" dirty="0">
                <a:latin typeface="Times New Roman" panose="02020603050405020304" pitchFamily="18" charset="0"/>
                <a:cs typeface="Times New Roman" panose="02020603050405020304" pitchFamily="18" charset="0"/>
              </a:rPr>
              <a:t>		</a:t>
            </a:r>
            <a:r>
              <a:rPr lang="en-IN" sz="2000" b="1" kern="100" dirty="0">
                <a:solidFill>
                  <a:srgbClr val="C00000"/>
                </a:solidFill>
                <a:effectLst/>
                <a:latin typeface="Times New Roman" panose="02020603050405020304" pitchFamily="18" charset="0"/>
                <a:ea typeface="Calibri" panose="020F0502020204030204" pitchFamily="34" charset="0"/>
                <a:cs typeface="Latha" panose="020B0604020202020204" pitchFamily="34" charset="0"/>
              </a:rPr>
              <a:t>DICOM</a:t>
            </a:r>
            <a:r>
              <a:rPr lang="en-IN" sz="2000" kern="100" dirty="0">
                <a:effectLst/>
                <a:latin typeface="Times New Roman" panose="02020603050405020304" pitchFamily="18" charset="0"/>
                <a:ea typeface="Calibri" panose="020F0502020204030204" pitchFamily="34" charset="0"/>
                <a:cs typeface="Latha" panose="020B0604020202020204" pitchFamily="34" charset="0"/>
              </a:rPr>
              <a:t> (Digital Imaging and Communications in Medicine) is a special medical image file format, contains the mammography images. We converted the DICOM format to </a:t>
            </a:r>
            <a:r>
              <a:rPr lang="en-IN" sz="2000" b="1" kern="100" dirty="0">
                <a:solidFill>
                  <a:srgbClr val="C00000"/>
                </a:solidFill>
                <a:effectLst/>
                <a:latin typeface="Times New Roman" panose="02020603050405020304" pitchFamily="18" charset="0"/>
                <a:ea typeface="Calibri" panose="020F0502020204030204" pitchFamily="34" charset="0"/>
                <a:cs typeface="Latha" panose="020B0604020202020204" pitchFamily="34" charset="0"/>
              </a:rPr>
              <a:t>JPEG</a:t>
            </a:r>
            <a:r>
              <a:rPr lang="en-IN" sz="2000" kern="100" dirty="0">
                <a:effectLst/>
                <a:latin typeface="Times New Roman" panose="02020603050405020304" pitchFamily="18" charset="0"/>
                <a:ea typeface="Calibri" panose="020F0502020204030204" pitchFamily="34" charset="0"/>
                <a:cs typeface="Latha" panose="020B0604020202020204" pitchFamily="34" charset="0"/>
              </a:rPr>
              <a:t> format.</a:t>
            </a:r>
          </a:p>
          <a:p>
            <a:pPr algn="just">
              <a:spcBef>
                <a:spcPct val="0"/>
              </a:spcBef>
              <a:tabLst>
                <a:tab pos="520700" algn="l"/>
              </a:tabLst>
            </a:pP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algn="just">
              <a:spcBef>
                <a:spcPct val="0"/>
              </a:spcBef>
              <a:tabLst>
                <a:tab pos="520700" algn="l"/>
              </a:tabLst>
            </a:pP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algn="just">
              <a:spcBef>
                <a:spcPct val="0"/>
              </a:spcBef>
              <a:tabLst>
                <a:tab pos="520700" algn="l"/>
              </a:tabLst>
            </a:pPr>
            <a:endParaRPr lang="en-IN" altLang="en-US" sz="2000" b="1" dirty="0">
              <a:latin typeface="Times New Roman" panose="02020603050405020304" pitchFamily="18" charset="0"/>
              <a:cs typeface="Times New Roman" panose="02020603050405020304" pitchFamily="18" charset="0"/>
            </a:endParaRPr>
          </a:p>
        </p:txBody>
      </p:sp>
      <p:grpSp>
        <p:nvGrpSpPr>
          <p:cNvPr id="38" name="Group 37">
            <a:extLst>
              <a:ext uri="{FF2B5EF4-FFF2-40B4-BE49-F238E27FC236}">
                <a16:creationId xmlns:a16="http://schemas.microsoft.com/office/drawing/2014/main" id="{0ACAB3F4-C797-5595-EEB1-29EFA795F92D}"/>
              </a:ext>
            </a:extLst>
          </p:cNvPr>
          <p:cNvGrpSpPr/>
          <p:nvPr/>
        </p:nvGrpSpPr>
        <p:grpSpPr>
          <a:xfrm>
            <a:off x="1895341" y="3224960"/>
            <a:ext cx="5353318" cy="895443"/>
            <a:chOff x="1937657" y="3224959"/>
            <a:chExt cx="5353318" cy="895443"/>
          </a:xfrm>
        </p:grpSpPr>
        <p:sp>
          <p:nvSpPr>
            <p:cNvPr id="29" name="Rectangle 28">
              <a:extLst>
                <a:ext uri="{FF2B5EF4-FFF2-40B4-BE49-F238E27FC236}">
                  <a16:creationId xmlns:a16="http://schemas.microsoft.com/office/drawing/2014/main" id="{E9C6200F-CAA3-4CEA-711C-E59E58FDD5E9}"/>
                </a:ext>
              </a:extLst>
            </p:cNvPr>
            <p:cNvSpPr/>
            <p:nvPr/>
          </p:nvSpPr>
          <p:spPr>
            <a:xfrm>
              <a:off x="3976293" y="3224961"/>
              <a:ext cx="1315720" cy="895441"/>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kern="100">
                  <a:effectLst/>
                  <a:latin typeface="Times New Roman" panose="02020603050405020304" pitchFamily="18" charset="0"/>
                  <a:ea typeface="Calibri" panose="020F0502020204030204" pitchFamily="34" charset="0"/>
                  <a:cs typeface="Latha" panose="020B0604020202020204" pitchFamily="34" charset="0"/>
                </a:rPr>
                <a:t>DICOM Converter</a:t>
              </a:r>
              <a:endParaRPr lang="en-IN" sz="1100" kern="100">
                <a:effectLst/>
                <a:ea typeface="Calibri" panose="020F0502020204030204" pitchFamily="34" charset="0"/>
                <a:cs typeface="Latha" panose="020B0604020202020204" pitchFamily="34" charset="0"/>
              </a:endParaRPr>
            </a:p>
          </p:txBody>
        </p:sp>
        <p:sp>
          <p:nvSpPr>
            <p:cNvPr id="30" name="Rectangle 29">
              <a:extLst>
                <a:ext uri="{FF2B5EF4-FFF2-40B4-BE49-F238E27FC236}">
                  <a16:creationId xmlns:a16="http://schemas.microsoft.com/office/drawing/2014/main" id="{D6EE5689-247F-5CD7-2C87-7631A01977E7}"/>
                </a:ext>
              </a:extLst>
            </p:cNvPr>
            <p:cNvSpPr/>
            <p:nvPr/>
          </p:nvSpPr>
          <p:spPr>
            <a:xfrm>
              <a:off x="1937657" y="3224961"/>
              <a:ext cx="1315720" cy="895441"/>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kern="100" dirty="0">
                  <a:effectLst/>
                  <a:latin typeface="Times New Roman" panose="02020603050405020304" pitchFamily="18" charset="0"/>
                  <a:ea typeface="Calibri" panose="020F0502020204030204" pitchFamily="34" charset="0"/>
                  <a:cs typeface="Latha" panose="020B0604020202020204" pitchFamily="34" charset="0"/>
                </a:rPr>
                <a:t>DICOM Images</a:t>
              </a:r>
              <a:endParaRPr lang="en-IN" sz="1100" kern="100" dirty="0">
                <a:effectLst/>
                <a:ea typeface="Calibri" panose="020F0502020204030204" pitchFamily="34" charset="0"/>
                <a:cs typeface="Latha" panose="020B0604020202020204" pitchFamily="34" charset="0"/>
              </a:endParaRPr>
            </a:p>
          </p:txBody>
        </p:sp>
        <p:sp>
          <p:nvSpPr>
            <p:cNvPr id="32" name="Arrow: Right 31">
              <a:extLst>
                <a:ext uri="{FF2B5EF4-FFF2-40B4-BE49-F238E27FC236}">
                  <a16:creationId xmlns:a16="http://schemas.microsoft.com/office/drawing/2014/main" id="{77BD3910-3E14-4EFE-778B-0402758BC144}"/>
                </a:ext>
              </a:extLst>
            </p:cNvPr>
            <p:cNvSpPr/>
            <p:nvPr/>
          </p:nvSpPr>
          <p:spPr>
            <a:xfrm>
              <a:off x="3264349" y="3567124"/>
              <a:ext cx="683242" cy="212386"/>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33" name="Arrow: Right 32">
              <a:extLst>
                <a:ext uri="{FF2B5EF4-FFF2-40B4-BE49-F238E27FC236}">
                  <a16:creationId xmlns:a16="http://schemas.microsoft.com/office/drawing/2014/main" id="{4CABBA34-843D-F561-FA09-4C0CAE191841}"/>
                </a:ext>
              </a:extLst>
            </p:cNvPr>
            <p:cNvSpPr/>
            <p:nvPr/>
          </p:nvSpPr>
          <p:spPr>
            <a:xfrm>
              <a:off x="5292013" y="3567181"/>
              <a:ext cx="683242" cy="212386"/>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5" name="Rectangle 34">
              <a:extLst>
                <a:ext uri="{FF2B5EF4-FFF2-40B4-BE49-F238E27FC236}">
                  <a16:creationId xmlns:a16="http://schemas.microsoft.com/office/drawing/2014/main" id="{BCCBD289-6019-4992-A44D-EA8A809F100F}"/>
                </a:ext>
              </a:extLst>
            </p:cNvPr>
            <p:cNvSpPr/>
            <p:nvPr/>
          </p:nvSpPr>
          <p:spPr>
            <a:xfrm>
              <a:off x="3976293" y="3224960"/>
              <a:ext cx="1315720" cy="895441"/>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kern="100">
                  <a:effectLst/>
                  <a:latin typeface="Times New Roman" panose="02020603050405020304" pitchFamily="18" charset="0"/>
                  <a:ea typeface="Calibri" panose="020F0502020204030204" pitchFamily="34" charset="0"/>
                  <a:cs typeface="Latha" panose="020B0604020202020204" pitchFamily="34" charset="0"/>
                </a:rPr>
                <a:t>DICOM Converter</a:t>
              </a:r>
              <a:endParaRPr lang="en-IN" sz="1800" kern="100">
                <a:effectLst/>
                <a:ea typeface="Calibri" panose="020F0502020204030204" pitchFamily="34" charset="0"/>
                <a:cs typeface="Latha" panose="020B0604020202020204" pitchFamily="34" charset="0"/>
              </a:endParaRPr>
            </a:p>
          </p:txBody>
        </p:sp>
        <p:sp>
          <p:nvSpPr>
            <p:cNvPr id="36" name="Rectangle 35">
              <a:extLst>
                <a:ext uri="{FF2B5EF4-FFF2-40B4-BE49-F238E27FC236}">
                  <a16:creationId xmlns:a16="http://schemas.microsoft.com/office/drawing/2014/main" id="{92F08067-76C6-35E6-A78D-4C3FA88ABC1A}"/>
                </a:ext>
              </a:extLst>
            </p:cNvPr>
            <p:cNvSpPr/>
            <p:nvPr/>
          </p:nvSpPr>
          <p:spPr>
            <a:xfrm>
              <a:off x="1937657" y="3224960"/>
              <a:ext cx="1315720" cy="895441"/>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kern="100" dirty="0">
                  <a:effectLst/>
                  <a:latin typeface="Times New Roman" panose="02020603050405020304" pitchFamily="18" charset="0"/>
                  <a:ea typeface="Calibri" panose="020F0502020204030204" pitchFamily="34" charset="0"/>
                  <a:cs typeface="Latha" panose="020B0604020202020204" pitchFamily="34" charset="0"/>
                </a:rPr>
                <a:t>DICOM Images</a:t>
              </a:r>
              <a:endParaRPr lang="en-IN" sz="1800" kern="100" dirty="0">
                <a:effectLst/>
                <a:ea typeface="Calibri" panose="020F0502020204030204" pitchFamily="34" charset="0"/>
                <a:cs typeface="Latha" panose="020B0604020202020204" pitchFamily="34" charset="0"/>
              </a:endParaRPr>
            </a:p>
          </p:txBody>
        </p:sp>
        <p:sp>
          <p:nvSpPr>
            <p:cNvPr id="37" name="Rectangle 36">
              <a:extLst>
                <a:ext uri="{FF2B5EF4-FFF2-40B4-BE49-F238E27FC236}">
                  <a16:creationId xmlns:a16="http://schemas.microsoft.com/office/drawing/2014/main" id="{909835F3-4C2B-5A1C-A1F3-EC89DB72F7BD}"/>
                </a:ext>
              </a:extLst>
            </p:cNvPr>
            <p:cNvSpPr/>
            <p:nvPr/>
          </p:nvSpPr>
          <p:spPr>
            <a:xfrm>
              <a:off x="5975255" y="3224959"/>
              <a:ext cx="1315720" cy="895441"/>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kern="100">
                  <a:effectLst/>
                  <a:latin typeface="Times New Roman" panose="02020603050405020304" pitchFamily="18" charset="0"/>
                  <a:ea typeface="Calibri" panose="020F0502020204030204" pitchFamily="34" charset="0"/>
                  <a:cs typeface="Latha" panose="020B0604020202020204" pitchFamily="34" charset="0"/>
                </a:rPr>
                <a:t>JPEG Format</a:t>
              </a:r>
              <a:endParaRPr lang="en-IN" sz="1800" kern="100">
                <a:effectLst/>
                <a:ea typeface="Calibri" panose="020F0502020204030204" pitchFamily="34" charset="0"/>
                <a:cs typeface="Latha" panose="020B0604020202020204" pitchFamily="34" charset="0"/>
              </a:endParaRPr>
            </a:p>
          </p:txBody>
        </p:sp>
      </p:grpSp>
    </p:spTree>
    <p:extLst>
      <p:ext uri="{BB962C8B-B14F-4D97-AF65-F5344CB8AC3E}">
        <p14:creationId xmlns:p14="http://schemas.microsoft.com/office/powerpoint/2010/main" val="2371701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33</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672772" y="733501"/>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Module Description</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2"/>
            <a:ext cx="8733745" cy="50706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tabLst>
                <a:tab pos="520700" algn="l"/>
              </a:tabLst>
            </a:pPr>
            <a:r>
              <a:rPr lang="en-US" altLang="en-US" sz="2000" b="1" dirty="0">
                <a:latin typeface="Times New Roman" panose="02020603050405020304" pitchFamily="18" charset="0"/>
                <a:cs typeface="Times New Roman" panose="02020603050405020304" pitchFamily="18" charset="0"/>
              </a:rPr>
              <a:t>Adaptive Denoising:</a:t>
            </a: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dirty="0">
              <a:latin typeface="Times New Roman" panose="02020603050405020304" pitchFamily="18" charset="0"/>
              <a:cs typeface="Times New Roman" panose="02020603050405020304" pitchFamily="18" charset="0"/>
            </a:endParaRPr>
          </a:p>
          <a:p>
            <a:pPr algn="just">
              <a:spcBef>
                <a:spcPct val="0"/>
              </a:spcBef>
              <a:tabLst>
                <a:tab pos="520700" algn="l"/>
              </a:tabLst>
            </a:pPr>
            <a:r>
              <a:rPr lang="en-US" altLang="en-US" sz="2000" dirty="0">
                <a:latin typeface="Times New Roman" panose="02020603050405020304" pitchFamily="18" charset="0"/>
                <a:cs typeface="Times New Roman" panose="02020603050405020304" pitchFamily="18" charset="0"/>
              </a:rPr>
              <a:t>Here, the mammograph images contain additional signs at the upper right corner or upper left corner and in some situations at the bottom of converted jpeg image. To remove such non-informative noise, we are using adaptive denoising algorithm.</a:t>
            </a:r>
          </a:p>
          <a:p>
            <a:pPr algn="just">
              <a:spcBef>
                <a:spcPct val="0"/>
              </a:spcBef>
              <a:tabLst>
                <a:tab pos="520700" algn="l"/>
              </a:tabLst>
            </a:pPr>
            <a:r>
              <a:rPr lang="en-US" altLang="en-US" sz="2000" b="1" dirty="0">
                <a:solidFill>
                  <a:srgbClr val="C00000"/>
                </a:solidFill>
                <a:latin typeface="Times New Roman" panose="02020603050405020304" pitchFamily="18" charset="0"/>
                <a:cs typeface="Times New Roman" panose="02020603050405020304" pitchFamily="18" charset="0"/>
              </a:rPr>
              <a:t>Adaptive denoising </a:t>
            </a:r>
            <a:r>
              <a:rPr lang="en-US" altLang="en-US" sz="2000" dirty="0">
                <a:latin typeface="Times New Roman" panose="02020603050405020304" pitchFamily="18" charset="0"/>
                <a:cs typeface="Times New Roman" panose="02020603050405020304" pitchFamily="18" charset="0"/>
              </a:rPr>
              <a:t>is a method of removing digital noise from a picture.</a:t>
            </a:r>
          </a:p>
          <a:p>
            <a:pPr algn="just">
              <a:spcBef>
                <a:spcPct val="0"/>
              </a:spcBef>
              <a:tabLst>
                <a:tab pos="520700" algn="l"/>
              </a:tabLst>
            </a:pPr>
            <a:endParaRPr lang="en-US" altLang="en-US" sz="2000"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IN" altLang="en-US" sz="2000" b="1" dirty="0">
              <a:latin typeface="Times New Roman" panose="02020603050405020304" pitchFamily="18" charset="0"/>
              <a:cs typeface="Times New Roman" panose="02020603050405020304" pitchFamily="18" charset="0"/>
            </a:endParaRPr>
          </a:p>
        </p:txBody>
      </p:sp>
      <p:pic>
        <p:nvPicPr>
          <p:cNvPr id="3074" name="Picture 360978808">
            <a:extLst>
              <a:ext uri="{FF2B5EF4-FFF2-40B4-BE49-F238E27FC236}">
                <a16:creationId xmlns:a16="http://schemas.microsoft.com/office/drawing/2014/main" id="{44942827-A969-47FF-898B-559735BEB5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1794" y="1995916"/>
            <a:ext cx="1762125" cy="2609850"/>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1059636681">
            <a:extLst>
              <a:ext uri="{FF2B5EF4-FFF2-40B4-BE49-F238E27FC236}">
                <a16:creationId xmlns:a16="http://schemas.microsoft.com/office/drawing/2014/main" id="{12AB9E1C-58F7-2EFF-E65C-3B2E6AB462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35712"/>
          <a:stretch>
            <a:fillRect/>
          </a:stretch>
        </p:blipFill>
        <p:spPr bwMode="auto">
          <a:xfrm>
            <a:off x="5600080" y="1995916"/>
            <a:ext cx="1133475" cy="2609850"/>
          </a:xfrm>
          <a:prstGeom prst="rect">
            <a:avLst/>
          </a:prstGeom>
          <a:noFill/>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10502A50-8489-778E-9893-EF48C6EB8F0E}"/>
              </a:ext>
            </a:extLst>
          </p:cNvPr>
          <p:cNvSpPr/>
          <p:nvPr/>
        </p:nvSpPr>
        <p:spPr>
          <a:xfrm>
            <a:off x="4155123" y="3146108"/>
            <a:ext cx="833755" cy="397510"/>
          </a:xfrm>
          <a:prstGeom prst="rightArrow">
            <a:avLst>
              <a:gd name="adj1" fmla="val 50000"/>
              <a:gd name="adj2" fmla="val 57815"/>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4" name="Rectangle 4">
            <a:extLst>
              <a:ext uri="{FF2B5EF4-FFF2-40B4-BE49-F238E27FC236}">
                <a16:creationId xmlns:a16="http://schemas.microsoft.com/office/drawing/2014/main" id="{D86B234E-58FF-A05E-3F1F-298481762BB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5">
            <a:extLst>
              <a:ext uri="{FF2B5EF4-FFF2-40B4-BE49-F238E27FC236}">
                <a16:creationId xmlns:a16="http://schemas.microsoft.com/office/drawing/2014/main" id="{FE4EC38C-58D0-37D9-BDE2-E007B3D042B5}"/>
              </a:ext>
            </a:extLst>
          </p:cNvPr>
          <p:cNvSpPr>
            <a:spLocks noChangeArrowheads="1"/>
          </p:cNvSpPr>
          <p:nvPr/>
        </p:nvSpPr>
        <p:spPr bwMode="auto">
          <a:xfrm>
            <a:off x="62865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6">
            <a:extLst>
              <a:ext uri="{FF2B5EF4-FFF2-40B4-BE49-F238E27FC236}">
                <a16:creationId xmlns:a16="http://schemas.microsoft.com/office/drawing/2014/main" id="{292D6B50-3BAB-C4FA-D99B-D0CD82EF4D80}"/>
              </a:ext>
            </a:extLst>
          </p:cNvPr>
          <p:cNvSpPr>
            <a:spLocks noChangeArrowheads="1"/>
          </p:cNvSpPr>
          <p:nvPr/>
        </p:nvSpPr>
        <p:spPr bwMode="auto">
          <a:xfrm>
            <a:off x="628650" y="3067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Latha"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E5B9F6E3-2822-66AE-4CE5-3E1EEB2F1F7D}"/>
              </a:ext>
            </a:extLst>
          </p:cNvPr>
          <p:cNvSpPr>
            <a:spLocks noChangeArrowheads="1"/>
          </p:cNvSpPr>
          <p:nvPr/>
        </p:nvSpPr>
        <p:spPr bwMode="auto">
          <a:xfrm>
            <a:off x="628650" y="5676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TextBox 9">
            <a:extLst>
              <a:ext uri="{FF2B5EF4-FFF2-40B4-BE49-F238E27FC236}">
                <a16:creationId xmlns:a16="http://schemas.microsoft.com/office/drawing/2014/main" id="{CF8CA46B-A846-36F9-C6D2-EC3CAC5F923F}"/>
              </a:ext>
            </a:extLst>
          </p:cNvPr>
          <p:cNvSpPr txBox="1"/>
          <p:nvPr/>
        </p:nvSpPr>
        <p:spPr>
          <a:xfrm>
            <a:off x="1405556" y="4657909"/>
            <a:ext cx="2514600" cy="523220"/>
          </a:xfrm>
          <a:prstGeom prst="rect">
            <a:avLst/>
          </a:prstGeom>
          <a:noFill/>
        </p:spPr>
        <p:txBody>
          <a:bodyPr wrap="square" rtlCol="0">
            <a:sp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Mammography Image</a:t>
            </a:r>
          </a:p>
          <a:p>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9BB79563-47FE-4B7F-F401-EF80ECBE0629}"/>
              </a:ext>
            </a:extLst>
          </p:cNvPr>
          <p:cNvSpPr txBox="1"/>
          <p:nvPr/>
        </p:nvSpPr>
        <p:spPr>
          <a:xfrm>
            <a:off x="4909517" y="4684823"/>
            <a:ext cx="2514600" cy="307777"/>
          </a:xfrm>
          <a:prstGeom prst="rect">
            <a:avLst/>
          </a:prstGeom>
          <a:noFill/>
        </p:spPr>
        <p:txBody>
          <a:bodyPr wrap="square" rtlCol="0">
            <a:sp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Removed Signs in the Image</a:t>
            </a:r>
          </a:p>
        </p:txBody>
      </p:sp>
    </p:spTree>
    <p:extLst>
      <p:ext uri="{BB962C8B-B14F-4D97-AF65-F5344CB8AC3E}">
        <p14:creationId xmlns:p14="http://schemas.microsoft.com/office/powerpoint/2010/main" val="20922830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34</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672772" y="733501"/>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Module Description</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563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tabLst>
                <a:tab pos="520700" algn="l"/>
              </a:tabLst>
            </a:pPr>
            <a:r>
              <a:rPr lang="en-US" altLang="en-US" sz="2000" b="1" dirty="0">
                <a:latin typeface="Times New Roman" panose="02020603050405020304" pitchFamily="18" charset="0"/>
                <a:cs typeface="Times New Roman" panose="02020603050405020304" pitchFamily="18" charset="0"/>
              </a:rPr>
              <a:t>Adaptive Cropping:</a:t>
            </a: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dirty="0">
              <a:latin typeface="Times New Roman" panose="02020603050405020304" pitchFamily="18" charset="0"/>
              <a:cs typeface="Times New Roman" panose="02020603050405020304" pitchFamily="18" charset="0"/>
            </a:endParaRPr>
          </a:p>
          <a:p>
            <a:pPr algn="ctr">
              <a:spcBef>
                <a:spcPct val="0"/>
              </a:spcBef>
              <a:tabLst>
                <a:tab pos="520700" algn="l"/>
              </a:tabLst>
            </a:pPr>
            <a:r>
              <a:rPr lang="en-IN" sz="1800" dirty="0">
                <a:effectLst/>
                <a:latin typeface="Times New Roman" panose="02020603050405020304" pitchFamily="18" charset="0"/>
                <a:ea typeface="Calibri" panose="020F0502020204030204" pitchFamily="34" charset="0"/>
              </a:rPr>
              <a:t>Cropped 2.5% from the top and bottom of the original image using </a:t>
            </a:r>
            <a:r>
              <a:rPr lang="en-IN" sz="1800" b="1" dirty="0">
                <a:solidFill>
                  <a:srgbClr val="C00000"/>
                </a:solidFill>
                <a:effectLst/>
                <a:latin typeface="Times New Roman" panose="02020603050405020304" pitchFamily="18" charset="0"/>
                <a:ea typeface="Calibri" panose="020F0502020204030204" pitchFamily="34" charset="0"/>
              </a:rPr>
              <a:t>Adaptive Cropping</a:t>
            </a:r>
            <a:r>
              <a:rPr lang="en-IN" sz="1800" dirty="0">
                <a:effectLst/>
                <a:latin typeface="Times New Roman" panose="02020603050405020304" pitchFamily="18" charset="0"/>
                <a:ea typeface="Calibri" panose="020F0502020204030204" pitchFamily="34" charset="0"/>
              </a:rPr>
              <a:t>.</a:t>
            </a:r>
            <a:endParaRPr lang="en-IN" altLang="en-US" sz="2000" b="1" dirty="0">
              <a:latin typeface="Times New Roman" panose="02020603050405020304" pitchFamily="18" charset="0"/>
              <a:cs typeface="Times New Roman" panose="02020603050405020304" pitchFamily="18" charset="0"/>
            </a:endParaRPr>
          </a:p>
        </p:txBody>
      </p:sp>
      <p:sp>
        <p:nvSpPr>
          <p:cNvPr id="4" name="Rectangle 4">
            <a:extLst>
              <a:ext uri="{FF2B5EF4-FFF2-40B4-BE49-F238E27FC236}">
                <a16:creationId xmlns:a16="http://schemas.microsoft.com/office/drawing/2014/main" id="{D86B234E-58FF-A05E-3F1F-298481762BB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5">
            <a:extLst>
              <a:ext uri="{FF2B5EF4-FFF2-40B4-BE49-F238E27FC236}">
                <a16:creationId xmlns:a16="http://schemas.microsoft.com/office/drawing/2014/main" id="{FE4EC38C-58D0-37D9-BDE2-E007B3D042B5}"/>
              </a:ext>
            </a:extLst>
          </p:cNvPr>
          <p:cNvSpPr>
            <a:spLocks noChangeArrowheads="1"/>
          </p:cNvSpPr>
          <p:nvPr/>
        </p:nvSpPr>
        <p:spPr bwMode="auto">
          <a:xfrm>
            <a:off x="62865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6">
            <a:extLst>
              <a:ext uri="{FF2B5EF4-FFF2-40B4-BE49-F238E27FC236}">
                <a16:creationId xmlns:a16="http://schemas.microsoft.com/office/drawing/2014/main" id="{292D6B50-3BAB-C4FA-D99B-D0CD82EF4D80}"/>
              </a:ext>
            </a:extLst>
          </p:cNvPr>
          <p:cNvSpPr>
            <a:spLocks noChangeArrowheads="1"/>
          </p:cNvSpPr>
          <p:nvPr/>
        </p:nvSpPr>
        <p:spPr bwMode="auto">
          <a:xfrm>
            <a:off x="628650" y="3067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Latha"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E5B9F6E3-2822-66AE-4CE5-3E1EEB2F1F7D}"/>
              </a:ext>
            </a:extLst>
          </p:cNvPr>
          <p:cNvSpPr>
            <a:spLocks noChangeArrowheads="1"/>
          </p:cNvSpPr>
          <p:nvPr/>
        </p:nvSpPr>
        <p:spPr bwMode="auto">
          <a:xfrm>
            <a:off x="628650" y="5676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098" name="Picture 870331178">
            <a:extLst>
              <a:ext uri="{FF2B5EF4-FFF2-40B4-BE49-F238E27FC236}">
                <a16:creationId xmlns:a16="http://schemas.microsoft.com/office/drawing/2014/main" id="{C66F9501-A1ED-E382-DE35-4A93B76506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35712"/>
          <a:stretch>
            <a:fillRect/>
          </a:stretch>
        </p:blipFill>
        <p:spPr bwMode="auto">
          <a:xfrm>
            <a:off x="2119313" y="2061185"/>
            <a:ext cx="1133475" cy="2609850"/>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1475516943">
            <a:extLst>
              <a:ext uri="{FF2B5EF4-FFF2-40B4-BE49-F238E27FC236}">
                <a16:creationId xmlns:a16="http://schemas.microsoft.com/office/drawing/2014/main" id="{BE09FB76-7845-E36C-B15B-619C66C3D7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35712" t="9921" b="11674"/>
          <a:stretch>
            <a:fillRect/>
          </a:stretch>
        </p:blipFill>
        <p:spPr bwMode="auto">
          <a:xfrm>
            <a:off x="5891212" y="2138362"/>
            <a:ext cx="1133475" cy="2047875"/>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a:extLst>
              <a:ext uri="{FF2B5EF4-FFF2-40B4-BE49-F238E27FC236}">
                <a16:creationId xmlns:a16="http://schemas.microsoft.com/office/drawing/2014/main" id="{38C08D84-1253-E4EF-F29A-2B5E50AE803A}"/>
              </a:ext>
            </a:extLst>
          </p:cNvPr>
          <p:cNvSpPr/>
          <p:nvPr/>
        </p:nvSpPr>
        <p:spPr>
          <a:xfrm>
            <a:off x="4095750" y="2984500"/>
            <a:ext cx="952500" cy="355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9" name="Rectangle 4">
            <a:extLst>
              <a:ext uri="{FF2B5EF4-FFF2-40B4-BE49-F238E27FC236}">
                <a16:creationId xmlns:a16="http://schemas.microsoft.com/office/drawing/2014/main" id="{9EA57B37-6BC4-D8BB-92EF-47D014916FAA}"/>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5">
            <a:extLst>
              <a:ext uri="{FF2B5EF4-FFF2-40B4-BE49-F238E27FC236}">
                <a16:creationId xmlns:a16="http://schemas.microsoft.com/office/drawing/2014/main" id="{AF45C77A-0EB9-64C2-B860-DC95F3B5364A}"/>
              </a:ext>
            </a:extLst>
          </p:cNvPr>
          <p:cNvSpPr>
            <a:spLocks noChangeArrowheads="1"/>
          </p:cNvSpPr>
          <p:nvPr/>
        </p:nvSpPr>
        <p:spPr bwMode="auto">
          <a:xfrm>
            <a:off x="0" y="6858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6">
            <a:extLst>
              <a:ext uri="{FF2B5EF4-FFF2-40B4-BE49-F238E27FC236}">
                <a16:creationId xmlns:a16="http://schemas.microsoft.com/office/drawing/2014/main" id="{B9378EBA-1F06-EC5A-030D-2B4952D150E2}"/>
              </a:ext>
            </a:extLst>
          </p:cNvPr>
          <p:cNvSpPr>
            <a:spLocks noChangeArrowheads="1"/>
          </p:cNvSpPr>
          <p:nvPr/>
        </p:nvSpPr>
        <p:spPr bwMode="auto">
          <a:xfrm>
            <a:off x="0" y="32956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074E23CA-1984-2A3D-2F74-7EC77987E935}"/>
              </a:ext>
            </a:extLst>
          </p:cNvPr>
          <p:cNvSpPr txBox="1"/>
          <p:nvPr/>
        </p:nvSpPr>
        <p:spPr>
          <a:xfrm>
            <a:off x="1428750" y="4668372"/>
            <a:ext cx="2514600" cy="307777"/>
          </a:xfrm>
          <a:prstGeom prst="rect">
            <a:avLst/>
          </a:prstGeom>
          <a:noFill/>
        </p:spPr>
        <p:txBody>
          <a:bodyPr wrap="square" rtlCol="0">
            <a:sp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Removed Sign in the Image</a:t>
            </a:r>
          </a:p>
        </p:txBody>
      </p:sp>
      <p:sp>
        <p:nvSpPr>
          <p:cNvPr id="14" name="TextBox 13">
            <a:extLst>
              <a:ext uri="{FF2B5EF4-FFF2-40B4-BE49-F238E27FC236}">
                <a16:creationId xmlns:a16="http://schemas.microsoft.com/office/drawing/2014/main" id="{77E17BBC-6249-9319-F9F4-768E5E74CF21}"/>
              </a:ext>
            </a:extLst>
          </p:cNvPr>
          <p:cNvSpPr txBox="1"/>
          <p:nvPr/>
        </p:nvSpPr>
        <p:spPr>
          <a:xfrm>
            <a:off x="5200650" y="4264353"/>
            <a:ext cx="2514600" cy="307777"/>
          </a:xfrm>
          <a:prstGeom prst="rect">
            <a:avLst/>
          </a:prstGeom>
          <a:noFill/>
        </p:spPr>
        <p:txBody>
          <a:bodyPr wrap="square" rtlCol="0">
            <a:sp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Cropped Image</a:t>
            </a:r>
          </a:p>
        </p:txBody>
      </p:sp>
    </p:spTree>
    <p:extLst>
      <p:ext uri="{BB962C8B-B14F-4D97-AF65-F5344CB8AC3E}">
        <p14:creationId xmlns:p14="http://schemas.microsoft.com/office/powerpoint/2010/main" val="27633700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35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672772" y="733501"/>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Module Description</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563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tabLst>
                <a:tab pos="520700" algn="l"/>
              </a:tabLst>
            </a:pPr>
            <a:r>
              <a:rPr lang="en-US" altLang="en-US" sz="2000" b="1" dirty="0">
                <a:latin typeface="Times New Roman" panose="02020603050405020304" pitchFamily="18" charset="0"/>
                <a:cs typeface="Times New Roman" panose="02020603050405020304" pitchFamily="18" charset="0"/>
              </a:rPr>
              <a:t>Adaptive Padding:</a:t>
            </a: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b="1"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000" dirty="0">
              <a:latin typeface="Times New Roman" panose="02020603050405020304" pitchFamily="18" charset="0"/>
              <a:cs typeface="Times New Roman" panose="02020603050405020304" pitchFamily="18" charset="0"/>
            </a:endParaRPr>
          </a:p>
          <a:p>
            <a:pPr algn="ctr">
              <a:spcBef>
                <a:spcPct val="0"/>
              </a:spcBef>
              <a:tabLst>
                <a:tab pos="520700" algn="l"/>
              </a:tabLst>
            </a:pPr>
            <a:r>
              <a:rPr lang="en-IN" sz="1800" dirty="0">
                <a:effectLst/>
                <a:latin typeface="Times New Roman" panose="02020603050405020304" pitchFamily="18" charset="0"/>
                <a:ea typeface="Calibri" panose="020F0502020204030204" pitchFamily="34" charset="0"/>
              </a:rPr>
              <a:t>In </a:t>
            </a:r>
            <a:r>
              <a:rPr lang="en-IN" sz="1800" b="1" dirty="0">
                <a:solidFill>
                  <a:srgbClr val="C00000"/>
                </a:solidFill>
                <a:effectLst/>
                <a:latin typeface="Times New Roman" panose="02020603050405020304" pitchFamily="18" charset="0"/>
                <a:ea typeface="Calibri" panose="020F0502020204030204" pitchFamily="34" charset="0"/>
              </a:rPr>
              <a:t>Adaptive padding </a:t>
            </a:r>
            <a:r>
              <a:rPr lang="en-IN" sz="1800" dirty="0">
                <a:effectLst/>
                <a:latin typeface="Times New Roman" panose="02020603050405020304" pitchFamily="18" charset="0"/>
                <a:ea typeface="Calibri" panose="020F0502020204030204" pitchFamily="34" charset="0"/>
              </a:rPr>
              <a:t>the cropped image is resized to the size of the original image.</a:t>
            </a:r>
            <a:endParaRPr lang="en-IN" altLang="en-US" sz="2000" b="1" dirty="0">
              <a:latin typeface="Times New Roman" panose="02020603050405020304" pitchFamily="18" charset="0"/>
              <a:cs typeface="Times New Roman" panose="02020603050405020304" pitchFamily="18" charset="0"/>
            </a:endParaRPr>
          </a:p>
        </p:txBody>
      </p:sp>
      <p:sp>
        <p:nvSpPr>
          <p:cNvPr id="4" name="Rectangle 4">
            <a:extLst>
              <a:ext uri="{FF2B5EF4-FFF2-40B4-BE49-F238E27FC236}">
                <a16:creationId xmlns:a16="http://schemas.microsoft.com/office/drawing/2014/main" id="{D86B234E-58FF-A05E-3F1F-298481762BB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5">
            <a:extLst>
              <a:ext uri="{FF2B5EF4-FFF2-40B4-BE49-F238E27FC236}">
                <a16:creationId xmlns:a16="http://schemas.microsoft.com/office/drawing/2014/main" id="{FE4EC38C-58D0-37D9-BDE2-E007B3D042B5}"/>
              </a:ext>
            </a:extLst>
          </p:cNvPr>
          <p:cNvSpPr>
            <a:spLocks noChangeArrowheads="1"/>
          </p:cNvSpPr>
          <p:nvPr/>
        </p:nvSpPr>
        <p:spPr bwMode="auto">
          <a:xfrm>
            <a:off x="62865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6">
            <a:extLst>
              <a:ext uri="{FF2B5EF4-FFF2-40B4-BE49-F238E27FC236}">
                <a16:creationId xmlns:a16="http://schemas.microsoft.com/office/drawing/2014/main" id="{292D6B50-3BAB-C4FA-D99B-D0CD82EF4D80}"/>
              </a:ext>
            </a:extLst>
          </p:cNvPr>
          <p:cNvSpPr>
            <a:spLocks noChangeArrowheads="1"/>
          </p:cNvSpPr>
          <p:nvPr/>
        </p:nvSpPr>
        <p:spPr bwMode="auto">
          <a:xfrm>
            <a:off x="628650" y="3067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Latha"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E5B9F6E3-2822-66AE-4CE5-3E1EEB2F1F7D}"/>
              </a:ext>
            </a:extLst>
          </p:cNvPr>
          <p:cNvSpPr>
            <a:spLocks noChangeArrowheads="1"/>
          </p:cNvSpPr>
          <p:nvPr/>
        </p:nvSpPr>
        <p:spPr bwMode="auto">
          <a:xfrm>
            <a:off x="628650" y="5676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Arrow: Right 5">
            <a:extLst>
              <a:ext uri="{FF2B5EF4-FFF2-40B4-BE49-F238E27FC236}">
                <a16:creationId xmlns:a16="http://schemas.microsoft.com/office/drawing/2014/main" id="{38C08D84-1253-E4EF-F29A-2B5E50AE803A}"/>
              </a:ext>
            </a:extLst>
          </p:cNvPr>
          <p:cNvSpPr/>
          <p:nvPr/>
        </p:nvSpPr>
        <p:spPr>
          <a:xfrm>
            <a:off x="4095750" y="2984500"/>
            <a:ext cx="952500" cy="355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9" name="Rectangle 4">
            <a:extLst>
              <a:ext uri="{FF2B5EF4-FFF2-40B4-BE49-F238E27FC236}">
                <a16:creationId xmlns:a16="http://schemas.microsoft.com/office/drawing/2014/main" id="{9EA57B37-6BC4-D8BB-92EF-47D014916FAA}"/>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5">
            <a:extLst>
              <a:ext uri="{FF2B5EF4-FFF2-40B4-BE49-F238E27FC236}">
                <a16:creationId xmlns:a16="http://schemas.microsoft.com/office/drawing/2014/main" id="{AF45C77A-0EB9-64C2-B860-DC95F3B5364A}"/>
              </a:ext>
            </a:extLst>
          </p:cNvPr>
          <p:cNvSpPr>
            <a:spLocks noChangeArrowheads="1"/>
          </p:cNvSpPr>
          <p:nvPr/>
        </p:nvSpPr>
        <p:spPr bwMode="auto">
          <a:xfrm>
            <a:off x="0" y="6858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074E23CA-1984-2A3D-2F74-7EC77987E935}"/>
              </a:ext>
            </a:extLst>
          </p:cNvPr>
          <p:cNvSpPr txBox="1"/>
          <p:nvPr/>
        </p:nvSpPr>
        <p:spPr>
          <a:xfrm>
            <a:off x="1488621" y="4258192"/>
            <a:ext cx="2514600" cy="307777"/>
          </a:xfrm>
          <a:prstGeom prst="rect">
            <a:avLst/>
          </a:prstGeom>
          <a:noFill/>
        </p:spPr>
        <p:txBody>
          <a:bodyPr wrap="square" rtlCol="0">
            <a:sp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Cropped Image</a:t>
            </a:r>
          </a:p>
        </p:txBody>
      </p:sp>
      <p:sp>
        <p:nvSpPr>
          <p:cNvPr id="14" name="TextBox 13">
            <a:extLst>
              <a:ext uri="{FF2B5EF4-FFF2-40B4-BE49-F238E27FC236}">
                <a16:creationId xmlns:a16="http://schemas.microsoft.com/office/drawing/2014/main" id="{77E17BBC-6249-9319-F9F4-768E5E74CF21}"/>
              </a:ext>
            </a:extLst>
          </p:cNvPr>
          <p:cNvSpPr txBox="1"/>
          <p:nvPr/>
        </p:nvSpPr>
        <p:spPr>
          <a:xfrm>
            <a:off x="5398833" y="4505464"/>
            <a:ext cx="2514600" cy="307777"/>
          </a:xfrm>
          <a:prstGeom prst="rect">
            <a:avLst/>
          </a:prstGeom>
          <a:noFill/>
        </p:spPr>
        <p:txBody>
          <a:bodyPr wrap="square" rtlCol="0">
            <a:sp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Resizing to Original Size</a:t>
            </a:r>
          </a:p>
        </p:txBody>
      </p:sp>
      <p:pic>
        <p:nvPicPr>
          <p:cNvPr id="5126" name="Picture 1049829156">
            <a:extLst>
              <a:ext uri="{FF2B5EF4-FFF2-40B4-BE49-F238E27FC236}">
                <a16:creationId xmlns:a16="http://schemas.microsoft.com/office/drawing/2014/main" id="{82C26F0F-6B58-E82B-30AE-A6D0F6CEF7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35712" t="9921" b="11674"/>
          <a:stretch>
            <a:fillRect/>
          </a:stretch>
        </p:blipFill>
        <p:spPr bwMode="auto">
          <a:xfrm>
            <a:off x="2179184" y="2138045"/>
            <a:ext cx="1133475" cy="204787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6621AE37-CB0B-2915-9E62-E92781421E3E}"/>
              </a:ext>
            </a:extLst>
          </p:cNvPr>
          <p:cNvSpPr/>
          <p:nvPr/>
        </p:nvSpPr>
        <p:spPr>
          <a:xfrm>
            <a:off x="5773737" y="1790382"/>
            <a:ext cx="1764792" cy="2606040"/>
          </a:xfrm>
          <a:prstGeom prst="rect">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18" name="Rectangle 8">
            <a:extLst>
              <a:ext uri="{FF2B5EF4-FFF2-40B4-BE49-F238E27FC236}">
                <a16:creationId xmlns:a16="http://schemas.microsoft.com/office/drawing/2014/main" id="{C89DFFB4-0965-8C4E-E031-8C54C5FEFC3E}"/>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9" name="Rectangle 9">
            <a:extLst>
              <a:ext uri="{FF2B5EF4-FFF2-40B4-BE49-F238E27FC236}">
                <a16:creationId xmlns:a16="http://schemas.microsoft.com/office/drawing/2014/main" id="{A4B40D8A-A19E-D585-3278-64215FE1E751}"/>
              </a:ext>
            </a:extLst>
          </p:cNvPr>
          <p:cNvSpPr>
            <a:spLocks noChangeArrowheads="1"/>
          </p:cNvSpPr>
          <p:nvPr/>
        </p:nvSpPr>
        <p:spPr bwMode="auto">
          <a:xfrm>
            <a:off x="400050" y="6858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0" name="Rectangle 10">
            <a:extLst>
              <a:ext uri="{FF2B5EF4-FFF2-40B4-BE49-F238E27FC236}">
                <a16:creationId xmlns:a16="http://schemas.microsoft.com/office/drawing/2014/main" id="{1237674D-95F5-198F-2EF4-DD1F887FFBCA}"/>
              </a:ext>
            </a:extLst>
          </p:cNvPr>
          <p:cNvSpPr>
            <a:spLocks noChangeArrowheads="1"/>
          </p:cNvSpPr>
          <p:nvPr/>
        </p:nvSpPr>
        <p:spPr bwMode="auto">
          <a:xfrm>
            <a:off x="400050" y="273367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329817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36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672772" y="733501"/>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Module Description</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2188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lgn="just">
              <a:spcBef>
                <a:spcPct val="0"/>
              </a:spcBef>
              <a:buFont typeface="+mj-lt"/>
              <a:buAutoNum type="arabicPeriod" startAt="2"/>
              <a:tabLst>
                <a:tab pos="520700" algn="l"/>
              </a:tabLst>
            </a:pPr>
            <a:r>
              <a:rPr lang="en-US" altLang="en-US" sz="2000" b="1" dirty="0">
                <a:latin typeface="Times New Roman" panose="02020603050405020304" pitchFamily="18" charset="0"/>
                <a:cs typeface="Times New Roman" panose="02020603050405020304" pitchFamily="18" charset="0"/>
              </a:rPr>
              <a:t>Algorithm for Detection of ROI in Breast Image</a:t>
            </a:r>
            <a:endParaRPr lang="en-IN" altLang="en-US" sz="2000" b="1" dirty="0">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22B4B9ED-ABB1-EBBC-4211-0F9C53A88757}"/>
              </a:ext>
            </a:extLst>
          </p:cNvPr>
          <p:cNvGraphicFramePr>
            <a:graphicFrameLocks noGrp="1"/>
          </p:cNvGraphicFramePr>
          <p:nvPr>
            <p:extLst>
              <p:ext uri="{D42A27DB-BD31-4B8C-83A1-F6EECF244321}">
                <p14:modId xmlns:p14="http://schemas.microsoft.com/office/powerpoint/2010/main" val="3693628192"/>
              </p:ext>
            </p:extLst>
          </p:nvPr>
        </p:nvGraphicFramePr>
        <p:xfrm>
          <a:off x="195943" y="1923790"/>
          <a:ext cx="8733745" cy="4508762"/>
        </p:xfrm>
        <a:graphic>
          <a:graphicData uri="http://schemas.openxmlformats.org/drawingml/2006/table">
            <a:tbl>
              <a:tblPr firstRow="1" firstCol="1" bandRow="1">
                <a:tableStyleId>{C4B1156A-380E-4F78-BDF5-A606A8083BF9}</a:tableStyleId>
              </a:tblPr>
              <a:tblGrid>
                <a:gridCol w="8733745">
                  <a:extLst>
                    <a:ext uri="{9D8B030D-6E8A-4147-A177-3AD203B41FA5}">
                      <a16:colId xmlns:a16="http://schemas.microsoft.com/office/drawing/2014/main" val="3016591517"/>
                    </a:ext>
                  </a:extLst>
                </a:gridCol>
              </a:tblGrid>
              <a:tr h="186301">
                <a:tc>
                  <a:txBody>
                    <a:bodyPr/>
                    <a:lstStyle/>
                    <a:p>
                      <a:pPr marL="0" marR="0" algn="just">
                        <a:lnSpc>
                          <a:spcPct val="107000"/>
                        </a:lnSpc>
                        <a:spcBef>
                          <a:spcPts val="0"/>
                        </a:spcBef>
                        <a:spcAft>
                          <a:spcPts val="0"/>
                        </a:spcAft>
                      </a:pPr>
                      <a:r>
                        <a:rPr lang="en-IN" sz="1200" kern="100" dirty="0">
                          <a:effectLst/>
                          <a:latin typeface="Times New Roman" panose="02020603050405020304" pitchFamily="18" charset="0"/>
                          <a:cs typeface="Times New Roman" panose="02020603050405020304" pitchFamily="18" charset="0"/>
                        </a:rPr>
                        <a:t>Algorithm 1: Pseudocode for Breast Mass Detection</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047" marR="68047" marT="0" marB="0"/>
                </a:tc>
                <a:extLst>
                  <a:ext uri="{0D108BD9-81ED-4DB2-BD59-A6C34878D82A}">
                    <a16:rowId xmlns:a16="http://schemas.microsoft.com/office/drawing/2014/main" val="606816373"/>
                  </a:ext>
                </a:extLst>
              </a:tr>
              <a:tr h="785362">
                <a:tc>
                  <a:txBody>
                    <a:bodyPr/>
                    <a:lstStyle/>
                    <a:p>
                      <a:pPr marL="0" marR="0">
                        <a:lnSpc>
                          <a:spcPct val="107000"/>
                        </a:lnSpc>
                        <a:spcBef>
                          <a:spcPts val="0"/>
                        </a:spcBef>
                        <a:spcAft>
                          <a:spcPts val="0"/>
                        </a:spcAft>
                      </a:pPr>
                      <a:r>
                        <a:rPr lang="en-IN" sz="1200" kern="100" dirty="0">
                          <a:effectLst/>
                          <a:latin typeface="Times New Roman" panose="02020603050405020304" pitchFamily="18" charset="0"/>
                          <a:cs typeface="Times New Roman" panose="02020603050405020304" pitchFamily="18" charset="0"/>
                        </a:rPr>
                        <a:t>Input : </a:t>
                      </a:r>
                    </a:p>
                    <a:p>
                      <a:pPr marL="0" marR="0">
                        <a:lnSpc>
                          <a:spcPct val="107000"/>
                        </a:lnSpc>
                        <a:spcBef>
                          <a:spcPts val="0"/>
                        </a:spcBef>
                        <a:spcAft>
                          <a:spcPts val="0"/>
                        </a:spcAft>
                      </a:pPr>
                      <a:r>
                        <a:rPr lang="en-IN" sz="1200" kern="100" dirty="0">
                          <a:effectLst/>
                          <a:latin typeface="Times New Roman" panose="02020603050405020304" pitchFamily="18" charset="0"/>
                          <a:cs typeface="Times New Roman" panose="02020603050405020304" pitchFamily="18" charset="0"/>
                        </a:rPr>
                        <a:t>image: </a:t>
                      </a:r>
                      <a:r>
                        <a:rPr lang="en-IN" sz="1200" b="0" kern="100" dirty="0">
                          <a:effectLst/>
                          <a:latin typeface="Times New Roman" panose="02020603050405020304" pitchFamily="18" charset="0"/>
                          <a:cs typeface="Times New Roman" panose="02020603050405020304" pitchFamily="18" charset="0"/>
                        </a:rPr>
                        <a:t>pre-processed mammograph image of the breast.</a:t>
                      </a:r>
                    </a:p>
                    <a:p>
                      <a:pPr marL="0" marR="0">
                        <a:lnSpc>
                          <a:spcPct val="107000"/>
                        </a:lnSpc>
                        <a:spcBef>
                          <a:spcPts val="0"/>
                        </a:spcBef>
                        <a:spcAft>
                          <a:spcPts val="0"/>
                        </a:spcAft>
                      </a:pPr>
                      <a:r>
                        <a:rPr lang="en-IN" sz="1200" kern="100" dirty="0">
                          <a:effectLst/>
                          <a:latin typeface="Times New Roman" panose="02020603050405020304" pitchFamily="18" charset="0"/>
                          <a:cs typeface="Times New Roman" panose="02020603050405020304" pitchFamily="18" charset="0"/>
                        </a:rPr>
                        <a:t>Output : </a:t>
                      </a:r>
                    </a:p>
                    <a:p>
                      <a:pPr marL="0" marR="0">
                        <a:lnSpc>
                          <a:spcPct val="107000"/>
                        </a:lnSpc>
                        <a:spcBef>
                          <a:spcPts val="0"/>
                        </a:spcBef>
                        <a:spcAft>
                          <a:spcPts val="0"/>
                        </a:spcAft>
                      </a:pPr>
                      <a:r>
                        <a:rPr lang="en-IN" sz="1200" b="0" kern="100" dirty="0">
                          <a:effectLst/>
                          <a:latin typeface="Times New Roman" panose="02020603050405020304" pitchFamily="18" charset="0"/>
                          <a:cs typeface="Times New Roman" panose="02020603050405020304" pitchFamily="18" charset="0"/>
                        </a:rPr>
                        <a:t>Bounding boxes of detected objects and scores of each bounding boxes.</a:t>
                      </a:r>
                      <a:endPar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047" marR="68047" marT="0" marB="0"/>
                </a:tc>
                <a:extLst>
                  <a:ext uri="{0D108BD9-81ED-4DB2-BD59-A6C34878D82A}">
                    <a16:rowId xmlns:a16="http://schemas.microsoft.com/office/drawing/2014/main" val="1299570155"/>
                  </a:ext>
                </a:extLst>
              </a:tr>
              <a:tr h="3537099">
                <a:tc>
                  <a:txBody>
                    <a:bodyPr/>
                    <a:lstStyle/>
                    <a:p>
                      <a:pPr marL="0" marR="0">
                        <a:lnSpc>
                          <a:spcPct val="107000"/>
                        </a:lnSpc>
                        <a:spcBef>
                          <a:spcPts val="0"/>
                        </a:spcBef>
                        <a:spcAft>
                          <a:spcPts val="0"/>
                        </a:spcAft>
                      </a:pPr>
                      <a:r>
                        <a:rPr lang="en-IN" sz="1200" kern="100" dirty="0">
                          <a:effectLst/>
                          <a:latin typeface="Times New Roman" panose="02020603050405020304" pitchFamily="18" charset="0"/>
                          <a:cs typeface="Times New Roman" panose="02020603050405020304" pitchFamily="18" charset="0"/>
                        </a:rPr>
                        <a:t> </a:t>
                      </a:r>
                    </a:p>
                    <a:p>
                      <a:pPr marL="0" marR="0" lvl="0" indent="0">
                        <a:lnSpc>
                          <a:spcPct val="107000"/>
                        </a:lnSpc>
                        <a:spcBef>
                          <a:spcPts val="0"/>
                        </a:spcBef>
                        <a:spcAft>
                          <a:spcPts val="800"/>
                        </a:spcAft>
                        <a:buFont typeface="+mj-lt"/>
                        <a:buNone/>
                      </a:pPr>
                      <a:r>
                        <a:rPr lang="en-IN" sz="1200" b="0" kern="100" dirty="0">
                          <a:effectLst/>
                          <a:latin typeface="Times New Roman" panose="02020603050405020304" pitchFamily="18" charset="0"/>
                          <a:cs typeface="Times New Roman" panose="02020603050405020304" pitchFamily="18" charset="0"/>
                        </a:rPr>
                        <a:t>1.</a:t>
                      </a:r>
                      <a:r>
                        <a:rPr lang="en-IN" sz="1200" kern="100" dirty="0">
                          <a:effectLst/>
                          <a:latin typeface="Times New Roman" panose="02020603050405020304" pitchFamily="18" charset="0"/>
                          <a:cs typeface="Times New Roman" panose="02020603050405020304" pitchFamily="18" charset="0"/>
                        </a:rPr>
                        <a:t>      </a:t>
                      </a:r>
                      <a:r>
                        <a:rPr lang="en-IN" sz="1200" b="0" kern="100" dirty="0">
                          <a:effectLst/>
                          <a:latin typeface="Times New Roman" panose="02020603050405020304" pitchFamily="18" charset="0"/>
                          <a:cs typeface="Times New Roman" panose="02020603050405020304" pitchFamily="18" charset="0"/>
                        </a:rPr>
                        <a:t>predictions= []</a:t>
                      </a:r>
                    </a:p>
                    <a:p>
                      <a:pPr marL="0" marR="0" lvl="0" indent="0">
                        <a:lnSpc>
                          <a:spcPct val="107000"/>
                        </a:lnSpc>
                        <a:spcBef>
                          <a:spcPts val="0"/>
                        </a:spcBef>
                        <a:spcAft>
                          <a:spcPts val="800"/>
                        </a:spcAft>
                        <a:buFont typeface="+mj-lt"/>
                        <a:buNone/>
                      </a:pPr>
                      <a:r>
                        <a:rPr lang="en-IN" sz="1200" b="0" kern="100" dirty="0">
                          <a:effectLst/>
                          <a:latin typeface="Times New Roman" panose="02020603050405020304" pitchFamily="18" charset="0"/>
                          <a:cs typeface="Times New Roman" panose="02020603050405020304" pitchFamily="18" charset="0"/>
                        </a:rPr>
                        <a:t>2.</a:t>
                      </a:r>
                      <a:r>
                        <a:rPr lang="en-IN" sz="1200" kern="100" dirty="0">
                          <a:effectLst/>
                          <a:latin typeface="Times New Roman" panose="02020603050405020304" pitchFamily="18" charset="0"/>
                          <a:cs typeface="Times New Roman" panose="02020603050405020304" pitchFamily="18" charset="0"/>
                        </a:rPr>
                        <a:t>      </a:t>
                      </a:r>
                      <a:r>
                        <a:rPr lang="en-IN" sz="1200" b="0" kern="100" dirty="0">
                          <a:effectLst/>
                          <a:latin typeface="Times New Roman" panose="02020603050405020304" pitchFamily="18" charset="0"/>
                          <a:cs typeface="Times New Roman" panose="02020603050405020304" pitchFamily="18" charset="0"/>
                        </a:rPr>
                        <a:t>filtered_boxes= []</a:t>
                      </a:r>
                    </a:p>
                    <a:p>
                      <a:pPr marL="0" marR="0" lvl="0" indent="0">
                        <a:lnSpc>
                          <a:spcPct val="107000"/>
                        </a:lnSpc>
                        <a:spcBef>
                          <a:spcPts val="0"/>
                        </a:spcBef>
                        <a:spcAft>
                          <a:spcPts val="800"/>
                        </a:spcAft>
                        <a:buFont typeface="+mj-lt"/>
                        <a:buNone/>
                      </a:pPr>
                      <a:r>
                        <a:rPr lang="en-IN" sz="1200" b="0" kern="100" dirty="0">
                          <a:effectLst/>
                          <a:latin typeface="Times New Roman" panose="02020603050405020304" pitchFamily="18" charset="0"/>
                          <a:cs typeface="Times New Roman" panose="02020603050405020304" pitchFamily="18" charset="0"/>
                        </a:rPr>
                        <a:t>3.</a:t>
                      </a:r>
                      <a:r>
                        <a:rPr lang="en-IN" sz="1200" kern="100" dirty="0">
                          <a:effectLst/>
                          <a:latin typeface="Times New Roman" panose="02020603050405020304" pitchFamily="18" charset="0"/>
                          <a:cs typeface="Times New Roman" panose="02020603050405020304" pitchFamily="18" charset="0"/>
                        </a:rPr>
                        <a:t>      </a:t>
                      </a:r>
                      <a:r>
                        <a:rPr lang="en-IN" sz="1200" b="0" kern="100" dirty="0">
                          <a:effectLst/>
                          <a:latin typeface="Times New Roman" panose="02020603050405020304" pitchFamily="18" charset="0"/>
                          <a:cs typeface="Times New Roman" panose="02020603050405020304" pitchFamily="18" charset="0"/>
                        </a:rPr>
                        <a:t>filtered_scores= []</a:t>
                      </a:r>
                    </a:p>
                    <a:p>
                      <a:pPr marL="0" marR="0" lvl="0" indent="0">
                        <a:lnSpc>
                          <a:spcPct val="107000"/>
                        </a:lnSpc>
                        <a:spcBef>
                          <a:spcPts val="0"/>
                        </a:spcBef>
                        <a:spcAft>
                          <a:spcPts val="0"/>
                        </a:spcAft>
                        <a:buFont typeface="+mj-lt"/>
                        <a:buNone/>
                      </a:pPr>
                      <a:r>
                        <a:rPr lang="en-IN" sz="1200" b="0" kern="100" dirty="0">
                          <a:effectLst/>
                          <a:latin typeface="Times New Roman" panose="02020603050405020304" pitchFamily="18" charset="0"/>
                          <a:cs typeface="Times New Roman" panose="02020603050405020304" pitchFamily="18" charset="0"/>
                        </a:rPr>
                        <a:t>4.</a:t>
                      </a:r>
                      <a:r>
                        <a:rPr lang="en-IN" sz="1200" kern="100" dirty="0">
                          <a:effectLst/>
                          <a:latin typeface="Times New Roman" panose="02020603050405020304" pitchFamily="18" charset="0"/>
                          <a:cs typeface="Times New Roman" panose="02020603050405020304" pitchFamily="18" charset="0"/>
                        </a:rPr>
                        <a:t>      </a:t>
                      </a:r>
                      <a:r>
                        <a:rPr lang="en-IN" sz="1200" b="0" kern="100" dirty="0">
                          <a:effectLst/>
                          <a:latin typeface="Times New Roman" panose="02020603050405020304" pitchFamily="18" charset="0"/>
                          <a:cs typeface="Times New Roman" panose="02020603050405020304" pitchFamily="18" charset="0"/>
                        </a:rPr>
                        <a:t>cells=split_image_into_grid(image) // split the image into grid of cells</a:t>
                      </a:r>
                    </a:p>
                    <a:p>
                      <a:pPr marL="0" marR="0" lvl="0" indent="0">
                        <a:lnSpc>
                          <a:spcPct val="107000"/>
                        </a:lnSpc>
                        <a:spcBef>
                          <a:spcPts val="0"/>
                        </a:spcBef>
                        <a:spcAft>
                          <a:spcPts val="0"/>
                        </a:spcAft>
                        <a:buFont typeface="+mj-lt"/>
                        <a:buNone/>
                      </a:pPr>
                      <a:r>
                        <a:rPr lang="en-IN" sz="1200" b="0" kern="100" dirty="0">
                          <a:effectLst/>
                          <a:latin typeface="Times New Roman" panose="02020603050405020304" pitchFamily="18" charset="0"/>
                          <a:cs typeface="Times New Roman" panose="02020603050405020304" pitchFamily="18" charset="0"/>
                        </a:rPr>
                        <a:t>5.</a:t>
                      </a:r>
                      <a:r>
                        <a:rPr lang="en-IN" sz="1200" kern="100" dirty="0">
                          <a:effectLst/>
                          <a:latin typeface="Times New Roman" panose="02020603050405020304" pitchFamily="18" charset="0"/>
                          <a:cs typeface="Times New Roman" panose="02020603050405020304" pitchFamily="18" charset="0"/>
                        </a:rPr>
                        <a:t>      for </a:t>
                      </a:r>
                      <a:r>
                        <a:rPr lang="en-IN" sz="1200" b="0" kern="100" dirty="0">
                          <a:effectLst/>
                          <a:latin typeface="Times New Roman" panose="02020603050405020304" pitchFamily="18" charset="0"/>
                          <a:cs typeface="Times New Roman" panose="02020603050405020304" pitchFamily="18" charset="0"/>
                        </a:rPr>
                        <a:t>each cell in cells </a:t>
                      </a:r>
                      <a:r>
                        <a:rPr lang="en-IN" sz="1200" kern="100" dirty="0">
                          <a:effectLst/>
                          <a:latin typeface="Times New Roman" panose="02020603050405020304" pitchFamily="18" charset="0"/>
                          <a:cs typeface="Times New Roman" panose="02020603050405020304" pitchFamily="18" charset="0"/>
                        </a:rPr>
                        <a:t>do: </a:t>
                      </a:r>
                      <a:r>
                        <a:rPr lang="en-IN" sz="1200" b="0" kern="100" dirty="0">
                          <a:effectLst/>
                          <a:latin typeface="Times New Roman" panose="02020603050405020304" pitchFamily="18" charset="0"/>
                          <a:cs typeface="Times New Roman" panose="02020603050405020304" pitchFamily="18" charset="0"/>
                        </a:rPr>
                        <a:t>// For each cell in grid, predict bounding boxes &amp; confidence scores.</a:t>
                      </a:r>
                    </a:p>
                    <a:p>
                      <a:pPr marL="685800" marR="0">
                        <a:lnSpc>
                          <a:spcPct val="107000"/>
                        </a:lnSpc>
                        <a:spcBef>
                          <a:spcPts val="0"/>
                        </a:spcBef>
                        <a:spcAft>
                          <a:spcPts val="0"/>
                        </a:spcAft>
                      </a:pPr>
                      <a:r>
                        <a:rPr lang="en-IN" sz="1200" b="0" kern="100" dirty="0" err="1">
                          <a:effectLst/>
                          <a:latin typeface="Times New Roman" panose="02020603050405020304" pitchFamily="18" charset="0"/>
                          <a:cs typeface="Times New Roman" panose="02020603050405020304" pitchFamily="18" charset="0"/>
                        </a:rPr>
                        <a:t>prediction.append</a:t>
                      </a:r>
                      <a:r>
                        <a:rPr lang="en-IN" sz="1200" b="0" kern="100" dirty="0">
                          <a:effectLst/>
                          <a:latin typeface="Times New Roman" panose="02020603050405020304" pitchFamily="18" charset="0"/>
                          <a:cs typeface="Times New Roman" panose="02020603050405020304" pitchFamily="18" charset="0"/>
                        </a:rPr>
                        <a:t>(</a:t>
                      </a:r>
                      <a:r>
                        <a:rPr lang="en-IN" sz="1200" b="0" kern="100" dirty="0" err="1">
                          <a:effectLst/>
                          <a:latin typeface="Times New Roman" panose="02020603050405020304" pitchFamily="18" charset="0"/>
                          <a:cs typeface="Times New Roman" panose="02020603050405020304" pitchFamily="18" charset="0"/>
                        </a:rPr>
                        <a:t>predict_bounding_boxes_and_confidence_scores</a:t>
                      </a:r>
                      <a:r>
                        <a:rPr lang="en-IN" sz="1200" b="0" kern="100" dirty="0">
                          <a:effectLst/>
                          <a:latin typeface="Times New Roman" panose="02020603050405020304" pitchFamily="18" charset="0"/>
                          <a:cs typeface="Times New Roman" panose="02020603050405020304" pitchFamily="18" charset="0"/>
                        </a:rPr>
                        <a:t>(cell))</a:t>
                      </a:r>
                    </a:p>
                    <a:p>
                      <a:pPr marL="0" marR="0">
                        <a:lnSpc>
                          <a:spcPct val="107000"/>
                        </a:lnSpc>
                        <a:spcBef>
                          <a:spcPts val="0"/>
                        </a:spcBef>
                        <a:spcAft>
                          <a:spcPts val="800"/>
                        </a:spcAft>
                      </a:pPr>
                      <a:r>
                        <a:rPr lang="en-IN" sz="1200" kern="100" dirty="0">
                          <a:effectLst/>
                          <a:latin typeface="Times New Roman" panose="02020603050405020304" pitchFamily="18" charset="0"/>
                          <a:cs typeface="Times New Roman" panose="02020603050405020304" pitchFamily="18" charset="0"/>
                        </a:rPr>
                        <a:t>         end</a:t>
                      </a:r>
                    </a:p>
                    <a:p>
                      <a:pPr marL="0" marR="0" lvl="0" indent="0">
                        <a:lnSpc>
                          <a:spcPct val="107000"/>
                        </a:lnSpc>
                        <a:spcBef>
                          <a:spcPts val="0"/>
                        </a:spcBef>
                        <a:spcAft>
                          <a:spcPts val="0"/>
                        </a:spcAft>
                        <a:buFont typeface="+mj-lt"/>
                        <a:buNone/>
                      </a:pPr>
                      <a:r>
                        <a:rPr lang="en-IN" sz="1200" b="0" kern="100" dirty="0">
                          <a:effectLst/>
                          <a:latin typeface="Times New Roman" panose="02020603050405020304" pitchFamily="18" charset="0"/>
                          <a:cs typeface="Times New Roman" panose="02020603050405020304" pitchFamily="18" charset="0"/>
                        </a:rPr>
                        <a:t>6.</a:t>
                      </a:r>
                      <a:r>
                        <a:rPr lang="en-IN" sz="1200" kern="100" dirty="0">
                          <a:effectLst/>
                          <a:latin typeface="Times New Roman" panose="02020603050405020304" pitchFamily="18" charset="0"/>
                          <a:cs typeface="Times New Roman" panose="02020603050405020304" pitchFamily="18" charset="0"/>
                        </a:rPr>
                        <a:t>      </a:t>
                      </a:r>
                      <a:r>
                        <a:rPr lang="en-IN" sz="1200" b="0" kern="100" dirty="0">
                          <a:effectLst/>
                          <a:latin typeface="Times New Roman" panose="02020603050405020304" pitchFamily="18" charset="0"/>
                          <a:cs typeface="Times New Roman" panose="02020603050405020304" pitchFamily="18" charset="0"/>
                        </a:rPr>
                        <a:t>boxes,scores=non_max_suppression(predictions) //remove overlapping bounding boxes</a:t>
                      </a:r>
                    </a:p>
                    <a:p>
                      <a:pPr marL="0" marR="0" lvl="0" indent="0">
                        <a:lnSpc>
                          <a:spcPct val="107000"/>
                        </a:lnSpc>
                        <a:spcBef>
                          <a:spcPts val="0"/>
                        </a:spcBef>
                        <a:spcAft>
                          <a:spcPts val="0"/>
                        </a:spcAft>
                        <a:buFont typeface="+mj-lt"/>
                        <a:buNone/>
                      </a:pPr>
                      <a:r>
                        <a:rPr lang="en-IN" sz="1200" b="0" kern="100" dirty="0">
                          <a:effectLst/>
                          <a:latin typeface="Times New Roman" panose="02020603050405020304" pitchFamily="18" charset="0"/>
                          <a:cs typeface="Times New Roman" panose="02020603050405020304" pitchFamily="18" charset="0"/>
                        </a:rPr>
                        <a:t>7.</a:t>
                      </a:r>
                      <a:r>
                        <a:rPr lang="en-IN" sz="1200" kern="100" dirty="0">
                          <a:effectLst/>
                          <a:latin typeface="Times New Roman" panose="02020603050405020304" pitchFamily="18" charset="0"/>
                          <a:cs typeface="Times New Roman" panose="02020603050405020304" pitchFamily="18" charset="0"/>
                        </a:rPr>
                        <a:t>      </a:t>
                      </a:r>
                      <a:r>
                        <a:rPr lang="en-IN" sz="1200" b="1" kern="100" dirty="0">
                          <a:effectLst/>
                          <a:latin typeface="Times New Roman" panose="02020603050405020304" pitchFamily="18" charset="0"/>
                          <a:cs typeface="Times New Roman" panose="02020603050405020304" pitchFamily="18" charset="0"/>
                        </a:rPr>
                        <a:t>for</a:t>
                      </a:r>
                      <a:r>
                        <a:rPr lang="en-IN" sz="1200" b="0" kern="100" dirty="0">
                          <a:effectLst/>
                          <a:latin typeface="Times New Roman" panose="02020603050405020304" pitchFamily="18" charset="0"/>
                          <a:cs typeface="Times New Roman" panose="02020603050405020304" pitchFamily="18" charset="0"/>
                        </a:rPr>
                        <a:t> i in len(boxes) </a:t>
                      </a:r>
                      <a:r>
                        <a:rPr lang="en-IN" sz="1200" kern="100" dirty="0">
                          <a:effectLst/>
                          <a:latin typeface="Times New Roman" panose="02020603050405020304" pitchFamily="18" charset="0"/>
                          <a:cs typeface="Times New Roman" panose="02020603050405020304" pitchFamily="18" charset="0"/>
                        </a:rPr>
                        <a:t>do</a:t>
                      </a:r>
                      <a:r>
                        <a:rPr lang="en-IN" sz="1200" b="0" kern="100" dirty="0">
                          <a:effectLst/>
                          <a:latin typeface="Times New Roman" panose="02020603050405020304" pitchFamily="18" charset="0"/>
                          <a:cs typeface="Times New Roman" panose="02020603050405020304" pitchFamily="18" charset="0"/>
                        </a:rPr>
                        <a:t>: // Filter bounding boxes on confidence score</a:t>
                      </a:r>
                    </a:p>
                    <a:p>
                      <a:pPr marL="685800" marR="0">
                        <a:lnSpc>
                          <a:spcPct val="107000"/>
                        </a:lnSpc>
                        <a:spcBef>
                          <a:spcPts val="0"/>
                        </a:spcBef>
                        <a:spcAft>
                          <a:spcPts val="0"/>
                        </a:spcAft>
                      </a:pPr>
                      <a:r>
                        <a:rPr lang="en-IN" sz="1200" kern="100" dirty="0">
                          <a:effectLst/>
                          <a:latin typeface="Times New Roman" panose="02020603050405020304" pitchFamily="18" charset="0"/>
                          <a:cs typeface="Times New Roman" panose="02020603050405020304" pitchFamily="18" charset="0"/>
                        </a:rPr>
                        <a:t>if </a:t>
                      </a:r>
                      <a:r>
                        <a:rPr lang="en-IN" sz="1200" b="0" kern="100" dirty="0">
                          <a:effectLst/>
                          <a:latin typeface="Times New Roman" panose="02020603050405020304" pitchFamily="18" charset="0"/>
                          <a:cs typeface="Times New Roman" panose="02020603050405020304" pitchFamily="18" charset="0"/>
                        </a:rPr>
                        <a:t>scores[i]&gt;0.5 </a:t>
                      </a:r>
                      <a:r>
                        <a:rPr lang="en-IN" sz="1200" kern="100" dirty="0">
                          <a:effectLst/>
                          <a:latin typeface="Times New Roman" panose="02020603050405020304" pitchFamily="18" charset="0"/>
                          <a:cs typeface="Times New Roman" panose="02020603050405020304" pitchFamily="18" charset="0"/>
                        </a:rPr>
                        <a:t>then:</a:t>
                      </a:r>
                    </a:p>
                    <a:p>
                      <a:pPr marL="1257300" marR="0">
                        <a:lnSpc>
                          <a:spcPct val="107000"/>
                        </a:lnSpc>
                        <a:spcBef>
                          <a:spcPts val="0"/>
                        </a:spcBef>
                        <a:spcAft>
                          <a:spcPts val="0"/>
                        </a:spcAft>
                      </a:pPr>
                      <a:r>
                        <a:rPr lang="en-IN" sz="1200" b="0" kern="100" dirty="0">
                          <a:effectLst/>
                          <a:latin typeface="Times New Roman" panose="02020603050405020304" pitchFamily="18" charset="0"/>
                          <a:cs typeface="Times New Roman" panose="02020603050405020304" pitchFamily="18" charset="0"/>
                        </a:rPr>
                        <a:t>filtered_boxes.append(boxes[i])</a:t>
                      </a:r>
                    </a:p>
                    <a:p>
                      <a:pPr marL="1257300" marR="0">
                        <a:lnSpc>
                          <a:spcPct val="107000"/>
                        </a:lnSpc>
                        <a:spcBef>
                          <a:spcPts val="0"/>
                        </a:spcBef>
                        <a:spcAft>
                          <a:spcPts val="0"/>
                        </a:spcAft>
                      </a:pPr>
                      <a:r>
                        <a:rPr lang="en-IN" sz="1200" b="0" kern="100" dirty="0">
                          <a:effectLst/>
                          <a:latin typeface="Times New Roman" panose="02020603050405020304" pitchFamily="18" charset="0"/>
                          <a:cs typeface="Times New Roman" panose="02020603050405020304" pitchFamily="18" charset="0"/>
                        </a:rPr>
                        <a:t>filtered_scores.append(scores[i])</a:t>
                      </a:r>
                    </a:p>
                    <a:p>
                      <a:pPr marL="0" marR="0">
                        <a:lnSpc>
                          <a:spcPct val="107000"/>
                        </a:lnSpc>
                        <a:spcBef>
                          <a:spcPts val="0"/>
                        </a:spcBef>
                        <a:spcAft>
                          <a:spcPts val="0"/>
                        </a:spcAft>
                      </a:pPr>
                      <a:r>
                        <a:rPr lang="en-IN" sz="1200" kern="100" dirty="0">
                          <a:effectLst/>
                          <a:latin typeface="Times New Roman" panose="02020603050405020304" pitchFamily="18" charset="0"/>
                          <a:cs typeface="Times New Roman" panose="02020603050405020304" pitchFamily="18" charset="0"/>
                        </a:rPr>
                        <a:t>                  end</a:t>
                      </a:r>
                    </a:p>
                    <a:p>
                      <a:pPr marL="0" marR="0">
                        <a:lnSpc>
                          <a:spcPct val="107000"/>
                        </a:lnSpc>
                        <a:spcBef>
                          <a:spcPts val="0"/>
                        </a:spcBef>
                        <a:spcAft>
                          <a:spcPts val="0"/>
                        </a:spcAft>
                      </a:pPr>
                      <a:r>
                        <a:rPr lang="en-IN" sz="1200" kern="100" dirty="0">
                          <a:effectLst/>
                          <a:latin typeface="Times New Roman" panose="02020603050405020304" pitchFamily="18" charset="0"/>
                          <a:cs typeface="Times New Roman" panose="02020603050405020304" pitchFamily="18" charset="0"/>
                        </a:rPr>
                        <a:t>         end</a:t>
                      </a:r>
                    </a:p>
                    <a:p>
                      <a:pPr marL="0" marR="0" lvl="0" indent="0">
                        <a:lnSpc>
                          <a:spcPct val="107000"/>
                        </a:lnSpc>
                        <a:spcBef>
                          <a:spcPts val="0"/>
                        </a:spcBef>
                        <a:spcAft>
                          <a:spcPts val="800"/>
                        </a:spcAft>
                        <a:buFont typeface="+mj-lt"/>
                        <a:buNone/>
                      </a:pPr>
                      <a:r>
                        <a:rPr lang="en-IN" sz="1200" b="0" kern="100" dirty="0">
                          <a:effectLst/>
                          <a:latin typeface="Times New Roman" panose="02020603050405020304" pitchFamily="18" charset="0"/>
                          <a:cs typeface="Times New Roman" panose="02020603050405020304" pitchFamily="18" charset="0"/>
                        </a:rPr>
                        <a:t>8.</a:t>
                      </a:r>
                      <a:r>
                        <a:rPr lang="en-IN" sz="1200" kern="100" dirty="0">
                          <a:effectLst/>
                          <a:latin typeface="Times New Roman" panose="02020603050405020304" pitchFamily="18" charset="0"/>
                          <a:cs typeface="Times New Roman" panose="02020603050405020304" pitchFamily="18" charset="0"/>
                        </a:rPr>
                        <a:t>      </a:t>
                      </a:r>
                      <a:r>
                        <a:rPr lang="en-IN" sz="1200" b="0" kern="100" dirty="0">
                          <a:effectLst/>
                          <a:latin typeface="Times New Roman" panose="02020603050405020304" pitchFamily="18" charset="0"/>
                          <a:cs typeface="Times New Roman" panose="02020603050405020304" pitchFamily="18" charset="0"/>
                        </a:rPr>
                        <a:t>return filtered_boxes,filtered_scores</a:t>
                      </a:r>
                      <a:endPar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047" marR="68047" marT="0" marB="0"/>
                </a:tc>
                <a:extLst>
                  <a:ext uri="{0D108BD9-81ED-4DB2-BD59-A6C34878D82A}">
                    <a16:rowId xmlns:a16="http://schemas.microsoft.com/office/drawing/2014/main" val="1995441346"/>
                  </a:ext>
                </a:extLst>
              </a:tr>
            </a:tbl>
          </a:graphicData>
        </a:graphic>
      </p:graphicFrame>
    </p:spTree>
    <p:extLst>
      <p:ext uri="{BB962C8B-B14F-4D97-AF65-F5344CB8AC3E}">
        <p14:creationId xmlns:p14="http://schemas.microsoft.com/office/powerpoint/2010/main" val="23355199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37</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Evaluation Metrics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lgn="just">
              <a:spcBef>
                <a:spcPct val="0"/>
              </a:spcBef>
              <a:buFont typeface="+mj-lt"/>
              <a:buAutoNum type="arabicPeriod"/>
              <a:tabLst>
                <a:tab pos="520700" algn="l"/>
              </a:tabLst>
            </a:pPr>
            <a:r>
              <a:rPr lang="en-US" altLang="en-US" sz="2400" b="1" dirty="0">
                <a:latin typeface="Times New Roman" panose="02020603050405020304" pitchFamily="18" charset="0"/>
                <a:cs typeface="Times New Roman" panose="02020603050405020304" pitchFamily="18" charset="0"/>
              </a:rPr>
              <a:t>True Positive Rate:</a:t>
            </a:r>
          </a:p>
          <a:p>
            <a:pPr algn="just">
              <a:spcBef>
                <a:spcPct val="0"/>
              </a:spcBef>
              <a:tabLst>
                <a:tab pos="520700" algn="l"/>
              </a:tabLst>
            </a:pPr>
            <a:endParaRPr lang="en-US" altLang="en-US" sz="2400" b="1" dirty="0">
              <a:latin typeface="Times New Roman" panose="02020603050405020304" pitchFamily="18" charset="0"/>
              <a:cs typeface="Times New Roman" panose="02020603050405020304" pitchFamily="18" charset="0"/>
            </a:endParaRPr>
          </a:p>
          <a:p>
            <a:pPr algn="ctr">
              <a:spcBef>
                <a:spcPct val="0"/>
              </a:spcBef>
              <a:tabLst>
                <a:tab pos="520700" algn="l"/>
              </a:tabLst>
            </a:pPr>
            <a:r>
              <a:rPr lang="en-IN" altLang="en-US" sz="2400" dirty="0">
                <a:latin typeface="Times New Roman" panose="02020603050405020304" pitchFamily="18" charset="0"/>
                <a:cs typeface="Times New Roman" panose="02020603050405020304" pitchFamily="18" charset="0"/>
              </a:rPr>
              <a:t>TPR = TP / (TP + FN)</a:t>
            </a:r>
          </a:p>
          <a:p>
            <a:pPr algn="just">
              <a:spcBef>
                <a:spcPct val="0"/>
              </a:spcBef>
              <a:tabLst>
                <a:tab pos="520700" algn="l"/>
              </a:tabLst>
            </a:pPr>
            <a:endParaRPr lang="en-US" altLang="en-US" sz="2400" dirty="0">
              <a:latin typeface="Times New Roman" panose="02020603050405020304" pitchFamily="18" charset="0"/>
              <a:cs typeface="Times New Roman" panose="02020603050405020304" pitchFamily="18" charset="0"/>
            </a:endParaRPr>
          </a:p>
          <a:p>
            <a:pPr algn="just">
              <a:spcBef>
                <a:spcPct val="0"/>
              </a:spcBef>
              <a:tabLst>
                <a:tab pos="520700" algn="l"/>
              </a:tabLst>
            </a:pPr>
            <a:r>
              <a:rPr lang="en-US" altLang="en-US" sz="2400" b="1" dirty="0">
                <a:latin typeface="Times New Roman" panose="02020603050405020304" pitchFamily="18" charset="0"/>
                <a:cs typeface="Times New Roman" panose="02020603050405020304" pitchFamily="18" charset="0"/>
              </a:rPr>
              <a:t>True positive (TP)</a:t>
            </a:r>
            <a:r>
              <a:rPr lang="en-US" altLang="en-US" sz="2400" dirty="0">
                <a:latin typeface="Times New Roman" panose="02020603050405020304" pitchFamily="18" charset="0"/>
                <a:cs typeface="Times New Roman" panose="02020603050405020304" pitchFamily="18" charset="0"/>
              </a:rPr>
              <a:t>: model correctly predicts a positive case.</a:t>
            </a:r>
          </a:p>
          <a:p>
            <a:pPr algn="just">
              <a:spcBef>
                <a:spcPct val="0"/>
              </a:spcBef>
              <a:tabLst>
                <a:tab pos="520700" algn="l"/>
              </a:tabLst>
            </a:pPr>
            <a:r>
              <a:rPr lang="en-US" altLang="en-US" sz="2400" b="1" dirty="0">
                <a:latin typeface="Times New Roman" panose="02020603050405020304" pitchFamily="18" charset="0"/>
                <a:cs typeface="Times New Roman" panose="02020603050405020304" pitchFamily="18" charset="0"/>
              </a:rPr>
              <a:t>False Negative (FN)</a:t>
            </a:r>
            <a:r>
              <a:rPr lang="en-US" altLang="en-US" sz="2400" dirty="0">
                <a:latin typeface="Times New Roman" panose="02020603050405020304" pitchFamily="18" charset="0"/>
                <a:cs typeface="Times New Roman" panose="02020603050405020304" pitchFamily="18" charset="0"/>
              </a:rPr>
              <a:t>: model incorrectly identifies a positive case as a negative case.</a:t>
            </a:r>
          </a:p>
          <a:p>
            <a:pPr algn="just">
              <a:spcBef>
                <a:spcPct val="0"/>
              </a:spcBef>
              <a:tabLst>
                <a:tab pos="520700" algn="l"/>
              </a:tabLst>
            </a:pPr>
            <a:endParaRPr lang="en-US" altLang="en-US" sz="2400" dirty="0">
              <a:latin typeface="Times New Roman" panose="02020603050405020304" pitchFamily="18" charset="0"/>
              <a:cs typeface="Times New Roman" panose="02020603050405020304" pitchFamily="18" charset="0"/>
            </a:endParaRPr>
          </a:p>
          <a:p>
            <a:pPr algn="just">
              <a:spcBef>
                <a:spcPct val="0"/>
              </a:spcBef>
              <a:tabLst>
                <a:tab pos="520700" algn="l"/>
              </a:tabLst>
            </a:pPr>
            <a:r>
              <a:rPr lang="en-US" altLang="en-US" sz="2400" dirty="0">
                <a:latin typeface="Times New Roman" panose="02020603050405020304" pitchFamily="18" charset="0"/>
                <a:cs typeface="Times New Roman" panose="02020603050405020304" pitchFamily="18" charset="0"/>
              </a:rPr>
              <a:t>The TPR is a measure of the sensitivity of a test or model. </a:t>
            </a:r>
          </a:p>
          <a:p>
            <a:pPr algn="just">
              <a:spcBef>
                <a:spcPct val="0"/>
              </a:spcBef>
              <a:tabLst>
                <a:tab pos="520700" algn="l"/>
              </a:tabLst>
            </a:pPr>
            <a:endParaRPr lang="en-US" altLang="en-US" sz="2400" dirty="0">
              <a:latin typeface="Times New Roman" panose="02020603050405020304" pitchFamily="18" charset="0"/>
              <a:cs typeface="Times New Roman" panose="02020603050405020304" pitchFamily="18" charset="0"/>
            </a:endParaRPr>
          </a:p>
          <a:p>
            <a:pPr algn="just">
              <a:spcBef>
                <a:spcPct val="0"/>
              </a:spcBef>
              <a:tabLst>
                <a:tab pos="520700" algn="l"/>
              </a:tabLst>
            </a:pPr>
            <a:r>
              <a:rPr lang="en-US" altLang="en-US" sz="2400" dirty="0">
                <a:latin typeface="Times New Roman" panose="02020603050405020304" pitchFamily="18" charset="0"/>
                <a:cs typeface="Times New Roman" panose="02020603050405020304" pitchFamily="18" charset="0"/>
              </a:rPr>
              <a:t>A higher TPR indicates that the test or model is better at identifying positive cases.</a:t>
            </a:r>
          </a:p>
          <a:p>
            <a:pPr algn="just">
              <a:spcBef>
                <a:spcPct val="0"/>
              </a:spcBef>
              <a:tabLst>
                <a:tab pos="520700" algn="l"/>
              </a:tabLst>
            </a:pP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95070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38</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Evaluation Metrics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lgn="just">
              <a:spcBef>
                <a:spcPct val="0"/>
              </a:spcBef>
              <a:buFont typeface="+mj-lt"/>
              <a:buAutoNum type="arabicPeriod" startAt="2"/>
              <a:tabLst>
                <a:tab pos="520700" algn="l"/>
              </a:tabLst>
            </a:pPr>
            <a:r>
              <a:rPr lang="en-IN" altLang="en-US" sz="2400" b="1" dirty="0">
                <a:latin typeface="Times New Roman" panose="02020603050405020304" pitchFamily="18" charset="0"/>
                <a:cs typeface="Times New Roman" panose="02020603050405020304" pitchFamily="18" charset="0"/>
              </a:rPr>
              <a:t>Precision</a:t>
            </a:r>
          </a:p>
          <a:p>
            <a:pPr algn="just">
              <a:spcBef>
                <a:spcPct val="0"/>
              </a:spcBef>
              <a:tabLst>
                <a:tab pos="520700" algn="l"/>
              </a:tabLst>
            </a:pPr>
            <a:endParaRPr lang="en-IN" altLang="en-US" sz="2400" b="1" dirty="0">
              <a:latin typeface="Times New Roman" panose="02020603050405020304" pitchFamily="18" charset="0"/>
              <a:cs typeface="Times New Roman" panose="02020603050405020304" pitchFamily="18" charset="0"/>
            </a:endParaRPr>
          </a:p>
          <a:p>
            <a:pPr algn="ctr">
              <a:spcBef>
                <a:spcPct val="0"/>
              </a:spcBef>
              <a:tabLst>
                <a:tab pos="520700" algn="l"/>
              </a:tabLst>
            </a:pPr>
            <a:r>
              <a:rPr lang="en-IN" altLang="en-US" sz="2400" dirty="0">
                <a:latin typeface="Times New Roman" panose="02020603050405020304" pitchFamily="18" charset="0"/>
                <a:cs typeface="Times New Roman" panose="02020603050405020304" pitchFamily="18" charset="0"/>
              </a:rPr>
              <a:t>Precision = TP / (TP + FP)</a:t>
            </a:r>
          </a:p>
          <a:p>
            <a:pPr algn="just">
              <a:spcBef>
                <a:spcPct val="0"/>
              </a:spcBef>
              <a:tabLst>
                <a:tab pos="520700" algn="l"/>
              </a:tabLst>
            </a:pPr>
            <a:endParaRPr lang="en-IN" altLang="en-US" sz="2400" dirty="0">
              <a:latin typeface="Times New Roman" panose="02020603050405020304" pitchFamily="18" charset="0"/>
              <a:cs typeface="Times New Roman" panose="02020603050405020304" pitchFamily="18" charset="0"/>
            </a:endParaRPr>
          </a:p>
          <a:p>
            <a:pPr algn="just">
              <a:spcBef>
                <a:spcPct val="0"/>
              </a:spcBef>
              <a:tabLst>
                <a:tab pos="520700" algn="l"/>
              </a:tabLst>
            </a:pPr>
            <a:r>
              <a:rPr lang="en-US" altLang="en-US" sz="2400" b="1" dirty="0">
                <a:latin typeface="Times New Roman" panose="02020603050405020304" pitchFamily="18" charset="0"/>
                <a:cs typeface="Times New Roman" panose="02020603050405020304" pitchFamily="18" charset="0"/>
              </a:rPr>
              <a:t>True positive (TP): </a:t>
            </a:r>
            <a:r>
              <a:rPr lang="en-US" altLang="en-US" sz="2400" dirty="0">
                <a:latin typeface="Times New Roman" panose="02020603050405020304" pitchFamily="18" charset="0"/>
                <a:cs typeface="Times New Roman" panose="02020603050405020304" pitchFamily="18" charset="0"/>
              </a:rPr>
              <a:t>model correctly predicts a positive case.</a:t>
            </a:r>
          </a:p>
          <a:p>
            <a:pPr algn="just">
              <a:spcBef>
                <a:spcPct val="0"/>
              </a:spcBef>
              <a:tabLst>
                <a:tab pos="520700" algn="l"/>
              </a:tabLst>
            </a:pPr>
            <a:r>
              <a:rPr lang="en-US" altLang="en-US" sz="2400" b="1" dirty="0">
                <a:latin typeface="Times New Roman" panose="02020603050405020304" pitchFamily="18" charset="0"/>
                <a:cs typeface="Times New Roman" panose="02020603050405020304" pitchFamily="18" charset="0"/>
              </a:rPr>
              <a:t>False positive (FP): </a:t>
            </a:r>
            <a:r>
              <a:rPr lang="en-US" altLang="en-US" sz="2400" dirty="0">
                <a:latin typeface="Times New Roman" panose="02020603050405020304" pitchFamily="18" charset="0"/>
                <a:cs typeface="Times New Roman" panose="02020603050405020304" pitchFamily="18" charset="0"/>
              </a:rPr>
              <a:t>model incorrectly predicts a positive case.</a:t>
            </a:r>
          </a:p>
          <a:p>
            <a:pPr algn="just">
              <a:spcBef>
                <a:spcPct val="0"/>
              </a:spcBef>
              <a:tabLst>
                <a:tab pos="520700" algn="l"/>
              </a:tabLst>
            </a:pPr>
            <a:endParaRPr lang="en-US" altLang="en-US" sz="2400" dirty="0">
              <a:latin typeface="Times New Roman" panose="02020603050405020304" pitchFamily="18" charset="0"/>
              <a:cs typeface="Times New Roman" panose="02020603050405020304" pitchFamily="18" charset="0"/>
            </a:endParaRPr>
          </a:p>
          <a:p>
            <a:pPr algn="just">
              <a:spcBef>
                <a:spcPct val="0"/>
              </a:spcBef>
              <a:tabLst>
                <a:tab pos="520700" algn="l"/>
              </a:tabLst>
            </a:pPr>
            <a:endParaRPr lang="en-US" altLang="en-US" sz="2400" dirty="0">
              <a:latin typeface="Times New Roman" panose="02020603050405020304" pitchFamily="18" charset="0"/>
              <a:cs typeface="Times New Roman" panose="02020603050405020304" pitchFamily="18" charset="0"/>
            </a:endParaRPr>
          </a:p>
          <a:p>
            <a:pPr algn="just">
              <a:spcBef>
                <a:spcPct val="0"/>
              </a:spcBef>
              <a:tabLst>
                <a:tab pos="520700" algn="l"/>
              </a:tabLst>
            </a:pPr>
            <a:r>
              <a:rPr lang="en-US" altLang="en-US" sz="2400" dirty="0">
                <a:latin typeface="Times New Roman" panose="02020603050405020304" pitchFamily="18" charset="0"/>
                <a:cs typeface="Times New Roman" panose="02020603050405020304" pitchFamily="18" charset="0"/>
              </a:rPr>
              <a:t>Precision measures the ability of a model to avoid identifying negative cases as positive cases.</a:t>
            </a: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90753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39</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Evaluation Metrics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lgn="just">
              <a:spcBef>
                <a:spcPct val="0"/>
              </a:spcBef>
              <a:buFont typeface="+mj-lt"/>
              <a:buAutoNum type="arabicPeriod" startAt="3"/>
              <a:tabLst>
                <a:tab pos="520700" algn="l"/>
              </a:tabLst>
            </a:pPr>
            <a:r>
              <a:rPr lang="en-US" altLang="en-US" sz="2400" b="1" dirty="0">
                <a:latin typeface="Times New Roman" panose="02020603050405020304" pitchFamily="18" charset="0"/>
                <a:cs typeface="Times New Roman" panose="02020603050405020304" pitchFamily="18" charset="0"/>
              </a:rPr>
              <a:t>F1-Score</a:t>
            </a:r>
          </a:p>
          <a:p>
            <a:pPr algn="just">
              <a:spcBef>
                <a:spcPct val="0"/>
              </a:spcBef>
              <a:tabLst>
                <a:tab pos="520700" algn="l"/>
              </a:tabLst>
            </a:pPr>
            <a:endParaRPr lang="en-US" altLang="en-US" sz="2400" b="1" dirty="0">
              <a:latin typeface="Times New Roman" panose="02020603050405020304" pitchFamily="18" charset="0"/>
              <a:cs typeface="Times New Roman" panose="02020603050405020304" pitchFamily="18" charset="0"/>
            </a:endParaRPr>
          </a:p>
          <a:p>
            <a:pPr algn="ctr">
              <a:spcBef>
                <a:spcPct val="0"/>
              </a:spcBef>
              <a:tabLst>
                <a:tab pos="520700" algn="l"/>
              </a:tabLst>
            </a:pPr>
            <a:r>
              <a:rPr lang="en-US" altLang="en-US" sz="2400" dirty="0">
                <a:latin typeface="Times New Roman" panose="02020603050405020304" pitchFamily="18" charset="0"/>
                <a:cs typeface="Times New Roman" panose="02020603050405020304" pitchFamily="18" charset="0"/>
              </a:rPr>
              <a:t>F1-Score = 2 * (Precision * Recall) / (Precision + Recall)</a:t>
            </a:r>
          </a:p>
          <a:p>
            <a:pPr algn="ctr">
              <a:spcBef>
                <a:spcPct val="0"/>
              </a:spcBef>
              <a:tabLst>
                <a:tab pos="520700" algn="l"/>
              </a:tabLst>
            </a:pPr>
            <a:endParaRPr lang="en-US" altLang="en-US" sz="2400" b="1" dirty="0">
              <a:latin typeface="Times New Roman" panose="02020603050405020304" pitchFamily="18" charset="0"/>
              <a:cs typeface="Times New Roman" panose="02020603050405020304" pitchFamily="18" charset="0"/>
            </a:endParaRPr>
          </a:p>
          <a:p>
            <a:pPr algn="just">
              <a:spcBef>
                <a:spcPct val="0"/>
              </a:spcBef>
              <a:tabLst>
                <a:tab pos="520700" algn="l"/>
              </a:tabLst>
            </a:pPr>
            <a:r>
              <a:rPr lang="en-US" altLang="en-US" sz="2400" dirty="0">
                <a:latin typeface="Times New Roman" panose="02020603050405020304" pitchFamily="18" charset="0"/>
                <a:cs typeface="Times New Roman" panose="02020603050405020304" pitchFamily="18" charset="0"/>
              </a:rPr>
              <a:t>The F1 score is a measure of the performance of a model that considers both the precision and recall of the model.</a:t>
            </a:r>
          </a:p>
          <a:p>
            <a:pPr algn="ctr">
              <a:spcBef>
                <a:spcPct val="0"/>
              </a:spcBef>
              <a:tabLst>
                <a:tab pos="520700" algn="l"/>
              </a:tabLst>
            </a:pPr>
            <a:endParaRPr lang="en-US" altLang="en-US" sz="2400" b="1" dirty="0">
              <a:latin typeface="Times New Roman" panose="02020603050405020304" pitchFamily="18" charset="0"/>
              <a:cs typeface="Times New Roman" panose="02020603050405020304" pitchFamily="18" charset="0"/>
            </a:endParaRPr>
          </a:p>
          <a:p>
            <a:pPr marL="457200" indent="-457200" algn="just">
              <a:spcBef>
                <a:spcPct val="0"/>
              </a:spcBef>
              <a:buFont typeface="+mj-lt"/>
              <a:buAutoNum type="arabicPeriod" startAt="3"/>
              <a:tabLst>
                <a:tab pos="520700" algn="l"/>
              </a:tabLst>
            </a:pPr>
            <a:endParaRPr lang="en-I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1411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20" name="Google Shape;120;p3"/>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21" name="Google Shape;121;p3"/>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22" name="Google Shape;122;p3"/>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4</a:t>
            </a:fld>
            <a:endParaRPr sz="1600" b="1" i="0" u="none" strike="noStrike" cap="none">
              <a:solidFill>
                <a:srgbClr val="FFFFFF"/>
              </a:solidFill>
              <a:latin typeface="Comic Sans MS"/>
              <a:ea typeface="Comic Sans MS"/>
              <a:cs typeface="Comic Sans MS"/>
              <a:sym typeface="Comic Sans MS"/>
            </a:endParaRPr>
          </a:p>
        </p:txBody>
      </p:sp>
      <p:sp>
        <p:nvSpPr>
          <p:cNvPr id="123" name="Google Shape;123;p3"/>
          <p:cNvSpPr txBox="1">
            <a:spLocks noGrp="1"/>
          </p:cNvSpPr>
          <p:nvPr>
            <p:ph type="dt" idx="10"/>
          </p:nvPr>
        </p:nvSpPr>
        <p:spPr>
          <a:xfrm>
            <a:off x="-1" y="6564313"/>
            <a:ext cx="1927124" cy="4127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25260AD9-E776-4CA9-ACBE-E4F114151A87}" type="datetime3">
              <a:rPr lang="en-US" sz="1400" b="1" i="0" u="none" strike="noStrike" cap="none" smtClean="0">
                <a:solidFill>
                  <a:srgbClr val="FF0066"/>
                </a:solidFill>
                <a:latin typeface="Arial Rounded"/>
                <a:sym typeface="Arial Rounded"/>
              </a:rPr>
              <a:t>6 October 2023</a:t>
            </a:fld>
            <a:endParaRPr sz="1400" b="1" i="0" u="none" strike="noStrike" cap="none">
              <a:solidFill>
                <a:srgbClr val="FF0066"/>
              </a:solidFill>
              <a:latin typeface="Arial Rounded"/>
              <a:ea typeface="Arial Rounded"/>
              <a:cs typeface="Arial Rounded"/>
              <a:sym typeface="Arial Rounded"/>
            </a:endParaRPr>
          </a:p>
        </p:txBody>
      </p:sp>
      <p:sp>
        <p:nvSpPr>
          <p:cNvPr id="124" name="Google Shape;124;p3"/>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25" name="Google Shape;125;p3"/>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26" name="Google Shape;126;p3"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27" name="Google Shape;127;p3"/>
          <p:cNvSpPr txBox="1"/>
          <p:nvPr/>
        </p:nvSpPr>
        <p:spPr>
          <a:xfrm>
            <a:off x="723900" y="1270631"/>
            <a:ext cx="358140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Objectives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2" name="Content Placeholder 4">
            <a:extLst>
              <a:ext uri="{FF2B5EF4-FFF2-40B4-BE49-F238E27FC236}">
                <a16:creationId xmlns:a16="http://schemas.microsoft.com/office/drawing/2014/main" id="{DC529FB4-35F9-975C-2A8F-ECCA8C176B69}"/>
              </a:ext>
            </a:extLst>
          </p:cNvPr>
          <p:cNvSpPr txBox="1">
            <a:spLocks noChangeArrowheads="1"/>
          </p:cNvSpPr>
          <p:nvPr/>
        </p:nvSpPr>
        <p:spPr>
          <a:xfrm>
            <a:off x="600075" y="2117725"/>
            <a:ext cx="8143875" cy="411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spcBef>
                <a:spcPct val="0"/>
              </a:spcBef>
              <a:buFont typeface="Arial" panose="020B0604020202020204" pitchFamily="34" charset="0"/>
              <a:buChar char="•"/>
              <a:tabLst>
                <a:tab pos="520700" algn="l"/>
              </a:tabLst>
              <a:defRPr/>
            </a:pPr>
            <a:r>
              <a:rPr lang="en-US" altLang="en-US" sz="2400" dirty="0">
                <a:latin typeface="Times New Roman" panose="02020603050405020304" pitchFamily="18" charset="0"/>
                <a:cs typeface="Times New Roman" panose="02020603050405020304" pitchFamily="18" charset="0"/>
              </a:rPr>
              <a:t>To develop a new method for detecting breast cancer in mammograms that is more accurate and easier to interpret.</a:t>
            </a:r>
          </a:p>
          <a:p>
            <a:pPr marL="342900" indent="-342900" algn="just">
              <a:spcBef>
                <a:spcPct val="0"/>
              </a:spcBef>
              <a:buFont typeface="Arial" panose="020B0604020202020204" pitchFamily="34" charset="0"/>
              <a:buChar char="•"/>
              <a:tabLst>
                <a:tab pos="520700" algn="l"/>
              </a:tabLst>
              <a:defRPr/>
            </a:pPr>
            <a:r>
              <a:rPr lang="en-US" altLang="en-US" sz="2400" dirty="0">
                <a:latin typeface="Times New Roman" panose="02020603050405020304" pitchFamily="18" charset="0"/>
                <a:cs typeface="Times New Roman" panose="02020603050405020304" pitchFamily="18" charset="0"/>
              </a:rPr>
              <a:t>To train a Deep Learning model on a large dataset of mammogram images with and without breast cancer.</a:t>
            </a:r>
          </a:p>
          <a:p>
            <a:pPr marL="342900" indent="-342900" algn="just">
              <a:spcBef>
                <a:spcPct val="0"/>
              </a:spcBef>
              <a:buFont typeface="Arial" panose="020B0604020202020204" pitchFamily="34" charset="0"/>
              <a:buChar char="•"/>
              <a:tabLst>
                <a:tab pos="520700" algn="l"/>
              </a:tabLst>
              <a:defRPr/>
            </a:pPr>
            <a:r>
              <a:rPr lang="en-US" altLang="en-US" sz="2400" dirty="0">
                <a:latin typeface="Times New Roman" panose="02020603050405020304" pitchFamily="18" charset="0"/>
                <a:cs typeface="Times New Roman" panose="02020603050405020304" pitchFamily="18" charset="0"/>
              </a:rPr>
              <a:t>To reduce the number of false positive rates while detecting breast cancer in mammograms.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40</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Evaluation Metrics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lgn="just">
              <a:spcBef>
                <a:spcPct val="0"/>
              </a:spcBef>
              <a:buFont typeface="+mj-lt"/>
              <a:buAutoNum type="arabicPeriod" startAt="4"/>
              <a:tabLst>
                <a:tab pos="520700" algn="l"/>
              </a:tabLst>
            </a:pPr>
            <a:r>
              <a:rPr lang="en-US" altLang="en-US" sz="2400" b="1" dirty="0" err="1">
                <a:latin typeface="Times New Roman" panose="02020603050405020304" pitchFamily="18" charset="0"/>
                <a:cs typeface="Times New Roman" panose="02020603050405020304" pitchFamily="18" charset="0"/>
              </a:rPr>
              <a:t>IoU</a:t>
            </a:r>
            <a:r>
              <a:rPr lang="en-US" altLang="en-US" sz="2400" b="1" dirty="0">
                <a:latin typeface="Times New Roman" panose="02020603050405020304" pitchFamily="18" charset="0"/>
                <a:cs typeface="Times New Roman" panose="02020603050405020304" pitchFamily="18" charset="0"/>
              </a:rPr>
              <a:t> (Intersection over Union)</a:t>
            </a:r>
          </a:p>
          <a:p>
            <a:pPr algn="just">
              <a:spcBef>
                <a:spcPct val="0"/>
              </a:spcBef>
              <a:tabLst>
                <a:tab pos="520700" algn="l"/>
              </a:tabLst>
            </a:pPr>
            <a:endParaRPr lang="en-US" altLang="en-US" sz="2400" b="1" dirty="0">
              <a:latin typeface="Times New Roman" panose="02020603050405020304" pitchFamily="18" charset="0"/>
              <a:cs typeface="Times New Roman" panose="02020603050405020304" pitchFamily="18" charset="0"/>
            </a:endParaRPr>
          </a:p>
          <a:p>
            <a:pPr algn="ctr">
              <a:spcBef>
                <a:spcPct val="0"/>
              </a:spcBef>
              <a:tabLst>
                <a:tab pos="520700" algn="l"/>
              </a:tabLst>
            </a:pPr>
            <a:r>
              <a:rPr lang="en-US" altLang="en-US" sz="2400" dirty="0" err="1">
                <a:latin typeface="Times New Roman" panose="02020603050405020304" pitchFamily="18" charset="0"/>
                <a:cs typeface="Times New Roman" panose="02020603050405020304" pitchFamily="18" charset="0"/>
              </a:rPr>
              <a:t>IoU</a:t>
            </a:r>
            <a:r>
              <a:rPr lang="en-US" altLang="en-US" sz="2400" dirty="0">
                <a:latin typeface="Times New Roman" panose="02020603050405020304" pitchFamily="18" charset="0"/>
                <a:cs typeface="Times New Roman" panose="02020603050405020304" pitchFamily="18" charset="0"/>
              </a:rPr>
              <a:t> = TP / (TP + FP + FN)</a:t>
            </a:r>
          </a:p>
          <a:p>
            <a:pPr algn="ctr">
              <a:spcBef>
                <a:spcPct val="0"/>
              </a:spcBef>
              <a:tabLst>
                <a:tab pos="520700" algn="l"/>
              </a:tabLst>
            </a:pPr>
            <a:endParaRPr lang="en-US" altLang="en-US" sz="2400" b="1" dirty="0">
              <a:latin typeface="Times New Roman" panose="02020603050405020304" pitchFamily="18" charset="0"/>
              <a:cs typeface="Times New Roman" panose="02020603050405020304" pitchFamily="18" charset="0"/>
            </a:endParaRPr>
          </a:p>
          <a:p>
            <a:pPr algn="just">
              <a:spcBef>
                <a:spcPct val="0"/>
              </a:spcBef>
              <a:tabLst>
                <a:tab pos="520700" algn="l"/>
              </a:tabLst>
            </a:pPr>
            <a:r>
              <a:rPr lang="en-US" altLang="en-US" sz="2400" b="1" dirty="0">
                <a:latin typeface="Times New Roman" panose="02020603050405020304" pitchFamily="18" charset="0"/>
                <a:cs typeface="Times New Roman" panose="02020603050405020304" pitchFamily="18" charset="0"/>
              </a:rPr>
              <a:t>True positive (TP): </a:t>
            </a:r>
            <a:r>
              <a:rPr lang="en-US" altLang="en-US" sz="2400" dirty="0">
                <a:latin typeface="Times New Roman" panose="02020603050405020304" pitchFamily="18" charset="0"/>
                <a:cs typeface="Times New Roman" panose="02020603050405020304" pitchFamily="18" charset="0"/>
              </a:rPr>
              <a:t>model correctly predicts a positive case.</a:t>
            </a:r>
          </a:p>
          <a:p>
            <a:pPr algn="just">
              <a:spcBef>
                <a:spcPct val="0"/>
              </a:spcBef>
              <a:tabLst>
                <a:tab pos="520700" algn="l"/>
              </a:tabLst>
            </a:pPr>
            <a:r>
              <a:rPr lang="en-US" altLang="en-US" sz="2400" b="1" dirty="0">
                <a:latin typeface="Times New Roman" panose="02020603050405020304" pitchFamily="18" charset="0"/>
                <a:cs typeface="Times New Roman" panose="02020603050405020304" pitchFamily="18" charset="0"/>
              </a:rPr>
              <a:t>False positive (FP): </a:t>
            </a:r>
            <a:r>
              <a:rPr lang="en-US" altLang="en-US" sz="2400" dirty="0">
                <a:latin typeface="Times New Roman" panose="02020603050405020304" pitchFamily="18" charset="0"/>
                <a:cs typeface="Times New Roman" panose="02020603050405020304" pitchFamily="18" charset="0"/>
              </a:rPr>
              <a:t>model incorrectly predicts a positive case.</a:t>
            </a:r>
          </a:p>
          <a:p>
            <a:pPr algn="just">
              <a:spcBef>
                <a:spcPct val="0"/>
              </a:spcBef>
              <a:tabLst>
                <a:tab pos="520700" algn="l"/>
              </a:tabLst>
            </a:pPr>
            <a:r>
              <a:rPr lang="en-US" altLang="en-US" sz="2400" b="1" dirty="0">
                <a:latin typeface="Times New Roman" panose="02020603050405020304" pitchFamily="18" charset="0"/>
                <a:cs typeface="Times New Roman" panose="02020603050405020304" pitchFamily="18" charset="0"/>
              </a:rPr>
              <a:t>False Negative (FN): </a:t>
            </a:r>
            <a:r>
              <a:rPr lang="en-US" altLang="en-US" sz="2400" dirty="0">
                <a:latin typeface="Times New Roman" panose="02020603050405020304" pitchFamily="18" charset="0"/>
                <a:cs typeface="Times New Roman" panose="02020603050405020304" pitchFamily="18" charset="0"/>
              </a:rPr>
              <a:t>model incorrectly identifies a positive case as a negative case.</a:t>
            </a:r>
          </a:p>
          <a:p>
            <a:pPr algn="just">
              <a:spcBef>
                <a:spcPct val="0"/>
              </a:spcBef>
              <a:tabLst>
                <a:tab pos="520700" algn="l"/>
              </a:tabLst>
            </a:pPr>
            <a:endParaRPr lang="en-US" altLang="en-US" sz="2400" dirty="0">
              <a:latin typeface="Times New Roman" panose="02020603050405020304" pitchFamily="18" charset="0"/>
              <a:cs typeface="Times New Roman" panose="02020603050405020304" pitchFamily="18" charset="0"/>
            </a:endParaRPr>
          </a:p>
          <a:p>
            <a:pPr algn="just">
              <a:spcBef>
                <a:spcPct val="0"/>
              </a:spcBef>
              <a:tabLst>
                <a:tab pos="520700" algn="l"/>
              </a:tabLst>
            </a:pPr>
            <a:r>
              <a:rPr lang="en-US" altLang="en-US" sz="2400" dirty="0">
                <a:latin typeface="Times New Roman" panose="02020603050405020304" pitchFamily="18" charset="0"/>
                <a:cs typeface="Times New Roman" panose="02020603050405020304" pitchFamily="18" charset="0"/>
              </a:rPr>
              <a:t>The </a:t>
            </a:r>
            <a:r>
              <a:rPr lang="en-US" altLang="en-US" sz="2400" dirty="0" err="1">
                <a:latin typeface="Times New Roman" panose="02020603050405020304" pitchFamily="18" charset="0"/>
                <a:cs typeface="Times New Roman" panose="02020603050405020304" pitchFamily="18" charset="0"/>
              </a:rPr>
              <a:t>IoU</a:t>
            </a:r>
            <a:r>
              <a:rPr lang="en-US" altLang="en-US" sz="2400" dirty="0">
                <a:latin typeface="Times New Roman" panose="02020603050405020304" pitchFamily="18" charset="0"/>
                <a:cs typeface="Times New Roman" panose="02020603050405020304" pitchFamily="18" charset="0"/>
              </a:rPr>
              <a:t> (Intersection over Union) is a measure of the overlap between a predicted bounding box and a ground truth bounding box.</a:t>
            </a:r>
          </a:p>
        </p:txBody>
      </p:sp>
    </p:spTree>
    <p:extLst>
      <p:ext uri="{BB962C8B-B14F-4D97-AF65-F5344CB8AC3E}">
        <p14:creationId xmlns:p14="http://schemas.microsoft.com/office/powerpoint/2010/main" val="18114041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41</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Implementation results and discussion </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ct val="0"/>
              </a:spcBef>
              <a:buFont typeface="Arial" panose="020B0604020202020204" pitchFamily="34" charset="0"/>
              <a:buChar char="•"/>
              <a:tabLst>
                <a:tab pos="520700" algn="l"/>
              </a:tabLst>
            </a:pPr>
            <a:r>
              <a:rPr lang="en-US" altLang="en-US" sz="2400" dirty="0">
                <a:latin typeface="Times New Roman" panose="02020603050405020304" pitchFamily="18" charset="0"/>
                <a:cs typeface="Times New Roman" panose="02020603050405020304" pitchFamily="18" charset="0"/>
              </a:rPr>
              <a:t>Implementation is not yet started.</a:t>
            </a: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20640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42</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Work(s) completed so far</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ct val="0"/>
              </a:spcBef>
              <a:buFont typeface="Arial" panose="020B0604020202020204" pitchFamily="34" charset="0"/>
              <a:buChar char="•"/>
              <a:tabLst>
                <a:tab pos="520700" algn="l"/>
              </a:tabLst>
            </a:pPr>
            <a:r>
              <a:rPr lang="en-US" altLang="en-US" sz="2400" dirty="0">
                <a:latin typeface="Times New Roman" panose="02020603050405020304" pitchFamily="18" charset="0"/>
                <a:cs typeface="Times New Roman" panose="02020603050405020304" pitchFamily="18" charset="0"/>
              </a:rPr>
              <a:t>Data Collection</a:t>
            </a: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70180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43</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Work(s) yet to complete</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ct val="0"/>
              </a:spcBef>
              <a:buFont typeface="Arial" panose="020B0604020202020204" pitchFamily="34" charset="0"/>
              <a:buChar char="•"/>
              <a:tabLst>
                <a:tab pos="520700" algn="l"/>
              </a:tabLst>
            </a:pPr>
            <a:r>
              <a:rPr lang="en-US" altLang="en-US" sz="2400" dirty="0">
                <a:latin typeface="Times New Roman" panose="02020603050405020304" pitchFamily="18" charset="0"/>
                <a:cs typeface="Times New Roman" panose="02020603050405020304" pitchFamily="18" charset="0"/>
              </a:rPr>
              <a:t>Data Preprocessing</a:t>
            </a:r>
          </a:p>
          <a:p>
            <a:pPr marL="342900" indent="-342900">
              <a:spcBef>
                <a:spcPct val="0"/>
              </a:spcBef>
              <a:buFont typeface="Arial" panose="020B0604020202020204" pitchFamily="34" charset="0"/>
              <a:buChar char="•"/>
              <a:tabLst>
                <a:tab pos="520700" algn="l"/>
              </a:tabLst>
            </a:pPr>
            <a:r>
              <a:rPr lang="en-US" altLang="en-US" sz="2400" dirty="0">
                <a:latin typeface="Times New Roman" panose="02020603050405020304" pitchFamily="18" charset="0"/>
                <a:cs typeface="Times New Roman" panose="02020603050405020304" pitchFamily="18" charset="0"/>
              </a:rPr>
              <a:t>Detection of ROI in Breast Image</a:t>
            </a:r>
          </a:p>
          <a:p>
            <a:pPr marL="342900" indent="-342900">
              <a:spcBef>
                <a:spcPct val="0"/>
              </a:spcBef>
              <a:buFont typeface="Arial" panose="020B0604020202020204" pitchFamily="34" charset="0"/>
              <a:buChar char="•"/>
              <a:tabLst>
                <a:tab pos="520700" algn="l"/>
              </a:tabLst>
            </a:pPr>
            <a:r>
              <a:rPr lang="en-US" altLang="en-US" sz="2400" dirty="0">
                <a:latin typeface="Times New Roman" panose="02020603050405020304" pitchFamily="18" charset="0"/>
                <a:cs typeface="Times New Roman" panose="02020603050405020304" pitchFamily="18" charset="0"/>
              </a:rPr>
              <a:t>Mass Segmentation</a:t>
            </a:r>
          </a:p>
          <a:p>
            <a:pPr>
              <a:spcBef>
                <a:spcPct val="0"/>
              </a:spcBef>
              <a:tabLst>
                <a:tab pos="520700" algn="l"/>
              </a:tabLst>
            </a:pP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79052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44</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REFERENCES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457200" algn="just">
              <a:buFont typeface="+mj-lt"/>
              <a:buAutoNum type="arabicPeriod"/>
            </a:pPr>
            <a:r>
              <a:rPr lang="en-IN" altLang="en-US" sz="2000" dirty="0" err="1">
                <a:solidFill>
                  <a:schemeClr val="tx1"/>
                </a:solidFill>
                <a:latin typeface="Times New Roman" panose="02020603050405020304" pitchFamily="18" charset="0"/>
                <a:cs typeface="Times New Roman" panose="02020603050405020304" pitchFamily="18" charset="0"/>
              </a:rPr>
              <a:t>Yongye</a:t>
            </a:r>
            <a:r>
              <a:rPr lang="en-IN" altLang="en-US" sz="2000" dirty="0">
                <a:solidFill>
                  <a:schemeClr val="tx1"/>
                </a:solidFill>
                <a:latin typeface="Times New Roman" panose="02020603050405020304" pitchFamily="18" charset="0"/>
                <a:cs typeface="Times New Roman" panose="02020603050405020304" pitchFamily="18" charset="0"/>
              </a:rPr>
              <a:t> Su , Qian Liu , </a:t>
            </a:r>
            <a:r>
              <a:rPr lang="en-IN" altLang="en-US" sz="2000" dirty="0" err="1">
                <a:solidFill>
                  <a:schemeClr val="tx1"/>
                </a:solidFill>
                <a:latin typeface="Times New Roman" panose="02020603050405020304" pitchFamily="18" charset="0"/>
                <a:cs typeface="Times New Roman" panose="02020603050405020304" pitchFamily="18" charset="0"/>
              </a:rPr>
              <a:t>Wentao</a:t>
            </a:r>
            <a:r>
              <a:rPr lang="en-IN" altLang="en-US" sz="2000" dirty="0">
                <a:solidFill>
                  <a:schemeClr val="tx1"/>
                </a:solidFill>
                <a:latin typeface="Times New Roman" panose="02020603050405020304" pitchFamily="18" charset="0"/>
                <a:cs typeface="Times New Roman" panose="02020603050405020304" pitchFamily="18" charset="0"/>
              </a:rPr>
              <a:t> Xie , </a:t>
            </a:r>
            <a:r>
              <a:rPr lang="en-IN" altLang="en-US" sz="2000" dirty="0" err="1">
                <a:solidFill>
                  <a:schemeClr val="tx1"/>
                </a:solidFill>
                <a:latin typeface="Times New Roman" panose="02020603050405020304" pitchFamily="18" charset="0"/>
                <a:cs typeface="Times New Roman" panose="02020603050405020304" pitchFamily="18" charset="0"/>
              </a:rPr>
              <a:t>Pingzhao</a:t>
            </a:r>
            <a:r>
              <a:rPr lang="en-IN" altLang="en-US" sz="2000" dirty="0">
                <a:solidFill>
                  <a:schemeClr val="tx1"/>
                </a:solidFill>
                <a:latin typeface="Times New Roman" panose="02020603050405020304" pitchFamily="18" charset="0"/>
                <a:cs typeface="Times New Roman" panose="02020603050405020304" pitchFamily="18" charset="0"/>
              </a:rPr>
              <a:t> Hu, “</a:t>
            </a:r>
            <a:r>
              <a:rPr lang="en-IN" altLang="en-US" sz="2000" b="1" dirty="0">
                <a:solidFill>
                  <a:srgbClr val="C00000"/>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YOLO LOGO: A transformer-based YOLO segmentation model for breast mass detection and segmentation in digital mammograms</a:t>
            </a:r>
            <a:r>
              <a:rPr lang="en-IN" altLang="en-US" sz="2000" b="1" dirty="0">
                <a:solidFill>
                  <a:schemeClr val="tx1"/>
                </a:solidFill>
                <a:latin typeface="Times New Roman" panose="02020603050405020304" pitchFamily="18" charset="0"/>
                <a:cs typeface="Times New Roman" panose="02020603050405020304" pitchFamily="18" charset="0"/>
              </a:rPr>
              <a:t>”</a:t>
            </a:r>
            <a:r>
              <a:rPr lang="en-IN" altLang="en-US" sz="2000" dirty="0">
                <a:solidFill>
                  <a:schemeClr val="tx1"/>
                </a:solidFill>
                <a:latin typeface="Times New Roman" panose="02020603050405020304" pitchFamily="18" charset="0"/>
                <a:cs typeface="Times New Roman" panose="02020603050405020304" pitchFamily="18" charset="0"/>
              </a:rPr>
              <a:t>, Computer methods and programs in Biomedicine, Elsevier, Vol.no: 221, PP: 106903, 2022.</a:t>
            </a:r>
          </a:p>
          <a:p>
            <a:pPr marL="457200" lvl="0" indent="-457200" algn="just">
              <a:buFont typeface="+mj-lt"/>
              <a:buAutoNum type="arabicPeriod"/>
            </a:pPr>
            <a:endParaRPr lang="en-IN" altLang="en-US" sz="20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altLang="en-US" sz="2000" dirty="0">
                <a:solidFill>
                  <a:schemeClr val="tx1"/>
                </a:solidFill>
                <a:latin typeface="Times New Roman" panose="02020603050405020304" pitchFamily="18" charset="0"/>
                <a:cs typeface="Times New Roman" panose="02020603050405020304" pitchFamily="18" charset="0"/>
              </a:rPr>
              <a:t>Lydia </a:t>
            </a:r>
            <a:r>
              <a:rPr lang="en-IN" altLang="en-US" sz="2000" dirty="0" err="1">
                <a:solidFill>
                  <a:schemeClr val="tx1"/>
                </a:solidFill>
                <a:latin typeface="Times New Roman" panose="02020603050405020304" pitchFamily="18" charset="0"/>
                <a:cs typeface="Times New Roman" panose="02020603050405020304" pitchFamily="18" charset="0"/>
              </a:rPr>
              <a:t>Bouzar-Benlabiod</a:t>
            </a:r>
            <a:r>
              <a:rPr lang="en-IN" altLang="en-US" sz="2000" dirty="0">
                <a:solidFill>
                  <a:schemeClr val="tx1"/>
                </a:solidFill>
                <a:latin typeface="Times New Roman" panose="02020603050405020304" pitchFamily="18" charset="0"/>
                <a:cs typeface="Times New Roman" panose="02020603050405020304" pitchFamily="18" charset="0"/>
              </a:rPr>
              <a:t> , Khaled </a:t>
            </a:r>
            <a:r>
              <a:rPr lang="en-IN" altLang="en-US" sz="2000" dirty="0" err="1">
                <a:solidFill>
                  <a:schemeClr val="tx1"/>
                </a:solidFill>
                <a:latin typeface="Times New Roman" panose="02020603050405020304" pitchFamily="18" charset="0"/>
                <a:cs typeface="Times New Roman" panose="02020603050405020304" pitchFamily="18" charset="0"/>
              </a:rPr>
              <a:t>Harrar</a:t>
            </a:r>
            <a:r>
              <a:rPr lang="en-IN" altLang="en-US" sz="2000" dirty="0">
                <a:solidFill>
                  <a:schemeClr val="tx1"/>
                </a:solidFill>
                <a:latin typeface="Times New Roman" panose="02020603050405020304" pitchFamily="18" charset="0"/>
                <a:cs typeface="Times New Roman" panose="02020603050405020304" pitchFamily="18" charset="0"/>
              </a:rPr>
              <a:t>, Lahcen </a:t>
            </a:r>
            <a:r>
              <a:rPr lang="en-IN" altLang="en-US" sz="2000" dirty="0" err="1">
                <a:solidFill>
                  <a:schemeClr val="tx1"/>
                </a:solidFill>
                <a:latin typeface="Times New Roman" panose="02020603050405020304" pitchFamily="18" charset="0"/>
                <a:cs typeface="Times New Roman" panose="02020603050405020304" pitchFamily="18" charset="0"/>
              </a:rPr>
              <a:t>Yamoun</a:t>
            </a:r>
            <a:r>
              <a:rPr lang="en-IN" altLang="en-US" sz="2000" dirty="0">
                <a:solidFill>
                  <a:schemeClr val="tx1"/>
                </a:solidFill>
                <a:latin typeface="Times New Roman" panose="02020603050405020304" pitchFamily="18" charset="0"/>
                <a:cs typeface="Times New Roman" panose="02020603050405020304" pitchFamily="18" charset="0"/>
              </a:rPr>
              <a:t>, Mustapha </a:t>
            </a:r>
            <a:r>
              <a:rPr lang="en-IN" altLang="en-US" sz="2000" dirty="0" err="1">
                <a:solidFill>
                  <a:schemeClr val="tx1"/>
                </a:solidFill>
                <a:latin typeface="Times New Roman" panose="02020603050405020304" pitchFamily="18" charset="0"/>
                <a:cs typeface="Times New Roman" panose="02020603050405020304" pitchFamily="18" charset="0"/>
              </a:rPr>
              <a:t>Yacine</a:t>
            </a:r>
            <a:r>
              <a:rPr lang="en-IN" altLang="en-US" sz="2000" dirty="0">
                <a:solidFill>
                  <a:schemeClr val="tx1"/>
                </a:solidFill>
                <a:latin typeface="Times New Roman" panose="02020603050405020304" pitchFamily="18" charset="0"/>
                <a:cs typeface="Times New Roman" panose="02020603050405020304" pitchFamily="18" charset="0"/>
              </a:rPr>
              <a:t> Khodja ,Moulay A. </a:t>
            </a:r>
            <a:r>
              <a:rPr lang="en-IN" altLang="en-US" sz="2000" dirty="0" err="1">
                <a:solidFill>
                  <a:schemeClr val="tx1"/>
                </a:solidFill>
                <a:latin typeface="Times New Roman" panose="02020603050405020304" pitchFamily="18" charset="0"/>
                <a:cs typeface="Times New Roman" panose="02020603050405020304" pitchFamily="18" charset="0"/>
              </a:rPr>
              <a:t>Akhloufi</a:t>
            </a:r>
            <a:r>
              <a:rPr lang="en-IN" altLang="en-US" sz="2000" dirty="0">
                <a:solidFill>
                  <a:schemeClr val="tx1"/>
                </a:solidFill>
                <a:latin typeface="Times New Roman" panose="02020603050405020304" pitchFamily="18" charset="0"/>
                <a:cs typeface="Times New Roman" panose="02020603050405020304" pitchFamily="18" charset="0"/>
              </a:rPr>
              <a:t> “</a:t>
            </a:r>
            <a:r>
              <a:rPr lang="en-US" sz="2000" b="1"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A novel breast cancer detection architecture based on a </a:t>
            </a:r>
            <a:r>
              <a:rPr lang="en-US" sz="2000" b="1" kern="100" dirty="0" err="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cnn-cbr</a:t>
            </a:r>
            <a:r>
              <a:rPr lang="en-US" sz="2000" b="1"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 system for mammogram classification</a:t>
            </a:r>
            <a:r>
              <a:rPr lang="en-IN"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a:solidFill>
                  <a:schemeClr val="tx1"/>
                </a:solidFill>
                <a:latin typeface="Times New Roman" panose="02020603050405020304" pitchFamily="18" charset="0"/>
                <a:cs typeface="Times New Roman" panose="02020603050405020304" pitchFamily="18" charset="0"/>
              </a:rPr>
              <a:t>Computers in Biology and Medicine, Vol.no: 163, PP:107133, 2023.</a:t>
            </a:r>
          </a:p>
          <a:p>
            <a:pPr marL="457200" indent="-457200" algn="just">
              <a:buFont typeface="+mj-lt"/>
              <a:buAutoNum type="arabicPeriod"/>
            </a:pPr>
            <a:endParaRPr lang="en-US" altLang="en-US" sz="20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altLang="en-US" sz="2000" dirty="0" err="1">
                <a:solidFill>
                  <a:schemeClr val="tx1"/>
                </a:solidFill>
                <a:latin typeface="Times New Roman" panose="02020603050405020304" pitchFamily="18" charset="0"/>
                <a:cs typeface="Times New Roman" panose="02020603050405020304" pitchFamily="18" charset="0"/>
              </a:rPr>
              <a:t>Jihen</a:t>
            </a:r>
            <a:r>
              <a:rPr lang="en-IN" altLang="en-US" sz="2000" dirty="0">
                <a:solidFill>
                  <a:schemeClr val="tx1"/>
                </a:solidFill>
                <a:latin typeface="Times New Roman" panose="02020603050405020304" pitchFamily="18" charset="0"/>
                <a:cs typeface="Times New Roman" panose="02020603050405020304" pitchFamily="18" charset="0"/>
              </a:rPr>
              <a:t> </a:t>
            </a:r>
            <a:r>
              <a:rPr lang="en-IN" altLang="en-US" sz="2000" dirty="0" err="1">
                <a:solidFill>
                  <a:schemeClr val="tx1"/>
                </a:solidFill>
                <a:latin typeface="Times New Roman" panose="02020603050405020304" pitchFamily="18" charset="0"/>
                <a:cs typeface="Times New Roman" panose="02020603050405020304" pitchFamily="18" charset="0"/>
              </a:rPr>
              <a:t>Frikha</a:t>
            </a:r>
            <a:r>
              <a:rPr lang="en-IN" altLang="en-US" sz="2000" dirty="0">
                <a:solidFill>
                  <a:schemeClr val="tx1"/>
                </a:solidFill>
                <a:latin typeface="Times New Roman" panose="02020603050405020304" pitchFamily="18" charset="0"/>
                <a:cs typeface="Times New Roman" panose="02020603050405020304" pitchFamily="18" charset="0"/>
              </a:rPr>
              <a:t> </a:t>
            </a:r>
            <a:r>
              <a:rPr lang="en-IN" altLang="en-US" sz="2000" dirty="0" err="1">
                <a:solidFill>
                  <a:schemeClr val="tx1"/>
                </a:solidFill>
                <a:latin typeface="Times New Roman" panose="02020603050405020304" pitchFamily="18" charset="0"/>
                <a:cs typeface="Times New Roman" panose="02020603050405020304" pitchFamily="18" charset="0"/>
              </a:rPr>
              <a:t>Elleuch</a:t>
            </a:r>
            <a:r>
              <a:rPr lang="en-IN" altLang="en-US" sz="2000" dirty="0">
                <a:solidFill>
                  <a:schemeClr val="tx1"/>
                </a:solidFill>
                <a:latin typeface="Times New Roman" panose="02020603050405020304" pitchFamily="18" charset="0"/>
                <a:cs typeface="Times New Roman" panose="02020603050405020304" pitchFamily="18" charset="0"/>
              </a:rPr>
              <a:t>, </a:t>
            </a:r>
            <a:r>
              <a:rPr lang="en-IN" altLang="en-US" sz="2000" dirty="0" err="1">
                <a:solidFill>
                  <a:schemeClr val="tx1"/>
                </a:solidFill>
                <a:latin typeface="Times New Roman" panose="02020603050405020304" pitchFamily="18" charset="0"/>
                <a:cs typeface="Times New Roman" panose="02020603050405020304" pitchFamily="18" charset="0"/>
              </a:rPr>
              <a:t>Mouna</a:t>
            </a:r>
            <a:r>
              <a:rPr lang="en-IN" altLang="en-US" sz="2000" dirty="0">
                <a:solidFill>
                  <a:schemeClr val="tx1"/>
                </a:solidFill>
                <a:latin typeface="Times New Roman" panose="02020603050405020304" pitchFamily="18" charset="0"/>
                <a:cs typeface="Times New Roman" panose="02020603050405020304" pitchFamily="18" charset="0"/>
              </a:rPr>
              <a:t> Zouari Mehdi, </a:t>
            </a:r>
            <a:r>
              <a:rPr lang="en-IN" altLang="en-US" sz="2000" dirty="0" err="1">
                <a:solidFill>
                  <a:schemeClr val="tx1"/>
                </a:solidFill>
                <a:latin typeface="Times New Roman" panose="02020603050405020304" pitchFamily="18" charset="0"/>
                <a:cs typeface="Times New Roman" panose="02020603050405020304" pitchFamily="18" charset="0"/>
              </a:rPr>
              <a:t>Majd</a:t>
            </a:r>
            <a:r>
              <a:rPr lang="en-IN" altLang="en-US" sz="2000" dirty="0">
                <a:solidFill>
                  <a:schemeClr val="tx1"/>
                </a:solidFill>
                <a:latin typeface="Times New Roman" panose="02020603050405020304" pitchFamily="18" charset="0"/>
                <a:cs typeface="Times New Roman" panose="02020603050405020304" pitchFamily="18" charset="0"/>
              </a:rPr>
              <a:t> </a:t>
            </a:r>
            <a:r>
              <a:rPr lang="en-IN" altLang="en-US" sz="2000" dirty="0" err="1">
                <a:solidFill>
                  <a:schemeClr val="tx1"/>
                </a:solidFill>
                <a:latin typeface="Times New Roman" panose="02020603050405020304" pitchFamily="18" charset="0"/>
                <a:cs typeface="Times New Roman" panose="02020603050405020304" pitchFamily="18" charset="0"/>
              </a:rPr>
              <a:t>Belaaj</a:t>
            </a:r>
            <a:r>
              <a:rPr lang="en-IN" altLang="en-US" sz="2000" dirty="0">
                <a:solidFill>
                  <a:schemeClr val="tx1"/>
                </a:solidFill>
                <a:latin typeface="Times New Roman" panose="02020603050405020304" pitchFamily="18" charset="0"/>
                <a:cs typeface="Times New Roman" panose="02020603050405020304" pitchFamily="18" charset="0"/>
              </a:rPr>
              <a:t>, </a:t>
            </a:r>
            <a:r>
              <a:rPr lang="en-IN" altLang="en-US" sz="2000" dirty="0" err="1">
                <a:solidFill>
                  <a:schemeClr val="tx1"/>
                </a:solidFill>
                <a:latin typeface="Times New Roman" panose="02020603050405020304" pitchFamily="18" charset="0"/>
                <a:cs typeface="Times New Roman" panose="02020603050405020304" pitchFamily="18" charset="0"/>
              </a:rPr>
              <a:t>Norhène</a:t>
            </a:r>
            <a:r>
              <a:rPr lang="en-IN" altLang="en-US" sz="2000" dirty="0">
                <a:solidFill>
                  <a:schemeClr val="tx1"/>
                </a:solidFill>
                <a:latin typeface="Times New Roman" panose="02020603050405020304" pitchFamily="18" charset="0"/>
                <a:cs typeface="Times New Roman" panose="02020603050405020304" pitchFamily="18" charset="0"/>
              </a:rPr>
              <a:t> </a:t>
            </a:r>
            <a:r>
              <a:rPr lang="en-IN" altLang="en-US" sz="2000" dirty="0" err="1">
                <a:solidFill>
                  <a:schemeClr val="tx1"/>
                </a:solidFill>
                <a:latin typeface="Times New Roman" panose="02020603050405020304" pitchFamily="18" charset="0"/>
                <a:cs typeface="Times New Roman" panose="02020603050405020304" pitchFamily="18" charset="0"/>
              </a:rPr>
              <a:t>Gargouri</a:t>
            </a:r>
            <a:r>
              <a:rPr lang="en-IN" altLang="en-US" sz="2000" dirty="0">
                <a:solidFill>
                  <a:schemeClr val="tx1"/>
                </a:solidFill>
                <a:latin typeface="Times New Roman" panose="02020603050405020304" pitchFamily="18" charset="0"/>
                <a:cs typeface="Times New Roman" panose="02020603050405020304" pitchFamily="18" charset="0"/>
              </a:rPr>
              <a:t> </a:t>
            </a:r>
            <a:r>
              <a:rPr lang="en-IN" altLang="en-US" sz="2000" dirty="0" err="1">
                <a:solidFill>
                  <a:schemeClr val="tx1"/>
                </a:solidFill>
                <a:latin typeface="Times New Roman" panose="02020603050405020304" pitchFamily="18" charset="0"/>
                <a:cs typeface="Times New Roman" panose="02020603050405020304" pitchFamily="18" charset="0"/>
              </a:rPr>
              <a:t>Benayed</a:t>
            </a:r>
            <a:r>
              <a:rPr lang="en-IN" altLang="en-US" sz="2000" dirty="0">
                <a:solidFill>
                  <a:schemeClr val="tx1"/>
                </a:solidFill>
                <a:latin typeface="Times New Roman" panose="02020603050405020304" pitchFamily="18" charset="0"/>
                <a:cs typeface="Times New Roman" panose="02020603050405020304" pitchFamily="18" charset="0"/>
              </a:rPr>
              <a:t>, </a:t>
            </a:r>
            <a:r>
              <a:rPr lang="en-IN" altLang="en-US" sz="2000" dirty="0" err="1">
                <a:solidFill>
                  <a:schemeClr val="tx1"/>
                </a:solidFill>
                <a:latin typeface="Times New Roman" panose="02020603050405020304" pitchFamily="18" charset="0"/>
                <a:cs typeface="Times New Roman" panose="02020603050405020304" pitchFamily="18" charset="0"/>
              </a:rPr>
              <a:t>Dorra</a:t>
            </a:r>
            <a:r>
              <a:rPr lang="en-IN" altLang="en-US" sz="2000" dirty="0">
                <a:solidFill>
                  <a:schemeClr val="tx1"/>
                </a:solidFill>
                <a:latin typeface="Times New Roman" panose="02020603050405020304" pitchFamily="18" charset="0"/>
                <a:cs typeface="Times New Roman" panose="02020603050405020304" pitchFamily="18" charset="0"/>
              </a:rPr>
              <a:t> </a:t>
            </a:r>
            <a:r>
              <a:rPr lang="en-IN" altLang="en-US" sz="2000" dirty="0" err="1">
                <a:solidFill>
                  <a:schemeClr val="tx1"/>
                </a:solidFill>
                <a:latin typeface="Times New Roman" panose="02020603050405020304" pitchFamily="18" charset="0"/>
                <a:cs typeface="Times New Roman" panose="02020603050405020304" pitchFamily="18" charset="0"/>
              </a:rPr>
              <a:t>Sellami</a:t>
            </a:r>
            <a:r>
              <a:rPr lang="en-IN" altLang="en-US" sz="2000" dirty="0">
                <a:solidFill>
                  <a:schemeClr val="tx1"/>
                </a:solidFill>
                <a:latin typeface="Times New Roman" panose="02020603050405020304" pitchFamily="18" charset="0"/>
                <a:cs typeface="Times New Roman" panose="02020603050405020304" pitchFamily="18" charset="0"/>
              </a:rPr>
              <a:t> , Alima </a:t>
            </a:r>
            <a:r>
              <a:rPr lang="en-IN" altLang="en-US" sz="2000" dirty="0" err="1">
                <a:solidFill>
                  <a:schemeClr val="tx1"/>
                </a:solidFill>
                <a:latin typeface="Times New Roman" panose="02020603050405020304" pitchFamily="18" charset="0"/>
                <a:cs typeface="Times New Roman" panose="02020603050405020304" pitchFamily="18" charset="0"/>
              </a:rPr>
              <a:t>Damak</a:t>
            </a:r>
            <a:r>
              <a:rPr lang="en-IN" altLang="en-US" sz="2000" dirty="0">
                <a:solidFill>
                  <a:schemeClr val="tx1"/>
                </a:solidFill>
                <a:latin typeface="Times New Roman" panose="02020603050405020304" pitchFamily="18" charset="0"/>
                <a:cs typeface="Times New Roman" panose="02020603050405020304" pitchFamily="18" charset="0"/>
              </a:rPr>
              <a:t> “</a:t>
            </a:r>
            <a:r>
              <a:rPr lang="en-US" altLang="en-US" sz="2000" b="1" dirty="0">
                <a:solidFill>
                  <a:srgbClr val="C00000"/>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Breast cancer anomaly detection based on the possibility theory with a clustering paradigm</a:t>
            </a:r>
            <a:r>
              <a:rPr lang="en-IN" altLang="en-US" sz="2000" dirty="0">
                <a:solidFill>
                  <a:schemeClr val="tx1"/>
                </a:solidFill>
                <a:latin typeface="Times New Roman" panose="02020603050405020304" pitchFamily="18" charset="0"/>
                <a:cs typeface="Times New Roman" panose="02020603050405020304" pitchFamily="18" charset="0"/>
              </a:rPr>
              <a:t>”,</a:t>
            </a:r>
            <a:r>
              <a:rPr lang="en-US" altLang="en-US" sz="2000" dirty="0">
                <a:solidFill>
                  <a:schemeClr val="tx1"/>
                </a:solidFill>
                <a:latin typeface="Times New Roman" panose="02020603050405020304" pitchFamily="18" charset="0"/>
                <a:cs typeface="Times New Roman" panose="02020603050405020304" pitchFamily="18" charset="0"/>
              </a:rPr>
              <a:t> Biomedical Signal Processing and Control, Vol.no: 79, PP: 104043,2023.</a:t>
            </a:r>
            <a:endParaRPr lang="en-IN" altLang="en-US" sz="2000" dirty="0">
              <a:solidFill>
                <a:schemeClr val="tx1"/>
              </a:solidFill>
              <a:latin typeface="Times New Roman" panose="02020603050405020304" pitchFamily="18" charset="0"/>
              <a:cs typeface="Times New Roman" panose="02020603050405020304" pitchFamily="18" charset="0"/>
            </a:endParaRPr>
          </a:p>
          <a:p>
            <a:pPr marL="457200" indent="-457200" algn="just">
              <a:spcBef>
                <a:spcPct val="0"/>
              </a:spcBef>
              <a:buFont typeface="+mj-lt"/>
              <a:buAutoNum type="arabicPeriod"/>
              <a:tabLst>
                <a:tab pos="520700" algn="l"/>
              </a:tabLst>
            </a:pPr>
            <a:endParaRPr lang="en-IN" alt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99280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45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REFERENCES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094509"/>
            <a:ext cx="8733745" cy="514277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lgn="just">
              <a:buFont typeface="+mj-lt"/>
              <a:buAutoNum type="arabicPeriod" startAt="4"/>
            </a:pPr>
            <a:r>
              <a:rPr lang="en-US" altLang="en-US" sz="2000" dirty="0">
                <a:solidFill>
                  <a:schemeClr val="tx1"/>
                </a:solidFill>
                <a:latin typeface="Times New Roman" panose="02020603050405020304" pitchFamily="18" charset="0"/>
                <a:cs typeface="Times New Roman" panose="02020603050405020304" pitchFamily="18" charset="0"/>
              </a:rPr>
              <a:t>Hamed </a:t>
            </a:r>
            <a:r>
              <a:rPr lang="en-US" altLang="en-US" sz="2000" dirty="0" err="1">
                <a:solidFill>
                  <a:schemeClr val="tx1"/>
                </a:solidFill>
                <a:latin typeface="Times New Roman" panose="02020603050405020304" pitchFamily="18" charset="0"/>
                <a:cs typeface="Times New Roman" panose="02020603050405020304" pitchFamily="18" charset="0"/>
              </a:rPr>
              <a:t>Pezeshki</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b="1" dirty="0">
                <a:solidFill>
                  <a:srgbClr val="C00000"/>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Breast tumor segmentation in digital mammograms using spiculated regions</a:t>
            </a:r>
            <a:r>
              <a:rPr lang="en-US" altLang="en-US" sz="2000" dirty="0">
                <a:solidFill>
                  <a:schemeClr val="tx1"/>
                </a:solidFill>
                <a:latin typeface="Times New Roman" panose="02020603050405020304" pitchFamily="18" charset="0"/>
                <a:cs typeface="Times New Roman" panose="02020603050405020304" pitchFamily="18" charset="0"/>
              </a:rPr>
              <a:t>”,	Biomedical Signal Processing and Control Vol.no: 76, PP: 103652,2022.</a:t>
            </a:r>
          </a:p>
          <a:p>
            <a:pPr marL="457200" indent="-457200" algn="just">
              <a:buFont typeface="+mj-lt"/>
              <a:buAutoNum type="arabicPeriod" startAt="4"/>
            </a:pPr>
            <a:endParaRPr lang="en-US" altLang="en-US" sz="20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mj-lt"/>
              <a:buAutoNum type="arabicPeriod" startAt="4"/>
            </a:pPr>
            <a:r>
              <a:rPr lang="en-US" altLang="en-US" sz="2000" dirty="0" err="1">
                <a:solidFill>
                  <a:schemeClr val="tx1"/>
                </a:solidFill>
                <a:latin typeface="Times New Roman" panose="02020603050405020304" pitchFamily="18" charset="0"/>
                <a:cs typeface="Times New Roman" panose="02020603050405020304" pitchFamily="18" charset="0"/>
              </a:rPr>
              <a:t>Ghada</a:t>
            </a:r>
            <a:r>
              <a:rPr lang="en-US" altLang="en-US" sz="2000" dirty="0">
                <a:solidFill>
                  <a:schemeClr val="tx1"/>
                </a:solidFill>
                <a:latin typeface="Times New Roman" panose="02020603050405020304" pitchFamily="18" charset="0"/>
                <a:cs typeface="Times New Roman" panose="02020603050405020304" pitchFamily="18" charset="0"/>
              </a:rPr>
              <a:t> Hamed Aly, Mohammed </a:t>
            </a:r>
            <a:r>
              <a:rPr lang="en-US" altLang="en-US" sz="2000" dirty="0" err="1">
                <a:solidFill>
                  <a:schemeClr val="tx1"/>
                </a:solidFill>
                <a:latin typeface="Times New Roman" panose="02020603050405020304" pitchFamily="18" charset="0"/>
                <a:cs typeface="Times New Roman" panose="02020603050405020304" pitchFamily="18" charset="0"/>
              </a:rPr>
              <a:t>Marey</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Safaa</a:t>
            </a:r>
            <a:r>
              <a:rPr lang="en-US" altLang="en-US" sz="2000" dirty="0">
                <a:solidFill>
                  <a:schemeClr val="tx1"/>
                </a:solidFill>
                <a:latin typeface="Times New Roman" panose="02020603050405020304" pitchFamily="18" charset="0"/>
                <a:cs typeface="Times New Roman" panose="02020603050405020304" pitchFamily="18" charset="0"/>
              </a:rPr>
              <a:t> Amin El-Sayed, Mohamed Fahmy </a:t>
            </a:r>
            <a:r>
              <a:rPr lang="en-US" altLang="en-US" sz="2000" dirty="0" err="1">
                <a:solidFill>
                  <a:schemeClr val="tx1"/>
                </a:solidFill>
                <a:latin typeface="Times New Roman" panose="02020603050405020304" pitchFamily="18" charset="0"/>
                <a:cs typeface="Times New Roman" panose="02020603050405020304" pitchFamily="18" charset="0"/>
              </a:rPr>
              <a:t>Tolba</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b="1" dirty="0">
                <a:solidFill>
                  <a:srgbClr val="C00000"/>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YOLO Based Breast Masses Detection and Classification in Full-Field Digital Mammograms</a:t>
            </a:r>
            <a:r>
              <a:rPr lang="en-US" altLang="en-US" sz="2000" dirty="0">
                <a:solidFill>
                  <a:schemeClr val="tx1"/>
                </a:solidFill>
                <a:latin typeface="Times New Roman" panose="02020603050405020304" pitchFamily="18" charset="0"/>
                <a:cs typeface="Times New Roman" panose="02020603050405020304" pitchFamily="18" charset="0"/>
              </a:rPr>
              <a:t>”, Computer Methods and Programs in Biomedicine, Vol.no: 200, PP: 105823,2021.</a:t>
            </a:r>
          </a:p>
          <a:p>
            <a:pPr marL="457200" indent="-457200" algn="just">
              <a:buFont typeface="+mj-lt"/>
              <a:buAutoNum type="arabicPeriod" startAt="4"/>
            </a:pPr>
            <a:endParaRPr lang="en-US" altLang="en-US" sz="20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mj-lt"/>
              <a:buAutoNum type="arabicPeriod" startAt="4"/>
            </a:pPr>
            <a:r>
              <a:rPr lang="en-US" altLang="en-US" sz="2000" dirty="0">
                <a:solidFill>
                  <a:schemeClr val="tx1"/>
                </a:solidFill>
                <a:latin typeface="Times New Roman" panose="02020603050405020304" pitchFamily="18" charset="0"/>
                <a:cs typeface="Times New Roman" panose="02020603050405020304" pitchFamily="18" charset="0"/>
              </a:rPr>
              <a:t>Steven J. Frank, “</a:t>
            </a:r>
            <a:r>
              <a:rPr lang="en-US" altLang="en-US" sz="2000" b="1" dirty="0">
                <a:solidFill>
                  <a:srgbClr val="C00000"/>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A deep learning architecture with an object-detection algorithm and a convolutional neural network for breast mass detection and visualization</a:t>
            </a:r>
            <a:r>
              <a:rPr lang="en-US" altLang="en-US" sz="2000" dirty="0">
                <a:solidFill>
                  <a:schemeClr val="tx1"/>
                </a:solidFill>
                <a:latin typeface="Times New Roman" panose="02020603050405020304" pitchFamily="18" charset="0"/>
                <a:cs typeface="Times New Roman" panose="02020603050405020304" pitchFamily="18" charset="0"/>
              </a:rPr>
              <a:t>”, Healthcare Analytics, Vol.no: 3, PP: 100186,2023.</a:t>
            </a:r>
            <a:endParaRPr lang="en-IN" altLang="en-US" sz="2000" dirty="0">
              <a:solidFill>
                <a:schemeClr val="tx1"/>
              </a:solidFill>
              <a:latin typeface="Times New Roman" panose="02020603050405020304" pitchFamily="18" charset="0"/>
              <a:cs typeface="Times New Roman" panose="02020603050405020304" pitchFamily="18" charset="0"/>
            </a:endParaRPr>
          </a:p>
          <a:p>
            <a:pPr marL="457200" indent="-457200" algn="just">
              <a:spcBef>
                <a:spcPct val="0"/>
              </a:spcBef>
              <a:buFont typeface="+mj-lt"/>
              <a:buAutoNum type="arabicPeriod" startAt="4"/>
              <a:tabLst>
                <a:tab pos="520700" algn="l"/>
              </a:tabLst>
            </a:pPr>
            <a:endParaRPr lang="en-IN" alt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30726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46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REFERENCES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lgn="just">
              <a:buFont typeface="+mj-lt"/>
              <a:buAutoNum type="arabicPeriod" startAt="7"/>
            </a:pPr>
            <a:r>
              <a:rPr lang="en-US" altLang="en-US" sz="2000" dirty="0">
                <a:solidFill>
                  <a:schemeClr val="tx1"/>
                </a:solidFill>
                <a:latin typeface="Times New Roman" panose="02020603050405020304" pitchFamily="18" charset="0"/>
                <a:cs typeface="Times New Roman" panose="02020603050405020304" pitchFamily="18" charset="0"/>
              </a:rPr>
              <a:t>Fei Yan, </a:t>
            </a:r>
            <a:r>
              <a:rPr lang="en-US" altLang="en-US" sz="2000" dirty="0" err="1">
                <a:solidFill>
                  <a:schemeClr val="tx1"/>
                </a:solidFill>
                <a:latin typeface="Times New Roman" panose="02020603050405020304" pitchFamily="18" charset="0"/>
                <a:cs typeface="Times New Roman" panose="02020603050405020304" pitchFamily="18" charset="0"/>
              </a:rPr>
              <a:t>Hesheng</a:t>
            </a:r>
            <a:r>
              <a:rPr lang="en-US" altLang="en-US" sz="2000" dirty="0">
                <a:solidFill>
                  <a:schemeClr val="tx1"/>
                </a:solidFill>
                <a:latin typeface="Times New Roman" panose="02020603050405020304" pitchFamily="18" charset="0"/>
                <a:cs typeface="Times New Roman" panose="02020603050405020304" pitchFamily="18" charset="0"/>
              </a:rPr>
              <a:t> Huang, Witold </a:t>
            </a:r>
            <a:r>
              <a:rPr lang="en-US" altLang="en-US" sz="2000" dirty="0" err="1">
                <a:solidFill>
                  <a:schemeClr val="tx1"/>
                </a:solidFill>
                <a:latin typeface="Times New Roman" panose="02020603050405020304" pitchFamily="18" charset="0"/>
                <a:cs typeface="Times New Roman" panose="02020603050405020304" pitchFamily="18" charset="0"/>
              </a:rPr>
              <a:t>Pedrycz</a:t>
            </a:r>
            <a:r>
              <a:rPr lang="en-US" altLang="en-US" sz="2000" dirty="0">
                <a:solidFill>
                  <a:schemeClr val="tx1"/>
                </a:solidFill>
                <a:latin typeface="Times New Roman" panose="02020603050405020304" pitchFamily="18" charset="0"/>
                <a:cs typeface="Times New Roman" panose="02020603050405020304" pitchFamily="18" charset="0"/>
              </a:rPr>
              <a:t> , Kaoru </a:t>
            </a:r>
            <a:r>
              <a:rPr lang="en-US" altLang="en-US" sz="2000" dirty="0" err="1">
                <a:solidFill>
                  <a:schemeClr val="tx1"/>
                </a:solidFill>
                <a:latin typeface="Times New Roman" panose="02020603050405020304" pitchFamily="18" charset="0"/>
                <a:cs typeface="Times New Roman" panose="02020603050405020304" pitchFamily="18" charset="0"/>
              </a:rPr>
              <a:t>Hirota</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b="1" dirty="0">
                <a:solidFill>
                  <a:srgbClr val="C00000"/>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Automated breast cancer detection in mammography using ensemble classifier and feature weighting algorithms</a:t>
            </a:r>
            <a:r>
              <a:rPr lang="en-US" altLang="en-US" sz="2000" dirty="0">
                <a:solidFill>
                  <a:schemeClr val="tx1"/>
                </a:solidFill>
                <a:latin typeface="Times New Roman" panose="02020603050405020304" pitchFamily="18" charset="0"/>
                <a:cs typeface="Times New Roman" panose="02020603050405020304" pitchFamily="18" charset="0"/>
              </a:rPr>
              <a:t>”, Expert Systems with Applications, Vol.no: 227, PP:120282,2023.</a:t>
            </a:r>
          </a:p>
          <a:p>
            <a:pPr marL="457200" indent="-457200" algn="just">
              <a:buFont typeface="+mj-lt"/>
              <a:buAutoNum type="arabicPeriod" startAt="7"/>
            </a:pPr>
            <a:endParaRPr lang="en-US" altLang="en-US" sz="20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mj-lt"/>
              <a:buAutoNum type="arabicPeriod" startAt="7"/>
            </a:pPr>
            <a:r>
              <a:rPr lang="en-US" altLang="en-US" sz="2000" dirty="0" err="1">
                <a:solidFill>
                  <a:schemeClr val="tx1"/>
                </a:solidFill>
                <a:latin typeface="Times New Roman" panose="02020603050405020304" pitchFamily="18" charset="0"/>
                <a:cs typeface="Times New Roman" panose="02020603050405020304" pitchFamily="18" charset="0"/>
              </a:rPr>
              <a:t>Khaoula</a:t>
            </a:r>
            <a:r>
              <a:rPr lang="en-US" altLang="en-US" sz="2000" dirty="0">
                <a:solidFill>
                  <a:schemeClr val="tx1"/>
                </a:solidFill>
                <a:latin typeface="Times New Roman" panose="02020603050405020304" pitchFamily="18" charset="0"/>
                <a:cs typeface="Times New Roman" panose="02020603050405020304" pitchFamily="18" charset="0"/>
              </a:rPr>
              <a:t> Belhaj </a:t>
            </a:r>
            <a:r>
              <a:rPr lang="en-US" altLang="en-US" sz="2000" dirty="0" err="1">
                <a:solidFill>
                  <a:schemeClr val="tx1"/>
                </a:solidFill>
                <a:latin typeface="Times New Roman" panose="02020603050405020304" pitchFamily="18" charset="0"/>
                <a:cs typeface="Times New Roman" panose="02020603050405020304" pitchFamily="18" charset="0"/>
              </a:rPr>
              <a:t>Soulami</a:t>
            </a:r>
            <a:r>
              <a:rPr lang="en-US" altLang="en-US" sz="2000" dirty="0">
                <a:solidFill>
                  <a:schemeClr val="tx1"/>
                </a:solidFill>
                <a:latin typeface="Times New Roman" panose="02020603050405020304" pitchFamily="18" charset="0"/>
                <a:cs typeface="Times New Roman" panose="02020603050405020304" pitchFamily="18" charset="0"/>
              </a:rPr>
              <a:t>, Naima </a:t>
            </a:r>
            <a:r>
              <a:rPr lang="en-US" altLang="en-US" sz="2000" dirty="0" err="1">
                <a:solidFill>
                  <a:schemeClr val="tx1"/>
                </a:solidFill>
                <a:latin typeface="Times New Roman" panose="02020603050405020304" pitchFamily="18" charset="0"/>
                <a:cs typeface="Times New Roman" panose="02020603050405020304" pitchFamily="18" charset="0"/>
              </a:rPr>
              <a:t>Kaabouch</a:t>
            </a:r>
            <a:r>
              <a:rPr lang="en-US" altLang="en-US" sz="2000" dirty="0">
                <a:solidFill>
                  <a:schemeClr val="tx1"/>
                </a:solidFill>
                <a:latin typeface="Times New Roman" panose="02020603050405020304" pitchFamily="18" charset="0"/>
                <a:cs typeface="Times New Roman" panose="02020603050405020304" pitchFamily="18" charset="0"/>
              </a:rPr>
              <a:t>, Mohamed Nabil </a:t>
            </a:r>
            <a:r>
              <a:rPr lang="en-US" altLang="en-US" sz="2000" dirty="0" err="1">
                <a:solidFill>
                  <a:schemeClr val="tx1"/>
                </a:solidFill>
                <a:latin typeface="Times New Roman" panose="02020603050405020304" pitchFamily="18" charset="0"/>
                <a:cs typeface="Times New Roman" panose="02020603050405020304" pitchFamily="18" charset="0"/>
              </a:rPr>
              <a:t>Saidi</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b="1" dirty="0">
                <a:solidFill>
                  <a:srgbClr val="C00000"/>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Breast cancer: Classification of suspicious regions in digital mammograms based on capsule network</a:t>
            </a:r>
            <a:r>
              <a:rPr lang="en-US" altLang="en-US" sz="2000" dirty="0">
                <a:solidFill>
                  <a:schemeClr val="tx1"/>
                </a:solidFill>
                <a:latin typeface="Times New Roman" panose="02020603050405020304" pitchFamily="18" charset="0"/>
                <a:cs typeface="Times New Roman" panose="02020603050405020304" pitchFamily="18" charset="0"/>
              </a:rPr>
              <a:t>”, Biomedical Signal Processing and Control, Vol.no: 76, PP: 103696,2022.</a:t>
            </a:r>
          </a:p>
          <a:p>
            <a:pPr marL="457200" indent="-457200" algn="just">
              <a:buFont typeface="+mj-lt"/>
              <a:buAutoNum type="arabicPeriod" startAt="7"/>
            </a:pPr>
            <a:endParaRPr lang="en-US" altLang="en-US" sz="20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mj-lt"/>
              <a:buAutoNum type="arabicPeriod" startAt="7"/>
            </a:pPr>
            <a:r>
              <a:rPr lang="en-US" altLang="en-US" sz="2000" dirty="0">
                <a:solidFill>
                  <a:schemeClr val="tx1"/>
                </a:solidFill>
                <a:latin typeface="Times New Roman" panose="02020603050405020304" pitchFamily="18" charset="0"/>
                <a:cs typeface="Times New Roman" panose="02020603050405020304" pitchFamily="18" charset="0"/>
              </a:rPr>
              <a:t>Volkan </a:t>
            </a:r>
            <a:r>
              <a:rPr lang="en-US" altLang="en-US" sz="2000" dirty="0" err="1">
                <a:solidFill>
                  <a:schemeClr val="tx1"/>
                </a:solidFill>
                <a:latin typeface="Times New Roman" panose="02020603050405020304" pitchFamily="18" charset="0"/>
                <a:cs typeface="Times New Roman" panose="02020603050405020304" pitchFamily="18" charset="0"/>
              </a:rPr>
              <a:t>Müjdat</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Tiryaki</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b="1" dirty="0">
                <a:solidFill>
                  <a:srgbClr val="C00000"/>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Mass segmentation and classification from film mammograms using cascaded deep transfer learning</a:t>
            </a:r>
            <a:r>
              <a:rPr lang="en-US" altLang="en-US" sz="2000" dirty="0">
                <a:solidFill>
                  <a:schemeClr val="tx1"/>
                </a:solidFill>
                <a:latin typeface="Times New Roman" panose="02020603050405020304" pitchFamily="18" charset="0"/>
                <a:cs typeface="Times New Roman" panose="02020603050405020304" pitchFamily="18" charset="0"/>
              </a:rPr>
              <a:t>”, Biomedical Signal Processing and Control, Vol.no: 84, PP: 104819,2023.</a:t>
            </a:r>
            <a:endParaRPr lang="en-IN" alt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92071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47</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REFERENCES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lgn="just">
              <a:buFont typeface="+mj-lt"/>
              <a:buAutoNum type="arabicPeriod" startAt="10"/>
            </a:pPr>
            <a:r>
              <a:rPr lang="en-US" altLang="en-US" sz="2000" dirty="0" err="1">
                <a:solidFill>
                  <a:schemeClr val="tx1"/>
                </a:solidFill>
                <a:latin typeface="Times New Roman" panose="02020603050405020304" pitchFamily="18" charset="0"/>
                <a:cs typeface="Times New Roman" panose="02020603050405020304" pitchFamily="18" charset="0"/>
              </a:rPr>
              <a:t>Subasish</a:t>
            </a:r>
            <a:r>
              <a:rPr lang="en-US" altLang="en-US" sz="2000" dirty="0">
                <a:solidFill>
                  <a:schemeClr val="tx1"/>
                </a:solidFill>
                <a:latin typeface="Times New Roman" panose="02020603050405020304" pitchFamily="18" charset="0"/>
                <a:cs typeface="Times New Roman" panose="02020603050405020304" pitchFamily="18" charset="0"/>
              </a:rPr>
              <a:t> Mohapatra , Sarmistha </a:t>
            </a:r>
            <a:r>
              <a:rPr lang="en-US" altLang="en-US" sz="2000" dirty="0" err="1">
                <a:solidFill>
                  <a:schemeClr val="tx1"/>
                </a:solidFill>
                <a:latin typeface="Times New Roman" panose="02020603050405020304" pitchFamily="18" charset="0"/>
                <a:cs typeface="Times New Roman" panose="02020603050405020304" pitchFamily="18" charset="0"/>
              </a:rPr>
              <a:t>Muduly</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Subhadarshini</a:t>
            </a:r>
            <a:r>
              <a:rPr lang="en-US" altLang="en-US" sz="2000" dirty="0">
                <a:solidFill>
                  <a:schemeClr val="tx1"/>
                </a:solidFill>
                <a:latin typeface="Times New Roman" panose="02020603050405020304" pitchFamily="18" charset="0"/>
                <a:cs typeface="Times New Roman" panose="02020603050405020304" pitchFamily="18" charset="0"/>
              </a:rPr>
              <a:t> Mohanty, J V R Ravindra, Sachi Nandan Mohanty, “</a:t>
            </a:r>
            <a:r>
              <a:rPr lang="en-US" altLang="en-US" sz="2000" b="1" dirty="0">
                <a:solidFill>
                  <a:srgbClr val="C00000"/>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Evaluation of deep learning models for detecting breast cancer using histopathological mammograms Images</a:t>
            </a:r>
            <a:r>
              <a:rPr lang="en-US" altLang="en-US" sz="2000" dirty="0">
                <a:solidFill>
                  <a:schemeClr val="tx1"/>
                </a:solidFill>
                <a:latin typeface="Times New Roman" panose="02020603050405020304" pitchFamily="18" charset="0"/>
                <a:cs typeface="Times New Roman" panose="02020603050405020304" pitchFamily="18" charset="0"/>
              </a:rPr>
              <a:t>”, Sustainable Operations and Computers, Vol.no: 3, Page No: 296–302 ,2022.</a:t>
            </a:r>
          </a:p>
          <a:p>
            <a:pPr marL="457200" indent="-457200" algn="just">
              <a:buFont typeface="+mj-lt"/>
              <a:buAutoNum type="arabicPeriod" startAt="10"/>
            </a:pPr>
            <a:endParaRPr lang="en-US" altLang="en-US" sz="20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mj-lt"/>
              <a:buAutoNum type="arabicPeriod" startAt="10"/>
            </a:pPr>
            <a:r>
              <a:rPr lang="en-US" altLang="en-US" sz="2000" dirty="0">
                <a:solidFill>
                  <a:schemeClr val="tx1"/>
                </a:solidFill>
                <a:latin typeface="Times New Roman" panose="02020603050405020304" pitchFamily="18" charset="0"/>
                <a:cs typeface="Times New Roman" panose="02020603050405020304" pitchFamily="18" charset="0"/>
              </a:rPr>
              <a:t>Asma </a:t>
            </a:r>
            <a:r>
              <a:rPr lang="en-US" altLang="en-US" sz="2000" dirty="0" err="1">
                <a:solidFill>
                  <a:schemeClr val="tx1"/>
                </a:solidFill>
                <a:latin typeface="Times New Roman" panose="02020603050405020304" pitchFamily="18" charset="0"/>
                <a:cs typeface="Times New Roman" panose="02020603050405020304" pitchFamily="18" charset="0"/>
              </a:rPr>
              <a:t>Baccouche</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Begonya</a:t>
            </a:r>
            <a:r>
              <a:rPr lang="en-US" altLang="en-US" sz="2000" dirty="0">
                <a:solidFill>
                  <a:schemeClr val="tx1"/>
                </a:solidFill>
                <a:latin typeface="Times New Roman" panose="02020603050405020304" pitchFamily="18" charset="0"/>
                <a:cs typeface="Times New Roman" panose="02020603050405020304" pitchFamily="18" charset="0"/>
              </a:rPr>
              <a:t> Garcia-</a:t>
            </a:r>
            <a:r>
              <a:rPr lang="en-US" altLang="en-US" sz="2000" dirty="0" err="1">
                <a:solidFill>
                  <a:schemeClr val="tx1"/>
                </a:solidFill>
                <a:latin typeface="Times New Roman" panose="02020603050405020304" pitchFamily="18" charset="0"/>
                <a:cs typeface="Times New Roman" panose="02020603050405020304" pitchFamily="18" charset="0"/>
              </a:rPr>
              <a:t>Zapirain</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Yufeng</a:t>
            </a:r>
            <a:r>
              <a:rPr lang="en-US" altLang="en-US" sz="2000" dirty="0">
                <a:solidFill>
                  <a:schemeClr val="tx1"/>
                </a:solidFill>
                <a:latin typeface="Times New Roman" panose="02020603050405020304" pitchFamily="18" charset="0"/>
                <a:cs typeface="Times New Roman" panose="02020603050405020304" pitchFamily="18" charset="0"/>
              </a:rPr>
              <a:t> Zheng, Adel S. </a:t>
            </a:r>
            <a:r>
              <a:rPr lang="en-US" altLang="en-US" sz="2000" dirty="0" err="1">
                <a:solidFill>
                  <a:schemeClr val="tx1"/>
                </a:solidFill>
                <a:latin typeface="Times New Roman" panose="02020603050405020304" pitchFamily="18" charset="0"/>
                <a:cs typeface="Times New Roman" panose="02020603050405020304" pitchFamily="18" charset="0"/>
              </a:rPr>
              <a:t>Elmaghraby</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b="1" dirty="0">
                <a:solidFill>
                  <a:srgbClr val="C00000"/>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Early detection and classification of abnormality in prior mammograms using image-to-image translation and YOLO techniques</a:t>
            </a:r>
            <a:r>
              <a:rPr lang="en-US" altLang="en-US" sz="2000" dirty="0">
                <a:solidFill>
                  <a:schemeClr val="tx1"/>
                </a:solidFill>
                <a:latin typeface="Times New Roman" panose="02020603050405020304" pitchFamily="18" charset="0"/>
                <a:cs typeface="Times New Roman" panose="02020603050405020304" pitchFamily="18" charset="0"/>
              </a:rPr>
              <a:t>”, Computer Methods and Programs in Biomedicine, Vol.no: 221, PP: 106884,2022.</a:t>
            </a:r>
          </a:p>
          <a:p>
            <a:pPr marL="457200" indent="-457200" algn="just">
              <a:buFont typeface="+mj-lt"/>
              <a:buAutoNum type="arabicPeriod" startAt="10"/>
            </a:pPr>
            <a:endParaRPr lang="en-IN" alt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31734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48</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070429" y="2844265"/>
            <a:ext cx="7003142"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THANK YOU</a:t>
            </a:r>
          </a:p>
        </p:txBody>
      </p:sp>
    </p:spTree>
    <p:extLst>
      <p:ext uri="{BB962C8B-B14F-4D97-AF65-F5344CB8AC3E}">
        <p14:creationId xmlns:p14="http://schemas.microsoft.com/office/powerpoint/2010/main" val="1566823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723899" y="1284216"/>
            <a:ext cx="4414157"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Expected Outcomes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600075" y="2153874"/>
            <a:ext cx="8143875" cy="411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spcBef>
                <a:spcPct val="0"/>
              </a:spcBef>
              <a:buFont typeface="Arial" panose="020B0604020202020204" pitchFamily="34" charset="0"/>
              <a:buChar char="•"/>
              <a:tabLst>
                <a:tab pos="520700" algn="l"/>
              </a:tabLst>
              <a:defRPr/>
            </a:pPr>
            <a:r>
              <a:rPr lang="en-US" altLang="en-US" sz="2400" dirty="0">
                <a:latin typeface="Times New Roman" panose="02020603050405020304" pitchFamily="18" charset="0"/>
                <a:cs typeface="Times New Roman" panose="02020603050405020304" pitchFamily="18" charset="0"/>
              </a:rPr>
              <a:t>A new method for detecting breast cancer in mammograms that is more accurate and easier to interpret.</a:t>
            </a:r>
          </a:p>
          <a:p>
            <a:pPr marL="342900" indent="-342900" algn="just">
              <a:spcBef>
                <a:spcPct val="0"/>
              </a:spcBef>
              <a:buFont typeface="Arial" panose="020B0604020202020204" pitchFamily="34" charset="0"/>
              <a:buChar char="•"/>
              <a:tabLst>
                <a:tab pos="520700" algn="l"/>
              </a:tabLst>
              <a:defRPr/>
            </a:pPr>
            <a:r>
              <a:rPr lang="en-US" altLang="en-US" sz="2400" dirty="0">
                <a:latin typeface="Times New Roman" panose="02020603050405020304" pitchFamily="18" charset="0"/>
                <a:cs typeface="Times New Roman" panose="02020603050405020304" pitchFamily="18" charset="0"/>
              </a:rPr>
              <a:t>A deep learning model is trained on a large dataset of mammogram images with and without breast cancer.</a:t>
            </a:r>
          </a:p>
          <a:p>
            <a:pPr marL="342900" indent="-342900" algn="just">
              <a:spcBef>
                <a:spcPct val="0"/>
              </a:spcBef>
              <a:buFont typeface="Arial" panose="020B0604020202020204" pitchFamily="34" charset="0"/>
              <a:buChar char="•"/>
              <a:tabLst>
                <a:tab pos="520700" algn="l"/>
              </a:tabLst>
              <a:defRPr/>
            </a:pPr>
            <a:r>
              <a:rPr lang="en-US" altLang="en-US" sz="2400" dirty="0">
                <a:latin typeface="Times New Roman" panose="02020603050405020304" pitchFamily="18" charset="0"/>
                <a:cs typeface="Times New Roman" panose="02020603050405020304" pitchFamily="18" charset="0"/>
              </a:rPr>
              <a:t>Detecting breast cancer in mammograms is done efficiently by reducing the number of false positive rates.</a:t>
            </a:r>
          </a:p>
          <a:p>
            <a:pPr marL="342900" indent="-342900" algn="just">
              <a:spcBef>
                <a:spcPct val="0"/>
              </a:spcBef>
              <a:buFont typeface="Arial" panose="020B0604020202020204" pitchFamily="34" charset="0"/>
              <a:buChar char="•"/>
              <a:tabLst>
                <a:tab pos="520700" algn="l"/>
              </a:tabLst>
              <a:defRPr/>
            </a:pPr>
            <a:r>
              <a:rPr lang="en-US" altLang="en-US" sz="2400" dirty="0">
                <a:latin typeface="Times New Roman" panose="02020603050405020304" pitchFamily="18" charset="0"/>
                <a:cs typeface="Times New Roman" panose="02020603050405020304" pitchFamily="18" charset="0"/>
              </a:rPr>
              <a:t>A model with light weight architecture to perform accurate detection of mass with less computational time.</a:t>
            </a:r>
          </a:p>
          <a:p>
            <a:pPr marL="342900" indent="-342900" algn="just">
              <a:spcBef>
                <a:spcPct val="0"/>
              </a:spcBef>
              <a:buFont typeface="Arial" panose="020B0604020202020204" pitchFamily="34" charset="0"/>
              <a:buChar char="•"/>
              <a:tabLst>
                <a:tab pos="520700" algn="l"/>
              </a:tabLst>
              <a:defRPr/>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364922" y="798513"/>
            <a:ext cx="4414157"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Dataset Description</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graphicFrame>
        <p:nvGraphicFramePr>
          <p:cNvPr id="3" name="Table 4">
            <a:extLst>
              <a:ext uri="{FF2B5EF4-FFF2-40B4-BE49-F238E27FC236}">
                <a16:creationId xmlns:a16="http://schemas.microsoft.com/office/drawing/2014/main" id="{962DA728-04FD-EF72-EEDE-C1C0526026D6}"/>
              </a:ext>
            </a:extLst>
          </p:cNvPr>
          <p:cNvGraphicFramePr>
            <a:graphicFrameLocks noGrp="1"/>
          </p:cNvGraphicFramePr>
          <p:nvPr>
            <p:extLst>
              <p:ext uri="{D42A27DB-BD31-4B8C-83A1-F6EECF244321}">
                <p14:modId xmlns:p14="http://schemas.microsoft.com/office/powerpoint/2010/main" val="2009985733"/>
              </p:ext>
            </p:extLst>
          </p:nvPr>
        </p:nvGraphicFramePr>
        <p:xfrm>
          <a:off x="533400" y="2028557"/>
          <a:ext cx="8077200" cy="3900221"/>
        </p:xfrm>
        <a:graphic>
          <a:graphicData uri="http://schemas.openxmlformats.org/drawingml/2006/table">
            <a:tbl>
              <a:tblPr firstRow="1" bandRow="1">
                <a:tableStyleId>{ED083AE6-46FA-4A59-8FB0-9F97EB10719F}</a:tableStyleId>
              </a:tblPr>
              <a:tblGrid>
                <a:gridCol w="1828800">
                  <a:extLst>
                    <a:ext uri="{9D8B030D-6E8A-4147-A177-3AD203B41FA5}">
                      <a16:colId xmlns:a16="http://schemas.microsoft.com/office/drawing/2014/main" val="1092794743"/>
                    </a:ext>
                  </a:extLst>
                </a:gridCol>
                <a:gridCol w="3556000">
                  <a:extLst>
                    <a:ext uri="{9D8B030D-6E8A-4147-A177-3AD203B41FA5}">
                      <a16:colId xmlns:a16="http://schemas.microsoft.com/office/drawing/2014/main" val="807869779"/>
                    </a:ext>
                  </a:extLst>
                </a:gridCol>
                <a:gridCol w="2692400">
                  <a:extLst>
                    <a:ext uri="{9D8B030D-6E8A-4147-A177-3AD203B41FA5}">
                      <a16:colId xmlns:a16="http://schemas.microsoft.com/office/drawing/2014/main" val="663614339"/>
                    </a:ext>
                  </a:extLst>
                </a:gridCol>
              </a:tblGrid>
              <a:tr h="837120">
                <a:tc>
                  <a:txBody>
                    <a:bodyPr/>
                    <a:lstStyle/>
                    <a:p>
                      <a:pPr algn="ctr"/>
                      <a:r>
                        <a:rPr lang="en-US" dirty="0">
                          <a:solidFill>
                            <a:schemeClr val="bg2"/>
                          </a:solidFill>
                          <a:latin typeface="Times New Roman" panose="02020603050405020304" pitchFamily="18" charset="0"/>
                          <a:cs typeface="Times New Roman" panose="02020603050405020304" pitchFamily="18" charset="0"/>
                        </a:rPr>
                        <a:t>Title</a:t>
                      </a:r>
                      <a:endParaRPr lang="en-IN" dirty="0">
                        <a:solidFill>
                          <a:schemeClr val="bg2"/>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bg2"/>
                          </a:solidFill>
                          <a:latin typeface="Times New Roman" panose="02020603050405020304" pitchFamily="18" charset="0"/>
                          <a:cs typeface="Times New Roman" panose="02020603050405020304" pitchFamily="18" charset="0"/>
                          <a:hlinkClick r:id="">
                            <a:extLst>
                              <a:ext uri="{A12FA001-AC4F-418D-AE19-62706E023703}">
                                <ahyp:hlinkClr xmlns:ahyp="http://schemas.microsoft.com/office/drawing/2018/hyperlinkcolor" val="tx"/>
                              </a:ext>
                            </a:extLst>
                          </a:hlinkClick>
                        </a:rPr>
                        <a:t>CBIS-DDSM</a:t>
                      </a:r>
                    </a:p>
                    <a:p>
                      <a:pPr algn="ctr"/>
                      <a:r>
                        <a:rPr lang="en-US" dirty="0">
                          <a:solidFill>
                            <a:schemeClr val="bg2"/>
                          </a:solidFill>
                          <a:latin typeface="Times New Roman" panose="02020603050405020304" pitchFamily="18" charset="0"/>
                          <a:cs typeface="Times New Roman" panose="02020603050405020304" pitchFamily="18" charset="0"/>
                          <a:hlinkClick r:id="">
                            <a:extLst>
                              <a:ext uri="{A12FA001-AC4F-418D-AE19-62706E023703}">
                                <ahyp:hlinkClr xmlns:ahyp="http://schemas.microsoft.com/office/drawing/2018/hyperlinkcolor" val="tx"/>
                              </a:ext>
                            </a:extLst>
                          </a:hlinkClick>
                        </a:rPr>
                        <a:t>Breast Cancer Image Dataset</a:t>
                      </a:r>
                      <a:endParaRPr lang="en-IN" dirty="0">
                        <a:solidFill>
                          <a:schemeClr val="bg2"/>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bg2"/>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INbreast Dataset</a:t>
                      </a:r>
                      <a:endParaRPr lang="en-IN" dirty="0">
                        <a:solidFill>
                          <a:schemeClr val="bg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8364395"/>
                  </a:ext>
                </a:extLst>
              </a:tr>
              <a:tr h="437586">
                <a:tc>
                  <a:txBody>
                    <a:bodyPr/>
                    <a:lstStyle/>
                    <a:p>
                      <a:pPr algn="ctr"/>
                      <a:r>
                        <a:rPr lang="en-IN" dirty="0">
                          <a:latin typeface="Times New Roman" panose="02020603050405020304" pitchFamily="18" charset="0"/>
                          <a:cs typeface="Times New Roman" panose="02020603050405020304" pitchFamily="18" charset="0"/>
                        </a:rPr>
                        <a:t>Number of Images</a:t>
                      </a:r>
                    </a:p>
                  </a:txBody>
                  <a:tcPr/>
                </a:tc>
                <a:tc>
                  <a:txBody>
                    <a:bodyPr/>
                    <a:lstStyle/>
                    <a:p>
                      <a:pPr algn="ctr"/>
                      <a:r>
                        <a:rPr lang="en-US" dirty="0">
                          <a:latin typeface="Times New Roman" panose="02020603050405020304" pitchFamily="18" charset="0"/>
                          <a:cs typeface="Times New Roman" panose="02020603050405020304" pitchFamily="18" charset="0"/>
                        </a:rPr>
                        <a:t>10239</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410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32514243"/>
                  </a:ext>
                </a:extLst>
              </a:tr>
              <a:tr h="737237">
                <a:tc>
                  <a:txBody>
                    <a:bodyPr/>
                    <a:lstStyle/>
                    <a:p>
                      <a:pPr algn="ctr"/>
                      <a:r>
                        <a:rPr lang="en-US" dirty="0">
                          <a:latin typeface="Times New Roman" panose="02020603050405020304" pitchFamily="18" charset="0"/>
                          <a:cs typeface="Times New Roman" panose="02020603050405020304" pitchFamily="18" charset="0"/>
                        </a:rPr>
                        <a:t>Image Format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.jpg(JPEG IMAGE)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dcm</a:t>
                      </a:r>
                      <a:r>
                        <a:rPr lang="en-US" dirty="0">
                          <a:latin typeface="Times New Roman" panose="02020603050405020304" pitchFamily="18" charset="0"/>
                          <a:cs typeface="Times New Roman" panose="02020603050405020304" pitchFamily="18" charset="0"/>
                        </a:rPr>
                        <a:t> (DICOM IMAGE)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57603531"/>
                  </a:ext>
                </a:extLst>
              </a:tr>
              <a:tr h="594546">
                <a:tc>
                  <a:txBody>
                    <a:bodyPr/>
                    <a:lstStyle/>
                    <a:p>
                      <a:pPr algn="ctr"/>
                      <a:r>
                        <a:rPr lang="en-US" dirty="0">
                          <a:latin typeface="Times New Roman" panose="02020603050405020304" pitchFamily="18" charset="0"/>
                          <a:cs typeface="Times New Roman" panose="02020603050405020304" pitchFamily="18" charset="0"/>
                        </a:rPr>
                        <a:t>Image Size(GB)</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8</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1676372"/>
                  </a:ext>
                </a:extLst>
              </a:tr>
              <a:tr h="646866">
                <a:tc>
                  <a:txBody>
                    <a:bodyPr/>
                    <a:lstStyle/>
                    <a:p>
                      <a:pPr algn="ctr"/>
                      <a:r>
                        <a:rPr lang="en-US" dirty="0">
                          <a:latin typeface="Times New Roman" panose="02020603050405020304" pitchFamily="18" charset="0"/>
                          <a:cs typeface="Times New Roman" panose="02020603050405020304" pitchFamily="18" charset="0"/>
                        </a:rPr>
                        <a:t>Total </a:t>
                      </a:r>
                      <a:r>
                        <a:rPr lang="en-US" dirty="0" err="1">
                          <a:latin typeface="Times New Roman" panose="02020603050405020304" pitchFamily="18" charset="0"/>
                          <a:cs typeface="Times New Roman" panose="02020603050405020304" pitchFamily="18" charset="0"/>
                        </a:rPr>
                        <a:t>No.of</a:t>
                      </a:r>
                      <a:r>
                        <a:rPr lang="en-US" dirty="0">
                          <a:latin typeface="Times New Roman" panose="02020603050405020304" pitchFamily="18" charset="0"/>
                          <a:cs typeface="Times New Roman" panose="02020603050405020304" pitchFamily="18" charset="0"/>
                        </a:rPr>
                        <a:t> Malignant Cases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6100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220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28911558"/>
                  </a:ext>
                </a:extLst>
              </a:tr>
              <a:tr h="646866">
                <a:tc>
                  <a:txBody>
                    <a:bodyPr/>
                    <a:lstStyle/>
                    <a:p>
                      <a:pPr algn="ctr"/>
                      <a:r>
                        <a:rPr lang="en-US" dirty="0">
                          <a:latin typeface="Times New Roman" panose="02020603050405020304" pitchFamily="18" charset="0"/>
                          <a:cs typeface="Times New Roman" panose="02020603050405020304" pitchFamily="18" charset="0"/>
                        </a:rPr>
                        <a:t>Total </a:t>
                      </a:r>
                      <a:r>
                        <a:rPr lang="en-US" dirty="0" err="1">
                          <a:latin typeface="Times New Roman" panose="02020603050405020304" pitchFamily="18" charset="0"/>
                          <a:cs typeface="Times New Roman" panose="02020603050405020304" pitchFamily="18" charset="0"/>
                        </a:rPr>
                        <a:t>No.of</a:t>
                      </a:r>
                      <a:r>
                        <a:rPr lang="en-US" dirty="0">
                          <a:latin typeface="Times New Roman" panose="02020603050405020304" pitchFamily="18" charset="0"/>
                          <a:cs typeface="Times New Roman" panose="02020603050405020304" pitchFamily="18" charset="0"/>
                        </a:rPr>
                        <a:t> </a:t>
                      </a:r>
                    </a:p>
                    <a:p>
                      <a:pPr algn="ctr"/>
                      <a:r>
                        <a:rPr lang="en-US" dirty="0">
                          <a:latin typeface="Times New Roman" panose="02020603050405020304" pitchFamily="18" charset="0"/>
                          <a:cs typeface="Times New Roman" panose="02020603050405020304" pitchFamily="18" charset="0"/>
                        </a:rPr>
                        <a:t>Benign Cases</a:t>
                      </a:r>
                    </a:p>
                  </a:txBody>
                  <a:tcPr/>
                </a:tc>
                <a:tc>
                  <a:txBody>
                    <a:bodyPr/>
                    <a:lstStyle/>
                    <a:p>
                      <a:pPr algn="ctr"/>
                      <a:r>
                        <a:rPr lang="en-US" dirty="0">
                          <a:latin typeface="Times New Roman" panose="02020603050405020304" pitchFamily="18" charset="0"/>
                          <a:cs typeface="Times New Roman" panose="02020603050405020304" pitchFamily="18" charset="0"/>
                        </a:rPr>
                        <a:t>4139</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190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79440386"/>
                  </a:ext>
                </a:extLst>
              </a:tr>
            </a:tbl>
          </a:graphicData>
        </a:graphic>
      </p:graphicFrame>
    </p:spTree>
    <p:extLst>
      <p:ext uri="{BB962C8B-B14F-4D97-AF65-F5344CB8AC3E}">
        <p14:creationId xmlns:p14="http://schemas.microsoft.com/office/powerpoint/2010/main" val="2806915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9E9FA"/>
        </a:solidFill>
        <a:effectLst/>
      </p:bgPr>
    </p:bg>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7</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4414157" cy="1077178"/>
          </a:xfrm>
          <a:prstGeom prst="rect">
            <a:avLst/>
          </a:prstGeom>
          <a:noFill/>
          <a:ln>
            <a:noFill/>
          </a:ln>
        </p:spPr>
        <p:txBody>
          <a:bodyPr spcFirstLastPara="1" wrap="square" lIns="91425" tIns="45700" rIns="91425" bIns="45700" anchor="t" anchorCtr="0">
            <a:spAutoFit/>
          </a:bodyPr>
          <a:lstStyle/>
          <a:p>
            <a:pPr algn="ctr" rtl="0"/>
            <a:r>
              <a:rPr lang="en-US" sz="3200" b="1" i="0" u="none" strike="noStrike" cap="none" dirty="0">
                <a:solidFill>
                  <a:schemeClr val="dk1"/>
                </a:solidFill>
                <a:latin typeface="Times New Roman"/>
                <a:ea typeface="Times New Roman"/>
                <a:cs typeface="Times New Roman"/>
                <a:sym typeface="Times New Roman"/>
              </a:rPr>
              <a:t>Literature Survey - 1</a:t>
            </a:r>
            <a:endParaRPr lang="en-IN" sz="3200" b="0" i="0" u="none" strike="noStrike" baseline="0" dirty="0">
              <a:solidFill>
                <a:srgbClr val="C00000"/>
              </a:solidFill>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3200"/>
              <a:buFont typeface="Times New Roman"/>
              <a:buNone/>
            </a:pPr>
            <a:endParaRPr lang="en-US" sz="3200" b="1" i="0" u="none" strike="noStrike" cap="none" dirty="0">
              <a:solidFill>
                <a:schemeClr val="dk1"/>
              </a:solidFill>
              <a:latin typeface="Times New Roman"/>
              <a:ea typeface="Times New Roman"/>
              <a:cs typeface="Times New Roman"/>
              <a:sym typeface="Times New Roman"/>
            </a:endParaRP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a:spcBef>
                <a:spcPct val="0"/>
              </a:spcBef>
              <a:buFontTx/>
              <a:buNone/>
              <a:tabLst>
                <a:tab pos="520700" algn="l"/>
              </a:tabLst>
              <a:defRPr/>
            </a:pPr>
            <a:r>
              <a:rPr lang="en-US" altLang="en-US" sz="2400" dirty="0">
                <a:latin typeface="Times New Roman" panose="02020603050405020304" pitchFamily="18" charset="0"/>
                <a:cs typeface="Times New Roman" panose="02020603050405020304" pitchFamily="18" charset="0"/>
              </a:rPr>
              <a:t>	</a:t>
            </a:r>
          </a:p>
          <a:p>
            <a:pPr marL="0" indent="0" algn="just">
              <a:spcBef>
                <a:spcPct val="0"/>
              </a:spcBef>
              <a:buFontTx/>
              <a:buNone/>
              <a:tabLst>
                <a:tab pos="520700" algn="l"/>
              </a:tabLst>
              <a:defRPr/>
            </a:pPr>
            <a:r>
              <a:rPr lang="en-US" altLang="en-US" sz="2400" dirty="0">
                <a:solidFill>
                  <a:srgbClr val="C00000"/>
                </a:solidFill>
                <a:latin typeface="Times New Roman" panose="02020603050405020304" pitchFamily="18" charset="0"/>
                <a:cs typeface="Times New Roman" panose="02020603050405020304" pitchFamily="18" charset="0"/>
              </a:rPr>
              <a:t>Lydia </a:t>
            </a:r>
            <a:r>
              <a:rPr lang="en-US" altLang="en-US" sz="2400" dirty="0" err="1">
                <a:solidFill>
                  <a:srgbClr val="C00000"/>
                </a:solidFill>
                <a:latin typeface="Times New Roman" panose="02020603050405020304" pitchFamily="18" charset="0"/>
                <a:cs typeface="Times New Roman" panose="02020603050405020304" pitchFamily="18" charset="0"/>
              </a:rPr>
              <a:t>Bouzar-Benlabiod</a:t>
            </a:r>
            <a:r>
              <a:rPr lang="en-US" altLang="en-US" sz="2400" dirty="0">
                <a:solidFill>
                  <a:srgbClr val="C00000"/>
                </a:solidFill>
                <a:latin typeface="Times New Roman" panose="02020603050405020304" pitchFamily="18" charset="0"/>
                <a:cs typeface="Times New Roman" panose="02020603050405020304" pitchFamily="18" charset="0"/>
              </a:rPr>
              <a:t> </a:t>
            </a:r>
            <a:r>
              <a:rPr lang="en-US" altLang="en-US" sz="2400" i="1" dirty="0">
                <a:solidFill>
                  <a:srgbClr val="C00000"/>
                </a:solidFill>
                <a:latin typeface="Times New Roman" panose="02020603050405020304" pitchFamily="18" charset="0"/>
                <a:cs typeface="Times New Roman" panose="02020603050405020304" pitchFamily="18" charset="0"/>
              </a:rPr>
              <a:t>et al. </a:t>
            </a:r>
            <a:r>
              <a:rPr lang="en-US" altLang="en-US" sz="2400" dirty="0">
                <a:solidFill>
                  <a:srgbClr val="C00000"/>
                </a:solidFill>
                <a:latin typeface="Times New Roman" panose="02020603050405020304" pitchFamily="18" charset="0"/>
                <a:cs typeface="Times New Roman" panose="02020603050405020304" pitchFamily="18" charset="0"/>
              </a:rPr>
              <a:t>(2023)</a:t>
            </a:r>
            <a:r>
              <a:rPr lang="en-US" altLang="en-US" sz="2400" i="1" dirty="0">
                <a:solidFill>
                  <a:srgbClr val="C00000"/>
                </a:solidFill>
                <a:latin typeface="Times New Roman" panose="02020603050405020304" pitchFamily="18" charset="0"/>
                <a:cs typeface="Times New Roman" panose="02020603050405020304" pitchFamily="18" charset="0"/>
              </a:rPr>
              <a:t> </a:t>
            </a:r>
            <a:r>
              <a:rPr lang="en-US" altLang="en-US" sz="2400" dirty="0">
                <a:solidFill>
                  <a:schemeClr val="tx1"/>
                </a:solidFill>
                <a:latin typeface="Times New Roman" panose="02020603050405020304" pitchFamily="18" charset="0"/>
                <a:cs typeface="Times New Roman" panose="02020603050405020304" pitchFamily="18" charset="0"/>
              </a:rPr>
              <a:t>proposed</a:t>
            </a:r>
            <a:r>
              <a:rPr lang="en-US" altLang="en-US" sz="2400" dirty="0">
                <a:latin typeface="Times New Roman" panose="02020603050405020304" pitchFamily="18" charset="0"/>
                <a:cs typeface="Times New Roman" panose="02020603050405020304" pitchFamily="18" charset="0"/>
              </a:rPr>
              <a:t> a model in which they first used </a:t>
            </a:r>
            <a:r>
              <a:rPr lang="en-US" altLang="en-US" sz="2400" b="1" dirty="0">
                <a:latin typeface="Times New Roman" panose="02020603050405020304" pitchFamily="18" charset="0"/>
                <a:cs typeface="Times New Roman" panose="02020603050405020304" pitchFamily="18" charset="0"/>
              </a:rPr>
              <a:t>ResNext</a:t>
            </a:r>
            <a:r>
              <a:rPr lang="en-US" altLang="en-US" sz="2400" dirty="0">
                <a:latin typeface="Times New Roman" panose="02020603050405020304" pitchFamily="18" charset="0"/>
                <a:cs typeface="Times New Roman" panose="02020603050405020304" pitchFamily="18" charset="0"/>
              </a:rPr>
              <a:t> to conduct data cleansing on the CBIS-DDSM dataset, then combined </a:t>
            </a:r>
            <a:r>
              <a:rPr lang="en-US" altLang="en-US" sz="2400" b="1" dirty="0">
                <a:latin typeface="Times New Roman" panose="02020603050405020304" pitchFamily="18" charset="0"/>
                <a:cs typeface="Times New Roman" panose="02020603050405020304" pitchFamily="18" charset="0"/>
              </a:rPr>
              <a:t>SE-</a:t>
            </a:r>
            <a:r>
              <a:rPr lang="en-US" altLang="en-US" sz="2400" b="1" dirty="0" err="1">
                <a:latin typeface="Times New Roman" panose="02020603050405020304" pitchFamily="18" charset="0"/>
                <a:cs typeface="Times New Roman" panose="02020603050405020304" pitchFamily="18" charset="0"/>
              </a:rPr>
              <a:t>ResNet</a:t>
            </a:r>
            <a:r>
              <a:rPr lang="en-US" altLang="en-US" sz="2400" dirty="0">
                <a:latin typeface="Times New Roman" panose="02020603050405020304" pitchFamily="18" charset="0"/>
                <a:cs typeface="Times New Roman" panose="02020603050405020304" pitchFamily="18" charset="0"/>
              </a:rPr>
              <a:t> for segmentation and CBR(Case-based reasoning) for interpretable classification, and finally proposed a similarity measure for the CBR Retrieve module. </a:t>
            </a:r>
          </a:p>
        </p:txBody>
      </p:sp>
      <p:sp>
        <p:nvSpPr>
          <p:cNvPr id="3" name="Rectangle 2">
            <a:extLst>
              <a:ext uri="{FF2B5EF4-FFF2-40B4-BE49-F238E27FC236}">
                <a16:creationId xmlns:a16="http://schemas.microsoft.com/office/drawing/2014/main" id="{E68772FD-0BBD-119D-4058-8A408CC1D5DD}"/>
              </a:ext>
            </a:extLst>
          </p:cNvPr>
          <p:cNvSpPr/>
          <p:nvPr/>
        </p:nvSpPr>
        <p:spPr>
          <a:xfrm>
            <a:off x="406399" y="5242719"/>
            <a:ext cx="8585201" cy="830997"/>
          </a:xfrm>
          <a:prstGeom prst="rect">
            <a:avLst/>
          </a:prstGeom>
        </p:spPr>
        <p:txBody>
          <a:bodyPr wrap="square">
            <a:spAutoFit/>
          </a:bodyPr>
          <a:lstStyle/>
          <a:p>
            <a:pPr algn="just">
              <a:defRPr/>
            </a:pPr>
            <a:r>
              <a:rPr lang="en-IN" altLang="en-US" sz="1600" dirty="0">
                <a:solidFill>
                  <a:schemeClr val="tx1"/>
                </a:solidFill>
                <a:latin typeface="Times New Roman" panose="02020603050405020304" pitchFamily="18" charset="0"/>
                <a:cs typeface="Times New Roman" panose="02020603050405020304" pitchFamily="18" charset="0"/>
              </a:rPr>
              <a:t>Lydia </a:t>
            </a:r>
            <a:r>
              <a:rPr lang="en-IN" altLang="en-US" sz="1600" dirty="0" err="1">
                <a:solidFill>
                  <a:schemeClr val="tx1"/>
                </a:solidFill>
                <a:latin typeface="Times New Roman" panose="02020603050405020304" pitchFamily="18" charset="0"/>
                <a:cs typeface="Times New Roman" panose="02020603050405020304" pitchFamily="18" charset="0"/>
              </a:rPr>
              <a:t>Bouzar-Benlabiod</a:t>
            </a:r>
            <a:r>
              <a:rPr lang="en-IN" altLang="en-US" sz="1600" dirty="0">
                <a:solidFill>
                  <a:schemeClr val="tx1"/>
                </a:solidFill>
                <a:latin typeface="Times New Roman" panose="02020603050405020304" pitchFamily="18" charset="0"/>
                <a:cs typeface="Times New Roman" panose="02020603050405020304" pitchFamily="18" charset="0"/>
              </a:rPr>
              <a:t> , Khaled </a:t>
            </a:r>
            <a:r>
              <a:rPr lang="en-IN" altLang="en-US" sz="1600" dirty="0" err="1">
                <a:solidFill>
                  <a:schemeClr val="tx1"/>
                </a:solidFill>
                <a:latin typeface="Times New Roman" panose="02020603050405020304" pitchFamily="18" charset="0"/>
                <a:cs typeface="Times New Roman" panose="02020603050405020304" pitchFamily="18" charset="0"/>
              </a:rPr>
              <a:t>Harrar</a:t>
            </a:r>
            <a:r>
              <a:rPr lang="en-IN" altLang="en-US" sz="1600" dirty="0">
                <a:solidFill>
                  <a:schemeClr val="tx1"/>
                </a:solidFill>
                <a:latin typeface="Times New Roman" panose="02020603050405020304" pitchFamily="18" charset="0"/>
                <a:cs typeface="Times New Roman" panose="02020603050405020304" pitchFamily="18" charset="0"/>
              </a:rPr>
              <a:t>, Lahcen </a:t>
            </a:r>
            <a:r>
              <a:rPr lang="en-IN" altLang="en-US" sz="1600" dirty="0" err="1">
                <a:solidFill>
                  <a:schemeClr val="tx1"/>
                </a:solidFill>
                <a:latin typeface="Times New Roman" panose="02020603050405020304" pitchFamily="18" charset="0"/>
                <a:cs typeface="Times New Roman" panose="02020603050405020304" pitchFamily="18" charset="0"/>
              </a:rPr>
              <a:t>Yamoun</a:t>
            </a:r>
            <a:r>
              <a:rPr lang="en-IN" altLang="en-US" sz="1600" dirty="0">
                <a:solidFill>
                  <a:schemeClr val="tx1"/>
                </a:solidFill>
                <a:latin typeface="Times New Roman" panose="02020603050405020304" pitchFamily="18" charset="0"/>
                <a:cs typeface="Times New Roman" panose="02020603050405020304" pitchFamily="18" charset="0"/>
              </a:rPr>
              <a:t>, Mustapha </a:t>
            </a:r>
            <a:r>
              <a:rPr lang="en-IN" altLang="en-US" sz="1600" dirty="0" err="1">
                <a:solidFill>
                  <a:schemeClr val="tx1"/>
                </a:solidFill>
                <a:latin typeface="Times New Roman" panose="02020603050405020304" pitchFamily="18" charset="0"/>
                <a:cs typeface="Times New Roman" panose="02020603050405020304" pitchFamily="18" charset="0"/>
              </a:rPr>
              <a:t>Yacine</a:t>
            </a:r>
            <a:r>
              <a:rPr lang="en-IN" altLang="en-US" sz="1600" dirty="0">
                <a:solidFill>
                  <a:schemeClr val="tx1"/>
                </a:solidFill>
                <a:latin typeface="Times New Roman" panose="02020603050405020304" pitchFamily="18" charset="0"/>
                <a:cs typeface="Times New Roman" panose="02020603050405020304" pitchFamily="18" charset="0"/>
              </a:rPr>
              <a:t> Khodja ,Moulay A. </a:t>
            </a:r>
            <a:r>
              <a:rPr lang="en-IN" altLang="en-US" sz="1600" dirty="0" err="1">
                <a:solidFill>
                  <a:schemeClr val="tx1"/>
                </a:solidFill>
                <a:latin typeface="Times New Roman" panose="02020603050405020304" pitchFamily="18" charset="0"/>
                <a:cs typeface="Times New Roman" panose="02020603050405020304" pitchFamily="18" charset="0"/>
              </a:rPr>
              <a:t>Akhloufi</a:t>
            </a:r>
            <a:r>
              <a:rPr lang="en-IN" altLang="en-US" sz="1600" dirty="0">
                <a:solidFill>
                  <a:schemeClr val="tx1"/>
                </a:solidFill>
                <a:latin typeface="Times New Roman" panose="02020603050405020304" pitchFamily="18" charset="0"/>
                <a:cs typeface="Times New Roman" panose="02020603050405020304" pitchFamily="18" charset="0"/>
              </a:rPr>
              <a:t> “</a:t>
            </a:r>
            <a:r>
              <a:rPr lang="en-US" sz="16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A novel breast cancer detection architecture based on a </a:t>
            </a:r>
            <a:r>
              <a:rPr lang="en-US" sz="1600" b="1"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cnn-cbr</a:t>
            </a:r>
            <a:r>
              <a:rPr lang="en-US" sz="16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 system for mammogram classification</a:t>
            </a:r>
            <a:r>
              <a:rPr lang="en-IN"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a:solidFill>
                  <a:schemeClr val="tx1"/>
                </a:solidFill>
                <a:latin typeface="Times New Roman" panose="02020603050405020304" pitchFamily="18" charset="0"/>
                <a:cs typeface="Times New Roman" panose="02020603050405020304" pitchFamily="18" charset="0"/>
              </a:rPr>
              <a:t>Computers in Biology and Medicine, Vol.no: 163, PP:107133, 2023</a:t>
            </a: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56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8</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5555343"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- 1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rtl="0" eaLnBrk="0" fontAlgn="base" hangingPunct="0">
              <a:spcBef>
                <a:spcPts val="288"/>
              </a:spcBef>
              <a:spcAft>
                <a:spcPts val="0"/>
              </a:spcAft>
              <a:buNone/>
            </a:pPr>
            <a:r>
              <a:rPr lang="en-US" sz="2800" b="1" i="0" u="sng" baseline="0" dirty="0">
                <a:solidFill>
                  <a:srgbClr val="C00000"/>
                </a:solidFill>
                <a:effectLst/>
                <a:latin typeface="Times New Roman" panose="02020603050405020304" pitchFamily="18" charset="0"/>
                <a:ea typeface="Arial" panose="020B0604020202020204" pitchFamily="34" charset="0"/>
                <a:cs typeface="Times New Roman" panose="02020603050405020304" pitchFamily="18" charset="0"/>
              </a:rPr>
              <a:t>Merits:</a:t>
            </a:r>
            <a:endParaRPr lang="en-IN" sz="2800" dirty="0">
              <a:solidFill>
                <a:srgbClr val="C00000"/>
              </a:solidFill>
              <a:effectLst/>
              <a:latin typeface="Times New Roman" panose="02020603050405020304" pitchFamily="18" charset="0"/>
              <a:cs typeface="Times New Roman" panose="02020603050405020304" pitchFamily="18" charset="0"/>
            </a:endParaRPr>
          </a:p>
          <a:p>
            <a:pPr marL="342900" indent="-342900" algn="just"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This approach achieves high accuracy on the test set.</a:t>
            </a:r>
            <a:endParaRPr lang="en-IN" sz="2000" dirty="0">
              <a:effectLst/>
              <a:latin typeface="Times New Roman" panose="02020603050405020304" pitchFamily="18" charset="0"/>
              <a:cs typeface="Times New Roman" panose="02020603050405020304" pitchFamily="18" charset="0"/>
            </a:endParaRPr>
          </a:p>
          <a:p>
            <a:pPr marL="342900" indent="-342900" algn="just"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The approach uses a combination of CNN(Convolutional </a:t>
            </a:r>
            <a:r>
              <a:rPr lang="en-US" sz="2000" dirty="0">
                <a:solidFill>
                  <a:srgbClr val="1F1F1F"/>
                </a:solidFill>
                <a:latin typeface="Times New Roman" panose="02020603050405020304" pitchFamily="18" charset="0"/>
                <a:ea typeface="Arial" panose="020B0604020202020204" pitchFamily="34" charset="0"/>
                <a:cs typeface="Times New Roman" panose="02020603050405020304" pitchFamily="18" charset="0"/>
              </a:rPr>
              <a:t>N</a:t>
            </a: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eural Network) and CBR(Case-Based Reasoning System), which makes it more robust and interpretable than other approaches.</a:t>
            </a:r>
            <a:endParaRPr lang="en-IN" sz="2000" dirty="0">
              <a:effectLst/>
              <a:latin typeface="Times New Roman" panose="02020603050405020304" pitchFamily="18" charset="0"/>
              <a:cs typeface="Times New Roman" panose="02020603050405020304" pitchFamily="18" charset="0"/>
            </a:endParaRPr>
          </a:p>
          <a:p>
            <a:pPr marL="0" indent="0" algn="just" rtl="0" eaLnBrk="0" fontAlgn="base" hangingPunct="0">
              <a:spcBef>
                <a:spcPts val="288"/>
              </a:spcBef>
              <a:spcAft>
                <a:spcPts val="0"/>
              </a:spcAft>
              <a:buNone/>
            </a:pPr>
            <a:r>
              <a:rPr lang="en-US" sz="2800" b="1" i="0" u="sng" baseline="0" dirty="0">
                <a:solidFill>
                  <a:srgbClr val="C00000"/>
                </a:solidFill>
                <a:effectLst/>
                <a:latin typeface="Times New Roman" panose="02020603050405020304" pitchFamily="18" charset="0"/>
                <a:ea typeface="Arial" panose="020B0604020202020204" pitchFamily="34" charset="0"/>
                <a:cs typeface="Times New Roman" panose="02020603050405020304" pitchFamily="18" charset="0"/>
              </a:rPr>
              <a:t>Demerits:</a:t>
            </a:r>
            <a:endParaRPr lang="en-IN" sz="2800" dirty="0">
              <a:solidFill>
                <a:srgbClr val="C00000"/>
              </a:solidFill>
              <a:effectLst/>
              <a:latin typeface="Times New Roman" panose="02020603050405020304" pitchFamily="18" charset="0"/>
              <a:cs typeface="Times New Roman" panose="02020603050405020304" pitchFamily="18" charset="0"/>
            </a:endParaRPr>
          </a:p>
          <a:p>
            <a:pPr marL="342900" indent="-342900" algn="just"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The approach was only tested on a small dataset, so its performance on a larger population is unknown.</a:t>
            </a:r>
            <a:endParaRPr lang="en-IN" sz="2000" dirty="0">
              <a:effectLst/>
              <a:latin typeface="Times New Roman" panose="02020603050405020304" pitchFamily="18" charset="0"/>
              <a:cs typeface="Times New Roman" panose="02020603050405020304" pitchFamily="18" charset="0"/>
            </a:endParaRPr>
          </a:p>
          <a:p>
            <a:pPr marL="342900" indent="-342900" algn="just" rtl="0" eaLnBrk="0" fontAlgn="base" hangingPunct="0">
              <a:spcBef>
                <a:spcPts val="288"/>
              </a:spcBef>
              <a:spcAft>
                <a:spcPts val="0"/>
              </a:spcAft>
              <a:buFont typeface="Arial" panose="020B0604020202020204" pitchFamily="34" charset="0"/>
              <a:buChar char="•"/>
            </a:pPr>
            <a:r>
              <a:rPr lang="en-US" sz="2000" b="0" i="0" baseline="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The approach is computationally expensive, so it may not be suitable for use in resource-limited settings.</a:t>
            </a:r>
            <a:endParaRPr lang="en-IN" sz="20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8821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9</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dirty="0">
                <a:solidFill>
                  <a:srgbClr val="47FFD0"/>
                </a:solidFill>
                <a:latin typeface="Comic Sans MS"/>
                <a:ea typeface="Comic Sans MS"/>
                <a:cs typeface="Comic Sans MS"/>
                <a:sym typeface="Comic Sans MS"/>
              </a:rPr>
              <a:t>Mepco Schlenk Engineering College </a:t>
            </a:r>
            <a:r>
              <a:rPr lang="en-US" sz="1800" b="1" i="0" u="none" strike="noStrike" cap="none" dirty="0">
                <a:solidFill>
                  <a:srgbClr val="47FFD0"/>
                </a:solidFill>
                <a:latin typeface="Comic Sans MS"/>
                <a:ea typeface="Comic Sans MS"/>
                <a:cs typeface="Comic Sans MS"/>
                <a:sym typeface="Comic Sans MS"/>
              </a:rPr>
              <a:t>(Autonomous)</a:t>
            </a:r>
            <a:endParaRPr sz="1800" b="1" i="1" u="none" strike="noStrike" cap="none" dirty="0">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6543" y="891458"/>
            <a:ext cx="441415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Literature Survey - </a:t>
            </a:r>
            <a:r>
              <a:rPr lang="en-US" sz="3200" b="1" dirty="0">
                <a:solidFill>
                  <a:schemeClr val="dk1"/>
                </a:solidFill>
                <a:latin typeface="Times New Roman"/>
                <a:ea typeface="Times New Roman"/>
                <a:cs typeface="Times New Roman"/>
                <a:sym typeface="Times New Roman"/>
              </a:rPr>
              <a:t>2</a:t>
            </a:r>
            <a:endParaRPr lang="en-US" sz="3200" b="1" i="0" u="none" strike="noStrike" cap="none" dirty="0">
              <a:solidFill>
                <a:schemeClr val="dk1"/>
              </a:solidFill>
              <a:latin typeface="Times New Roman"/>
              <a:ea typeface="Times New Roman"/>
              <a:cs typeface="Times New Roman"/>
              <a:sym typeface="Times New Roman"/>
            </a:endParaRP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a:buNone/>
            </a:pPr>
            <a:r>
              <a:rPr lang="en-US" sz="2400" i="0" dirty="0">
                <a:solidFill>
                  <a:srgbClr val="1F1F1F"/>
                </a:solidFill>
                <a:effectLst/>
                <a:latin typeface="Times New Roman" panose="02020603050405020304" pitchFamily="18" charset="0"/>
                <a:cs typeface="Times New Roman" panose="02020603050405020304" pitchFamily="18" charset="0"/>
              </a:rPr>
              <a:t>	</a:t>
            </a:r>
          </a:p>
          <a:p>
            <a:pPr marL="0" indent="0" algn="just">
              <a:buNone/>
            </a:pPr>
            <a:r>
              <a:rPr lang="en-US" sz="2400" i="0" dirty="0" err="1">
                <a:solidFill>
                  <a:srgbClr val="C00000"/>
                </a:solidFill>
                <a:effectLst/>
                <a:latin typeface="Times New Roman" panose="02020603050405020304" pitchFamily="18" charset="0"/>
                <a:cs typeface="Times New Roman" panose="02020603050405020304" pitchFamily="18" charset="0"/>
              </a:rPr>
              <a:t>Jihen</a:t>
            </a:r>
            <a:r>
              <a:rPr lang="en-US" sz="2400" i="0" dirty="0">
                <a:solidFill>
                  <a:srgbClr val="C00000"/>
                </a:solidFill>
                <a:effectLst/>
                <a:latin typeface="Times New Roman" panose="02020603050405020304" pitchFamily="18" charset="0"/>
                <a:cs typeface="Times New Roman" panose="02020603050405020304" pitchFamily="18" charset="0"/>
              </a:rPr>
              <a:t> </a:t>
            </a:r>
            <a:r>
              <a:rPr lang="en-US" sz="2400" i="0" dirty="0" err="1">
                <a:solidFill>
                  <a:srgbClr val="C00000"/>
                </a:solidFill>
                <a:effectLst/>
                <a:latin typeface="Times New Roman" panose="02020603050405020304" pitchFamily="18" charset="0"/>
                <a:cs typeface="Times New Roman" panose="02020603050405020304" pitchFamily="18" charset="0"/>
              </a:rPr>
              <a:t>Frikha</a:t>
            </a:r>
            <a:r>
              <a:rPr lang="en-US" sz="2400" i="0" dirty="0">
                <a:solidFill>
                  <a:srgbClr val="C00000"/>
                </a:solidFill>
                <a:effectLst/>
                <a:latin typeface="Times New Roman" panose="02020603050405020304" pitchFamily="18" charset="0"/>
                <a:cs typeface="Times New Roman" panose="02020603050405020304" pitchFamily="18" charset="0"/>
              </a:rPr>
              <a:t> </a:t>
            </a:r>
            <a:r>
              <a:rPr lang="en-US" sz="2400" i="0" dirty="0" err="1">
                <a:solidFill>
                  <a:srgbClr val="C00000"/>
                </a:solidFill>
                <a:effectLst/>
                <a:latin typeface="Times New Roman" panose="02020603050405020304" pitchFamily="18" charset="0"/>
                <a:cs typeface="Times New Roman" panose="02020603050405020304" pitchFamily="18" charset="0"/>
              </a:rPr>
              <a:t>Elleuch</a:t>
            </a:r>
            <a:r>
              <a:rPr lang="en-US" sz="2400" i="0" dirty="0">
                <a:solidFill>
                  <a:srgbClr val="C00000"/>
                </a:solidFill>
                <a:effectLst/>
                <a:latin typeface="Times New Roman" panose="02020603050405020304" pitchFamily="18" charset="0"/>
                <a:cs typeface="Times New Roman" panose="02020603050405020304" pitchFamily="18" charset="0"/>
              </a:rPr>
              <a:t> </a:t>
            </a:r>
            <a:r>
              <a:rPr lang="en-US" sz="2400" i="1" dirty="0">
                <a:solidFill>
                  <a:srgbClr val="C00000"/>
                </a:solidFill>
                <a:effectLst/>
                <a:latin typeface="Times New Roman" panose="02020603050405020304" pitchFamily="18" charset="0"/>
                <a:cs typeface="Times New Roman" panose="02020603050405020304" pitchFamily="18" charset="0"/>
              </a:rPr>
              <a:t>et al.</a:t>
            </a:r>
            <a:r>
              <a:rPr lang="en-US" sz="2400" i="0" dirty="0">
                <a:solidFill>
                  <a:srgbClr val="C00000"/>
                </a:solidFill>
                <a:effectLst/>
                <a:latin typeface="Times New Roman" panose="02020603050405020304" pitchFamily="18" charset="0"/>
                <a:cs typeface="Times New Roman" panose="02020603050405020304" pitchFamily="18" charset="0"/>
              </a:rPr>
              <a:t> (2023) </a:t>
            </a:r>
            <a:r>
              <a:rPr lang="en-US" sz="2400" dirty="0">
                <a:solidFill>
                  <a:srgbClr val="1F1F1F"/>
                </a:solidFill>
                <a:latin typeface="Times New Roman" panose="02020603050405020304" pitchFamily="18" charset="0"/>
                <a:cs typeface="Times New Roman" panose="02020603050405020304" pitchFamily="18" charset="0"/>
              </a:rPr>
              <a:t>they created a </a:t>
            </a:r>
            <a:r>
              <a:rPr lang="en-US" sz="2400" i="0" dirty="0">
                <a:solidFill>
                  <a:srgbClr val="1F1F1F"/>
                </a:solidFill>
                <a:effectLst/>
                <a:latin typeface="Times New Roman" panose="02020603050405020304" pitchFamily="18" charset="0"/>
                <a:cs typeface="Times New Roman" panose="02020603050405020304" pitchFamily="18" charset="0"/>
              </a:rPr>
              <a:t>comprehensive framework  for the transformation and fusion of medium-level features. Notably, exceptional rates of accuracy were achieved in detecting anomalies within breast tissues an 95.4% accuracy for mass detection and an 99.4% accuracy for micro-calcification detection.</a:t>
            </a:r>
          </a:p>
        </p:txBody>
      </p:sp>
      <p:sp>
        <p:nvSpPr>
          <p:cNvPr id="3" name="Rectangle 2">
            <a:extLst>
              <a:ext uri="{FF2B5EF4-FFF2-40B4-BE49-F238E27FC236}">
                <a16:creationId xmlns:a16="http://schemas.microsoft.com/office/drawing/2014/main" id="{E68772FD-0BBD-119D-4058-8A408CC1D5DD}"/>
              </a:ext>
            </a:extLst>
          </p:cNvPr>
          <p:cNvSpPr/>
          <p:nvPr/>
        </p:nvSpPr>
        <p:spPr>
          <a:xfrm>
            <a:off x="406400" y="5048264"/>
            <a:ext cx="8143875" cy="1077218"/>
          </a:xfrm>
          <a:prstGeom prst="rect">
            <a:avLst/>
          </a:prstGeom>
        </p:spPr>
        <p:txBody>
          <a:bodyPr>
            <a:spAutoFit/>
          </a:bodyPr>
          <a:lstStyle/>
          <a:p>
            <a:pPr algn="just"/>
            <a:r>
              <a:rPr lang="en-IN" altLang="en-US" sz="1600" dirty="0" err="1">
                <a:solidFill>
                  <a:schemeClr val="tx1"/>
                </a:solidFill>
                <a:latin typeface="Times New Roman" panose="02020603050405020304" pitchFamily="18" charset="0"/>
                <a:cs typeface="Times New Roman" panose="02020603050405020304" pitchFamily="18" charset="0"/>
              </a:rPr>
              <a:t>Jihen</a:t>
            </a:r>
            <a:r>
              <a:rPr lang="en-IN" altLang="en-US" sz="1600" dirty="0">
                <a:solidFill>
                  <a:schemeClr val="tx1"/>
                </a:solidFill>
                <a:latin typeface="Times New Roman" panose="02020603050405020304" pitchFamily="18" charset="0"/>
                <a:cs typeface="Times New Roman" panose="02020603050405020304" pitchFamily="18" charset="0"/>
              </a:rPr>
              <a:t> </a:t>
            </a:r>
            <a:r>
              <a:rPr lang="en-IN" altLang="en-US" sz="1600" dirty="0" err="1">
                <a:solidFill>
                  <a:schemeClr val="tx1"/>
                </a:solidFill>
                <a:latin typeface="Times New Roman" panose="02020603050405020304" pitchFamily="18" charset="0"/>
                <a:cs typeface="Times New Roman" panose="02020603050405020304" pitchFamily="18" charset="0"/>
              </a:rPr>
              <a:t>Frikha</a:t>
            </a:r>
            <a:r>
              <a:rPr lang="en-IN" altLang="en-US" sz="1600" dirty="0">
                <a:solidFill>
                  <a:schemeClr val="tx1"/>
                </a:solidFill>
                <a:latin typeface="Times New Roman" panose="02020603050405020304" pitchFamily="18" charset="0"/>
                <a:cs typeface="Times New Roman" panose="02020603050405020304" pitchFamily="18" charset="0"/>
              </a:rPr>
              <a:t> </a:t>
            </a:r>
            <a:r>
              <a:rPr lang="en-IN" altLang="en-US" sz="1600" dirty="0" err="1">
                <a:solidFill>
                  <a:schemeClr val="tx1"/>
                </a:solidFill>
                <a:latin typeface="Times New Roman" panose="02020603050405020304" pitchFamily="18" charset="0"/>
                <a:cs typeface="Times New Roman" panose="02020603050405020304" pitchFamily="18" charset="0"/>
              </a:rPr>
              <a:t>Elleuch</a:t>
            </a:r>
            <a:r>
              <a:rPr lang="en-IN" altLang="en-US" sz="1600" dirty="0">
                <a:solidFill>
                  <a:schemeClr val="tx1"/>
                </a:solidFill>
                <a:latin typeface="Times New Roman" panose="02020603050405020304" pitchFamily="18" charset="0"/>
                <a:cs typeface="Times New Roman" panose="02020603050405020304" pitchFamily="18" charset="0"/>
              </a:rPr>
              <a:t>, </a:t>
            </a:r>
            <a:r>
              <a:rPr lang="en-IN" altLang="en-US" sz="1600" dirty="0" err="1">
                <a:solidFill>
                  <a:schemeClr val="tx1"/>
                </a:solidFill>
                <a:latin typeface="Times New Roman" panose="02020603050405020304" pitchFamily="18" charset="0"/>
                <a:cs typeface="Times New Roman" panose="02020603050405020304" pitchFamily="18" charset="0"/>
              </a:rPr>
              <a:t>Mouna</a:t>
            </a:r>
            <a:r>
              <a:rPr lang="en-IN" altLang="en-US" sz="1600" dirty="0">
                <a:solidFill>
                  <a:schemeClr val="tx1"/>
                </a:solidFill>
                <a:latin typeface="Times New Roman" panose="02020603050405020304" pitchFamily="18" charset="0"/>
                <a:cs typeface="Times New Roman" panose="02020603050405020304" pitchFamily="18" charset="0"/>
              </a:rPr>
              <a:t> Zouari Mehdi, </a:t>
            </a:r>
            <a:r>
              <a:rPr lang="en-IN" altLang="en-US" sz="1600" dirty="0" err="1">
                <a:solidFill>
                  <a:schemeClr val="tx1"/>
                </a:solidFill>
                <a:latin typeface="Times New Roman" panose="02020603050405020304" pitchFamily="18" charset="0"/>
                <a:cs typeface="Times New Roman" panose="02020603050405020304" pitchFamily="18" charset="0"/>
              </a:rPr>
              <a:t>Majd</a:t>
            </a:r>
            <a:r>
              <a:rPr lang="en-IN" altLang="en-US" sz="1600" dirty="0">
                <a:solidFill>
                  <a:schemeClr val="tx1"/>
                </a:solidFill>
                <a:latin typeface="Times New Roman" panose="02020603050405020304" pitchFamily="18" charset="0"/>
                <a:cs typeface="Times New Roman" panose="02020603050405020304" pitchFamily="18" charset="0"/>
              </a:rPr>
              <a:t> </a:t>
            </a:r>
            <a:r>
              <a:rPr lang="en-IN" altLang="en-US" sz="1600" dirty="0" err="1">
                <a:solidFill>
                  <a:schemeClr val="tx1"/>
                </a:solidFill>
                <a:latin typeface="Times New Roman" panose="02020603050405020304" pitchFamily="18" charset="0"/>
                <a:cs typeface="Times New Roman" panose="02020603050405020304" pitchFamily="18" charset="0"/>
              </a:rPr>
              <a:t>Belaaj</a:t>
            </a:r>
            <a:r>
              <a:rPr lang="en-IN" altLang="en-US" sz="1600" dirty="0">
                <a:solidFill>
                  <a:schemeClr val="tx1"/>
                </a:solidFill>
                <a:latin typeface="Times New Roman" panose="02020603050405020304" pitchFamily="18" charset="0"/>
                <a:cs typeface="Times New Roman" panose="02020603050405020304" pitchFamily="18" charset="0"/>
              </a:rPr>
              <a:t>, </a:t>
            </a:r>
            <a:r>
              <a:rPr lang="en-IN" altLang="en-US" sz="1600" dirty="0" err="1">
                <a:solidFill>
                  <a:schemeClr val="tx1"/>
                </a:solidFill>
                <a:latin typeface="Times New Roman" panose="02020603050405020304" pitchFamily="18" charset="0"/>
                <a:cs typeface="Times New Roman" panose="02020603050405020304" pitchFamily="18" charset="0"/>
              </a:rPr>
              <a:t>Norhène</a:t>
            </a:r>
            <a:r>
              <a:rPr lang="en-IN" altLang="en-US" sz="1600" dirty="0">
                <a:solidFill>
                  <a:schemeClr val="tx1"/>
                </a:solidFill>
                <a:latin typeface="Times New Roman" panose="02020603050405020304" pitchFamily="18" charset="0"/>
                <a:cs typeface="Times New Roman" panose="02020603050405020304" pitchFamily="18" charset="0"/>
              </a:rPr>
              <a:t> </a:t>
            </a:r>
            <a:r>
              <a:rPr lang="en-IN" altLang="en-US" sz="1600" dirty="0" err="1">
                <a:solidFill>
                  <a:schemeClr val="tx1"/>
                </a:solidFill>
                <a:latin typeface="Times New Roman" panose="02020603050405020304" pitchFamily="18" charset="0"/>
                <a:cs typeface="Times New Roman" panose="02020603050405020304" pitchFamily="18" charset="0"/>
              </a:rPr>
              <a:t>Gargouri</a:t>
            </a:r>
            <a:r>
              <a:rPr lang="en-IN" altLang="en-US" sz="1600" dirty="0">
                <a:solidFill>
                  <a:schemeClr val="tx1"/>
                </a:solidFill>
                <a:latin typeface="Times New Roman" panose="02020603050405020304" pitchFamily="18" charset="0"/>
                <a:cs typeface="Times New Roman" panose="02020603050405020304" pitchFamily="18" charset="0"/>
              </a:rPr>
              <a:t> </a:t>
            </a:r>
            <a:r>
              <a:rPr lang="en-IN" altLang="en-US" sz="1600" dirty="0" err="1">
                <a:solidFill>
                  <a:schemeClr val="tx1"/>
                </a:solidFill>
                <a:latin typeface="Times New Roman" panose="02020603050405020304" pitchFamily="18" charset="0"/>
                <a:cs typeface="Times New Roman" panose="02020603050405020304" pitchFamily="18" charset="0"/>
              </a:rPr>
              <a:t>Benayed</a:t>
            </a:r>
            <a:r>
              <a:rPr lang="en-IN" altLang="en-US" sz="1600" dirty="0">
                <a:solidFill>
                  <a:schemeClr val="tx1"/>
                </a:solidFill>
                <a:latin typeface="Times New Roman" panose="02020603050405020304" pitchFamily="18" charset="0"/>
                <a:cs typeface="Times New Roman" panose="02020603050405020304" pitchFamily="18" charset="0"/>
              </a:rPr>
              <a:t>, </a:t>
            </a:r>
            <a:r>
              <a:rPr lang="en-IN" altLang="en-US" sz="1600" dirty="0" err="1">
                <a:solidFill>
                  <a:schemeClr val="tx1"/>
                </a:solidFill>
                <a:latin typeface="Times New Roman" panose="02020603050405020304" pitchFamily="18" charset="0"/>
                <a:cs typeface="Times New Roman" panose="02020603050405020304" pitchFamily="18" charset="0"/>
              </a:rPr>
              <a:t>Dorra</a:t>
            </a:r>
            <a:r>
              <a:rPr lang="en-IN" altLang="en-US" sz="1600" dirty="0">
                <a:solidFill>
                  <a:schemeClr val="tx1"/>
                </a:solidFill>
                <a:latin typeface="Times New Roman" panose="02020603050405020304" pitchFamily="18" charset="0"/>
                <a:cs typeface="Times New Roman" panose="02020603050405020304" pitchFamily="18" charset="0"/>
              </a:rPr>
              <a:t> </a:t>
            </a:r>
            <a:r>
              <a:rPr lang="en-IN" altLang="en-US" sz="1600" dirty="0" err="1">
                <a:solidFill>
                  <a:schemeClr val="tx1"/>
                </a:solidFill>
                <a:latin typeface="Times New Roman" panose="02020603050405020304" pitchFamily="18" charset="0"/>
                <a:cs typeface="Times New Roman" panose="02020603050405020304" pitchFamily="18" charset="0"/>
              </a:rPr>
              <a:t>Sellami</a:t>
            </a:r>
            <a:r>
              <a:rPr lang="en-IN" altLang="en-US" sz="1600" dirty="0">
                <a:solidFill>
                  <a:schemeClr val="tx1"/>
                </a:solidFill>
                <a:latin typeface="Times New Roman" panose="02020603050405020304" pitchFamily="18" charset="0"/>
                <a:cs typeface="Times New Roman" panose="02020603050405020304" pitchFamily="18" charset="0"/>
              </a:rPr>
              <a:t> , Alima </a:t>
            </a:r>
            <a:r>
              <a:rPr lang="en-IN" altLang="en-US" sz="1600" dirty="0" err="1">
                <a:solidFill>
                  <a:schemeClr val="tx1"/>
                </a:solidFill>
                <a:latin typeface="Times New Roman" panose="02020603050405020304" pitchFamily="18" charset="0"/>
                <a:cs typeface="Times New Roman" panose="02020603050405020304" pitchFamily="18" charset="0"/>
              </a:rPr>
              <a:t>Damak</a:t>
            </a:r>
            <a:r>
              <a:rPr lang="en-IN" altLang="en-US" sz="1600" dirty="0">
                <a:solidFill>
                  <a:schemeClr val="tx1"/>
                </a:solidFill>
                <a:latin typeface="Times New Roman" panose="02020603050405020304" pitchFamily="18" charset="0"/>
                <a:cs typeface="Times New Roman" panose="02020603050405020304" pitchFamily="18" charset="0"/>
              </a:rPr>
              <a:t> “</a:t>
            </a:r>
            <a:r>
              <a:rPr lang="en-US" altLang="en-US" sz="1600" b="1"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Breast cancer anomaly detection based on the possibility theory with a clustering paradigm</a:t>
            </a:r>
            <a:r>
              <a:rPr lang="en-IN" altLang="en-US" sz="1600" dirty="0">
                <a:solidFill>
                  <a:schemeClr val="tx1"/>
                </a:solidFill>
                <a:latin typeface="Times New Roman" panose="02020603050405020304" pitchFamily="18" charset="0"/>
                <a:cs typeface="Times New Roman" panose="02020603050405020304" pitchFamily="18" charset="0"/>
              </a:rPr>
              <a:t>”,</a:t>
            </a:r>
            <a:r>
              <a:rPr lang="en-US" altLang="en-US" sz="1600" dirty="0">
                <a:solidFill>
                  <a:schemeClr val="tx1"/>
                </a:solidFill>
                <a:latin typeface="Times New Roman" panose="02020603050405020304" pitchFamily="18" charset="0"/>
                <a:cs typeface="Times New Roman" panose="02020603050405020304" pitchFamily="18" charset="0"/>
              </a:rPr>
              <a:t> Biomedical Signal Processing and Control, Vol.no: 79, PP: 104043,2023.</a:t>
            </a:r>
            <a:endParaRPr lang="en-IN" alt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2960884"/>
      </p:ext>
    </p:extLst>
  </p:cSld>
  <p:clrMapOvr>
    <a:masterClrMapping/>
  </p:clrMapOvr>
</p:sld>
</file>

<file path=ppt/theme/theme1.xml><?xml version="1.0" encoding="utf-8"?>
<a:theme xmlns:a="http://schemas.openxmlformats.org/drawingml/2006/main" name="Presentation1">
  <a:themeElements>
    <a:clrScheme name="Presentation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3108</TotalTime>
  <Words>4853</Words>
  <Application>Microsoft Office PowerPoint</Application>
  <PresentationFormat>On-screen Show (4:3)</PresentationFormat>
  <Paragraphs>620</Paragraphs>
  <Slides>48</Slides>
  <Notes>48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Arial Rounded</vt:lpstr>
      <vt:lpstr>Calibri</vt:lpstr>
      <vt:lpstr>Comic Sans MS</vt:lpstr>
      <vt:lpstr>Times New Roman</vt:lpstr>
      <vt:lpstr>Presentation1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Harihara sudhan Ravi</dc:creator>
  <cp:lastModifiedBy>Raja Subramanian V</cp:lastModifiedBy>
  <cp:revision>115</cp:revision>
  <dcterms:created xsi:type="dcterms:W3CDTF">2022-07-10T04:10:14Z</dcterms:created>
  <dcterms:modified xsi:type="dcterms:W3CDTF">2023-10-06T06:17:26Z</dcterms:modified>
</cp:coreProperties>
</file>