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5"/>
  </p:notesMasterIdLst>
  <p:handoutMasterIdLst>
    <p:handoutMasterId r:id="rId36"/>
  </p:handoutMasterIdLst>
  <p:sldIdLst>
    <p:sldId id="294" r:id="rId2"/>
    <p:sldId id="295" r:id="rId3"/>
    <p:sldId id="296" r:id="rId4"/>
    <p:sldId id="298" r:id="rId5"/>
    <p:sldId id="367" r:id="rId6"/>
    <p:sldId id="346" r:id="rId7"/>
    <p:sldId id="345"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276" r:id="rId25"/>
    <p:sldId id="363" r:id="rId26"/>
    <p:sldId id="364" r:id="rId27"/>
    <p:sldId id="341" r:id="rId28"/>
    <p:sldId id="368" r:id="rId29"/>
    <p:sldId id="369" r:id="rId30"/>
    <p:sldId id="342" r:id="rId31"/>
    <p:sldId id="365" r:id="rId32"/>
    <p:sldId id="366" r:id="rId33"/>
    <p:sldId id="302" r:id="rId34"/>
  </p:sldIdLst>
  <p:sldSz cx="9144000" cy="6858000" type="screen4x3"/>
  <p:notesSz cx="6858000" cy="9144000"/>
  <p:embeddedFontLst>
    <p:embeddedFont>
      <p:font typeface="Verdana" panose="020B0604030504040204" pitchFamily="34" charset="0"/>
      <p:regular r:id="rId37"/>
      <p:bold r:id="rId38"/>
      <p:italic r:id="rId39"/>
      <p:boldItalic r:id="rId40"/>
    </p:embeddedFont>
  </p:embeddedFontLst>
  <p:custDataLst>
    <p:tags r:id="rId41"/>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200" b="1" i="0" u="none" baseline="0">
        <a:solidFill>
          <a:schemeClr val="tx1"/>
        </a:solidFill>
        <a:effectLst/>
        <a:latin typeface="Verdana" pitchFamily="34" charset="0"/>
        <a:ea typeface="Arial"/>
      </a:defRPr>
    </a:lvl1pPr>
    <a:lvl2pPr marL="457200" indent="0" algn="l" defTabSz="914400" rtl="0" eaLnBrk="0" fontAlgn="base" hangingPunct="0">
      <a:lnSpc>
        <a:spcPct val="100000"/>
      </a:lnSpc>
      <a:spcBef>
        <a:spcPct val="0"/>
      </a:spcBef>
      <a:spcAft>
        <a:spcPct val="0"/>
      </a:spcAft>
      <a:buClrTx/>
      <a:buSzTx/>
      <a:buFontTx/>
      <a:buNone/>
      <a:defRPr kumimoji="0"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sz="1200" b="1" i="0" u="none" baseline="0">
        <a:solidFill>
          <a:schemeClr val="tx1"/>
        </a:solidFill>
        <a:effectLst/>
        <a:latin typeface="Verdana" pitchFamily="34" charset="0"/>
        <a:ea typeface="Arial"/>
      </a:defRPr>
    </a:lvl5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03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9112" autoAdjust="0"/>
  </p:normalViewPr>
  <p:slideViewPr>
    <p:cSldViewPr>
      <p:cViewPr varScale="1">
        <p:scale>
          <a:sx n="69" d="100"/>
          <a:sy n="69" d="100"/>
        </p:scale>
        <p:origin x="1362" y="66"/>
      </p:cViewPr>
      <p:guideLst/>
    </p:cSldViewPr>
  </p:slideViewPr>
  <p:notesTextViewPr>
    <p:cViewPr>
      <p:scale>
        <a:sx n="1" d="1"/>
        <a:sy n="1" d="1"/>
      </p:scale>
      <p:origin x="0" y="0"/>
    </p:cViewPr>
  </p:notesTextViewPr>
  <p:notesViewPr>
    <p:cSldViewPr>
      <p:cViewPr varScale="1">
        <p:scale>
          <a:sx n="69" d="100"/>
          <a:sy n="69"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eaLnBrk="1" hangingPunct="1">
              <a:spcBef>
                <a:spcPct val="20000"/>
              </a:spcBef>
              <a:buFontTx/>
              <a:buChar char="•"/>
              <a:defRPr>
                <a:cs typeface="+mn-cs"/>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en-US" sz="1200" b="1" i="0" u="none" strike="noStrike" kern="1200" cap="none" spc="0" normalizeH="0" baseline="0" noProof="0">
              <a:ln>
                <a:noFill/>
              </a:ln>
              <a:solidFill>
                <a:schemeClr val="tx1"/>
              </a:solidFill>
              <a:effectLst/>
              <a:uLnTx/>
              <a:uFillTx/>
              <a:latin typeface="Verdana" pitchFamily="34" charset="0"/>
              <a:ea typeface="+mn-ea"/>
              <a:cs typeface="+mn-cs"/>
            </a:endParaRPr>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spcBef>
                <a:spcPct val="20000"/>
              </a:spcBef>
              <a:buFontTx/>
              <a:buChar char="•"/>
              <a:defRPr>
                <a:cs typeface="+mn-cs"/>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endParaRPr kumimoji="0" lang="en-US" sz="1200" b="1" i="0" u="none" strike="noStrike" kern="1200" cap="none" spc="0" normalizeH="0" baseline="0" noProof="0">
              <a:ln>
                <a:noFill/>
              </a:ln>
              <a:solidFill>
                <a:schemeClr val="tx1"/>
              </a:solidFill>
              <a:effectLst/>
              <a:uLnTx/>
              <a:uFillTx/>
              <a:latin typeface="Verdana" pitchFamily="34" charset="0"/>
              <a:ea typeface="+mn-ea"/>
              <a:cs typeface="+mn-cs"/>
            </a:endParaRPr>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eaLnBrk="1" hangingPunct="1">
              <a:spcBef>
                <a:spcPct val="20000"/>
              </a:spcBef>
              <a:buFontTx/>
              <a:buChar char="•"/>
              <a:defRPr>
                <a:cs typeface="+mn-cs"/>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en-US" sz="1200" b="1" i="0" u="none" strike="noStrike" kern="1200" cap="none" spc="0" normalizeH="0" baseline="0" noProof="0">
              <a:ln>
                <a:noFill/>
              </a:ln>
              <a:solidFill>
                <a:schemeClr val="tx1"/>
              </a:solidFill>
              <a:effectLst/>
              <a:uLnTx/>
              <a:uFillTx/>
              <a:latin typeface="Verdana" pitchFamily="34" charset="0"/>
              <a:ea typeface="+mn-ea"/>
              <a:cs typeface="+mn-cs"/>
            </a:endParaRPr>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r" defTabSz="914400" rtl="0" eaLnBrk="1" fontAlgn="base" hangingPunct="1">
              <a:lnSpc>
                <a:spcPct val="100000"/>
              </a:lnSpc>
              <a:spcBef>
                <a:spcPct val="20000"/>
              </a:spcBef>
              <a:spcAft>
                <a:spcPct val="0"/>
              </a:spcAft>
              <a:buClrTx/>
              <a:buSzTx/>
              <a:buFontTx/>
              <a:buChar char="•"/>
              <a:defRPr kumimoji="0" lang="en-US" altLang="en-US" sz="1200" b="1" i="0" u="none" baseline="0">
                <a:solidFill>
                  <a:schemeClr val="tx1"/>
                </a:solidFill>
                <a:latin typeface="Verdana" pitchFamily="34"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spcBef>
                <a:spcPct val="20000"/>
              </a:spcBef>
              <a:buChar char="•"/>
            </a:pPr>
            <a:fld id="{94BF290D-F745-4D7F-B064-5CDC7F3A1FDF}" type="slidenum">
              <a:rPr lang="en-US" altLang="en-US"/>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eaLnBrk="1" hangingPunct="1">
              <a:spcBef>
                <a:spcPct val="0"/>
              </a:spcBef>
              <a:buFontTx/>
              <a:buNone/>
              <a:defRPr b="0">
                <a:latin typeface="Times New Roman" pitchFamily="18" charset="0"/>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b="0">
                <a:latin typeface="Times New Roman" pitchFamily="18" charset="0"/>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3076" name="Rectangle 4"/>
          <p:cNvSpPr>
            <a:spLocks noGrp="1" noRot="1" noChangeAspect="1" noTextEdit="1"/>
          </p:cNvSpPr>
          <p:nvPr>
            <p:ph type="sldImg" idx="2"/>
          </p:nvPr>
        </p:nvSpPr>
        <p:spPr>
          <a:xfrm>
            <a:off x="1143000" y="685800"/>
            <a:ext cx="4572000" cy="3429000"/>
          </a:xfrm>
          <a:prstGeom prst="rect">
            <a:avLst/>
          </a:prstGeom>
          <a:noFill/>
          <a:ln>
            <a:solidFill>
              <a:prstClr val="black"/>
            </a:solidFill>
            <a:miter lim="800000"/>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itchFamily="18"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itchFamily="18"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itchFamily="18"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itchFamily="18"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itchFamily="18" charset="0"/>
                <a:ea typeface="+mn-ea"/>
                <a:cs typeface="+mn-cs"/>
              </a:rPr>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eaLnBrk="1" hangingPunct="1">
              <a:spcBef>
                <a:spcPct val="0"/>
              </a:spcBef>
              <a:buFontTx/>
              <a:buNone/>
              <a:defRPr b="0">
                <a:latin typeface="Times New Roman" pitchFamily="18" charset="0"/>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solidFill>
                <a:latin typeface="Times New Roman" pitchFamily="18"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57783892-95D9-4C65-915F-210526D65B13}" type="slidenum">
              <a:rPr lang="en-US" altLang="en-US" b="0">
                <a:latin typeface="Times New Roman" pitchFamily="18" charset="0"/>
              </a:rPr>
              <a:t>‹#›</a:t>
            </a:fld>
            <a:endParaRPr lang="en-US" altLang="en-US" b="0">
              <a:latin typeface="Times New Roman" pitchFamily="18" charset="0"/>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idx="2"/>
          </p:nvPr>
        </p:nvSpPr>
        <p:spPr>
          <a:xfrm>
            <a:off x="1143000" y="685800"/>
            <a:ext cx="4572000" cy="3429000"/>
          </a:xfrm>
          <a:noFill/>
          <a:ln>
            <a:miter lim="800000"/>
          </a:ln>
        </p:spPr>
      </p:sp>
      <p:sp>
        <p:nvSpPr>
          <p:cNvPr id="6147" name="Notes Placeholder 2"/>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inden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rgbClr val="0000FF"/>
                </a:solidFill>
                <a:latin typeface="+mn-lt"/>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a:ea typeface="+mn-ea"/>
                <a:cs typeface="+mn-cs"/>
              </a:rPr>
              <a:t>Department of CSE</a:t>
            </a:r>
          </a:p>
        </p:txBody>
      </p:sp>
      <p:sp>
        <p:nvSpPr>
          <p:cNvPr id="5" name="Rectangle 6"/>
          <p:cNvSpPr>
            <a:spLocks noGrp="1" noChangeArrowheads="1"/>
          </p:cNvSpPr>
          <p:nvPr>
            <p:ph type="sldNum" sz="quarter" idx="11"/>
          </p:nvPr>
        </p:nvSpPr>
        <p:spPr bwMode="auto">
          <a:xfrm>
            <a:off x="6553200" y="6480175"/>
            <a:ext cx="1905000" cy="457200"/>
          </a:xfrm>
          <a:prstGeom prst="rect">
            <a:avLst/>
          </a:prstGeom>
          <a:noFill/>
          <a:ln w="9525">
            <a:noFill/>
            <a:miter lim="800000"/>
          </a:ln>
          <a:effectLst/>
        </p:spPr>
        <p:txBody>
          <a:bodyPr numCol="1" compatLnSpc="1">
            <a:prstTxWarp prst="textNoShape">
              <a:avLst/>
            </a:prstTxWarp>
            <a:noAutofit/>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400" b="0" i="0" u="none" baseline="0">
                <a:solidFill>
                  <a:schemeClr val="tx1"/>
                </a:solidFill>
                <a:latin typeface="Times New Roman" pitchFamily="18"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9F3D1104-3261-4239-8216-8D790CA437E1}" type="slidenum">
              <a:rPr lang="en-US" altLang="en-US" sz="1400" b="0">
                <a:latin typeface="Times New Roman" pitchFamily="18" charset="0"/>
              </a:rPr>
              <a:t>‹#›</a:t>
            </a:fld>
            <a:endParaRPr lang="en-US" altLang="en-US" sz="1400" b="0">
              <a:latin typeface="Times New Roman" pitchFamily="18" charset="0"/>
            </a:endParaRPr>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rgbClr val="0000FF"/>
                </a:solidFill>
                <a:latin typeface="+mn-lt"/>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a:ea typeface="+mn-ea"/>
                <a:cs typeface="+mn-cs"/>
              </a:rPr>
              <a:t>Department of CSE</a:t>
            </a:r>
          </a:p>
        </p:txBody>
      </p:sp>
      <p:sp>
        <p:nvSpPr>
          <p:cNvPr id="5" name="Rectangle 6"/>
          <p:cNvSpPr>
            <a:spLocks noGrp="1" noChangeArrowheads="1"/>
          </p:cNvSpPr>
          <p:nvPr>
            <p:ph type="sldNum" sz="quarter" idx="11"/>
          </p:nvPr>
        </p:nvSpPr>
        <p:spPr bwMode="auto">
          <a:xfrm>
            <a:off x="6553200" y="6480175"/>
            <a:ext cx="1905000" cy="457200"/>
          </a:xfrm>
          <a:prstGeom prst="rect">
            <a:avLst/>
          </a:prstGeom>
          <a:noFill/>
          <a:ln w="9525">
            <a:noFill/>
            <a:miter lim="800000"/>
          </a:ln>
          <a:effectLst/>
        </p:spPr>
        <p:txBody>
          <a:bodyPr numCol="1" compatLnSpc="1">
            <a:prstTxWarp prst="textNoShape">
              <a:avLst/>
            </a:prstTxWarp>
            <a:noAutofit/>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400" b="0" i="0" u="none" baseline="0">
                <a:solidFill>
                  <a:schemeClr val="tx1"/>
                </a:solidFill>
                <a:latin typeface="Times New Roman" pitchFamily="18"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9F3D1104-3261-4239-8216-8D790CA437E1}" type="slidenum">
              <a:rPr lang="en-US" altLang="en-US" sz="1400" b="0">
                <a:latin typeface="Times New Roman" pitchFamily="18" charset="0"/>
              </a:rPr>
              <a:t>‹#›</a:t>
            </a:fld>
            <a:endParaRPr lang="en-US" altLang="en-US" sz="1400" b="0">
              <a:latin typeface="Times New Roman" pitchFamily="18" charset="0"/>
            </a:endParaRP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rgbClr val="0000FF"/>
                </a:solidFill>
                <a:latin typeface="+mn-lt"/>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a:ea typeface="+mn-ea"/>
                <a:cs typeface="+mn-cs"/>
              </a:rPr>
              <a:t>Department of CSE</a:t>
            </a:r>
          </a:p>
        </p:txBody>
      </p:sp>
      <p:sp>
        <p:nvSpPr>
          <p:cNvPr id="5" name="Rectangle 6"/>
          <p:cNvSpPr>
            <a:spLocks noGrp="1" noChangeArrowheads="1"/>
          </p:cNvSpPr>
          <p:nvPr>
            <p:ph type="sldNum" sz="quarter" idx="11"/>
          </p:nvPr>
        </p:nvSpPr>
        <p:spPr bwMode="auto">
          <a:xfrm>
            <a:off x="6553200" y="6480175"/>
            <a:ext cx="1905000" cy="457200"/>
          </a:xfrm>
          <a:prstGeom prst="rect">
            <a:avLst/>
          </a:prstGeom>
          <a:noFill/>
          <a:ln w="9525">
            <a:noFill/>
            <a:miter lim="800000"/>
          </a:ln>
          <a:effectLst/>
        </p:spPr>
        <p:txBody>
          <a:bodyPr numCol="1" compatLnSpc="1">
            <a:prstTxWarp prst="textNoShape">
              <a:avLst/>
            </a:prstTxWarp>
            <a:noAutofit/>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400" b="0" i="0" u="none" baseline="0">
                <a:solidFill>
                  <a:schemeClr val="tx1"/>
                </a:solidFill>
                <a:latin typeface="Times New Roman" pitchFamily="18"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9F3D1104-3261-4239-8216-8D790CA437E1}" type="slidenum">
              <a:rPr lang="en-US" altLang="en-US" sz="1400" b="0">
                <a:latin typeface="Times New Roman" pitchFamily="18" charset="0"/>
              </a:rPr>
              <a:t>‹#›</a:t>
            </a:fld>
            <a:endParaRPr lang="en-US" altLang="en-US" sz="1400" b="0">
              <a:latin typeface="Times New Roman" pitchFamily="18" charset="0"/>
            </a:endParaRP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rgbClr val="0000FF"/>
                </a:solidFill>
                <a:latin typeface="+mn-lt"/>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a:ea typeface="+mn-ea"/>
                <a:cs typeface="+mn-cs"/>
              </a:rPr>
              <a:t>Department of CSE</a:t>
            </a:r>
          </a:p>
        </p:txBody>
      </p:sp>
      <p:sp>
        <p:nvSpPr>
          <p:cNvPr id="6" name="Rectangle 6"/>
          <p:cNvSpPr>
            <a:spLocks noGrp="1" noChangeArrowheads="1"/>
          </p:cNvSpPr>
          <p:nvPr>
            <p:ph type="sldNum" sz="quarter" idx="11"/>
          </p:nvPr>
        </p:nvSpPr>
        <p:spPr bwMode="auto">
          <a:xfrm>
            <a:off x="6553200" y="6480175"/>
            <a:ext cx="1905000" cy="457200"/>
          </a:xfrm>
          <a:prstGeom prst="rect">
            <a:avLst/>
          </a:prstGeom>
          <a:noFill/>
          <a:ln w="9525">
            <a:noFill/>
            <a:miter lim="800000"/>
          </a:ln>
          <a:effectLst/>
        </p:spPr>
        <p:txBody>
          <a:bodyPr numCol="1" compatLnSpc="1">
            <a:prstTxWarp prst="textNoShape">
              <a:avLst/>
            </a:prstTxWarp>
            <a:noAutofit/>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400" b="0" i="0" u="none" baseline="0">
                <a:solidFill>
                  <a:schemeClr val="tx1"/>
                </a:solidFill>
                <a:latin typeface="Times New Roman" pitchFamily="18"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9F3D1104-3261-4239-8216-8D790CA437E1}" type="slidenum">
              <a:rPr lang="en-US" altLang="en-US" sz="1400" b="0">
                <a:latin typeface="Times New Roman" pitchFamily="18" charset="0"/>
              </a:rPr>
              <a:t>‹#›</a:t>
            </a:fld>
            <a:endParaRPr lang="en-US" altLang="en-US" sz="1400" b="0">
              <a:latin typeface="Times New Roman" pitchFamily="18" charset="0"/>
            </a:endParaRP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rgbClr val="0000FF"/>
                </a:solidFill>
                <a:latin typeface="+mn-lt"/>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a:ea typeface="+mn-ea"/>
                <a:cs typeface="+mn-cs"/>
              </a:rPr>
              <a:t>Department of CSE</a:t>
            </a:r>
          </a:p>
        </p:txBody>
      </p:sp>
      <p:sp>
        <p:nvSpPr>
          <p:cNvPr id="8" name="Rectangle 6"/>
          <p:cNvSpPr>
            <a:spLocks noGrp="1" noChangeArrowheads="1"/>
          </p:cNvSpPr>
          <p:nvPr>
            <p:ph type="sldNum" sz="quarter" idx="11"/>
          </p:nvPr>
        </p:nvSpPr>
        <p:spPr bwMode="auto">
          <a:xfrm>
            <a:off x="6553200" y="6480175"/>
            <a:ext cx="1905000" cy="457200"/>
          </a:xfrm>
          <a:prstGeom prst="rect">
            <a:avLst/>
          </a:prstGeom>
          <a:noFill/>
          <a:ln w="9525">
            <a:noFill/>
            <a:miter lim="800000"/>
          </a:ln>
          <a:effectLst/>
        </p:spPr>
        <p:txBody>
          <a:bodyPr numCol="1" compatLnSpc="1">
            <a:prstTxWarp prst="textNoShape">
              <a:avLst/>
            </a:prstTxWarp>
            <a:noAutofit/>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400" b="0" i="0" u="none" baseline="0">
                <a:solidFill>
                  <a:schemeClr val="tx1"/>
                </a:solidFill>
                <a:latin typeface="Times New Roman" pitchFamily="18"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9F3D1104-3261-4239-8216-8D790CA437E1}" type="slidenum">
              <a:rPr lang="en-US" altLang="en-US" sz="1400" b="0">
                <a:latin typeface="Times New Roman" pitchFamily="18" charset="0"/>
              </a:rPr>
              <a:t>‹#›</a:t>
            </a:fld>
            <a:endParaRPr lang="en-US" altLang="en-US" sz="1400" b="0">
              <a:latin typeface="Times New Roman" pitchFamily="18" charset="0"/>
            </a:endParaRP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rgbClr val="0000FF"/>
                </a:solidFill>
                <a:latin typeface="+mn-lt"/>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a:ea typeface="+mn-ea"/>
                <a:cs typeface="+mn-cs"/>
              </a:rPr>
              <a:t>Department of CSE</a:t>
            </a:r>
          </a:p>
        </p:txBody>
      </p:sp>
      <p:sp>
        <p:nvSpPr>
          <p:cNvPr id="4" name="Rectangle 6"/>
          <p:cNvSpPr>
            <a:spLocks noGrp="1" noChangeArrowheads="1"/>
          </p:cNvSpPr>
          <p:nvPr>
            <p:ph type="sldNum" sz="quarter" idx="11"/>
          </p:nvPr>
        </p:nvSpPr>
        <p:spPr bwMode="auto">
          <a:xfrm>
            <a:off x="6553200" y="6480175"/>
            <a:ext cx="1905000" cy="457200"/>
          </a:xfrm>
          <a:prstGeom prst="rect">
            <a:avLst/>
          </a:prstGeom>
          <a:noFill/>
          <a:ln w="9525">
            <a:noFill/>
            <a:miter lim="800000"/>
          </a:ln>
          <a:effectLst/>
        </p:spPr>
        <p:txBody>
          <a:bodyPr numCol="1" compatLnSpc="1">
            <a:prstTxWarp prst="textNoShape">
              <a:avLst/>
            </a:prstTxWarp>
            <a:noAutofit/>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400" b="0" i="0" u="none" baseline="0">
                <a:solidFill>
                  <a:schemeClr val="tx1"/>
                </a:solidFill>
                <a:latin typeface="Times New Roman" pitchFamily="18"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9F3D1104-3261-4239-8216-8D790CA437E1}" type="slidenum">
              <a:rPr lang="en-US" altLang="en-US" sz="1400" b="0">
                <a:latin typeface="Times New Roman" pitchFamily="18" charset="0"/>
              </a:rPr>
              <a:t>‹#›</a:t>
            </a:fld>
            <a:endParaRPr lang="en-US" altLang="en-US" sz="1400" b="0">
              <a:latin typeface="Times New Roman" pitchFamily="18" charset="0"/>
            </a:endParaRP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rgbClr val="0000FF"/>
                </a:solidFill>
                <a:latin typeface="+mn-lt"/>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a:ea typeface="+mn-ea"/>
                <a:cs typeface="+mn-cs"/>
              </a:rPr>
              <a:t>Department of CSE</a:t>
            </a:r>
          </a:p>
        </p:txBody>
      </p:sp>
      <p:sp>
        <p:nvSpPr>
          <p:cNvPr id="3" name="Rectangle 6"/>
          <p:cNvSpPr>
            <a:spLocks noGrp="1" noChangeArrowheads="1"/>
          </p:cNvSpPr>
          <p:nvPr>
            <p:ph type="sldNum" sz="quarter" idx="11"/>
          </p:nvPr>
        </p:nvSpPr>
        <p:spPr bwMode="auto">
          <a:xfrm>
            <a:off x="6553200" y="6480175"/>
            <a:ext cx="1905000" cy="457200"/>
          </a:xfrm>
          <a:prstGeom prst="rect">
            <a:avLst/>
          </a:prstGeom>
          <a:noFill/>
          <a:ln w="9525">
            <a:noFill/>
            <a:miter lim="800000"/>
          </a:ln>
          <a:effectLst/>
        </p:spPr>
        <p:txBody>
          <a:bodyPr numCol="1" compatLnSpc="1">
            <a:prstTxWarp prst="textNoShape">
              <a:avLst/>
            </a:prstTxWarp>
            <a:noAutofit/>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400" b="0" i="0" u="none" baseline="0">
                <a:solidFill>
                  <a:schemeClr val="tx1"/>
                </a:solidFill>
                <a:latin typeface="Times New Roman" pitchFamily="18"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9F3D1104-3261-4239-8216-8D790CA437E1}" type="slidenum">
              <a:rPr lang="en-US" altLang="en-US" sz="1400" b="0">
                <a:latin typeface="Times New Roman" pitchFamily="18" charset="0"/>
              </a:rPr>
              <a:t>‹#›</a:t>
            </a:fld>
            <a:endParaRPr lang="en-US" altLang="en-US" sz="1400" b="0">
              <a:latin typeface="Times New Roman" pitchFamily="18" charset="0"/>
            </a:endParaRP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056" name="Rectangle 5"/>
          <p:cNvSpPr>
            <a:spLocks noGrp="1" noChangeArrowheads="1"/>
          </p:cNvSpPr>
          <p:nvPr>
            <p:ph type="ftr" sz="quarter" idx="10"/>
          </p:nvPr>
        </p:nvSpPr>
        <p:spPr bwMode="auto">
          <a:xfrm>
            <a:off x="3124200" y="6248400"/>
            <a:ext cx="2895600" cy="457200"/>
          </a:xfrm>
          <a:prstGeom prst="rect">
            <a:avLst/>
          </a:prstGeom>
          <a:ln>
            <a:miter lim="800000"/>
          </a:ln>
        </p:spPr>
        <p:txBody>
          <a:bodyPr vert="horz" wrap="square" lIns="91440" tIns="45720" rIns="91440" bIns="45720" numCol="1" anchor="t" anchorCtr="0" compatLnSpc="1">
            <a:prstTxWarp prst="textNoShape">
              <a:avLst/>
            </a:prstTxWarp>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a:ea typeface="+mn-ea"/>
                <a:cs typeface="+mn-cs"/>
              </a:rPr>
              <a:t>Department of CSE</a:t>
            </a:r>
          </a:p>
        </p:txBody>
      </p:sp>
      <p:sp>
        <p:nvSpPr>
          <p:cNvPr id="2057" name="Rectangle 6"/>
          <p:cNvSpPr>
            <a:spLocks noGrp="1" noChangeArrowheads="1"/>
          </p:cNvSpPr>
          <p:nvPr>
            <p:ph type="sldNum" sz="quarter" idx="11"/>
          </p:nvPr>
        </p:nvSpPr>
        <p:spPr bwMode="auto">
          <a:xfrm>
            <a:off x="6553200" y="6494463"/>
            <a:ext cx="1905000" cy="457200"/>
          </a:xfrm>
          <a:prstGeom prst="rect">
            <a:avLst/>
          </a:prstGeom>
          <a:ln>
            <a:miter lim="800000"/>
          </a:ln>
        </p:spPr>
        <p:txBody>
          <a:bodyPr numCol="1" compatLnSpc="1">
            <a:prstTxWarp prst="textNoShape">
              <a:avLst/>
            </a:prstTxWarp>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latin typeface="Verdana" pitchFamily="34"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7D753D22-9E2E-40A5-9860-A2AE1D168A27}" type="slidenum">
              <a:rPr lang="en-US" altLang="en-US" sz="1400" b="0">
                <a:latin typeface="Times New Roman" pitchFamily="18" charset="0"/>
              </a:rPr>
              <a:t>‹#›</a:t>
            </a:fld>
            <a:endParaRPr lang="en-US" altLang="en-US" sz="1400" b="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zo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zo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rgbClr val="0000FF"/>
                </a:solidFill>
                <a:latin typeface="+mn-lt"/>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a:ea typeface="+mn-ea"/>
                <a:cs typeface="+mn-cs"/>
              </a:rPr>
              <a:t>Department of CSE</a:t>
            </a:r>
          </a:p>
        </p:txBody>
      </p:sp>
      <p:sp>
        <p:nvSpPr>
          <p:cNvPr id="6" name="Rectangle 6"/>
          <p:cNvSpPr>
            <a:spLocks noGrp="1" noChangeArrowheads="1"/>
          </p:cNvSpPr>
          <p:nvPr>
            <p:ph type="sldNum" sz="quarter" idx="11"/>
          </p:nvPr>
        </p:nvSpPr>
        <p:spPr bwMode="auto">
          <a:xfrm>
            <a:off x="6553200" y="6480175"/>
            <a:ext cx="1905000" cy="457200"/>
          </a:xfrm>
          <a:prstGeom prst="rect">
            <a:avLst/>
          </a:prstGeom>
          <a:noFill/>
          <a:ln w="9525">
            <a:noFill/>
            <a:miter lim="800000"/>
          </a:ln>
          <a:effectLst/>
        </p:spPr>
        <p:txBody>
          <a:bodyPr numCol="1" compatLnSpc="1">
            <a:prstTxWarp prst="textNoShape">
              <a:avLst/>
            </a:prstTxWarp>
            <a:noAutofit/>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400" b="0" i="0" u="none" baseline="0">
                <a:solidFill>
                  <a:schemeClr val="tx1"/>
                </a:solidFill>
                <a:latin typeface="Times New Roman" pitchFamily="18"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9F3D1104-3261-4239-8216-8D790CA437E1}" type="slidenum">
              <a:rPr lang="en-US" altLang="en-US" sz="1400" b="0">
                <a:latin typeface="Times New Roman" pitchFamily="18" charset="0"/>
              </a:rPr>
              <a:t>‹#›</a:t>
            </a:fld>
            <a:endParaRPr lang="en-US" altLang="en-US" sz="1400" b="0">
              <a:latin typeface="Times New Roman" pitchFamily="18" charset="0"/>
            </a:endParaRP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rgbClr val="0000FF"/>
                </a:solidFill>
                <a:latin typeface="+mn-lt"/>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a:ea typeface="+mn-ea"/>
                <a:cs typeface="+mn-cs"/>
              </a:rPr>
              <a:t>Department of CSE</a:t>
            </a:r>
          </a:p>
        </p:txBody>
      </p:sp>
      <p:sp>
        <p:nvSpPr>
          <p:cNvPr id="5" name="Rectangle 6"/>
          <p:cNvSpPr>
            <a:spLocks noGrp="1" noChangeArrowheads="1"/>
          </p:cNvSpPr>
          <p:nvPr>
            <p:ph type="sldNum" sz="quarter" idx="11"/>
          </p:nvPr>
        </p:nvSpPr>
        <p:spPr bwMode="auto">
          <a:xfrm>
            <a:off x="6553200" y="6480175"/>
            <a:ext cx="1905000" cy="457200"/>
          </a:xfrm>
          <a:prstGeom prst="rect">
            <a:avLst/>
          </a:prstGeom>
          <a:noFill/>
          <a:ln w="9525">
            <a:noFill/>
            <a:miter lim="800000"/>
          </a:ln>
          <a:effectLst/>
        </p:spPr>
        <p:txBody>
          <a:bodyPr numCol="1" compatLnSpc="1">
            <a:prstTxWarp prst="textNoShape">
              <a:avLst/>
            </a:prstTxWarp>
            <a:noAutofit/>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400" b="0" i="0" u="none" baseline="0">
                <a:solidFill>
                  <a:schemeClr val="tx1"/>
                </a:solidFill>
                <a:latin typeface="Times New Roman" pitchFamily="18"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9F3D1104-3261-4239-8216-8D790CA437E1}" type="slidenum">
              <a:rPr lang="en-US" altLang="en-US" sz="1400" b="0">
                <a:latin typeface="Times New Roman" pitchFamily="18" charset="0"/>
              </a:rPr>
              <a:t>‹#›</a:t>
            </a:fld>
            <a:endParaRPr lang="en-US" altLang="en-US" sz="1400" b="0">
              <a:latin typeface="Times New Roman" pitchFamily="18" charset="0"/>
            </a:endParaRP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a:noFill/>
            <a:miter lim="800000"/>
          </a:ln>
        </p:spPr>
        <p:txBody>
          <a:bodyPr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baseline="0">
                <a:solidFill>
                  <a:schemeClr val="tx2"/>
                </a:solidFill>
                <a:latin typeface="Times New Roman" pitchFamily="18" charset="0"/>
                <a:ea typeface="+mj-ea"/>
                <a:cs typeface="+mj-cs"/>
              </a:defRPr>
            </a:lvl1pPr>
          </a:lstStyle>
          <a:p>
            <a:pPr lvl="0"/>
            <a:r>
              <a:t>Click to edit Master title style</a:t>
            </a:r>
          </a:p>
        </p:txBody>
      </p:sp>
      <p:sp>
        <p:nvSpPr>
          <p:cNvPr id="1027" name="Rectangle 3"/>
          <p:cNvSpPr>
            <a:spLocks noGrp="1"/>
          </p:cNvSpPr>
          <p:nvPr>
            <p:ph type="body" idx="1"/>
          </p:nvPr>
        </p:nvSpPr>
        <p:spPr>
          <a:xfrm>
            <a:off x="685800" y="1981200"/>
            <a:ext cx="7772400" cy="4114800"/>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latin typeface="+mn-lt"/>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latin typeface="+mn-lt"/>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5pPr>
            <a:lvl6pPr marL="2514600" indent="-228600" algn="l" rtl="0" fontAlgn="base">
              <a:spcBef>
                <a:spcPct val="20000"/>
              </a:spcBef>
              <a:spcAft>
                <a:spcPct val="0"/>
              </a:spcAft>
              <a:buChar char="»"/>
              <a:defRPr lang="en-US" altLang="en-US" sz="2000">
                <a:solidFill>
                  <a:schemeClr val="tx1"/>
                </a:solidFill>
                <a:latin typeface="+mn-lt"/>
              </a:defRPr>
            </a:lvl6pPr>
            <a:lvl7pPr marL="2971800" indent="-228600" algn="l" rtl="0" fontAlgn="base">
              <a:spcBef>
                <a:spcPct val="20000"/>
              </a:spcBef>
              <a:spcAft>
                <a:spcPct val="0"/>
              </a:spcAft>
              <a:buChar char="»"/>
              <a:defRPr lang="en-US" altLang="en-US" sz="2000">
                <a:solidFill>
                  <a:schemeClr val="tx1"/>
                </a:solidFill>
                <a:latin typeface="+mn-lt"/>
              </a:defRPr>
            </a:lvl7pPr>
            <a:lvl8pPr marL="3429000" indent="-228600" algn="l" rtl="0" fontAlgn="base">
              <a:spcBef>
                <a:spcPct val="20000"/>
              </a:spcBef>
              <a:spcAft>
                <a:spcPct val="0"/>
              </a:spcAft>
              <a:buChar char="»"/>
              <a:defRPr lang="en-US" altLang="en-US" sz="2000">
                <a:solidFill>
                  <a:schemeClr val="tx1"/>
                </a:solidFill>
                <a:latin typeface="+mn-lt"/>
              </a:defRPr>
            </a:lvl8pPr>
            <a:lvl9pPr marL="3886200" indent="-228600" algn="l" rtl="0" fontAlgn="base">
              <a:spcBef>
                <a:spcPct val="20000"/>
              </a:spcBef>
              <a:spcAft>
                <a:spcPct val="0"/>
              </a:spcAft>
              <a:buChar char="»"/>
              <a:defRPr lang="en-US" altLang="en-US" sz="2000">
                <a:solidFill>
                  <a:schemeClr val="tx1"/>
                </a:solidFill>
                <a:latin typeface="+mn-lt"/>
              </a:defRPr>
            </a:lvl9pPr>
          </a:lstStyle>
          <a:p>
            <a:pPr lvl="0"/>
            <a:r>
              <a:t>Click to edit Master text styles</a:t>
            </a:r>
          </a:p>
          <a:p>
            <a:pPr lvl="1"/>
            <a:r>
              <a:t>Second level</a:t>
            </a:r>
          </a:p>
          <a:p>
            <a:pPr lvl="2"/>
            <a:r>
              <a:t>Third level</a:t>
            </a:r>
          </a:p>
          <a:p>
            <a:pPr lvl="3"/>
            <a:r>
              <a:t>Fourth level</a:t>
            </a:r>
          </a:p>
          <a:p>
            <a:pPr lvl="4"/>
            <a:r>
              <a:t>Fifth level</a:t>
            </a:r>
          </a:p>
        </p:txBody>
      </p:sp>
      <p:sp>
        <p:nvSpPr>
          <p:cNvPr id="1028"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rgbClr val="0000FF"/>
                </a:solidFill>
                <a:latin typeface="+mn-lt"/>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a:ea typeface="+mn-ea"/>
                <a:cs typeface="+mn-cs"/>
              </a:rPr>
              <a:t>Department of CSE</a:t>
            </a:r>
          </a:p>
        </p:txBody>
      </p:sp>
      <p:sp>
        <p:nvSpPr>
          <p:cNvPr id="1029" name="Rectangle 6"/>
          <p:cNvSpPr>
            <a:spLocks noGrp="1" noChangeArrowheads="1"/>
          </p:cNvSpPr>
          <p:nvPr>
            <p:ph type="sldNum" sz="quarter" idx="4"/>
          </p:nvPr>
        </p:nvSpPr>
        <p:spPr bwMode="auto">
          <a:xfrm>
            <a:off x="6553200" y="6480175"/>
            <a:ext cx="1905000" cy="457200"/>
          </a:xfrm>
          <a:prstGeom prst="rect">
            <a:avLst/>
          </a:prstGeom>
          <a:noFill/>
          <a:ln w="9525">
            <a:noFill/>
            <a:miter lim="800000"/>
          </a:ln>
          <a:effectLst/>
        </p:spPr>
        <p:txBody>
          <a:bodyPr numCol="1" compatLnSpc="1">
            <a:prstTxWarp prst="textNoShape">
              <a:avLst/>
            </a:prstTxWarp>
            <a:noAutofit/>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400" b="0" i="0" u="none" baseline="0">
                <a:solidFill>
                  <a:schemeClr val="tx1"/>
                </a:solidFill>
                <a:latin typeface="Times New Roman" pitchFamily="18"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9F3D1104-3261-4239-8216-8D790CA437E1}" type="slidenum">
              <a:rPr lang="en-US" altLang="en-US" sz="1400" b="0">
                <a:latin typeface="Times New Roman" pitchFamily="18" charset="0"/>
              </a:rPr>
              <a:t>‹#›</a:t>
            </a:fld>
            <a:endParaRPr lang="en-US" altLang="en-US" sz="1400" b="0">
              <a:latin typeface="Times New Roman" pitchFamily="18" charset="0"/>
            </a:endParaRPr>
          </a:p>
        </p:txBody>
      </p:sp>
      <p:cxnSp>
        <p:nvCxnSpPr>
          <p:cNvPr id="1030" name="Line 7"/>
          <p:cNvCxnSpPr/>
          <p:nvPr/>
        </p:nvCxnSpPr>
        <p:spPr>
          <a:xfrm>
            <a:off x="685800" y="990600"/>
            <a:ext cx="8458200" cy="0"/>
          </a:xfrm>
          <a:prstGeom prst="line">
            <a:avLst/>
          </a:prstGeom>
          <a:noFill/>
          <a:ln>
            <a:noFill/>
            <a:miter lim="800000"/>
          </a:ln>
        </p:spPr>
      </p:cxnSp>
      <p:sp>
        <p:nvSpPr>
          <p:cNvPr id="1031" name="Text Box 9"/>
          <p:cNvSpPr txBox="1">
            <a:spLocks noChangeArrowheads="1"/>
          </p:cNvSpPr>
          <p:nvPr/>
        </p:nvSpPr>
        <p:spPr bwMode="auto">
          <a:xfrm>
            <a:off x="914400" y="6248400"/>
            <a:ext cx="1981200" cy="274638"/>
          </a:xfrm>
          <a:prstGeom prst="rect">
            <a:avLst/>
          </a:prstGeom>
          <a:noFill/>
          <a:ln>
            <a:noFill/>
          </a:ln>
        </p:spPr>
        <p:txBody>
          <a:bodyPr>
            <a:spAutoFit/>
          </a:bodyPr>
          <a:lstStyle>
            <a:lvl1pPr marL="457200">
              <a:defRPr sz="1200" b="1">
                <a:solidFill>
                  <a:schemeClr val="tx1"/>
                </a:solidFill>
                <a:latin typeface="Verdana" pitchFamily="34" charset="0"/>
              </a:defRPr>
            </a:lvl1pPr>
            <a:lvl2pPr marL="742950" indent="-285750">
              <a:defRPr sz="1200" b="1">
                <a:solidFill>
                  <a:schemeClr val="tx1"/>
                </a:solidFill>
                <a:latin typeface="Verdana" pitchFamily="34" charset="0"/>
              </a:defRPr>
            </a:lvl2pPr>
            <a:lvl3pPr marL="1143000" indent="-228600">
              <a:defRPr sz="1200" b="1">
                <a:solidFill>
                  <a:schemeClr val="tx1"/>
                </a:solidFill>
                <a:latin typeface="Verdana" pitchFamily="34" charset="0"/>
              </a:defRPr>
            </a:lvl3pPr>
            <a:lvl4pPr marL="1600200" indent="-228600">
              <a:defRPr sz="1200" b="1">
                <a:solidFill>
                  <a:schemeClr val="tx1"/>
                </a:solidFill>
                <a:latin typeface="Verdana" pitchFamily="34" charset="0"/>
              </a:defRPr>
            </a:lvl4pPr>
            <a:lvl5pPr marL="2057400" indent="-228600">
              <a:defRPr sz="1200" b="1">
                <a:solidFill>
                  <a:schemeClr val="tx1"/>
                </a:solidFill>
                <a:latin typeface="Verdana" pitchFamily="34" charset="0"/>
              </a:defRPr>
            </a:lvl5pPr>
            <a:lvl6pPr marL="2514600" indent="-228600" eaLnBrk="0" fontAlgn="base" hangingPunct="0">
              <a:spcBef>
                <a:spcPct val="0"/>
              </a:spcBef>
              <a:spcAft>
                <a:spcPct val="0"/>
              </a:spcAft>
              <a:defRPr sz="1200" b="1">
                <a:solidFill>
                  <a:schemeClr val="tx1"/>
                </a:solidFill>
                <a:latin typeface="Verdana" pitchFamily="34" charset="0"/>
              </a:defRPr>
            </a:lvl6pPr>
            <a:lvl7pPr marL="2971800" indent="-228600" eaLnBrk="0" fontAlgn="base" hangingPunct="0">
              <a:spcBef>
                <a:spcPct val="0"/>
              </a:spcBef>
              <a:spcAft>
                <a:spcPct val="0"/>
              </a:spcAft>
              <a:defRPr sz="1200" b="1">
                <a:solidFill>
                  <a:schemeClr val="tx1"/>
                </a:solidFill>
                <a:latin typeface="Verdana" pitchFamily="34" charset="0"/>
              </a:defRPr>
            </a:lvl7pPr>
            <a:lvl8pPr marL="3429000" indent="-228600" eaLnBrk="0" fontAlgn="base" hangingPunct="0">
              <a:spcBef>
                <a:spcPct val="0"/>
              </a:spcBef>
              <a:spcAft>
                <a:spcPct val="0"/>
              </a:spcAft>
              <a:defRPr sz="1200" b="1">
                <a:solidFill>
                  <a:schemeClr val="tx1"/>
                </a:solidFill>
                <a:latin typeface="Verdana" pitchFamily="34" charset="0"/>
              </a:defRPr>
            </a:lvl8pPr>
            <a:lvl9pPr marL="3886200" indent="-228600" eaLnBrk="0" fontAlgn="base" hangingPunct="0">
              <a:spcBef>
                <a:spcPct val="0"/>
              </a:spcBef>
              <a:spcAft>
                <a:spcPct val="0"/>
              </a:spcAft>
              <a:defRPr sz="1200" b="1">
                <a:solidFill>
                  <a:schemeClr val="tx1"/>
                </a:solidFill>
                <a:latin typeface="Verdana" pitchFamily="34" charset="0"/>
              </a:defRPr>
            </a:lvl9pPr>
          </a:lstStyle>
          <a:p>
            <a:pPr marL="457200" marR="0" lvl="0" indent="0" algn="l" defTabSz="914400" rtl="0" eaLnBrk="1" fontAlgn="base" latinLnBrk="0" hangingPunct="1">
              <a:lnSpc>
                <a:spcPct val="100000"/>
              </a:lnSpc>
              <a:spcBef>
                <a:spcPct val="50000"/>
              </a:spcBef>
              <a:spcAft>
                <a:spcPct val="0"/>
              </a:spcAft>
              <a:buClrTx/>
              <a:buSzTx/>
              <a:buFontTx/>
              <a:buChar char="•"/>
              <a:defRPr/>
            </a:pPr>
            <a:endParaRPr kumimoji="0" lang="en-US" sz="1200" b="1" i="0" u="none" strike="noStrike" kern="1200" cap="none" spc="0" normalizeH="0" baseline="0" noProof="0">
              <a:ln>
                <a:noFill/>
              </a:ln>
              <a:solidFill>
                <a:schemeClr val="tx1"/>
              </a:solidFill>
              <a:effectLst/>
              <a:uLnTx/>
              <a:uFillTx/>
              <a:latin typeface="Verdana" pitchFamily="34" charset="0"/>
              <a:ea typeface="+mn-ea"/>
              <a:cs typeface="+mn-cs"/>
            </a:endParaRPr>
          </a:p>
        </p:txBody>
      </p:sp>
      <p:sp>
        <p:nvSpPr>
          <p:cNvPr id="1032" name="Text Box 10"/>
          <p:cNvSpPr txBox="1">
            <a:spLocks noChangeArrowheads="1"/>
          </p:cNvSpPr>
          <p:nvPr/>
        </p:nvSpPr>
        <p:spPr bwMode="auto">
          <a:xfrm>
            <a:off x="457200" y="6324600"/>
            <a:ext cx="2895600" cy="274638"/>
          </a:xfrm>
          <a:prstGeom prst="rect">
            <a:avLst/>
          </a:prstGeom>
          <a:noFill/>
          <a:ln>
            <a:noFill/>
          </a:ln>
        </p:spPr>
        <p:txBody>
          <a:bodyPr>
            <a:spAutoFit/>
          </a:bodyPr>
          <a:lstStyle>
            <a:lvl1pPr marL="457200">
              <a:defRPr sz="1200" b="1">
                <a:solidFill>
                  <a:schemeClr val="tx1"/>
                </a:solidFill>
                <a:latin typeface="Verdana" pitchFamily="34" charset="0"/>
              </a:defRPr>
            </a:lvl1pPr>
            <a:lvl2pPr marL="742950" indent="-285750">
              <a:defRPr sz="1200" b="1">
                <a:solidFill>
                  <a:schemeClr val="tx1"/>
                </a:solidFill>
                <a:latin typeface="Verdana" pitchFamily="34" charset="0"/>
              </a:defRPr>
            </a:lvl2pPr>
            <a:lvl3pPr marL="1143000" indent="-228600">
              <a:defRPr sz="1200" b="1">
                <a:solidFill>
                  <a:schemeClr val="tx1"/>
                </a:solidFill>
                <a:latin typeface="Verdana" pitchFamily="34" charset="0"/>
              </a:defRPr>
            </a:lvl3pPr>
            <a:lvl4pPr marL="1600200" indent="-228600">
              <a:defRPr sz="1200" b="1">
                <a:solidFill>
                  <a:schemeClr val="tx1"/>
                </a:solidFill>
                <a:latin typeface="Verdana" pitchFamily="34" charset="0"/>
              </a:defRPr>
            </a:lvl4pPr>
            <a:lvl5pPr marL="2057400" indent="-228600">
              <a:defRPr sz="1200" b="1">
                <a:solidFill>
                  <a:schemeClr val="tx1"/>
                </a:solidFill>
                <a:latin typeface="Verdana" pitchFamily="34" charset="0"/>
              </a:defRPr>
            </a:lvl5pPr>
            <a:lvl6pPr marL="2514600" indent="-228600" eaLnBrk="0" fontAlgn="base" hangingPunct="0">
              <a:spcBef>
                <a:spcPct val="0"/>
              </a:spcBef>
              <a:spcAft>
                <a:spcPct val="0"/>
              </a:spcAft>
              <a:defRPr sz="1200" b="1">
                <a:solidFill>
                  <a:schemeClr val="tx1"/>
                </a:solidFill>
                <a:latin typeface="Verdana" pitchFamily="34" charset="0"/>
              </a:defRPr>
            </a:lvl6pPr>
            <a:lvl7pPr marL="2971800" indent="-228600" eaLnBrk="0" fontAlgn="base" hangingPunct="0">
              <a:spcBef>
                <a:spcPct val="0"/>
              </a:spcBef>
              <a:spcAft>
                <a:spcPct val="0"/>
              </a:spcAft>
              <a:defRPr sz="1200" b="1">
                <a:solidFill>
                  <a:schemeClr val="tx1"/>
                </a:solidFill>
                <a:latin typeface="Verdana" pitchFamily="34" charset="0"/>
              </a:defRPr>
            </a:lvl7pPr>
            <a:lvl8pPr marL="3429000" indent="-228600" eaLnBrk="0" fontAlgn="base" hangingPunct="0">
              <a:spcBef>
                <a:spcPct val="0"/>
              </a:spcBef>
              <a:spcAft>
                <a:spcPct val="0"/>
              </a:spcAft>
              <a:defRPr sz="1200" b="1">
                <a:solidFill>
                  <a:schemeClr val="tx1"/>
                </a:solidFill>
                <a:latin typeface="Verdana" pitchFamily="34" charset="0"/>
              </a:defRPr>
            </a:lvl8pPr>
            <a:lvl9pPr marL="3886200" indent="-228600" eaLnBrk="0" fontAlgn="base" hangingPunct="0">
              <a:spcBef>
                <a:spcPct val="0"/>
              </a:spcBef>
              <a:spcAft>
                <a:spcPct val="0"/>
              </a:spcAft>
              <a:defRPr sz="1200" b="1">
                <a:solidFill>
                  <a:schemeClr val="tx1"/>
                </a:solidFill>
                <a:latin typeface="Verdana" pitchFamily="34" charset="0"/>
              </a:defRPr>
            </a:lvl9pPr>
          </a:lstStyle>
          <a:p>
            <a:pPr marL="457200" marR="0" lvl="0" indent="0" algn="l" defTabSz="914400" rtl="0" eaLnBrk="1" fontAlgn="base" latinLnBrk="0" hangingPunct="1">
              <a:lnSpc>
                <a:spcPct val="100000"/>
              </a:lnSpc>
              <a:spcBef>
                <a:spcPct val="50000"/>
              </a:spcBef>
              <a:spcAft>
                <a:spcPct val="0"/>
              </a:spcAft>
              <a:buClrTx/>
              <a:buSzTx/>
              <a:buFontTx/>
              <a:buNone/>
              <a:defRPr/>
            </a:pPr>
            <a:fld id="{3AF62439-AAE1-4F7E-8CD1-7542D7FCD4B8}" type="datetime3">
              <a:rPr kumimoji="0" lang="en-US" sz="1200" b="1" i="0" u="none" strike="noStrike" kern="1200" cap="none" spc="0" normalizeH="0" baseline="0" noProof="0" smtClean="0">
                <a:ln>
                  <a:noFill/>
                </a:ln>
                <a:solidFill>
                  <a:srgbClr val="0000FF"/>
                </a:solidFill>
                <a:effectLst/>
                <a:uLnTx/>
                <a:uFillTx/>
                <a:latin typeface="Verdana" pitchFamily="34" charset="0"/>
                <a:ea typeface="+mn-ea"/>
                <a:cs typeface="+mn-cs"/>
              </a:rPr>
              <a:pPr marL="457200" marR="0" lvl="0" indent="0" algn="l" defTabSz="914400" rtl="0" eaLnBrk="1" fontAlgn="base" latinLnBrk="0" hangingPunct="1">
                <a:lnSpc>
                  <a:spcPct val="100000"/>
                </a:lnSpc>
                <a:spcBef>
                  <a:spcPct val="50000"/>
                </a:spcBef>
                <a:spcAft>
                  <a:spcPct val="0"/>
                </a:spcAft>
                <a:buClrTx/>
                <a:buSzTx/>
                <a:buFontTx/>
                <a:buNone/>
                <a:defRPr/>
              </a:pPr>
              <a:t>26 September 2023</a:t>
            </a:fld>
            <a:endParaRPr kumimoji="0" lang="en-US" sz="1200" b="1" i="0" u="none" strike="noStrike" kern="1200" cap="none" spc="0" normalizeH="0" baseline="0" noProof="0">
              <a:ln>
                <a:noFill/>
              </a:ln>
              <a:solidFill>
                <a:srgbClr val="0000FF"/>
              </a:solidFill>
              <a:effectLst/>
              <a:uLnTx/>
              <a:uFillTx/>
              <a:latin typeface="Verdana" pitchFamily="34" charset="0"/>
              <a:ea typeface="+mn-ea"/>
              <a:cs typeface="+mn-cs"/>
            </a:endParaRPr>
          </a:p>
        </p:txBody>
      </p:sp>
      <p:sp>
        <p:nvSpPr>
          <p:cNvPr id="1033" name="Text Box 11"/>
          <p:cNvSpPr txBox="1">
            <a:spLocks noChangeArrowheads="1"/>
          </p:cNvSpPr>
          <p:nvPr/>
        </p:nvSpPr>
        <p:spPr bwMode="auto">
          <a:xfrm>
            <a:off x="8001000" y="6510338"/>
            <a:ext cx="1143000" cy="276225"/>
          </a:xfrm>
          <a:prstGeom prst="rect">
            <a:avLst/>
          </a:prstGeom>
          <a:noFill/>
          <a:ln>
            <a:noFill/>
          </a:ln>
        </p:spPr>
        <p:txBody>
          <a:bodyPr>
            <a:spAutoFit/>
          </a:bodyPr>
          <a:lstStyle>
            <a:defPPr>
              <a:defRPr lang="en-US"/>
            </a:defPPr>
            <a:lvl1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latin typeface="Verdana" pitchFamily="34" charset="0"/>
                <a:ea typeface="Arial"/>
                <a:cs typeface="Arial" panose="020B0604020202020204" pitchFamily="34" charset="0"/>
              </a:defRPr>
            </a:lvl1pPr>
            <a:lvl2pPr marL="742950" indent="-28575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latin typeface="Verdana" pitchFamily="34" charset="0"/>
                <a:ea typeface="Arial"/>
                <a:cs typeface="Arial" panose="020B0604020202020204" pitchFamily="34" charset="0"/>
              </a:defRPr>
            </a:lvl2pPr>
            <a:lvl3pPr marL="1143000" indent="-22860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latin typeface="Verdana" pitchFamily="34" charset="0"/>
                <a:ea typeface="Arial"/>
                <a:cs typeface="Arial" panose="020B0604020202020204" pitchFamily="34" charset="0"/>
              </a:defRPr>
            </a:lvl3pPr>
            <a:lvl4pPr marL="1600200" indent="-22860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latin typeface="Verdana" pitchFamily="34" charset="0"/>
                <a:ea typeface="Arial"/>
                <a:cs typeface="Arial" panose="020B0604020202020204" pitchFamily="34" charset="0"/>
              </a:defRPr>
            </a:lvl4pPr>
            <a:lvl5pPr marL="2057400" indent="-22860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latin typeface="Verdana" pitchFamily="34" charset="0"/>
                <a:ea typeface="Arial"/>
                <a:cs typeface="Arial" panose="020B0604020202020204" pitchFamily="34" charset="0"/>
              </a:defRPr>
            </a:lvl5pPr>
            <a:lvl6pPr marL="2514600" indent="-228600" eaLnBrk="0" fontAlgn="base" hangingPunct="0">
              <a:spcBef>
                <a:spcPct val="0"/>
              </a:spcBef>
              <a:spcAft>
                <a:spcPct val="0"/>
              </a:spcAft>
              <a:defRPr lang="en-US" altLang="en-US" sz="1200" b="1">
                <a:solidFill>
                  <a:schemeClr val="tx1"/>
                </a:solidFill>
                <a:latin typeface="Verdana" pitchFamily="34" charset="0"/>
                <a:cs typeface="Arial" panose="020B0604020202020204" pitchFamily="34" charset="0"/>
              </a:defRPr>
            </a:lvl6pPr>
            <a:lvl7pPr marL="2971800" indent="-228600" eaLnBrk="0" fontAlgn="base" hangingPunct="0">
              <a:spcBef>
                <a:spcPct val="0"/>
              </a:spcBef>
              <a:spcAft>
                <a:spcPct val="0"/>
              </a:spcAft>
              <a:defRPr lang="en-US" altLang="en-US" sz="1200" b="1">
                <a:solidFill>
                  <a:schemeClr val="tx1"/>
                </a:solidFill>
                <a:latin typeface="Verdana" pitchFamily="34" charset="0"/>
                <a:cs typeface="Arial" panose="020B0604020202020204" pitchFamily="34" charset="0"/>
              </a:defRPr>
            </a:lvl7pPr>
            <a:lvl8pPr marL="3429000" indent="-228600" eaLnBrk="0" fontAlgn="base" hangingPunct="0">
              <a:spcBef>
                <a:spcPct val="0"/>
              </a:spcBef>
              <a:spcAft>
                <a:spcPct val="0"/>
              </a:spcAft>
              <a:defRPr lang="en-US" altLang="en-US" sz="1200" b="1">
                <a:solidFill>
                  <a:schemeClr val="tx1"/>
                </a:solidFill>
                <a:latin typeface="Verdana" pitchFamily="34" charset="0"/>
                <a:cs typeface="Arial" panose="020B0604020202020204" pitchFamily="34" charset="0"/>
              </a:defRPr>
            </a:lvl8pPr>
            <a:lvl9pPr marL="3886200" indent="-228600" eaLnBrk="0" fontAlgn="base" hangingPunct="0">
              <a:spcBef>
                <a:spcPct val="0"/>
              </a:spcBef>
              <a:spcAft>
                <a:spcPct val="0"/>
              </a:spcAft>
              <a:defRPr lang="en-US" altLang="en-US" sz="1200" b="1">
                <a:solidFill>
                  <a:schemeClr val="tx1"/>
                </a:solidFill>
                <a:latin typeface="Verdana" pitchFamily="34" charset="0"/>
                <a:cs typeface="Arial" panose="020B0604020202020204" pitchFamily="34" charset="0"/>
              </a:defRPr>
            </a:lvl9pPr>
          </a:lstStyle>
          <a:p>
            <a:pPr marL="457200" lvl="0" indent="0" eaLnBrk="1" hangingPunct="1">
              <a:spcBef>
                <a:spcPct val="50000"/>
              </a:spcBef>
            </a:pPr>
            <a:fld id="{1D046806-B6AB-4043-B82F-547864310899}"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4397" r:id="rId1"/>
    <p:sldLayoutId id="2147484398" r:id="rId2"/>
    <p:sldLayoutId id="2147484399" r:id="rId3"/>
    <p:sldLayoutId id="2147484400" r:id="rId4"/>
    <p:sldLayoutId id="2147484401" r:id="rId5"/>
    <p:sldLayoutId id="2147484402" r:id="rId6"/>
    <p:sldLayoutId id="2147484404" r:id="rId7"/>
    <p:sldLayoutId id="2147484405" r:id="rId8"/>
    <p:sldLayoutId id="2147484406" r:id="rId9"/>
    <p:sldLayoutId id="2147484407" r:id="rId10"/>
  </p:sldLayoutIdLst>
  <mc:AlternateContent xmlns:mc="http://schemas.openxmlformats.org/markup-compatibility/2006" xmlns:p14="http://schemas.microsoft.com/office/powerpoint/2010/main">
    <mc:Choice Requires="p14">
      <p:transition spd="slow" p14:dur="1200">
        <p:zo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zoom/>
      </p:transition>
    </mc:Fallback>
  </mc:AlternateContent>
  <p:txStyles>
    <p:titleStyle>
      <a:lvl1pPr marL="0" indent="0" algn="ctr" defTabSz="914400" rtl="0" eaLnBrk="0" fontAlgn="base" hangingPunct="0">
        <a:lnSpc>
          <a:spcPct val="100000"/>
        </a:lnSpc>
        <a:spcBef>
          <a:spcPct val="0"/>
        </a:spcBef>
        <a:spcAft>
          <a:spcPct val="0"/>
        </a:spcAft>
        <a:buClrTx/>
        <a:buSzTx/>
        <a:buFontTx/>
        <a:buNone/>
        <a:defRPr kumimoji="0" sz="4400" b="0" i="0" u="none" baseline="0">
          <a:solidFill>
            <a:schemeClr val="tx2"/>
          </a:solidFill>
          <a:effectLst/>
          <a:latin typeface="Times New Roman" pitchFamily="18" charset="0"/>
          <a:ea typeface="+mj-ea"/>
          <a:cs typeface="+mj-cs"/>
        </a:defRPr>
      </a:lvl1pPr>
    </p:titleStyle>
    <p:bodyStyle>
      <a:lvl1pPr marL="342900" indent="-342900" algn="l" defTabSz="914400" rtl="0" eaLnBrk="0" fontAlgn="base" hangingPunct="0">
        <a:lnSpc>
          <a:spcPct val="100000"/>
        </a:lnSpc>
        <a:spcBef>
          <a:spcPct val="20000"/>
        </a:spcBef>
        <a:spcAft>
          <a:spcPct val="0"/>
        </a:spcAft>
        <a:buClrTx/>
        <a:buSzTx/>
        <a:buFontTx/>
        <a:buChar char="•"/>
        <a:defRPr kumimoji="0"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Tx/>
        <a:buSzTx/>
        <a:buFontTx/>
        <a:buChar char="•"/>
        <a:defRPr kumimoji="0"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Tx/>
        <a:buSzTx/>
        <a:buFontTx/>
        <a:buChar char="–"/>
        <a:defRPr kumimoji="0"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Tx/>
        <a:buSzTx/>
        <a:buFontTx/>
        <a:buChar char="»"/>
        <a:defRPr kumimoji="0" sz="2000" b="0" i="0" u="none" baseline="0">
          <a:solidFill>
            <a:schemeClr val="tx1"/>
          </a:solidFill>
          <a:effectLst/>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sciencedirect.com/science/article/pii/S001048252300598X?dgcid=rss_sd_all" TargetMode="External"/><Relationship Id="rId2" Type="http://schemas.openxmlformats.org/officeDocument/2006/relationships/hyperlink" Target="https://www.sciencedirect.com/science/article/pii/S0169260722002851/pdfft?md5=129f7659575d32466d938e2b2f7ac87d&amp;pid=1-s2.0-S0169260722002851-main.pdf" TargetMode="External"/><Relationship Id="rId1" Type="http://schemas.openxmlformats.org/officeDocument/2006/relationships/slideLayout" Target="../slideLayouts/slideLayout1.xml"/><Relationship Id="rId4" Type="http://schemas.openxmlformats.org/officeDocument/2006/relationships/hyperlink" Target="https://www.sciencedirect.com/science/article/pii/S1746809422005067#!"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sciencedirect.com/science/article/pii/S0169260720316564" TargetMode="External"/><Relationship Id="rId2" Type="http://schemas.openxmlformats.org/officeDocument/2006/relationships/hyperlink" Target="https://www.sciencedirect.com/science/article/pii/S1746809422001744" TargetMode="External"/><Relationship Id="rId1" Type="http://schemas.openxmlformats.org/officeDocument/2006/relationships/slideLayout" Target="../slideLayouts/slideLayout1.xml"/><Relationship Id="rId5" Type="http://schemas.openxmlformats.org/officeDocument/2006/relationships/hyperlink" Target="https://www.sciencedirect.com/science/article/pii/S2772442523000539" TargetMode="External"/><Relationship Id="rId4" Type="http://schemas.openxmlformats.org/officeDocument/2006/relationships/hyperlink" Target="https://www.sciencedirect.com/science/article/pii/S0169260722002668"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sciencedirect.com/science/article/pii/S174680942200218X#:~:text=The%20proposed%20capsule%20network%20has,6.5%20times%20less%20computational%20time.&amp;text=The%20classification%20process%20includes%20the,D2%2C%20D3%2C%20D4)." TargetMode="External"/><Relationship Id="rId2" Type="http://schemas.openxmlformats.org/officeDocument/2006/relationships/hyperlink" Target="https://www.sciencedirect.com/science/article/pii/S0957417423007844" TargetMode="External"/><Relationship Id="rId1" Type="http://schemas.openxmlformats.org/officeDocument/2006/relationships/slideLayout" Target="../slideLayouts/slideLayout1.xml"/><Relationship Id="rId4" Type="http://schemas.openxmlformats.org/officeDocument/2006/relationships/hyperlink" Target="https://www.sciencedirect.com/science/article/pii/S1746809423002525"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ramanathansp20/inbreast-dataset" TargetMode="External"/><Relationship Id="rId2" Type="http://schemas.openxmlformats.org/officeDocument/2006/relationships/hyperlink" Target="https://www.kaggle.com/datasets/awsaf49/cbis-ddsm-breast-cancer-image-dataset"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txBox="1">
            <a:spLocks noGrp="1"/>
          </p:cNvSpPr>
          <p:nvPr/>
        </p:nvSpPr>
        <p:spPr bwMode="auto">
          <a:xfrm>
            <a:off x="3124200" y="6215063"/>
            <a:ext cx="2895600" cy="457200"/>
          </a:xfrm>
          <a:prstGeom prst="rect">
            <a:avLst/>
          </a:prstGeom>
          <a:noFill/>
          <a:ln>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cxnSp>
        <p:nvCxnSpPr>
          <p:cNvPr id="5123" name="Line 4"/>
          <p:cNvCxnSpPr/>
          <p:nvPr/>
        </p:nvCxnSpPr>
        <p:spPr>
          <a:xfrm>
            <a:off x="609600" y="928688"/>
            <a:ext cx="8534400" cy="0"/>
          </a:xfrm>
          <a:prstGeom prst="line">
            <a:avLst/>
          </a:prstGeom>
          <a:noFill/>
          <a:ln w="57150" cmpd="thinThick">
            <a:solidFill>
              <a:srgbClr val="996633"/>
            </a:solidFill>
            <a:miter lim="800000"/>
          </a:ln>
        </p:spPr>
      </p:cxnSp>
      <p:sp>
        <p:nvSpPr>
          <p:cNvPr id="5124" name="Title 4"/>
          <p:cNvSpPr>
            <a:spLocks noGrp="1"/>
          </p:cNvSpPr>
          <p:nvPr>
            <p:ph type="title"/>
          </p:nvPr>
        </p:nvSpPr>
        <p:spPr>
          <a:xfrm>
            <a:off x="684213" y="115888"/>
            <a:ext cx="8459787" cy="812800"/>
          </a:xfrm>
          <a:noFill/>
          <a:ln>
            <a:miter lim="800000"/>
          </a:ln>
        </p:spPr>
        <p:txBody>
          <a:bodyPr vert="horz" wrap="square" lIns="91440" tIns="45720" rIns="91440" bIns="4572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baseline="0">
                <a:solidFill>
                  <a:schemeClr val="tx2"/>
                </a:solidFill>
                <a:latin typeface="Times New Roman" pitchFamily="18" charset="0"/>
                <a:ea typeface="+mj-ea"/>
                <a:cs typeface="+mj-cs"/>
              </a:defRPr>
            </a:lvl1pPr>
          </a:lstStyle>
          <a:p>
            <a:pPr lvl="0"/>
            <a:r>
              <a:rPr lang="en-US" altLang="en-US" sz="2400" b="1">
                <a:solidFill>
                  <a:srgbClr val="C00000"/>
                </a:solidFill>
              </a:rPr>
              <a:t>Breast mass detection in Mammography images based on </a:t>
            </a:r>
            <a:br>
              <a:rPr lang="en-US" altLang="en-US" sz="2400" b="1">
                <a:solidFill>
                  <a:srgbClr val="C00000"/>
                </a:solidFill>
              </a:rPr>
            </a:br>
            <a:r>
              <a:rPr lang="en-US" altLang="en-US" sz="2400" b="1">
                <a:solidFill>
                  <a:srgbClr val="C00000"/>
                </a:solidFill>
              </a:rPr>
              <a:t>Improved Deep Transformed model</a:t>
            </a:r>
            <a:endParaRPr lang="en-IN" altLang="en-US" sz="2400" b="1">
              <a:solidFill>
                <a:srgbClr val="C00000"/>
              </a:solidFill>
            </a:endParaRPr>
          </a:p>
        </p:txBody>
      </p:sp>
      <p:sp>
        <p:nvSpPr>
          <p:cNvPr id="5125" name="Content Placeholder 6"/>
          <p:cNvSpPr>
            <a:spLocks noGrp="1"/>
          </p:cNvSpPr>
          <p:nvPr>
            <p:ph idx="1"/>
          </p:nvPr>
        </p:nvSpPr>
        <p:spPr>
          <a:xfrm>
            <a:off x="4500563" y="5357813"/>
            <a:ext cx="4419600" cy="85725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latin typeface="+mn-lt"/>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latin typeface="+mn-lt"/>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5pPr>
            <a:lvl6pPr marL="2514600" indent="-228600" algn="l" rtl="0" fontAlgn="base">
              <a:spcBef>
                <a:spcPct val="20000"/>
              </a:spcBef>
              <a:spcAft>
                <a:spcPct val="0"/>
              </a:spcAft>
              <a:buChar char="»"/>
              <a:defRPr lang="en-US" altLang="en-US" sz="2000">
                <a:solidFill>
                  <a:schemeClr val="tx1"/>
                </a:solidFill>
                <a:latin typeface="+mn-lt"/>
              </a:defRPr>
            </a:lvl6pPr>
            <a:lvl7pPr marL="2971800" indent="-228600" algn="l" rtl="0" fontAlgn="base">
              <a:spcBef>
                <a:spcPct val="20000"/>
              </a:spcBef>
              <a:spcAft>
                <a:spcPct val="0"/>
              </a:spcAft>
              <a:buChar char="»"/>
              <a:defRPr lang="en-US" altLang="en-US" sz="2000">
                <a:solidFill>
                  <a:schemeClr val="tx1"/>
                </a:solidFill>
                <a:latin typeface="+mn-lt"/>
              </a:defRPr>
            </a:lvl7pPr>
            <a:lvl8pPr marL="3429000" indent="-228600" algn="l" rtl="0" fontAlgn="base">
              <a:spcBef>
                <a:spcPct val="20000"/>
              </a:spcBef>
              <a:spcAft>
                <a:spcPct val="0"/>
              </a:spcAft>
              <a:buChar char="»"/>
              <a:defRPr lang="en-US" altLang="en-US" sz="2000">
                <a:solidFill>
                  <a:schemeClr val="tx1"/>
                </a:solidFill>
                <a:latin typeface="+mn-lt"/>
              </a:defRPr>
            </a:lvl8pPr>
            <a:lvl9pPr marL="3886200" indent="-228600" algn="l" rtl="0" fontAlgn="base">
              <a:spcBef>
                <a:spcPct val="20000"/>
              </a:spcBef>
              <a:spcAft>
                <a:spcPct val="0"/>
              </a:spcAft>
              <a:buChar char="»"/>
              <a:defRPr lang="en-US" altLang="en-US" sz="2000">
                <a:solidFill>
                  <a:schemeClr val="tx1"/>
                </a:solidFill>
                <a:latin typeface="+mn-lt"/>
              </a:defRPr>
            </a:lvl9pPr>
          </a:lstStyle>
          <a:p>
            <a:pPr marL="0" lvl="0" indent="0">
              <a:buNone/>
            </a:pPr>
            <a:r>
              <a:rPr lang="en-IN" altLang="en-US" sz="1800"/>
              <a:t>V. RAJA SUBRAMANIAN (20BCS046)</a:t>
            </a:r>
          </a:p>
          <a:p>
            <a:pPr marL="0" lvl="0" indent="0">
              <a:buNone/>
            </a:pPr>
            <a:r>
              <a:rPr lang="en-IN" altLang="en-US" sz="1800"/>
              <a:t>K. VIJAYA GOKUL (20BCS059)</a:t>
            </a:r>
          </a:p>
        </p:txBody>
      </p:sp>
      <p:sp>
        <p:nvSpPr>
          <p:cNvPr id="5126" name="TextBox 8"/>
          <p:cNvSpPr txBox="1">
            <a:spLocks noChangeArrowheads="1"/>
          </p:cNvSpPr>
          <p:nvPr/>
        </p:nvSpPr>
        <p:spPr bwMode="auto">
          <a:xfrm>
            <a:off x="928687" y="3857625"/>
            <a:ext cx="3571875" cy="1508105"/>
          </a:xfrm>
          <a:prstGeom prst="rect">
            <a:avLst/>
          </a:prstGeom>
          <a:noFill/>
          <a:ln>
            <a:noFill/>
          </a:ln>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IN" altLang="en-US" sz="1800" b="1" i="0" u="none" strike="noStrike" kern="1200" cap="none" spc="0" normalizeH="0" baseline="0" noProof="0" dirty="0">
                <a:ln>
                  <a:noFill/>
                </a:ln>
                <a:solidFill>
                  <a:schemeClr val="tx1"/>
                </a:solidFill>
                <a:effectLst/>
                <a:uLnTx/>
                <a:uFillTx/>
                <a:latin typeface="+mj-lt" pitchFamily="18" charset="0"/>
                <a:ea typeface="+mn-ea"/>
                <a:cs typeface="Arial" panose="020B0604020202020204" pitchFamily="34" charset="0"/>
              </a:rPr>
              <a:t>GUIDED BY</a:t>
            </a:r>
            <a:r>
              <a:rPr kumimoji="0" lang="en-IN" altLang="en-US" sz="1800" b="0" i="0" u="none" strike="noStrike" kern="1200" cap="none" spc="0" normalizeH="0" baseline="0" noProof="0" dirty="0">
                <a:ln>
                  <a:noFill/>
                </a:ln>
                <a:solidFill>
                  <a:schemeClr val="tx1"/>
                </a:solidFill>
                <a:effectLst/>
                <a:uLnTx/>
                <a:uFillTx/>
                <a:latin typeface="+mj-lt" pitchFamily="18" charset="0"/>
                <a:ea typeface="+mn-ea"/>
                <a:cs typeface="Arial" panose="020B0604020202020204" pitchFamily="34" charset="0"/>
              </a:rPr>
              <a:t>,</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0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IN" altLang="en-US" sz="1800" b="1" i="0" u="none" strike="noStrike" kern="1200" cap="none" spc="0" normalizeH="0" baseline="0" noProof="0" dirty="0">
                <a:ln>
                  <a:noFill/>
                </a:ln>
                <a:solidFill>
                  <a:schemeClr val="tx1"/>
                </a:solidFill>
                <a:effectLst/>
                <a:uLnTx/>
                <a:uFillTx/>
                <a:latin typeface="+mj-lt" pitchFamily="18" charset="0"/>
                <a:ea typeface="+mn-ea"/>
                <a:cs typeface="Arial" panose="020B0604020202020204" pitchFamily="34" charset="0"/>
              </a:rPr>
              <a:t>Dr.B. Lakshmanan, </a:t>
            </a:r>
          </a:p>
          <a:p>
            <a:pPr marL="0" marR="0" lvl="0" indent="0" algn="l" defTabSz="914400" rtl="0" eaLnBrk="1" fontAlgn="base" latinLnBrk="0" hangingPunct="1">
              <a:lnSpc>
                <a:spcPct val="100000"/>
              </a:lnSpc>
              <a:spcBef>
                <a:spcPct val="0"/>
              </a:spcBef>
              <a:spcAft>
                <a:spcPct val="0"/>
              </a:spcAft>
              <a:buClrTx/>
              <a:buSzTx/>
              <a:buFontTx/>
              <a:buNone/>
              <a:defRPr/>
            </a:pPr>
            <a:r>
              <a:rPr kumimoji="0" lang="en-IN" altLang="en-US" sz="1800" b="1" i="0" u="none" strike="noStrike" kern="1200" cap="none" spc="0" normalizeH="0" baseline="0" noProof="0">
                <a:ln>
                  <a:noFill/>
                </a:ln>
                <a:solidFill>
                  <a:schemeClr val="tx1"/>
                </a:solidFill>
                <a:effectLst/>
                <a:uLnTx/>
                <a:uFillTx/>
                <a:latin typeface="+mj-lt" pitchFamily="18" charset="0"/>
                <a:ea typeface="+mn-ea"/>
                <a:cs typeface="Arial" panose="020B0604020202020204" pitchFamily="34" charset="0"/>
              </a:rPr>
              <a:t>Associate Professor</a:t>
            </a:r>
            <a:endParaRPr kumimoji="0" lang="en-IN" altLang="en-US" sz="1800" b="1" i="0" u="none" strike="noStrike" kern="1200" cap="none" spc="0" normalizeH="0" baseline="0" noProof="0" dirty="0">
              <a:ln>
                <a:noFill/>
              </a:ln>
              <a:solidFill>
                <a:schemeClr val="tx1"/>
              </a:solidFill>
              <a:effectLst/>
              <a:uLnTx/>
              <a:uFillTx/>
              <a:latin typeface="+mj-lt" pitchFamily="18"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lang="en-IN" altLang="en-US" sz="1800" kern="1200" dirty="0">
                <a:latin typeface="+mj-lt" pitchFamily="18" charset="0"/>
                <a:ea typeface="+mn-ea"/>
                <a:cs typeface="Arial" panose="020B0604020202020204" pitchFamily="34" charset="0"/>
              </a:rPr>
              <a:t>CSE Department.</a:t>
            </a:r>
            <a:endParaRPr kumimoji="0" lang="en-IN" altLang="en-US" sz="1800" b="1" i="0" u="none" strike="noStrike" kern="1200" cap="none" spc="0" normalizeH="0" baseline="0" noProof="0" dirty="0">
              <a:ln>
                <a:noFill/>
              </a:ln>
              <a:solidFill>
                <a:schemeClr val="tx1"/>
              </a:solidFill>
              <a:effectLst/>
              <a:uLnTx/>
              <a:uFillTx/>
              <a:latin typeface="+mj-lt" pitchFamily="18" charset="0"/>
              <a:ea typeface="+mn-ea"/>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p:zo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zo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752600" y="0"/>
            <a:ext cx="5867400"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- 3</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1"/>
            <a:ext cx="8143875" cy="3886200"/>
          </a:xfrm>
          <a:prstGeom prst="rect">
            <a:avLst/>
          </a:prstGeom>
        </p:spPr>
        <p:txBody>
          <a:bodyPr vert="horz" wrap="square" lIns="91440" tIns="45720" rIns="91440" bIns="45720" numCol="1" anchor="t" anchorCtr="0" compatLnSpc="1">
            <a:prstTxWarp prst="textNoShape">
              <a:avLst/>
            </a:prstTxWarp>
          </a:bodyPr>
          <a:lstStyle/>
          <a:p>
            <a:pPr marL="0" indent="0" algn="l">
              <a:buNone/>
            </a:pPr>
            <a:r>
              <a:rPr lang="en-US" sz="2000" i="0" dirty="0">
                <a:solidFill>
                  <a:srgbClr val="1F1F1F"/>
                </a:solidFill>
                <a:effectLst/>
                <a:latin typeface="+mj-lt"/>
              </a:rPr>
              <a:t>	</a:t>
            </a:r>
          </a:p>
          <a:p>
            <a:pPr marL="0" indent="0" algn="l">
              <a:buNone/>
            </a:pPr>
            <a:r>
              <a:rPr lang="en-US" sz="2000" i="0" dirty="0">
                <a:solidFill>
                  <a:srgbClr val="C00000"/>
                </a:solidFill>
                <a:effectLst/>
                <a:latin typeface="+mj-lt"/>
              </a:rPr>
              <a:t>Hamed </a:t>
            </a:r>
            <a:r>
              <a:rPr lang="en-US" sz="2000" i="0" dirty="0" err="1">
                <a:solidFill>
                  <a:srgbClr val="C00000"/>
                </a:solidFill>
                <a:effectLst/>
                <a:latin typeface="+mj-lt"/>
              </a:rPr>
              <a:t>Pezeshki’s</a:t>
            </a:r>
            <a:r>
              <a:rPr lang="en-US" sz="2000" i="0" dirty="0">
                <a:solidFill>
                  <a:srgbClr val="C00000"/>
                </a:solidFill>
                <a:effectLst/>
                <a:latin typeface="+mj-lt"/>
              </a:rPr>
              <a:t> </a:t>
            </a:r>
            <a:r>
              <a:rPr lang="en-US" sz="2000" i="0" dirty="0">
                <a:solidFill>
                  <a:srgbClr val="1F1F1F"/>
                </a:solidFill>
                <a:effectLst/>
                <a:latin typeface="+mj-lt"/>
              </a:rPr>
              <a:t>research aims to improve mammogram image segmentation by focusing on key regions. It extracts spiculated areas and mass cores simultaneously, using pixel patterns for spiculated regions and pixel similarity for mass cores. By removing redundant pixels through thresholding and combining regions, the method ensures accurate tumor segmentation. This advancement has potential for enhancing medical diagnoses.</a:t>
            </a:r>
          </a:p>
        </p:txBody>
      </p:sp>
    </p:spTree>
    <p:extLst>
      <p:ext uri="{BB962C8B-B14F-4D97-AF65-F5344CB8AC3E}">
        <p14:creationId xmlns:p14="http://schemas.microsoft.com/office/powerpoint/2010/main" val="415912505"/>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- 3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0"/>
            <a:ext cx="8143875" cy="4267199"/>
          </a:xfrm>
          <a:prstGeom prst="rect">
            <a:avLst/>
          </a:prstGeom>
        </p:spPr>
        <p:txBody>
          <a:bodyPr vert="horz" wrap="square" lIns="91440" tIns="45720" rIns="91440" bIns="45720" numCol="1" anchor="t" anchorCtr="0" compatLnSpc="1">
            <a:prstTxWarp prst="textNoShape">
              <a:avLst/>
            </a:prstTxWarp>
          </a:body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technique accurately extracts the mass core (central region) and spiculated regions which contain the tumor border details.</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technique significantly discriminated between the shape of malignant and benign masses.</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technique resulted in higher accuracy and fewer calculations required to extract the considerable and spiculated regions of the masses effectively.</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α, β and γ thresholds affect the extraction of the spiculated regions and mass core, so future research could focus on optimizing these thresholds.</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More effective pre-processing methods could be applied to help extract the details of the mass core and the spiculated parts more precisely.</a:t>
            </a:r>
          </a:p>
        </p:txBody>
      </p:sp>
    </p:spTree>
    <p:extLst>
      <p:ext uri="{BB962C8B-B14F-4D97-AF65-F5344CB8AC3E}">
        <p14:creationId xmlns:p14="http://schemas.microsoft.com/office/powerpoint/2010/main" val="742559084"/>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752600" y="0"/>
            <a:ext cx="5867400"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- 4</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1"/>
            <a:ext cx="8143875" cy="3886200"/>
          </a:xfrm>
          <a:prstGeom prst="rect">
            <a:avLst/>
          </a:prstGeom>
        </p:spPr>
        <p:txBody>
          <a:bodyPr vert="horz" wrap="square" lIns="91440" tIns="45720" rIns="91440" bIns="45720" numCol="1" anchor="t" anchorCtr="0" compatLnSpc="1">
            <a:prstTxWarp prst="textNoShape">
              <a:avLst/>
            </a:prstTxWarp>
          </a:bodyPr>
          <a:lstStyle/>
          <a:p>
            <a:pPr marL="0" indent="0" algn="l">
              <a:buNone/>
            </a:pPr>
            <a:r>
              <a:rPr lang="en-US" sz="2000" i="0" dirty="0">
                <a:solidFill>
                  <a:srgbClr val="1F1F1F"/>
                </a:solidFill>
                <a:effectLst/>
                <a:latin typeface="+mj-lt"/>
              </a:rPr>
              <a:t>	</a:t>
            </a:r>
          </a:p>
          <a:p>
            <a:pPr marL="0" indent="0" algn="l">
              <a:buNone/>
            </a:pPr>
            <a:r>
              <a:rPr lang="en-US" sz="2000" i="0" dirty="0" err="1">
                <a:solidFill>
                  <a:srgbClr val="C00000"/>
                </a:solidFill>
                <a:effectLst/>
                <a:latin typeface="+mj-lt"/>
              </a:rPr>
              <a:t>Ghada</a:t>
            </a:r>
            <a:r>
              <a:rPr lang="en-US" sz="2000" i="0" dirty="0">
                <a:solidFill>
                  <a:srgbClr val="C00000"/>
                </a:solidFill>
                <a:effectLst/>
                <a:latin typeface="+mj-lt"/>
              </a:rPr>
              <a:t> Hamed Aly, Mohammed </a:t>
            </a:r>
            <a:r>
              <a:rPr lang="en-US" sz="2000" i="0" dirty="0" err="1">
                <a:solidFill>
                  <a:srgbClr val="C00000"/>
                </a:solidFill>
                <a:effectLst/>
                <a:latin typeface="+mj-lt"/>
              </a:rPr>
              <a:t>Marey</a:t>
            </a:r>
            <a:r>
              <a:rPr lang="en-US" sz="2000" i="0" dirty="0">
                <a:solidFill>
                  <a:srgbClr val="C00000"/>
                </a:solidFill>
                <a:effectLst/>
                <a:latin typeface="+mj-lt"/>
              </a:rPr>
              <a:t>, </a:t>
            </a:r>
            <a:r>
              <a:rPr lang="en-US" sz="2000" i="0" dirty="0" err="1">
                <a:solidFill>
                  <a:srgbClr val="C00000"/>
                </a:solidFill>
                <a:effectLst/>
                <a:latin typeface="+mj-lt"/>
              </a:rPr>
              <a:t>Safaa</a:t>
            </a:r>
            <a:r>
              <a:rPr lang="en-US" sz="2000" i="0" dirty="0">
                <a:solidFill>
                  <a:srgbClr val="C00000"/>
                </a:solidFill>
                <a:effectLst/>
                <a:latin typeface="+mj-lt"/>
              </a:rPr>
              <a:t> Amin El-Sayed and Mohamed Fahmy </a:t>
            </a:r>
            <a:r>
              <a:rPr lang="en-US" sz="2000" i="0" dirty="0" err="1">
                <a:solidFill>
                  <a:srgbClr val="C00000"/>
                </a:solidFill>
                <a:effectLst/>
                <a:latin typeface="+mj-lt"/>
              </a:rPr>
              <a:t>Tolba</a:t>
            </a:r>
            <a:r>
              <a:rPr lang="en-US" sz="2000" i="0" dirty="0">
                <a:solidFill>
                  <a:srgbClr val="C00000"/>
                </a:solidFill>
                <a:effectLst/>
                <a:latin typeface="+mj-lt"/>
              </a:rPr>
              <a:t>  </a:t>
            </a:r>
            <a:r>
              <a:rPr lang="en-US" sz="2000" i="0" dirty="0">
                <a:solidFill>
                  <a:srgbClr val="1F1F1F"/>
                </a:solidFill>
                <a:effectLst/>
                <a:latin typeface="+mj-lt"/>
              </a:rPr>
              <a:t>used YOLO, an efficient single-pass approach for mammogram detection. Their work targets the automation of breast mass detection and classification, seeking to replace error-prone human evaluations with precise and effective methods.</a:t>
            </a:r>
          </a:p>
        </p:txBody>
      </p:sp>
    </p:spTree>
    <p:extLst>
      <p:ext uri="{BB962C8B-B14F-4D97-AF65-F5344CB8AC3E}">
        <p14:creationId xmlns:p14="http://schemas.microsoft.com/office/powerpoint/2010/main" val="2311982526"/>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- 4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0"/>
            <a:ext cx="8143875" cy="4267199"/>
          </a:xfrm>
          <a:prstGeom prst="rect">
            <a:avLst/>
          </a:prstGeom>
        </p:spPr>
        <p:txBody>
          <a:bodyPr vert="horz" wrap="square" lIns="91440" tIns="45720" rIns="91440" bIns="45720" numCol="1" anchor="t" anchorCtr="0" compatLnSpc="1">
            <a:prstTxWarp prst="textNoShape">
              <a:avLst/>
            </a:prstTxWarp>
          </a:body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use of anchor boxes concept in YOLO-V3 that are generated by applying k-means clustering on the dataset allows for the detection of most of the challenging cases of masses and their correct classification.</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Augmenting the dataset using different approaches, and comparing with other recent YOLO based studies, found that augmenting the training set only is the fairest and most accurate to be applied in realistic scenarios.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YOLO-V3 is a good model for detecting small objects, but it has some limitations. For example, it can't detect small masses that are close together very well.</a:t>
            </a:r>
          </a:p>
        </p:txBody>
      </p:sp>
    </p:spTree>
    <p:extLst>
      <p:ext uri="{BB962C8B-B14F-4D97-AF65-F5344CB8AC3E}">
        <p14:creationId xmlns:p14="http://schemas.microsoft.com/office/powerpoint/2010/main" val="1867273070"/>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752600" y="0"/>
            <a:ext cx="5867400"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- 5</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1"/>
            <a:ext cx="8143875" cy="3886200"/>
          </a:xfrm>
          <a:prstGeom prst="rect">
            <a:avLst/>
          </a:prstGeom>
        </p:spPr>
        <p:txBody>
          <a:bodyPr vert="horz" wrap="square" lIns="91440" tIns="45720" rIns="91440" bIns="45720" numCol="1" anchor="t" anchorCtr="0" compatLnSpc="1">
            <a:prstTxWarp prst="textNoShape">
              <a:avLst/>
            </a:prstTxWarp>
          </a:bodyPr>
          <a:lstStyle/>
          <a:p>
            <a:pPr marL="0" indent="0" algn="l">
              <a:buNone/>
            </a:pPr>
            <a:r>
              <a:rPr lang="en-US" sz="2000" i="0" dirty="0">
                <a:solidFill>
                  <a:srgbClr val="1F1F1F"/>
                </a:solidFill>
                <a:effectLst/>
                <a:latin typeface="+mj-lt"/>
              </a:rPr>
              <a:t>	</a:t>
            </a:r>
          </a:p>
          <a:p>
            <a:pPr marL="0" indent="0" algn="l">
              <a:buNone/>
            </a:pPr>
            <a:r>
              <a:rPr lang="en-US" sz="2000" i="0" dirty="0">
                <a:solidFill>
                  <a:srgbClr val="C00000"/>
                </a:solidFill>
                <a:effectLst/>
                <a:latin typeface="+mj-lt"/>
              </a:rPr>
              <a:t>Asma </a:t>
            </a:r>
            <a:r>
              <a:rPr lang="en-US" sz="2000" i="0" dirty="0" err="1">
                <a:solidFill>
                  <a:srgbClr val="C00000"/>
                </a:solidFill>
                <a:effectLst/>
                <a:latin typeface="+mj-lt"/>
              </a:rPr>
              <a:t>Baccouche</a:t>
            </a:r>
            <a:r>
              <a:rPr lang="en-US" sz="2000" i="0" dirty="0">
                <a:solidFill>
                  <a:srgbClr val="C00000"/>
                </a:solidFill>
                <a:effectLst/>
                <a:latin typeface="+mj-lt"/>
              </a:rPr>
              <a:t>, </a:t>
            </a:r>
            <a:r>
              <a:rPr lang="en-US" sz="2000" i="0" dirty="0" err="1">
                <a:solidFill>
                  <a:srgbClr val="C00000"/>
                </a:solidFill>
                <a:effectLst/>
                <a:latin typeface="+mj-lt"/>
              </a:rPr>
              <a:t>Begonya</a:t>
            </a:r>
            <a:r>
              <a:rPr lang="en-US" sz="2000" i="0" dirty="0">
                <a:solidFill>
                  <a:srgbClr val="C00000"/>
                </a:solidFill>
                <a:effectLst/>
                <a:latin typeface="+mj-lt"/>
              </a:rPr>
              <a:t> Garcia-</a:t>
            </a:r>
            <a:r>
              <a:rPr lang="en-US" sz="2000" i="0" dirty="0" err="1">
                <a:solidFill>
                  <a:srgbClr val="C00000"/>
                </a:solidFill>
                <a:effectLst/>
                <a:latin typeface="+mj-lt"/>
              </a:rPr>
              <a:t>Zapirain</a:t>
            </a:r>
            <a:r>
              <a:rPr lang="en-US" sz="2000" i="0" dirty="0">
                <a:solidFill>
                  <a:srgbClr val="C00000"/>
                </a:solidFill>
                <a:effectLst/>
                <a:latin typeface="+mj-lt"/>
              </a:rPr>
              <a:t>, </a:t>
            </a:r>
            <a:r>
              <a:rPr lang="en-US" sz="2000" i="0" dirty="0" err="1">
                <a:solidFill>
                  <a:srgbClr val="C00000"/>
                </a:solidFill>
                <a:effectLst/>
                <a:latin typeface="+mj-lt"/>
              </a:rPr>
              <a:t>Yufeng</a:t>
            </a:r>
            <a:r>
              <a:rPr lang="en-US" sz="2000" i="0" dirty="0">
                <a:solidFill>
                  <a:srgbClr val="C00000"/>
                </a:solidFill>
                <a:effectLst/>
                <a:latin typeface="+mj-lt"/>
              </a:rPr>
              <a:t> Zheng and Adel S. </a:t>
            </a:r>
            <a:r>
              <a:rPr lang="en-US" sz="2000" i="0" dirty="0" err="1">
                <a:solidFill>
                  <a:srgbClr val="C00000"/>
                </a:solidFill>
                <a:effectLst/>
                <a:latin typeface="+mj-lt"/>
              </a:rPr>
              <a:t>Elmaghraby</a:t>
            </a:r>
            <a:r>
              <a:rPr lang="en-US" sz="2000" dirty="0">
                <a:solidFill>
                  <a:srgbClr val="C00000"/>
                </a:solidFill>
                <a:latin typeface="+mj-lt"/>
              </a:rPr>
              <a:t>  </a:t>
            </a:r>
            <a:r>
              <a:rPr lang="en-US" sz="2000" i="0" dirty="0">
                <a:solidFill>
                  <a:srgbClr val="1F1F1F"/>
                </a:solidFill>
                <a:effectLst/>
                <a:latin typeface="+mj-lt"/>
              </a:rPr>
              <a:t>they focused on precise early breast cancer diagnosis through deep learning techniques. Their YOLO-based model achieves simultaneous detection and classification of suspicious lesions in digital mammograms. The objective is to minimize unwarranted biopsies and enhance survival rates. Leveraging prior mammograms for radiologist support, the research scrutinizes four lesion categories such as Mass, Calcification, Architectural Distortions, and Normal.</a:t>
            </a:r>
          </a:p>
        </p:txBody>
      </p:sp>
    </p:spTree>
    <p:extLst>
      <p:ext uri="{BB962C8B-B14F-4D97-AF65-F5344CB8AC3E}">
        <p14:creationId xmlns:p14="http://schemas.microsoft.com/office/powerpoint/2010/main" val="2751474589"/>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- 5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0"/>
            <a:ext cx="8143875" cy="4267199"/>
          </a:xfrm>
          <a:prstGeom prst="rect">
            <a:avLst/>
          </a:prstGeom>
        </p:spPr>
        <p:txBody>
          <a:bodyPr vert="horz" wrap="square" lIns="91440" tIns="45720" rIns="91440" bIns="45720" numCol="1" anchor="t" anchorCtr="0" compatLnSpc="1">
            <a:prstTxWarp prst="textNoShape">
              <a:avLst/>
            </a:prstTxWarp>
          </a:body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integration of Prior mammograms from all used follow-up screenings to provide an early detection and classification on initial screened mammograms is important because it can help to identify abnormalities that may have been missed in earlier screenings.</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use of image-to-image translation techniques to create new translated Prior mammograms that can overcome the misalignment between the two screenings due to temporal and texture changes helps to improve the accuracy of the detection and classification results.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It used a two-stage approach to detection and classification. This means that the model first detected the lesions, and then it classified the lesions. This can lead to errors if the model incorrectly detects a lesion.</a:t>
            </a:r>
          </a:p>
        </p:txBody>
      </p:sp>
    </p:spTree>
    <p:extLst>
      <p:ext uri="{BB962C8B-B14F-4D97-AF65-F5344CB8AC3E}">
        <p14:creationId xmlns:p14="http://schemas.microsoft.com/office/powerpoint/2010/main" val="234160143"/>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752600" y="0"/>
            <a:ext cx="5867400"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- 6</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1"/>
            <a:ext cx="8143875" cy="3886200"/>
          </a:xfrm>
          <a:prstGeom prst="rect">
            <a:avLst/>
          </a:prstGeom>
        </p:spPr>
        <p:txBody>
          <a:bodyPr vert="horz" wrap="square" lIns="91440" tIns="45720" rIns="91440" bIns="45720" numCol="1" anchor="t" anchorCtr="0" compatLnSpc="1">
            <a:prstTxWarp prst="textNoShape">
              <a:avLst/>
            </a:prstTxWarp>
          </a:bodyPr>
          <a:lstStyle/>
          <a:p>
            <a:pPr marL="0" indent="0" algn="l">
              <a:buNone/>
            </a:pPr>
            <a:r>
              <a:rPr lang="en-US" sz="2000" i="0" dirty="0">
                <a:solidFill>
                  <a:srgbClr val="1F1F1F"/>
                </a:solidFill>
                <a:effectLst/>
                <a:latin typeface="+mj-lt"/>
              </a:rPr>
              <a:t>	</a:t>
            </a:r>
          </a:p>
          <a:p>
            <a:pPr marL="0" indent="0" algn="l">
              <a:buNone/>
            </a:pPr>
            <a:r>
              <a:rPr lang="en-US" sz="2000" i="0" dirty="0">
                <a:solidFill>
                  <a:srgbClr val="C00000"/>
                </a:solidFill>
                <a:effectLst/>
                <a:latin typeface="+mj-lt"/>
              </a:rPr>
              <a:t>Steven J. Frank </a:t>
            </a:r>
            <a:r>
              <a:rPr lang="en-US" sz="2000" dirty="0">
                <a:solidFill>
                  <a:srgbClr val="1F1F1F"/>
                </a:solidFill>
                <a:latin typeface="+mj-lt"/>
              </a:rPr>
              <a:t>introduced</a:t>
            </a:r>
            <a:r>
              <a:rPr lang="en-US" sz="2000" i="0" dirty="0">
                <a:solidFill>
                  <a:srgbClr val="1F1F1F"/>
                </a:solidFill>
                <a:effectLst/>
                <a:latin typeface="+mj-lt"/>
              </a:rPr>
              <a:t> a comprehensive approach that involves integrating a deep learning architecture containing both an object-detection algorithm and a convolutional neural network. Specifically, the study utilizes the YOLO v5 object-detection algorithm as its chosen method.</a:t>
            </a:r>
          </a:p>
        </p:txBody>
      </p:sp>
    </p:spTree>
    <p:extLst>
      <p:ext uri="{BB962C8B-B14F-4D97-AF65-F5344CB8AC3E}">
        <p14:creationId xmlns:p14="http://schemas.microsoft.com/office/powerpoint/2010/main" val="3044072636"/>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- 6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0"/>
            <a:ext cx="8143875" cy="4267199"/>
          </a:xfrm>
          <a:prstGeom prst="rect">
            <a:avLst/>
          </a:prstGeom>
        </p:spPr>
        <p:txBody>
          <a:bodyPr vert="horz" wrap="square" lIns="91440" tIns="45720" rIns="91440" bIns="45720" numCol="1" anchor="t" anchorCtr="0" compatLnSpc="1">
            <a:prstTxWarp prst="textNoShape">
              <a:avLst/>
            </a:prstTxWarp>
          </a:body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system can reduce the time and effort required for radiologists to review mammograms and improve the accuracy of breast mass detection.</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False positives, which can lead to reviewer frustration and diminish confidence in a tool's effectiveness, are a potential shortcoming of object-detection systems.</a:t>
            </a:r>
          </a:p>
        </p:txBody>
      </p:sp>
    </p:spTree>
    <p:extLst>
      <p:ext uri="{BB962C8B-B14F-4D97-AF65-F5344CB8AC3E}">
        <p14:creationId xmlns:p14="http://schemas.microsoft.com/office/powerpoint/2010/main" val="3042403605"/>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752600" y="0"/>
            <a:ext cx="5867400"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- 7</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1"/>
            <a:ext cx="8143875" cy="3886200"/>
          </a:xfrm>
          <a:prstGeom prst="rect">
            <a:avLst/>
          </a:prstGeom>
        </p:spPr>
        <p:txBody>
          <a:bodyPr vert="horz" wrap="square" lIns="91440" tIns="45720" rIns="91440" bIns="45720" numCol="1" anchor="t" anchorCtr="0" compatLnSpc="1">
            <a:prstTxWarp prst="textNoShape">
              <a:avLst/>
            </a:prstTxWarp>
          </a:bodyPr>
          <a:lstStyle/>
          <a:p>
            <a:pPr marL="0" indent="0" algn="l">
              <a:buNone/>
            </a:pPr>
            <a:r>
              <a:rPr lang="en-US" sz="2000" i="0" dirty="0">
                <a:solidFill>
                  <a:srgbClr val="1F1F1F"/>
                </a:solidFill>
                <a:effectLst/>
                <a:latin typeface="+mj-lt"/>
              </a:rPr>
              <a:t>	</a:t>
            </a:r>
          </a:p>
          <a:p>
            <a:pPr marL="0" indent="0" algn="l">
              <a:buNone/>
            </a:pPr>
            <a:r>
              <a:rPr lang="en-US" sz="2000" i="0" dirty="0">
                <a:solidFill>
                  <a:srgbClr val="C00000"/>
                </a:solidFill>
                <a:effectLst/>
                <a:latin typeface="+mj-lt"/>
              </a:rPr>
              <a:t>Fei Yan, </a:t>
            </a:r>
            <a:r>
              <a:rPr lang="en-US" sz="2000" i="0" dirty="0" err="1">
                <a:solidFill>
                  <a:srgbClr val="C00000"/>
                </a:solidFill>
                <a:effectLst/>
                <a:latin typeface="+mj-lt"/>
              </a:rPr>
              <a:t>Hesheng</a:t>
            </a:r>
            <a:r>
              <a:rPr lang="en-US" sz="2000" i="0" dirty="0">
                <a:solidFill>
                  <a:srgbClr val="C00000"/>
                </a:solidFill>
                <a:effectLst/>
                <a:latin typeface="+mj-lt"/>
              </a:rPr>
              <a:t> Huang, Witold </a:t>
            </a:r>
            <a:r>
              <a:rPr lang="en-US" sz="2000" i="0" dirty="0" err="1">
                <a:solidFill>
                  <a:srgbClr val="C00000"/>
                </a:solidFill>
                <a:effectLst/>
                <a:latin typeface="+mj-lt"/>
              </a:rPr>
              <a:t>Pedrycz</a:t>
            </a:r>
            <a:r>
              <a:rPr lang="en-US" sz="2000" i="0" dirty="0">
                <a:solidFill>
                  <a:srgbClr val="C00000"/>
                </a:solidFill>
                <a:effectLst/>
                <a:latin typeface="+mj-lt"/>
              </a:rPr>
              <a:t> , Kaoru </a:t>
            </a:r>
            <a:r>
              <a:rPr lang="en-US" sz="2000" i="0" dirty="0" err="1">
                <a:solidFill>
                  <a:srgbClr val="C00000"/>
                </a:solidFill>
                <a:effectLst/>
                <a:latin typeface="+mj-lt"/>
              </a:rPr>
              <a:t>Hirota</a:t>
            </a:r>
            <a:r>
              <a:rPr lang="en-US" sz="2000" i="0" dirty="0">
                <a:solidFill>
                  <a:srgbClr val="C00000"/>
                </a:solidFill>
                <a:effectLst/>
                <a:latin typeface="+mj-lt"/>
              </a:rPr>
              <a:t> </a:t>
            </a:r>
            <a:r>
              <a:rPr lang="en-US" sz="2000" dirty="0">
                <a:solidFill>
                  <a:srgbClr val="1F1F1F"/>
                </a:solidFill>
                <a:latin typeface="+mj-lt"/>
              </a:rPr>
              <a:t>created a methodology that evaluates a breast cancer detection strategy using ensemble classifiers and feature weighting algorithms. Diagnostic accuracy is experimentally assessed, with two key algorithms employed: Artifact removal within the breast region (Algorithm 1) and removal of abnormal areas in regions of interest (Algorithm 2). These algorithms enhance the overall effectiveness of the detection strategy.</a:t>
            </a:r>
            <a:endParaRPr lang="en-US" sz="2000" i="0" dirty="0">
              <a:solidFill>
                <a:srgbClr val="1F1F1F"/>
              </a:solidFill>
              <a:effectLst/>
              <a:latin typeface="+mj-lt"/>
            </a:endParaRPr>
          </a:p>
        </p:txBody>
      </p:sp>
    </p:spTree>
    <p:extLst>
      <p:ext uri="{BB962C8B-B14F-4D97-AF65-F5344CB8AC3E}">
        <p14:creationId xmlns:p14="http://schemas.microsoft.com/office/powerpoint/2010/main" val="3542793785"/>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- 7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0"/>
            <a:ext cx="8143875" cy="4267199"/>
          </a:xfrm>
          <a:prstGeom prst="rect">
            <a:avLst/>
          </a:prstGeom>
        </p:spPr>
        <p:txBody>
          <a:bodyPr vert="horz" wrap="square" lIns="91440" tIns="45720" rIns="91440" bIns="45720" numCol="1" anchor="t" anchorCtr="0" compatLnSpc="1">
            <a:prstTxWarp prst="textNoShape">
              <a:avLst/>
            </a:prstTxWarp>
          </a:body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scheme could be highly practical and effective for helping radiologists to detect breast cancer, greatly reducing the incidence of false positives and false negatives.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A label or artifact is attached to the breast region, which cannot be removed using the proposed region extraction method. </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Large breast cancer datasets cannot be employed in the proposed scheme because they are very difficult to obtain.</a:t>
            </a:r>
          </a:p>
        </p:txBody>
      </p:sp>
    </p:spTree>
    <p:extLst>
      <p:ext uri="{BB962C8B-B14F-4D97-AF65-F5344CB8AC3E}">
        <p14:creationId xmlns:p14="http://schemas.microsoft.com/office/powerpoint/2010/main" val="682924197"/>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p:cNvSpPr>
            <a:spLocks noGrp="1"/>
          </p:cNvSpPr>
          <p:nvPr>
            <p:ph type="title"/>
          </p:nvPr>
        </p:nvSpPr>
        <p:spPr>
          <a:xfrm>
            <a:off x="2190750" y="0"/>
            <a:ext cx="5000625" cy="571500"/>
          </a:xfrm>
          <a:noFill/>
          <a:ln>
            <a:miter lim="800000"/>
          </a:ln>
        </p:spPr>
        <p:txBody>
          <a:bodyPr vert="horz" wrap="square" lIns="91440" tIns="45720" rIns="91440" bIns="4572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baseline="0">
                <a:solidFill>
                  <a:schemeClr val="tx2"/>
                </a:solidFill>
                <a:latin typeface="Times New Roman" pitchFamily="18" charset="0"/>
                <a:ea typeface="+mj-ea"/>
                <a:cs typeface="+mj-cs"/>
              </a:defRPr>
            </a:lvl1pPr>
          </a:lstStyle>
          <a:p>
            <a:pPr lvl="0"/>
            <a:r>
              <a:rPr lang="en-IN" altLang="en-US" sz="3200" b="1">
                <a:solidFill>
                  <a:srgbClr val="C00000"/>
                </a:solidFill>
              </a:rPr>
              <a:t>PROBLEM STATEMENT</a:t>
            </a:r>
            <a:endParaRPr lang="en-IN" altLang="en-US" sz="3200">
              <a:solidFill>
                <a:srgbClr val="C00000"/>
              </a:solidFill>
            </a:endParaRPr>
          </a:p>
        </p:txBody>
      </p:sp>
      <p:sp>
        <p:nvSpPr>
          <p:cNvPr id="7171" name="Content Placeholder 4"/>
          <p:cNvSpPr>
            <a:spLocks noGrp="1"/>
          </p:cNvSpPr>
          <p:nvPr>
            <p:ph idx="1"/>
          </p:nvPr>
        </p:nvSpPr>
        <p:spPr>
          <a:xfrm>
            <a:off x="619124" y="914400"/>
            <a:ext cx="8143875" cy="5029199"/>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latin typeface="+mn-lt"/>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latin typeface="+mn-lt"/>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5pPr>
            <a:lvl6pPr marL="2514600" indent="-228600" algn="l" rtl="0" fontAlgn="base">
              <a:spcBef>
                <a:spcPct val="20000"/>
              </a:spcBef>
              <a:spcAft>
                <a:spcPct val="0"/>
              </a:spcAft>
              <a:buChar char="»"/>
              <a:defRPr lang="en-US" altLang="en-US" sz="2000">
                <a:solidFill>
                  <a:schemeClr val="tx1"/>
                </a:solidFill>
                <a:latin typeface="+mn-lt"/>
              </a:defRPr>
            </a:lvl6pPr>
            <a:lvl7pPr marL="2971800" indent="-228600" algn="l" rtl="0" fontAlgn="base">
              <a:spcBef>
                <a:spcPct val="20000"/>
              </a:spcBef>
              <a:spcAft>
                <a:spcPct val="0"/>
              </a:spcAft>
              <a:buChar char="»"/>
              <a:defRPr lang="en-US" altLang="en-US" sz="2000">
                <a:solidFill>
                  <a:schemeClr val="tx1"/>
                </a:solidFill>
                <a:latin typeface="+mn-lt"/>
              </a:defRPr>
            </a:lvl7pPr>
            <a:lvl8pPr marL="3429000" indent="-228600" algn="l" rtl="0" fontAlgn="base">
              <a:spcBef>
                <a:spcPct val="20000"/>
              </a:spcBef>
              <a:spcAft>
                <a:spcPct val="0"/>
              </a:spcAft>
              <a:buChar char="»"/>
              <a:defRPr lang="en-US" altLang="en-US" sz="2000">
                <a:solidFill>
                  <a:schemeClr val="tx1"/>
                </a:solidFill>
                <a:latin typeface="+mn-lt"/>
              </a:defRPr>
            </a:lvl8pPr>
            <a:lvl9pPr marL="3886200" indent="-228600" algn="l" rtl="0" fontAlgn="base">
              <a:spcBef>
                <a:spcPct val="20000"/>
              </a:spcBef>
              <a:spcAft>
                <a:spcPct val="0"/>
              </a:spcAft>
              <a:buChar char="»"/>
              <a:defRPr lang="en-US" altLang="en-US" sz="2000">
                <a:solidFill>
                  <a:schemeClr val="tx1"/>
                </a:solidFill>
                <a:latin typeface="+mn-lt"/>
              </a:defRPr>
            </a:lvl9pPr>
          </a:lstStyle>
          <a:p>
            <a:pPr lvl="0" algn="just">
              <a:buNone/>
            </a:pPr>
            <a:r>
              <a:rPr lang="en-US" altLang="en-US" sz="2000" dirty="0">
                <a:ea typeface="Times New Roman" pitchFamily="18" charset="0"/>
              </a:rPr>
              <a:t>		Breast cancer is a leading cause of death for women globally. Breast cancer starts when cells in the breast begin to grow abnormally and form a lump or tumor. To detect breast cancer Mammograms are used. Mammograms are X-ray images of the breasts which is used to detect breast cancer. Early detection of breast cancer is important for effective treatment and a better chance of survival. If breast cancer is not detected early, it can spread to other parts of the body and become more difficult to treat. </a:t>
            </a:r>
          </a:p>
          <a:p>
            <a:pPr lvl="0" algn="just">
              <a:buNone/>
            </a:pPr>
            <a:r>
              <a:rPr lang="en-US" altLang="en-US" sz="2000" dirty="0">
                <a:ea typeface="Times New Roman" pitchFamily="18" charset="0"/>
              </a:rPr>
              <a:t>		However, finding breast lumps in mammograms is challenging because the images can be complex because they have a lot of overlapping tissue making it difficult to distinguish between lumps and normal tissue. This is a problem because early detection of breast cancer is important for effective treatment and a better chance of survival. This project aims to develop a new method for detecting breast cancer in mammograms that is more accurate and easier to interpret. </a:t>
            </a:r>
          </a:p>
        </p:txBody>
      </p:sp>
      <p:sp>
        <p:nvSpPr>
          <p:cNvPr id="7172"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Tree>
  </p:cSld>
  <p:clrMapOvr>
    <a:masterClrMapping/>
  </p:clrMapOvr>
  <mc:AlternateContent xmlns:mc="http://schemas.openxmlformats.org/markup-compatibility/2006" xmlns:p14="http://schemas.microsoft.com/office/powerpoint/2010/main">
    <mc:Choice Requires="p14">
      <p:transition spd="slow" p14:dur="1200">
        <p:zo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zo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752600" y="0"/>
            <a:ext cx="5867400"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- 8</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1"/>
            <a:ext cx="8143875" cy="3886200"/>
          </a:xfrm>
          <a:prstGeom prst="rect">
            <a:avLst/>
          </a:prstGeom>
        </p:spPr>
        <p:txBody>
          <a:bodyPr vert="horz" wrap="square" lIns="91440" tIns="45720" rIns="91440" bIns="45720" numCol="1" anchor="t" anchorCtr="0" compatLnSpc="1">
            <a:prstTxWarp prst="textNoShape">
              <a:avLst/>
            </a:prstTxWarp>
          </a:bodyPr>
          <a:lstStyle/>
          <a:p>
            <a:pPr marL="0" indent="0" algn="l">
              <a:buNone/>
            </a:pPr>
            <a:r>
              <a:rPr lang="en-US" sz="2000" i="0" dirty="0">
                <a:solidFill>
                  <a:srgbClr val="1F1F1F"/>
                </a:solidFill>
                <a:effectLst/>
                <a:latin typeface="+mj-lt"/>
              </a:rPr>
              <a:t>	</a:t>
            </a:r>
          </a:p>
          <a:p>
            <a:pPr marL="0" indent="0" algn="l">
              <a:buNone/>
            </a:pPr>
            <a:r>
              <a:rPr lang="en-US" sz="2000" i="0" dirty="0" err="1">
                <a:solidFill>
                  <a:srgbClr val="C00000"/>
                </a:solidFill>
                <a:effectLst/>
                <a:latin typeface="+mj-lt"/>
              </a:rPr>
              <a:t>Khaoula</a:t>
            </a:r>
            <a:r>
              <a:rPr lang="en-US" sz="2000" i="0" dirty="0">
                <a:solidFill>
                  <a:srgbClr val="C00000"/>
                </a:solidFill>
                <a:effectLst/>
                <a:latin typeface="+mj-lt"/>
              </a:rPr>
              <a:t> Belhaj </a:t>
            </a:r>
            <a:r>
              <a:rPr lang="en-US" sz="2000" i="0" dirty="0" err="1">
                <a:solidFill>
                  <a:srgbClr val="C00000"/>
                </a:solidFill>
                <a:effectLst/>
                <a:latin typeface="+mj-lt"/>
              </a:rPr>
              <a:t>Soulami</a:t>
            </a:r>
            <a:r>
              <a:rPr lang="en-US" sz="2000" i="0" dirty="0">
                <a:solidFill>
                  <a:srgbClr val="C00000"/>
                </a:solidFill>
                <a:effectLst/>
                <a:latin typeface="+mj-lt"/>
              </a:rPr>
              <a:t>, Naima </a:t>
            </a:r>
            <a:r>
              <a:rPr lang="en-US" sz="2000" i="0" dirty="0" err="1">
                <a:solidFill>
                  <a:srgbClr val="C00000"/>
                </a:solidFill>
                <a:effectLst/>
                <a:latin typeface="+mj-lt"/>
              </a:rPr>
              <a:t>Kaabouch</a:t>
            </a:r>
            <a:r>
              <a:rPr lang="en-US" sz="2000" dirty="0">
                <a:solidFill>
                  <a:srgbClr val="C00000"/>
                </a:solidFill>
                <a:latin typeface="+mj-lt"/>
              </a:rPr>
              <a:t> and </a:t>
            </a:r>
            <a:r>
              <a:rPr lang="en-US" sz="2000" i="0" dirty="0">
                <a:solidFill>
                  <a:srgbClr val="C00000"/>
                </a:solidFill>
                <a:effectLst/>
                <a:latin typeface="+mj-lt"/>
              </a:rPr>
              <a:t>Mohamed Nabil </a:t>
            </a:r>
            <a:r>
              <a:rPr lang="en-US" sz="2000" i="0" dirty="0" err="1">
                <a:solidFill>
                  <a:srgbClr val="C00000"/>
                </a:solidFill>
                <a:effectLst/>
                <a:latin typeface="+mj-lt"/>
              </a:rPr>
              <a:t>Saidi</a:t>
            </a:r>
            <a:r>
              <a:rPr lang="en-US" sz="2000" dirty="0">
                <a:solidFill>
                  <a:srgbClr val="C00000"/>
                </a:solidFill>
                <a:latin typeface="+mj-lt"/>
              </a:rPr>
              <a:t> </a:t>
            </a:r>
            <a:r>
              <a:rPr lang="en-US" sz="2000" dirty="0">
                <a:solidFill>
                  <a:srgbClr val="1F1F1F"/>
                </a:solidFill>
                <a:latin typeface="+mj-lt"/>
              </a:rPr>
              <a:t>they used Capsule based Deep learning model to classify suspicious masses in the breast into normal, benign, and malignant. They used Dynamic Routing algorithm.</a:t>
            </a:r>
            <a:endParaRPr lang="en-US" sz="2000" i="0" dirty="0">
              <a:solidFill>
                <a:srgbClr val="1F1F1F"/>
              </a:solidFill>
              <a:effectLst/>
              <a:latin typeface="+mj-lt"/>
            </a:endParaRPr>
          </a:p>
        </p:txBody>
      </p:sp>
    </p:spTree>
    <p:extLst>
      <p:ext uri="{BB962C8B-B14F-4D97-AF65-F5344CB8AC3E}">
        <p14:creationId xmlns:p14="http://schemas.microsoft.com/office/powerpoint/2010/main" val="3042242500"/>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- 8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0"/>
            <a:ext cx="8143875" cy="4267199"/>
          </a:xfrm>
          <a:prstGeom prst="rect">
            <a:avLst/>
          </a:prstGeom>
        </p:spPr>
        <p:txBody>
          <a:bodyPr vert="horz" wrap="square" lIns="91440" tIns="45720" rIns="91440" bIns="45720" numCol="1" anchor="t" anchorCtr="0" compatLnSpc="1">
            <a:prstTxWarp prst="textNoShape">
              <a:avLst/>
            </a:prstTxWarp>
          </a:body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model shows good performance for binary classification and multiclassification of suspicious breast masses, particularly for extremely dense mammograms.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binary classification of masses into normal and abnormal achieves an accuracy of 96.03% whereas the  multiclassification of breast masses into normal, benign, and malignant scores an accuracy of 77.78% which is less than binary classification.</a:t>
            </a:r>
          </a:p>
        </p:txBody>
      </p:sp>
    </p:spTree>
    <p:extLst>
      <p:ext uri="{BB962C8B-B14F-4D97-AF65-F5344CB8AC3E}">
        <p14:creationId xmlns:p14="http://schemas.microsoft.com/office/powerpoint/2010/main" val="2234378895"/>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752600" y="0"/>
            <a:ext cx="5867400"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- 9</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1"/>
            <a:ext cx="8143875" cy="3886200"/>
          </a:xfrm>
          <a:prstGeom prst="rect">
            <a:avLst/>
          </a:prstGeom>
        </p:spPr>
        <p:txBody>
          <a:bodyPr vert="horz" wrap="square" lIns="91440" tIns="45720" rIns="91440" bIns="45720" numCol="1" anchor="t" anchorCtr="0" compatLnSpc="1">
            <a:prstTxWarp prst="textNoShape">
              <a:avLst/>
            </a:prstTxWarp>
          </a:bodyPr>
          <a:lstStyle/>
          <a:p>
            <a:pPr marL="0" indent="0" algn="l">
              <a:buNone/>
            </a:pPr>
            <a:r>
              <a:rPr lang="en-US" sz="2000" i="0" dirty="0">
                <a:solidFill>
                  <a:srgbClr val="1F1F1F"/>
                </a:solidFill>
                <a:effectLst/>
                <a:latin typeface="+mj-lt"/>
              </a:rPr>
              <a:t>	</a:t>
            </a:r>
          </a:p>
          <a:p>
            <a:pPr marL="0" indent="0" algn="l">
              <a:buNone/>
            </a:pPr>
            <a:r>
              <a:rPr lang="en-US" sz="2000" i="0" dirty="0">
                <a:solidFill>
                  <a:srgbClr val="C00000"/>
                </a:solidFill>
                <a:effectLst/>
                <a:latin typeface="+mj-lt"/>
              </a:rPr>
              <a:t>Volkan </a:t>
            </a:r>
            <a:r>
              <a:rPr lang="en-US" sz="2000" i="0" dirty="0" err="1">
                <a:solidFill>
                  <a:srgbClr val="C00000"/>
                </a:solidFill>
                <a:effectLst/>
                <a:latin typeface="+mj-lt"/>
              </a:rPr>
              <a:t>Müjdat</a:t>
            </a:r>
            <a:r>
              <a:rPr lang="en-US" sz="2000" i="0" dirty="0">
                <a:solidFill>
                  <a:srgbClr val="C00000"/>
                </a:solidFill>
                <a:effectLst/>
                <a:latin typeface="+mj-lt"/>
              </a:rPr>
              <a:t> </a:t>
            </a:r>
            <a:r>
              <a:rPr lang="en-US" sz="2000" i="0" dirty="0" err="1">
                <a:solidFill>
                  <a:srgbClr val="C00000"/>
                </a:solidFill>
                <a:effectLst/>
                <a:latin typeface="+mj-lt"/>
              </a:rPr>
              <a:t>Tiryaki</a:t>
            </a:r>
            <a:r>
              <a:rPr lang="en-US" sz="2000" i="0" dirty="0">
                <a:solidFill>
                  <a:srgbClr val="C00000"/>
                </a:solidFill>
                <a:effectLst/>
                <a:latin typeface="+mj-lt"/>
              </a:rPr>
              <a:t> </a:t>
            </a:r>
            <a:r>
              <a:rPr lang="en-US" sz="2000" dirty="0">
                <a:solidFill>
                  <a:srgbClr val="1F1F1F"/>
                </a:solidFill>
                <a:latin typeface="+mj-lt"/>
              </a:rPr>
              <a:t>proposed cascaded U-net++</a:t>
            </a:r>
            <a:r>
              <a:rPr lang="en-US" sz="2000" dirty="0" err="1">
                <a:solidFill>
                  <a:srgbClr val="1F1F1F"/>
                </a:solidFill>
                <a:latin typeface="+mj-lt"/>
              </a:rPr>
              <a:t>Xception</a:t>
            </a:r>
            <a:r>
              <a:rPr lang="en-US" sz="2000" dirty="0">
                <a:solidFill>
                  <a:srgbClr val="1F1F1F"/>
                </a:solidFill>
                <a:latin typeface="+mj-lt"/>
              </a:rPr>
              <a:t> deep learning pipeline. Importantly, this approach doesn't necessitate the inclusion of clinical data, highlighting the potential for accurate and efficient diagnostic outcomes solely from the image-based methodology.</a:t>
            </a:r>
            <a:endParaRPr lang="en-US" sz="2000" i="0" dirty="0">
              <a:solidFill>
                <a:srgbClr val="1F1F1F"/>
              </a:solidFill>
              <a:effectLst/>
              <a:latin typeface="+mj-lt"/>
            </a:endParaRPr>
          </a:p>
        </p:txBody>
      </p:sp>
    </p:spTree>
    <p:extLst>
      <p:ext uri="{BB962C8B-B14F-4D97-AF65-F5344CB8AC3E}">
        <p14:creationId xmlns:p14="http://schemas.microsoft.com/office/powerpoint/2010/main" val="775873908"/>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- 9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0"/>
            <a:ext cx="8143875" cy="4267199"/>
          </a:xfrm>
          <a:prstGeom prst="rect">
            <a:avLst/>
          </a:prstGeom>
        </p:spPr>
        <p:txBody>
          <a:bodyPr vert="horz" wrap="square" lIns="91440" tIns="45720" rIns="91440" bIns="45720" numCol="1" anchor="t" anchorCtr="0" compatLnSpc="1">
            <a:prstTxWarp prst="textNoShape">
              <a:avLst/>
            </a:prstTxWarp>
          </a:body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model may be used to reduce the workload of radiologists for mass detection, segmentation, and classification which are all crucial mammogram interpretation steps. </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model is useful for breast cancer mass segmentation and classification on BCDR dataset and may be useful on additional mammogram datasets.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A cascaded approach increases the requirement for both computational resources and the amount of training data.</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BCDR and other datasets lack performance comparison between different radiologists so there is an uncertainty for setting an accomplishment level for the deep learning model.</a:t>
            </a:r>
          </a:p>
        </p:txBody>
      </p:sp>
    </p:spTree>
    <p:extLst>
      <p:ext uri="{BB962C8B-B14F-4D97-AF65-F5344CB8AC3E}">
        <p14:creationId xmlns:p14="http://schemas.microsoft.com/office/powerpoint/2010/main" val="1323419119"/>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1208" y="695047"/>
            <a:ext cx="4058771" cy="369962"/>
          </a:xfrm>
          <a:prstGeom prst="rect">
            <a:avLst/>
          </a:prstGeom>
        </p:spPr>
        <p:txBody>
          <a:bodyPr vert="horz" wrap="square" lIns="0" tIns="10085" rIns="0" bIns="0" rtlCol="0">
            <a:spAutoFit/>
          </a:bodyPr>
          <a:lstStyle/>
          <a:p>
            <a:pPr marL="11206">
              <a:spcBef>
                <a:spcPts val="79"/>
              </a:spcBef>
            </a:pPr>
            <a:r>
              <a:rPr sz="2338" spc="-9" dirty="0">
                <a:latin typeface="Times New Roman"/>
                <a:cs typeface="Times New Roman"/>
              </a:rPr>
              <a:t>Consolidation</a:t>
            </a:r>
            <a:r>
              <a:rPr sz="2338" spc="-4" dirty="0">
                <a:latin typeface="Times New Roman"/>
                <a:cs typeface="Times New Roman"/>
              </a:rPr>
              <a:t> of</a:t>
            </a:r>
            <a:r>
              <a:rPr sz="2338" spc="-22" dirty="0">
                <a:latin typeface="Times New Roman"/>
                <a:cs typeface="Times New Roman"/>
              </a:rPr>
              <a:t> </a:t>
            </a:r>
            <a:r>
              <a:rPr sz="2338" spc="-4" dirty="0">
                <a:latin typeface="Times New Roman"/>
                <a:cs typeface="Times New Roman"/>
              </a:rPr>
              <a:t>the</a:t>
            </a:r>
            <a:r>
              <a:rPr sz="2338" spc="-22" dirty="0">
                <a:latin typeface="Times New Roman"/>
                <a:cs typeface="Times New Roman"/>
              </a:rPr>
              <a:t> </a:t>
            </a:r>
            <a:r>
              <a:rPr sz="2338" spc="-4" dirty="0">
                <a:latin typeface="Times New Roman"/>
                <a:cs typeface="Times New Roman"/>
              </a:rPr>
              <a:t>literatures:</a:t>
            </a:r>
            <a:endParaRPr sz="2338" dirty="0">
              <a:latin typeface="Times New Roman"/>
              <a:cs typeface="Times New Roman"/>
            </a:endParaRPr>
          </a:p>
        </p:txBody>
      </p:sp>
      <p:sp>
        <p:nvSpPr>
          <p:cNvPr id="9" name="object 9"/>
          <p:cNvSpPr txBox="1">
            <a:spLocks noGrp="1"/>
          </p:cNvSpPr>
          <p:nvPr>
            <p:ph type="sldNum" sz="quarter" idx="7"/>
          </p:nvPr>
        </p:nvSpPr>
        <p:spPr>
          <a:xfrm>
            <a:off x="9366541" y="7310742"/>
            <a:ext cx="316229" cy="229234"/>
          </a:xfrm>
          <a:prstGeom prst="rect">
            <a:avLst/>
          </a:prstGeom>
        </p:spPr>
        <p:txBody>
          <a:bodyPr vert="horz" wrap="square" lIns="0" tIns="0" rIns="0" bIns="0" rtlCol="0">
            <a:spAutoFit/>
          </a:bodyPr>
          <a:lstStyle>
            <a:defPPr>
              <a:defRPr lang="en-US"/>
            </a:defPPr>
            <a:lvl1pPr marL="0" algn="l" defTabSz="914400" rtl="0" eaLnBrk="1" latinLnBrk="0" hangingPunct="1">
              <a:defRPr sz="1300" b="1"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25"/>
              </a:spcBef>
            </a:pPr>
            <a:fld id="{81D60167-4931-47E6-BA6A-407CBD079E47}" type="slidenum">
              <a:rPr lang="en-IN" spc="10" smtClean="0"/>
              <a:pPr marL="38100">
                <a:spcBef>
                  <a:spcPts val="125"/>
                </a:spcBef>
              </a:pPr>
              <a:t>24</a:t>
            </a:fld>
            <a:endParaRPr spc="9" dirty="0"/>
          </a:p>
        </p:txBody>
      </p:sp>
      <p:sp>
        <p:nvSpPr>
          <p:cNvPr id="12" name="Title 2">
            <a:extLst>
              <a:ext uri="{FF2B5EF4-FFF2-40B4-BE49-F238E27FC236}">
                <a16:creationId xmlns:a16="http://schemas.microsoft.com/office/drawing/2014/main" id="{8DE32D3A-29EF-07E6-6880-F6CC4D81D281}"/>
              </a:ext>
            </a:extLst>
          </p:cNvPr>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graphicFrame>
        <p:nvGraphicFramePr>
          <p:cNvPr id="13" name="Table 13">
            <a:extLst>
              <a:ext uri="{FF2B5EF4-FFF2-40B4-BE49-F238E27FC236}">
                <a16:creationId xmlns:a16="http://schemas.microsoft.com/office/drawing/2014/main" id="{FBA1B387-538D-218A-8181-7CEBD366B7F1}"/>
              </a:ext>
            </a:extLst>
          </p:cNvPr>
          <p:cNvGraphicFramePr>
            <a:graphicFrameLocks noGrp="1"/>
          </p:cNvGraphicFramePr>
          <p:nvPr>
            <p:extLst>
              <p:ext uri="{D42A27DB-BD31-4B8C-83A1-F6EECF244321}">
                <p14:modId xmlns:p14="http://schemas.microsoft.com/office/powerpoint/2010/main" val="3303140556"/>
              </p:ext>
            </p:extLst>
          </p:nvPr>
        </p:nvGraphicFramePr>
        <p:xfrm>
          <a:off x="838200" y="1396999"/>
          <a:ext cx="8001000" cy="4414522"/>
        </p:xfrm>
        <a:graphic>
          <a:graphicData uri="http://schemas.openxmlformats.org/drawingml/2006/table">
            <a:tbl>
              <a:tblPr firstRow="1" bandRow="1">
                <a:tableStyleId>{5940675A-B579-460E-94D1-54222C63F5DA}</a:tableStyleId>
              </a:tblPr>
              <a:tblGrid>
                <a:gridCol w="392206">
                  <a:extLst>
                    <a:ext uri="{9D8B030D-6E8A-4147-A177-3AD203B41FA5}">
                      <a16:colId xmlns:a16="http://schemas.microsoft.com/office/drawing/2014/main" val="4162645230"/>
                    </a:ext>
                  </a:extLst>
                </a:gridCol>
                <a:gridCol w="3417794">
                  <a:extLst>
                    <a:ext uri="{9D8B030D-6E8A-4147-A177-3AD203B41FA5}">
                      <a16:colId xmlns:a16="http://schemas.microsoft.com/office/drawing/2014/main" val="1701365107"/>
                    </a:ext>
                  </a:extLst>
                </a:gridCol>
                <a:gridCol w="2190750">
                  <a:extLst>
                    <a:ext uri="{9D8B030D-6E8A-4147-A177-3AD203B41FA5}">
                      <a16:colId xmlns:a16="http://schemas.microsoft.com/office/drawing/2014/main" val="3959957681"/>
                    </a:ext>
                  </a:extLst>
                </a:gridCol>
                <a:gridCol w="2000250">
                  <a:extLst>
                    <a:ext uri="{9D8B030D-6E8A-4147-A177-3AD203B41FA5}">
                      <a16:colId xmlns:a16="http://schemas.microsoft.com/office/drawing/2014/main" val="1168209689"/>
                    </a:ext>
                  </a:extLst>
                </a:gridCol>
              </a:tblGrid>
              <a:tr h="482602">
                <a:tc>
                  <a:txBody>
                    <a:bodyPr/>
                    <a:lstStyle/>
                    <a:p>
                      <a:pPr algn="ctr"/>
                      <a:r>
                        <a:rPr lang="en-US" sz="1200" b="1" dirty="0" err="1">
                          <a:solidFill>
                            <a:schemeClr val="tx1"/>
                          </a:solidFill>
                        </a:rPr>
                        <a:t>S.No</a:t>
                      </a:r>
                      <a:endParaRPr lang="en-IN" sz="1200" b="1" dirty="0">
                        <a:solidFill>
                          <a:schemeClr val="tx1"/>
                        </a:solidFill>
                      </a:endParaRPr>
                    </a:p>
                  </a:txBody>
                  <a:tcPr/>
                </a:tc>
                <a:tc>
                  <a:txBody>
                    <a:bodyPr/>
                    <a:lstStyle/>
                    <a:p>
                      <a:pPr algn="ctr"/>
                      <a:r>
                        <a:rPr lang="en-US" b="1" dirty="0">
                          <a:solidFill>
                            <a:schemeClr val="tx1"/>
                          </a:solidFill>
                        </a:rPr>
                        <a:t>Author(s) &amp; Year</a:t>
                      </a:r>
                    </a:p>
                  </a:txBody>
                  <a:tcPr/>
                </a:tc>
                <a:tc>
                  <a:txBody>
                    <a:bodyPr/>
                    <a:lstStyle/>
                    <a:p>
                      <a:pPr algn="ctr"/>
                      <a:r>
                        <a:rPr lang="en-US" b="1" dirty="0">
                          <a:solidFill>
                            <a:schemeClr val="tx1"/>
                          </a:solidFill>
                        </a:rPr>
                        <a:t>Methodology Used</a:t>
                      </a:r>
                      <a:endParaRPr lang="en-IN" b="1" dirty="0">
                        <a:solidFill>
                          <a:schemeClr val="tx1"/>
                        </a:solidFill>
                      </a:endParaRPr>
                    </a:p>
                  </a:txBody>
                  <a:tcPr/>
                </a:tc>
                <a:tc>
                  <a:txBody>
                    <a:bodyPr/>
                    <a:lstStyle/>
                    <a:p>
                      <a:pPr algn="ctr"/>
                      <a:r>
                        <a:rPr lang="en-US" b="1" dirty="0">
                          <a:solidFill>
                            <a:schemeClr val="tx1"/>
                          </a:solidFill>
                        </a:rPr>
                        <a:t>Limitations</a:t>
                      </a:r>
                      <a:endParaRPr lang="en-IN" b="1" dirty="0">
                        <a:solidFill>
                          <a:schemeClr val="tx1"/>
                        </a:solidFill>
                      </a:endParaRPr>
                    </a:p>
                  </a:txBody>
                  <a:tcPr/>
                </a:tc>
                <a:extLst>
                  <a:ext uri="{0D108BD9-81ED-4DB2-BD59-A6C34878D82A}">
                    <a16:rowId xmlns:a16="http://schemas.microsoft.com/office/drawing/2014/main" val="847264486"/>
                  </a:ext>
                </a:extLst>
              </a:tr>
              <a:tr h="1243605">
                <a:tc>
                  <a:txBody>
                    <a:bodyPr/>
                    <a:lstStyle/>
                    <a:p>
                      <a:r>
                        <a:rPr lang="en-US" sz="1600" dirty="0"/>
                        <a:t>1.</a:t>
                      </a:r>
                      <a:endParaRPr lang="en-IN" sz="1600" dirty="0"/>
                    </a:p>
                  </a:txBody>
                  <a:tcPr/>
                </a:tc>
                <a:tc>
                  <a:txBody>
                    <a:bodyPr/>
                    <a:lstStyle/>
                    <a:p>
                      <a:r>
                        <a:rPr lang="en-IN" sz="1600" dirty="0"/>
                        <a:t>Lydia </a:t>
                      </a:r>
                      <a:r>
                        <a:rPr lang="en-IN" sz="1600" dirty="0" err="1"/>
                        <a:t>Bouzar-Benlabiod</a:t>
                      </a:r>
                      <a:r>
                        <a:rPr lang="en-IN" sz="1600" dirty="0"/>
                        <a:t> , Khaled </a:t>
                      </a:r>
                      <a:r>
                        <a:rPr lang="en-IN" sz="1600" dirty="0" err="1"/>
                        <a:t>Harrar</a:t>
                      </a:r>
                      <a:r>
                        <a:rPr lang="en-IN" sz="1600" dirty="0"/>
                        <a:t>, Lahcen </a:t>
                      </a:r>
                      <a:r>
                        <a:rPr lang="en-IN" sz="1600" dirty="0" err="1"/>
                        <a:t>Yamoun</a:t>
                      </a:r>
                      <a:r>
                        <a:rPr lang="en-IN" sz="1600" dirty="0"/>
                        <a:t>, Mustapha </a:t>
                      </a:r>
                      <a:r>
                        <a:rPr lang="en-IN" sz="1600" dirty="0" err="1"/>
                        <a:t>Yacine</a:t>
                      </a:r>
                      <a:r>
                        <a:rPr lang="en-IN" sz="1600" dirty="0"/>
                        <a:t> Khodja and Moulay A. </a:t>
                      </a:r>
                      <a:r>
                        <a:rPr lang="en-IN" sz="1600" dirty="0" err="1"/>
                        <a:t>Akhloufi</a:t>
                      </a:r>
                      <a:r>
                        <a:rPr lang="en-IN" sz="1600" dirty="0"/>
                        <a:t> ,2023.</a:t>
                      </a:r>
                    </a:p>
                  </a:txBody>
                  <a:tcPr/>
                </a:tc>
                <a:tc>
                  <a:txBody>
                    <a:bodyPr/>
                    <a:lstStyle/>
                    <a:p>
                      <a:r>
                        <a:rPr lang="en-US" sz="1600" dirty="0"/>
                        <a:t>Utilized </a:t>
                      </a:r>
                      <a:r>
                        <a:rPr lang="en-US" sz="1600" dirty="0" err="1"/>
                        <a:t>ResNext</a:t>
                      </a:r>
                      <a:r>
                        <a:rPr lang="en-US" sz="1600" dirty="0"/>
                        <a:t>, SE-</a:t>
                      </a:r>
                      <a:r>
                        <a:rPr lang="en-US" sz="1600" dirty="0" err="1"/>
                        <a:t>ResNet</a:t>
                      </a:r>
                      <a:r>
                        <a:rPr lang="en-US" sz="1600" dirty="0"/>
                        <a:t>, and CBR for robust mammogram analysis. Outperformed existing approaches.</a:t>
                      </a:r>
                      <a:endParaRPr lang="en-IN" sz="1600"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Limited Generalization,</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Costly.</a:t>
                      </a:r>
                      <a:endParaRPr lang="en-IN" sz="1600" dirty="0">
                        <a:effectLst/>
                      </a:endParaRPr>
                    </a:p>
                  </a:txBody>
                  <a:tcPr/>
                </a:tc>
                <a:extLst>
                  <a:ext uri="{0D108BD9-81ED-4DB2-BD59-A6C34878D82A}">
                    <a16:rowId xmlns:a16="http://schemas.microsoft.com/office/drawing/2014/main" val="985801185"/>
                  </a:ext>
                </a:extLst>
              </a:tr>
              <a:tr h="1010921">
                <a:tc>
                  <a:txBody>
                    <a:bodyPr/>
                    <a:lstStyle/>
                    <a:p>
                      <a:r>
                        <a:rPr lang="en-US" sz="1600" dirty="0"/>
                        <a:t>2.</a:t>
                      </a:r>
                      <a:endParaRPr lang="en-IN" sz="1600" dirty="0"/>
                    </a:p>
                  </a:txBody>
                  <a:tcPr/>
                </a:tc>
                <a:tc>
                  <a:txBody>
                    <a:bodyPr/>
                    <a:lstStyle/>
                    <a:p>
                      <a:r>
                        <a:rPr lang="en-IN" sz="1600" dirty="0" err="1"/>
                        <a:t>Jihen</a:t>
                      </a:r>
                      <a:r>
                        <a:rPr lang="en-IN" sz="1600" dirty="0"/>
                        <a:t> </a:t>
                      </a:r>
                      <a:r>
                        <a:rPr lang="en-IN" sz="1600" dirty="0" err="1"/>
                        <a:t>Frikha</a:t>
                      </a:r>
                      <a:r>
                        <a:rPr lang="en-IN" sz="1600" dirty="0"/>
                        <a:t> </a:t>
                      </a:r>
                      <a:r>
                        <a:rPr lang="en-IN" sz="1600" dirty="0" err="1"/>
                        <a:t>Elleuch</a:t>
                      </a:r>
                      <a:r>
                        <a:rPr lang="en-IN" sz="1600" dirty="0"/>
                        <a:t>, </a:t>
                      </a:r>
                      <a:r>
                        <a:rPr lang="en-IN" sz="1600" dirty="0" err="1"/>
                        <a:t>Mouna</a:t>
                      </a:r>
                      <a:r>
                        <a:rPr lang="en-IN" sz="1600" dirty="0"/>
                        <a:t> Zouari Mehdi, </a:t>
                      </a:r>
                      <a:r>
                        <a:rPr lang="en-IN" sz="1600" dirty="0" err="1"/>
                        <a:t>Majd</a:t>
                      </a:r>
                      <a:r>
                        <a:rPr lang="en-IN" sz="1600" dirty="0"/>
                        <a:t> </a:t>
                      </a:r>
                      <a:r>
                        <a:rPr lang="en-IN" sz="1600" dirty="0" err="1"/>
                        <a:t>Belaaj</a:t>
                      </a:r>
                      <a:r>
                        <a:rPr lang="en-IN" sz="1600" dirty="0"/>
                        <a:t>, </a:t>
                      </a:r>
                      <a:r>
                        <a:rPr lang="en-IN" sz="1600" dirty="0" err="1"/>
                        <a:t>Norhène</a:t>
                      </a:r>
                      <a:r>
                        <a:rPr lang="en-IN" sz="1600" dirty="0"/>
                        <a:t> </a:t>
                      </a:r>
                      <a:r>
                        <a:rPr lang="en-IN" sz="1600" dirty="0" err="1"/>
                        <a:t>Gargouri</a:t>
                      </a:r>
                      <a:r>
                        <a:rPr lang="en-IN" sz="1600" dirty="0"/>
                        <a:t> </a:t>
                      </a:r>
                      <a:r>
                        <a:rPr lang="en-IN" sz="1600" dirty="0" err="1"/>
                        <a:t>Benayed</a:t>
                      </a:r>
                      <a:r>
                        <a:rPr lang="en-IN" sz="1600" dirty="0"/>
                        <a:t>, </a:t>
                      </a:r>
                      <a:r>
                        <a:rPr lang="en-IN" sz="1600" dirty="0" err="1"/>
                        <a:t>Dorra</a:t>
                      </a:r>
                      <a:r>
                        <a:rPr lang="en-IN" sz="1600" dirty="0"/>
                        <a:t> </a:t>
                      </a:r>
                      <a:r>
                        <a:rPr lang="en-IN" sz="1600" dirty="0" err="1"/>
                        <a:t>Sellami</a:t>
                      </a:r>
                      <a:r>
                        <a:rPr lang="en-IN" sz="1600" dirty="0"/>
                        <a:t> and Alima </a:t>
                      </a:r>
                      <a:r>
                        <a:rPr lang="en-IN" sz="1600" dirty="0" err="1"/>
                        <a:t>Damak</a:t>
                      </a:r>
                      <a:r>
                        <a:rPr lang="en-IN" sz="1600" dirty="0"/>
                        <a:t> ,2023.</a:t>
                      </a:r>
                    </a:p>
                  </a:txBody>
                  <a:tcPr/>
                </a:tc>
                <a:tc>
                  <a:txBody>
                    <a:bodyPr/>
                    <a:lstStyle/>
                    <a:p>
                      <a:r>
                        <a:rPr lang="en-US" sz="1600" dirty="0"/>
                        <a:t>Developed framework for Transform and fuse features.</a:t>
                      </a:r>
                      <a:endParaRPr lang="en-IN" sz="1600" dirty="0"/>
                    </a:p>
                  </a:txBody>
                  <a:tcPr/>
                </a:tc>
                <a:tc>
                  <a:txBody>
                    <a:bodyPr/>
                    <a:lstStyle/>
                    <a:p>
                      <a:r>
                        <a:rPr lang="en-IN" sz="1600" dirty="0"/>
                        <a:t>Complex Modelling,</a:t>
                      </a:r>
                    </a:p>
                    <a:p>
                      <a:r>
                        <a:rPr lang="en-IN" sz="1600" dirty="0"/>
                        <a:t>Limited Applicability</a:t>
                      </a:r>
                    </a:p>
                  </a:txBody>
                  <a:tcPr/>
                </a:tc>
                <a:extLst>
                  <a:ext uri="{0D108BD9-81ED-4DB2-BD59-A6C34878D82A}">
                    <a16:rowId xmlns:a16="http://schemas.microsoft.com/office/drawing/2014/main" val="829165678"/>
                  </a:ext>
                </a:extLst>
              </a:tr>
              <a:tr h="1243605">
                <a:tc>
                  <a:txBody>
                    <a:bodyPr/>
                    <a:lstStyle/>
                    <a:p>
                      <a:r>
                        <a:rPr lang="en-US" sz="1600" dirty="0"/>
                        <a:t>3.</a:t>
                      </a:r>
                      <a:endParaRPr lang="en-IN" sz="1600" dirty="0"/>
                    </a:p>
                  </a:txBody>
                  <a:tcPr/>
                </a:tc>
                <a:tc>
                  <a:txBody>
                    <a:bodyPr/>
                    <a:lstStyle/>
                    <a:p>
                      <a:r>
                        <a:rPr lang="en-IN" sz="1600" dirty="0"/>
                        <a:t>Hamed Pezeshki,2022.</a:t>
                      </a:r>
                    </a:p>
                  </a:txBody>
                  <a:tcPr/>
                </a:tc>
                <a:tc>
                  <a:txBody>
                    <a:bodyPr/>
                    <a:lstStyle/>
                    <a:p>
                      <a:r>
                        <a:rPr lang="en-US" sz="1600" dirty="0"/>
                        <a:t>Enhanced mammogram segmentation,</a:t>
                      </a:r>
                    </a:p>
                    <a:p>
                      <a:r>
                        <a:rPr lang="en-US" sz="1600" dirty="0"/>
                        <a:t>simultaneous spiculated and mass core extraction, pixel-based analysis.</a:t>
                      </a:r>
                      <a:endParaRPr lang="en-IN" sz="1600" dirty="0"/>
                    </a:p>
                  </a:txBody>
                  <a:tcPr/>
                </a:tc>
                <a:tc>
                  <a:txBody>
                    <a:bodyPr/>
                    <a:lstStyle/>
                    <a:p>
                      <a:r>
                        <a:rPr lang="en-IN" sz="1600" dirty="0"/>
                        <a:t>Threshold Optimization required,</a:t>
                      </a:r>
                    </a:p>
                    <a:p>
                      <a:r>
                        <a:rPr lang="en-IN" sz="1600" dirty="0"/>
                        <a:t>Enhanced Pre-processing needed.</a:t>
                      </a:r>
                    </a:p>
                  </a:txBody>
                  <a:tcPr/>
                </a:tc>
                <a:extLst>
                  <a:ext uri="{0D108BD9-81ED-4DB2-BD59-A6C34878D82A}">
                    <a16:rowId xmlns:a16="http://schemas.microsoft.com/office/drawing/2014/main" val="2960396172"/>
                  </a:ext>
                </a:extLst>
              </a:tr>
            </a:tbl>
          </a:graphicData>
        </a:graphic>
      </p:graphicFrame>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1208" y="695047"/>
            <a:ext cx="4058771" cy="369962"/>
          </a:xfrm>
          <a:prstGeom prst="rect">
            <a:avLst/>
          </a:prstGeom>
        </p:spPr>
        <p:txBody>
          <a:bodyPr vert="horz" wrap="square" lIns="0" tIns="10085" rIns="0" bIns="0" rtlCol="0">
            <a:spAutoFit/>
          </a:bodyPr>
          <a:lstStyle/>
          <a:p>
            <a:pPr marL="11206">
              <a:spcBef>
                <a:spcPts val="79"/>
              </a:spcBef>
            </a:pPr>
            <a:r>
              <a:rPr sz="2338" spc="-9" dirty="0">
                <a:latin typeface="Times New Roman"/>
                <a:cs typeface="Times New Roman"/>
              </a:rPr>
              <a:t>Consolidation</a:t>
            </a:r>
            <a:r>
              <a:rPr sz="2338" spc="-4" dirty="0">
                <a:latin typeface="Times New Roman"/>
                <a:cs typeface="Times New Roman"/>
              </a:rPr>
              <a:t> of</a:t>
            </a:r>
            <a:r>
              <a:rPr sz="2338" spc="-22" dirty="0">
                <a:latin typeface="Times New Roman"/>
                <a:cs typeface="Times New Roman"/>
              </a:rPr>
              <a:t> </a:t>
            </a:r>
            <a:r>
              <a:rPr sz="2338" spc="-4" dirty="0">
                <a:latin typeface="Times New Roman"/>
                <a:cs typeface="Times New Roman"/>
              </a:rPr>
              <a:t>the</a:t>
            </a:r>
            <a:r>
              <a:rPr sz="2338" spc="-22" dirty="0">
                <a:latin typeface="Times New Roman"/>
                <a:cs typeface="Times New Roman"/>
              </a:rPr>
              <a:t> </a:t>
            </a:r>
            <a:r>
              <a:rPr sz="2338" spc="-4" dirty="0">
                <a:latin typeface="Times New Roman"/>
                <a:cs typeface="Times New Roman"/>
              </a:rPr>
              <a:t>literatures:</a:t>
            </a:r>
            <a:endParaRPr sz="2338" dirty="0">
              <a:latin typeface="Times New Roman"/>
              <a:cs typeface="Times New Roman"/>
            </a:endParaRPr>
          </a:p>
        </p:txBody>
      </p:sp>
      <p:sp>
        <p:nvSpPr>
          <p:cNvPr id="9" name="object 9"/>
          <p:cNvSpPr txBox="1">
            <a:spLocks noGrp="1"/>
          </p:cNvSpPr>
          <p:nvPr>
            <p:ph type="sldNum" sz="quarter" idx="7"/>
          </p:nvPr>
        </p:nvSpPr>
        <p:spPr>
          <a:xfrm>
            <a:off x="9366541" y="7310742"/>
            <a:ext cx="316229" cy="229234"/>
          </a:xfrm>
          <a:prstGeom prst="rect">
            <a:avLst/>
          </a:prstGeom>
        </p:spPr>
        <p:txBody>
          <a:bodyPr vert="horz" wrap="square" lIns="0" tIns="0" rIns="0" bIns="0" rtlCol="0">
            <a:spAutoFit/>
          </a:bodyPr>
          <a:lstStyle>
            <a:defPPr>
              <a:defRPr lang="en-US"/>
            </a:defPPr>
            <a:lvl1pPr marL="0" algn="l" defTabSz="914400" rtl="0" eaLnBrk="1" latinLnBrk="0" hangingPunct="1">
              <a:defRPr sz="1300" b="1"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25"/>
              </a:spcBef>
            </a:pPr>
            <a:fld id="{81D60167-4931-47E6-BA6A-407CBD079E47}" type="slidenum">
              <a:rPr lang="en-IN" spc="10" smtClean="0"/>
              <a:pPr marL="38100">
                <a:spcBef>
                  <a:spcPts val="125"/>
                </a:spcBef>
              </a:pPr>
              <a:t>25</a:t>
            </a:fld>
            <a:endParaRPr spc="9" dirty="0"/>
          </a:p>
        </p:txBody>
      </p:sp>
      <p:sp>
        <p:nvSpPr>
          <p:cNvPr id="12" name="Title 2">
            <a:extLst>
              <a:ext uri="{FF2B5EF4-FFF2-40B4-BE49-F238E27FC236}">
                <a16:creationId xmlns:a16="http://schemas.microsoft.com/office/drawing/2014/main" id="{8DE32D3A-29EF-07E6-6880-F6CC4D81D281}"/>
              </a:ext>
            </a:extLst>
          </p:cNvPr>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graphicFrame>
        <p:nvGraphicFramePr>
          <p:cNvPr id="13" name="Table 13">
            <a:extLst>
              <a:ext uri="{FF2B5EF4-FFF2-40B4-BE49-F238E27FC236}">
                <a16:creationId xmlns:a16="http://schemas.microsoft.com/office/drawing/2014/main" id="{FBA1B387-538D-218A-8181-7CEBD366B7F1}"/>
              </a:ext>
            </a:extLst>
          </p:cNvPr>
          <p:cNvGraphicFramePr>
            <a:graphicFrameLocks noGrp="1"/>
          </p:cNvGraphicFramePr>
          <p:nvPr>
            <p:extLst>
              <p:ext uri="{D42A27DB-BD31-4B8C-83A1-F6EECF244321}">
                <p14:modId xmlns:p14="http://schemas.microsoft.com/office/powerpoint/2010/main" val="2219762159"/>
              </p:ext>
            </p:extLst>
          </p:nvPr>
        </p:nvGraphicFramePr>
        <p:xfrm>
          <a:off x="838200" y="1396999"/>
          <a:ext cx="8001000" cy="4347487"/>
        </p:xfrm>
        <a:graphic>
          <a:graphicData uri="http://schemas.openxmlformats.org/drawingml/2006/table">
            <a:tbl>
              <a:tblPr firstRow="1" bandRow="1">
                <a:tableStyleId>{5940675A-B579-460E-94D1-54222C63F5DA}</a:tableStyleId>
              </a:tblPr>
              <a:tblGrid>
                <a:gridCol w="392206">
                  <a:extLst>
                    <a:ext uri="{9D8B030D-6E8A-4147-A177-3AD203B41FA5}">
                      <a16:colId xmlns:a16="http://schemas.microsoft.com/office/drawing/2014/main" val="4162645230"/>
                    </a:ext>
                  </a:extLst>
                </a:gridCol>
                <a:gridCol w="3417794">
                  <a:extLst>
                    <a:ext uri="{9D8B030D-6E8A-4147-A177-3AD203B41FA5}">
                      <a16:colId xmlns:a16="http://schemas.microsoft.com/office/drawing/2014/main" val="1701365107"/>
                    </a:ext>
                  </a:extLst>
                </a:gridCol>
                <a:gridCol w="2190750">
                  <a:extLst>
                    <a:ext uri="{9D8B030D-6E8A-4147-A177-3AD203B41FA5}">
                      <a16:colId xmlns:a16="http://schemas.microsoft.com/office/drawing/2014/main" val="3959957681"/>
                    </a:ext>
                  </a:extLst>
                </a:gridCol>
                <a:gridCol w="2000250">
                  <a:extLst>
                    <a:ext uri="{9D8B030D-6E8A-4147-A177-3AD203B41FA5}">
                      <a16:colId xmlns:a16="http://schemas.microsoft.com/office/drawing/2014/main" val="1168209689"/>
                    </a:ext>
                  </a:extLst>
                </a:gridCol>
              </a:tblGrid>
              <a:tr h="482602">
                <a:tc>
                  <a:txBody>
                    <a:bodyPr/>
                    <a:lstStyle/>
                    <a:p>
                      <a:pPr algn="ctr"/>
                      <a:r>
                        <a:rPr lang="en-US" sz="1200" b="1" dirty="0" err="1">
                          <a:solidFill>
                            <a:schemeClr val="tx1"/>
                          </a:solidFill>
                        </a:rPr>
                        <a:t>S.No</a:t>
                      </a:r>
                      <a:endParaRPr lang="en-IN" sz="1200" b="1" dirty="0">
                        <a:solidFill>
                          <a:schemeClr val="tx1"/>
                        </a:solidFill>
                      </a:endParaRPr>
                    </a:p>
                  </a:txBody>
                  <a:tcPr/>
                </a:tc>
                <a:tc>
                  <a:txBody>
                    <a:bodyPr/>
                    <a:lstStyle/>
                    <a:p>
                      <a:pPr algn="ctr"/>
                      <a:r>
                        <a:rPr lang="en-US" b="1" dirty="0">
                          <a:solidFill>
                            <a:schemeClr val="tx1"/>
                          </a:solidFill>
                        </a:rPr>
                        <a:t>Author(s) &amp; Year</a:t>
                      </a:r>
                      <a:endParaRPr lang="en-IN" b="1" dirty="0">
                        <a:solidFill>
                          <a:schemeClr val="tx1"/>
                        </a:solidFill>
                      </a:endParaRPr>
                    </a:p>
                  </a:txBody>
                  <a:tcPr/>
                </a:tc>
                <a:tc>
                  <a:txBody>
                    <a:bodyPr/>
                    <a:lstStyle/>
                    <a:p>
                      <a:pPr algn="ctr"/>
                      <a:r>
                        <a:rPr lang="en-US" b="1" dirty="0">
                          <a:solidFill>
                            <a:schemeClr val="tx1"/>
                          </a:solidFill>
                        </a:rPr>
                        <a:t>Methodology Used</a:t>
                      </a:r>
                      <a:endParaRPr lang="en-IN" b="1" dirty="0">
                        <a:solidFill>
                          <a:schemeClr val="tx1"/>
                        </a:solidFill>
                      </a:endParaRPr>
                    </a:p>
                  </a:txBody>
                  <a:tcPr/>
                </a:tc>
                <a:tc>
                  <a:txBody>
                    <a:bodyPr/>
                    <a:lstStyle/>
                    <a:p>
                      <a:pPr algn="ctr"/>
                      <a:r>
                        <a:rPr lang="en-US" b="1" dirty="0">
                          <a:solidFill>
                            <a:schemeClr val="tx1"/>
                          </a:solidFill>
                        </a:rPr>
                        <a:t>Limitations</a:t>
                      </a:r>
                      <a:endParaRPr lang="en-IN" b="1" dirty="0">
                        <a:solidFill>
                          <a:schemeClr val="tx1"/>
                        </a:solidFill>
                      </a:endParaRPr>
                    </a:p>
                  </a:txBody>
                  <a:tcPr/>
                </a:tc>
                <a:extLst>
                  <a:ext uri="{0D108BD9-81ED-4DB2-BD59-A6C34878D82A}">
                    <a16:rowId xmlns:a16="http://schemas.microsoft.com/office/drawing/2014/main" val="847264486"/>
                  </a:ext>
                </a:extLst>
              </a:tr>
              <a:tr h="1243605">
                <a:tc>
                  <a:txBody>
                    <a:bodyPr/>
                    <a:lstStyle/>
                    <a:p>
                      <a:r>
                        <a:rPr lang="en-US" sz="1600" dirty="0"/>
                        <a:t>4.</a:t>
                      </a:r>
                      <a:endParaRPr lang="en-IN" sz="1600" dirty="0"/>
                    </a:p>
                  </a:txBody>
                  <a:tcPr/>
                </a:tc>
                <a:tc>
                  <a:txBody>
                    <a:bodyPr/>
                    <a:lstStyle/>
                    <a:p>
                      <a:r>
                        <a:rPr lang="en-IN" sz="1600" dirty="0" err="1"/>
                        <a:t>Ghada</a:t>
                      </a:r>
                      <a:r>
                        <a:rPr lang="en-IN" sz="1600" dirty="0"/>
                        <a:t> Hamed Aly, Mohammed </a:t>
                      </a:r>
                      <a:r>
                        <a:rPr lang="en-IN" sz="1600" dirty="0" err="1"/>
                        <a:t>Marey</a:t>
                      </a:r>
                      <a:r>
                        <a:rPr lang="en-IN" sz="1600" dirty="0"/>
                        <a:t>, </a:t>
                      </a:r>
                      <a:r>
                        <a:rPr lang="en-IN" sz="1600" dirty="0" err="1"/>
                        <a:t>Safaa</a:t>
                      </a:r>
                      <a:r>
                        <a:rPr lang="en-IN" sz="1600" dirty="0"/>
                        <a:t> Amin El-Sayed and Mohamed Fahmy Tolba,2021.</a:t>
                      </a:r>
                    </a:p>
                  </a:txBody>
                  <a:tcPr/>
                </a:tc>
                <a:tc>
                  <a:txBody>
                    <a:bodyPr/>
                    <a:lstStyle/>
                    <a:p>
                      <a:r>
                        <a:rPr lang="en-US" sz="1600" dirty="0"/>
                        <a:t>used YOLO, an efficient single-pass approach for mammogram detection</a:t>
                      </a:r>
                      <a:endParaRPr lang="en-IN" sz="1600"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YOLO-V3 is a good model for detecting small objects, but it has some limitations.</a:t>
                      </a:r>
                      <a:endParaRPr lang="en-IN" sz="1600" dirty="0">
                        <a:effectLst/>
                      </a:endParaRPr>
                    </a:p>
                  </a:txBody>
                  <a:tcPr/>
                </a:tc>
                <a:extLst>
                  <a:ext uri="{0D108BD9-81ED-4DB2-BD59-A6C34878D82A}">
                    <a16:rowId xmlns:a16="http://schemas.microsoft.com/office/drawing/2014/main" val="985801185"/>
                  </a:ext>
                </a:extLst>
              </a:tr>
              <a:tr h="1010921">
                <a:tc>
                  <a:txBody>
                    <a:bodyPr/>
                    <a:lstStyle/>
                    <a:p>
                      <a:r>
                        <a:rPr lang="en-US" sz="1600" dirty="0"/>
                        <a:t>5.</a:t>
                      </a:r>
                      <a:endParaRPr lang="en-IN" sz="1600" dirty="0"/>
                    </a:p>
                  </a:txBody>
                  <a:tcPr/>
                </a:tc>
                <a:tc>
                  <a:txBody>
                    <a:bodyPr/>
                    <a:lstStyle/>
                    <a:p>
                      <a:r>
                        <a:rPr lang="en-IN" sz="1600" dirty="0"/>
                        <a:t>Asma </a:t>
                      </a:r>
                      <a:r>
                        <a:rPr lang="en-IN" sz="1600" dirty="0" err="1"/>
                        <a:t>Baccouche</a:t>
                      </a:r>
                      <a:r>
                        <a:rPr lang="en-IN" sz="1600" dirty="0"/>
                        <a:t>, </a:t>
                      </a:r>
                      <a:r>
                        <a:rPr lang="en-IN" sz="1600" dirty="0" err="1"/>
                        <a:t>Begonya</a:t>
                      </a:r>
                      <a:r>
                        <a:rPr lang="en-IN" sz="1600" dirty="0"/>
                        <a:t> Garcia-</a:t>
                      </a:r>
                      <a:r>
                        <a:rPr lang="en-IN" sz="1600" dirty="0" err="1"/>
                        <a:t>Zapirain</a:t>
                      </a:r>
                      <a:r>
                        <a:rPr lang="en-IN" sz="1600" dirty="0"/>
                        <a:t>, </a:t>
                      </a:r>
                      <a:r>
                        <a:rPr lang="en-IN" sz="1600" dirty="0" err="1"/>
                        <a:t>Yufeng</a:t>
                      </a:r>
                      <a:r>
                        <a:rPr lang="en-IN" sz="1600" dirty="0"/>
                        <a:t> Zheng and Adel S. </a:t>
                      </a:r>
                      <a:r>
                        <a:rPr lang="en-IN" sz="1600" dirty="0" err="1"/>
                        <a:t>Elmaghraby</a:t>
                      </a:r>
                      <a:r>
                        <a:rPr lang="en-IN" sz="1600" dirty="0"/>
                        <a:t> ,2022.</a:t>
                      </a:r>
                    </a:p>
                  </a:txBody>
                  <a:tcPr/>
                </a:tc>
                <a:tc>
                  <a:txBody>
                    <a:bodyPr/>
                    <a:lstStyle/>
                    <a:p>
                      <a:r>
                        <a:rPr lang="en-US" sz="1600" dirty="0"/>
                        <a:t>Deep learning for breast cancer diagnosis; YOLO model detects lesions.</a:t>
                      </a:r>
                      <a:endParaRPr lang="en-IN" sz="1600" dirty="0"/>
                    </a:p>
                  </a:txBody>
                  <a:tcPr/>
                </a:tc>
                <a:tc>
                  <a:txBody>
                    <a:bodyPr/>
                    <a:lstStyle/>
                    <a:p>
                      <a:r>
                        <a:rPr lang="en-US" sz="1600" dirty="0"/>
                        <a:t>Two-stage detection, classification; risk of errors in lesion detection.</a:t>
                      </a:r>
                      <a:endParaRPr lang="en-IN" sz="1600" dirty="0"/>
                    </a:p>
                  </a:txBody>
                  <a:tcPr/>
                </a:tc>
                <a:extLst>
                  <a:ext uri="{0D108BD9-81ED-4DB2-BD59-A6C34878D82A}">
                    <a16:rowId xmlns:a16="http://schemas.microsoft.com/office/drawing/2014/main" val="829165678"/>
                  </a:ext>
                </a:extLst>
              </a:tr>
              <a:tr h="1243605">
                <a:tc>
                  <a:txBody>
                    <a:bodyPr/>
                    <a:lstStyle/>
                    <a:p>
                      <a:r>
                        <a:rPr lang="en-US" sz="1600" dirty="0"/>
                        <a:t>6.</a:t>
                      </a:r>
                      <a:endParaRPr lang="en-IN" sz="1600" dirty="0"/>
                    </a:p>
                  </a:txBody>
                  <a:tcPr/>
                </a:tc>
                <a:tc>
                  <a:txBody>
                    <a:bodyPr/>
                    <a:lstStyle/>
                    <a:p>
                      <a:r>
                        <a:rPr lang="en-IN" sz="1600" dirty="0"/>
                        <a:t>Steven J. Frank,2023.</a:t>
                      </a:r>
                    </a:p>
                  </a:txBody>
                  <a:tcPr/>
                </a:tc>
                <a:tc>
                  <a:txBody>
                    <a:bodyPr/>
                    <a:lstStyle/>
                    <a:p>
                      <a:r>
                        <a:rPr lang="en-US" sz="1600" dirty="0"/>
                        <a:t>Capsule based Deep learning model to classify suspicious masses in the breast into normal, benign, and malignant.</a:t>
                      </a:r>
                      <a:endParaRPr lang="en-IN" sz="1600" dirty="0"/>
                    </a:p>
                  </a:txBody>
                  <a:tcPr/>
                </a:tc>
                <a:tc>
                  <a:txBody>
                    <a:bodyPr/>
                    <a:lstStyle/>
                    <a:p>
                      <a:r>
                        <a:rPr lang="en-US" sz="1600" dirty="0"/>
                        <a:t>Binary achieves 96.03%, multiclass 77.78% accuracy, comparatively lower.</a:t>
                      </a:r>
                      <a:endParaRPr lang="en-IN" sz="1600" dirty="0"/>
                    </a:p>
                  </a:txBody>
                  <a:tcPr/>
                </a:tc>
                <a:extLst>
                  <a:ext uri="{0D108BD9-81ED-4DB2-BD59-A6C34878D82A}">
                    <a16:rowId xmlns:a16="http://schemas.microsoft.com/office/drawing/2014/main" val="2960396172"/>
                  </a:ext>
                </a:extLst>
              </a:tr>
            </a:tbl>
          </a:graphicData>
        </a:graphic>
      </p:graphicFrame>
    </p:spTree>
    <p:extLst>
      <p:ext uri="{BB962C8B-B14F-4D97-AF65-F5344CB8AC3E}">
        <p14:creationId xmlns:p14="http://schemas.microsoft.com/office/powerpoint/2010/main" val="2378139016"/>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1208" y="695047"/>
            <a:ext cx="4058771" cy="369962"/>
          </a:xfrm>
          <a:prstGeom prst="rect">
            <a:avLst/>
          </a:prstGeom>
        </p:spPr>
        <p:txBody>
          <a:bodyPr vert="horz" wrap="square" lIns="0" tIns="10085" rIns="0" bIns="0" rtlCol="0">
            <a:spAutoFit/>
          </a:bodyPr>
          <a:lstStyle/>
          <a:p>
            <a:pPr marL="11206">
              <a:spcBef>
                <a:spcPts val="79"/>
              </a:spcBef>
            </a:pPr>
            <a:r>
              <a:rPr sz="2338" spc="-9" dirty="0">
                <a:latin typeface="Times New Roman"/>
                <a:cs typeface="Times New Roman"/>
              </a:rPr>
              <a:t>Consolidation</a:t>
            </a:r>
            <a:r>
              <a:rPr sz="2338" spc="-4" dirty="0">
                <a:latin typeface="Times New Roman"/>
                <a:cs typeface="Times New Roman"/>
              </a:rPr>
              <a:t> of</a:t>
            </a:r>
            <a:r>
              <a:rPr sz="2338" spc="-22" dirty="0">
                <a:latin typeface="Times New Roman"/>
                <a:cs typeface="Times New Roman"/>
              </a:rPr>
              <a:t> </a:t>
            </a:r>
            <a:r>
              <a:rPr sz="2338" spc="-4" dirty="0">
                <a:latin typeface="Times New Roman"/>
                <a:cs typeface="Times New Roman"/>
              </a:rPr>
              <a:t>the</a:t>
            </a:r>
            <a:r>
              <a:rPr sz="2338" spc="-22" dirty="0">
                <a:latin typeface="Times New Roman"/>
                <a:cs typeface="Times New Roman"/>
              </a:rPr>
              <a:t> </a:t>
            </a:r>
            <a:r>
              <a:rPr sz="2338" spc="-4" dirty="0">
                <a:latin typeface="Times New Roman"/>
                <a:cs typeface="Times New Roman"/>
              </a:rPr>
              <a:t>literatures:</a:t>
            </a:r>
            <a:endParaRPr sz="2338" dirty="0">
              <a:latin typeface="Times New Roman"/>
              <a:cs typeface="Times New Roman"/>
            </a:endParaRPr>
          </a:p>
        </p:txBody>
      </p:sp>
      <p:sp>
        <p:nvSpPr>
          <p:cNvPr id="9" name="object 9"/>
          <p:cNvSpPr txBox="1">
            <a:spLocks noGrp="1"/>
          </p:cNvSpPr>
          <p:nvPr>
            <p:ph type="sldNum" sz="quarter" idx="7"/>
          </p:nvPr>
        </p:nvSpPr>
        <p:spPr>
          <a:xfrm>
            <a:off x="9366541" y="7310742"/>
            <a:ext cx="316229" cy="229234"/>
          </a:xfrm>
          <a:prstGeom prst="rect">
            <a:avLst/>
          </a:prstGeom>
        </p:spPr>
        <p:txBody>
          <a:bodyPr vert="horz" wrap="square" lIns="0" tIns="0" rIns="0" bIns="0" rtlCol="0">
            <a:spAutoFit/>
          </a:bodyPr>
          <a:lstStyle>
            <a:defPPr>
              <a:defRPr lang="en-US"/>
            </a:defPPr>
            <a:lvl1pPr marL="0" algn="l" defTabSz="914400" rtl="0" eaLnBrk="1" latinLnBrk="0" hangingPunct="1">
              <a:defRPr sz="1300" b="1"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25"/>
              </a:spcBef>
            </a:pPr>
            <a:fld id="{81D60167-4931-47E6-BA6A-407CBD079E47}" type="slidenum">
              <a:rPr lang="en-IN" spc="10" smtClean="0"/>
              <a:pPr marL="38100">
                <a:spcBef>
                  <a:spcPts val="125"/>
                </a:spcBef>
              </a:pPr>
              <a:t>26</a:t>
            </a:fld>
            <a:endParaRPr spc="9" dirty="0"/>
          </a:p>
        </p:txBody>
      </p:sp>
      <p:sp>
        <p:nvSpPr>
          <p:cNvPr id="12" name="Title 2">
            <a:extLst>
              <a:ext uri="{FF2B5EF4-FFF2-40B4-BE49-F238E27FC236}">
                <a16:creationId xmlns:a16="http://schemas.microsoft.com/office/drawing/2014/main" id="{8DE32D3A-29EF-07E6-6880-F6CC4D81D281}"/>
              </a:ext>
            </a:extLst>
          </p:cNvPr>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graphicFrame>
        <p:nvGraphicFramePr>
          <p:cNvPr id="13" name="Table 13">
            <a:extLst>
              <a:ext uri="{FF2B5EF4-FFF2-40B4-BE49-F238E27FC236}">
                <a16:creationId xmlns:a16="http://schemas.microsoft.com/office/drawing/2014/main" id="{FBA1B387-538D-218A-8181-7CEBD366B7F1}"/>
              </a:ext>
            </a:extLst>
          </p:cNvPr>
          <p:cNvGraphicFramePr>
            <a:graphicFrameLocks noGrp="1"/>
          </p:cNvGraphicFramePr>
          <p:nvPr>
            <p:extLst>
              <p:ext uri="{D42A27DB-BD31-4B8C-83A1-F6EECF244321}">
                <p14:modId xmlns:p14="http://schemas.microsoft.com/office/powerpoint/2010/main" val="2292919063"/>
              </p:ext>
            </p:extLst>
          </p:nvPr>
        </p:nvGraphicFramePr>
        <p:xfrm>
          <a:off x="838200" y="1396999"/>
          <a:ext cx="8001000" cy="4347487"/>
        </p:xfrm>
        <a:graphic>
          <a:graphicData uri="http://schemas.openxmlformats.org/drawingml/2006/table">
            <a:tbl>
              <a:tblPr firstRow="1" bandRow="1">
                <a:tableStyleId>{5940675A-B579-460E-94D1-54222C63F5DA}</a:tableStyleId>
              </a:tblPr>
              <a:tblGrid>
                <a:gridCol w="392206">
                  <a:extLst>
                    <a:ext uri="{9D8B030D-6E8A-4147-A177-3AD203B41FA5}">
                      <a16:colId xmlns:a16="http://schemas.microsoft.com/office/drawing/2014/main" val="4162645230"/>
                    </a:ext>
                  </a:extLst>
                </a:gridCol>
                <a:gridCol w="3417794">
                  <a:extLst>
                    <a:ext uri="{9D8B030D-6E8A-4147-A177-3AD203B41FA5}">
                      <a16:colId xmlns:a16="http://schemas.microsoft.com/office/drawing/2014/main" val="1701365107"/>
                    </a:ext>
                  </a:extLst>
                </a:gridCol>
                <a:gridCol w="2190750">
                  <a:extLst>
                    <a:ext uri="{9D8B030D-6E8A-4147-A177-3AD203B41FA5}">
                      <a16:colId xmlns:a16="http://schemas.microsoft.com/office/drawing/2014/main" val="3959957681"/>
                    </a:ext>
                  </a:extLst>
                </a:gridCol>
                <a:gridCol w="2000250">
                  <a:extLst>
                    <a:ext uri="{9D8B030D-6E8A-4147-A177-3AD203B41FA5}">
                      <a16:colId xmlns:a16="http://schemas.microsoft.com/office/drawing/2014/main" val="1168209689"/>
                    </a:ext>
                  </a:extLst>
                </a:gridCol>
              </a:tblGrid>
              <a:tr h="482602">
                <a:tc>
                  <a:txBody>
                    <a:bodyPr/>
                    <a:lstStyle/>
                    <a:p>
                      <a:pPr algn="ctr"/>
                      <a:r>
                        <a:rPr lang="en-US" sz="1200" b="1" dirty="0" err="1">
                          <a:solidFill>
                            <a:schemeClr val="tx1"/>
                          </a:solidFill>
                        </a:rPr>
                        <a:t>S.No</a:t>
                      </a:r>
                      <a:endParaRPr lang="en-IN" sz="1200" b="1" dirty="0">
                        <a:solidFill>
                          <a:schemeClr val="tx1"/>
                        </a:solidFill>
                      </a:endParaRPr>
                    </a:p>
                  </a:txBody>
                  <a:tcPr/>
                </a:tc>
                <a:tc>
                  <a:txBody>
                    <a:bodyPr/>
                    <a:lstStyle/>
                    <a:p>
                      <a:pPr algn="ctr"/>
                      <a:r>
                        <a:rPr lang="en-US" b="1" dirty="0">
                          <a:solidFill>
                            <a:schemeClr val="tx1"/>
                          </a:solidFill>
                        </a:rPr>
                        <a:t>Author(s) &amp; Year</a:t>
                      </a:r>
                      <a:endParaRPr lang="en-IN" b="1" dirty="0">
                        <a:solidFill>
                          <a:schemeClr val="tx1"/>
                        </a:solidFill>
                      </a:endParaRPr>
                    </a:p>
                  </a:txBody>
                  <a:tcPr/>
                </a:tc>
                <a:tc>
                  <a:txBody>
                    <a:bodyPr/>
                    <a:lstStyle/>
                    <a:p>
                      <a:pPr algn="ctr"/>
                      <a:r>
                        <a:rPr lang="en-US" b="1" dirty="0">
                          <a:solidFill>
                            <a:schemeClr val="tx1"/>
                          </a:solidFill>
                        </a:rPr>
                        <a:t>Methodology Used</a:t>
                      </a:r>
                      <a:endParaRPr lang="en-IN" b="1" dirty="0">
                        <a:solidFill>
                          <a:schemeClr val="tx1"/>
                        </a:solidFill>
                      </a:endParaRPr>
                    </a:p>
                  </a:txBody>
                  <a:tcPr/>
                </a:tc>
                <a:tc>
                  <a:txBody>
                    <a:bodyPr/>
                    <a:lstStyle/>
                    <a:p>
                      <a:pPr algn="ctr"/>
                      <a:r>
                        <a:rPr lang="en-US" b="1" dirty="0">
                          <a:solidFill>
                            <a:schemeClr val="tx1"/>
                          </a:solidFill>
                        </a:rPr>
                        <a:t>Limitations</a:t>
                      </a:r>
                      <a:endParaRPr lang="en-IN" b="1" dirty="0">
                        <a:solidFill>
                          <a:schemeClr val="tx1"/>
                        </a:solidFill>
                      </a:endParaRPr>
                    </a:p>
                  </a:txBody>
                  <a:tcPr/>
                </a:tc>
                <a:extLst>
                  <a:ext uri="{0D108BD9-81ED-4DB2-BD59-A6C34878D82A}">
                    <a16:rowId xmlns:a16="http://schemas.microsoft.com/office/drawing/2014/main" val="847264486"/>
                  </a:ext>
                </a:extLst>
              </a:tr>
              <a:tr h="1243605">
                <a:tc>
                  <a:txBody>
                    <a:bodyPr/>
                    <a:lstStyle/>
                    <a:p>
                      <a:r>
                        <a:rPr lang="en-US" sz="1600" dirty="0"/>
                        <a:t>7.</a:t>
                      </a:r>
                      <a:endParaRPr lang="en-IN" sz="1600" dirty="0"/>
                    </a:p>
                  </a:txBody>
                  <a:tcPr/>
                </a:tc>
                <a:tc>
                  <a:txBody>
                    <a:bodyPr/>
                    <a:lstStyle/>
                    <a:p>
                      <a:r>
                        <a:rPr lang="en-IN" sz="1600" dirty="0"/>
                        <a:t>Fei Yan, </a:t>
                      </a:r>
                      <a:r>
                        <a:rPr lang="en-IN" sz="1600" dirty="0" err="1"/>
                        <a:t>Hesheng</a:t>
                      </a:r>
                      <a:r>
                        <a:rPr lang="en-IN" sz="1600" dirty="0"/>
                        <a:t> Huang, Witold </a:t>
                      </a:r>
                      <a:r>
                        <a:rPr lang="en-IN" sz="1600" dirty="0" err="1"/>
                        <a:t>Pedrycz</a:t>
                      </a:r>
                      <a:r>
                        <a:rPr lang="en-IN" sz="1600" dirty="0"/>
                        <a:t> , Kaoru Hirota,2023.</a:t>
                      </a:r>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600" b="0" i="0" u="none" kern="1200" baseline="0" dirty="0">
                          <a:solidFill>
                            <a:schemeClr val="tx1"/>
                          </a:solidFill>
                          <a:effectLst/>
                          <a:latin typeface="+mn-lt"/>
                          <a:ea typeface="+mn-ea"/>
                          <a:cs typeface="+mn-cs"/>
                        </a:rPr>
                        <a:t>Based on ensemble classifier and feature weighting algorithms, </a:t>
                      </a:r>
                      <a:endParaRPr lang="en-IN" sz="1600"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Preparing the right format of the training configuration for the YOLO-based model.</a:t>
                      </a:r>
                      <a:endParaRPr lang="en-IN" sz="1600" dirty="0">
                        <a:effectLst/>
                      </a:endParaRPr>
                    </a:p>
                  </a:txBody>
                  <a:tcPr/>
                </a:tc>
                <a:extLst>
                  <a:ext uri="{0D108BD9-81ED-4DB2-BD59-A6C34878D82A}">
                    <a16:rowId xmlns:a16="http://schemas.microsoft.com/office/drawing/2014/main" val="985801185"/>
                  </a:ext>
                </a:extLst>
              </a:tr>
              <a:tr h="1010921">
                <a:tc>
                  <a:txBody>
                    <a:bodyPr/>
                    <a:lstStyle/>
                    <a:p>
                      <a:r>
                        <a:rPr lang="en-US" sz="1600" dirty="0"/>
                        <a:t>8.</a:t>
                      </a:r>
                      <a:endParaRPr lang="en-IN" sz="1600" dirty="0"/>
                    </a:p>
                  </a:txBody>
                  <a:tcPr/>
                </a:tc>
                <a:tc>
                  <a:txBody>
                    <a:bodyPr/>
                    <a:lstStyle/>
                    <a:p>
                      <a:r>
                        <a:rPr lang="en-IN" sz="1600" dirty="0" err="1"/>
                        <a:t>Khaoula</a:t>
                      </a:r>
                      <a:r>
                        <a:rPr lang="en-IN" sz="1600" dirty="0"/>
                        <a:t> Belhaj </a:t>
                      </a:r>
                      <a:r>
                        <a:rPr lang="en-IN" sz="1600" dirty="0" err="1"/>
                        <a:t>Soulami</a:t>
                      </a:r>
                      <a:r>
                        <a:rPr lang="en-IN" sz="1600" dirty="0"/>
                        <a:t>, Naima </a:t>
                      </a:r>
                      <a:r>
                        <a:rPr lang="en-IN" sz="1600" dirty="0" err="1"/>
                        <a:t>Kaabouch</a:t>
                      </a:r>
                      <a:r>
                        <a:rPr lang="en-IN" sz="1600" dirty="0"/>
                        <a:t> and Mohamed Nabil Saidi,2022.</a:t>
                      </a:r>
                    </a:p>
                  </a:txBody>
                  <a:tcPr/>
                </a:tc>
                <a:tc>
                  <a:txBody>
                    <a:bodyPr/>
                    <a:lstStyle/>
                    <a:p>
                      <a:r>
                        <a:rPr lang="en-US" sz="1600" dirty="0"/>
                        <a:t>YOLO architecture model for simultaneous detection and classification of breast lesions was proposed.</a:t>
                      </a:r>
                    </a:p>
                  </a:txBody>
                  <a:tcPr/>
                </a:tc>
                <a:tc>
                  <a:txBody>
                    <a:bodyPr/>
                    <a:lstStyle/>
                    <a:p>
                      <a:r>
                        <a:rPr lang="en-US" sz="1600" dirty="0"/>
                        <a:t>Separation Challenge,</a:t>
                      </a:r>
                    </a:p>
                    <a:p>
                      <a:r>
                        <a:rPr lang="en-US" sz="1600" dirty="0"/>
                        <a:t>Difficulty in Acquisition</a:t>
                      </a:r>
                      <a:endParaRPr lang="en-IN" sz="1600" dirty="0"/>
                    </a:p>
                  </a:txBody>
                  <a:tcPr/>
                </a:tc>
                <a:extLst>
                  <a:ext uri="{0D108BD9-81ED-4DB2-BD59-A6C34878D82A}">
                    <a16:rowId xmlns:a16="http://schemas.microsoft.com/office/drawing/2014/main" val="829165678"/>
                  </a:ext>
                </a:extLst>
              </a:tr>
              <a:tr h="1243605">
                <a:tc>
                  <a:txBody>
                    <a:bodyPr/>
                    <a:lstStyle/>
                    <a:p>
                      <a:r>
                        <a:rPr lang="en-US" sz="1600" dirty="0"/>
                        <a:t>9.</a:t>
                      </a:r>
                      <a:endParaRPr lang="en-IN" sz="1600" dirty="0"/>
                    </a:p>
                  </a:txBody>
                  <a:tcPr/>
                </a:tc>
                <a:tc>
                  <a:txBody>
                    <a:bodyPr/>
                    <a:lstStyle/>
                    <a:p>
                      <a:r>
                        <a:rPr lang="en-IN" sz="1600" dirty="0"/>
                        <a:t>Volkan </a:t>
                      </a:r>
                      <a:r>
                        <a:rPr lang="en-IN" sz="1600" dirty="0" err="1"/>
                        <a:t>Müjdat</a:t>
                      </a:r>
                      <a:r>
                        <a:rPr lang="en-IN" sz="1600" dirty="0"/>
                        <a:t> Tiryaki,2023.</a:t>
                      </a:r>
                    </a:p>
                  </a:txBody>
                  <a:tcPr/>
                </a:tc>
                <a:tc>
                  <a:txBody>
                    <a:bodyPr/>
                    <a:lstStyle/>
                    <a:p>
                      <a:r>
                        <a:rPr lang="en-US" sz="1600" dirty="0"/>
                        <a:t>Cascaded U-net++</a:t>
                      </a:r>
                      <a:r>
                        <a:rPr lang="en-US" sz="1600" dirty="0" err="1"/>
                        <a:t>Xception</a:t>
                      </a:r>
                      <a:r>
                        <a:rPr lang="en-US" sz="1600" dirty="0"/>
                        <a:t> deep learning pipeline without clinical data.</a:t>
                      </a:r>
                      <a:endParaRPr lang="en-IN" sz="1600" dirty="0"/>
                    </a:p>
                  </a:txBody>
                  <a:tcPr/>
                </a:tc>
                <a:tc>
                  <a:txBody>
                    <a:bodyPr/>
                    <a:lstStyle/>
                    <a:p>
                      <a:r>
                        <a:rPr lang="en-US" sz="1600" dirty="0"/>
                        <a:t>False Positives are a potential shortcoming of object-detection systems.</a:t>
                      </a:r>
                    </a:p>
                    <a:p>
                      <a:endParaRPr lang="en-IN" sz="1600" dirty="0"/>
                    </a:p>
                  </a:txBody>
                  <a:tcPr/>
                </a:tc>
                <a:extLst>
                  <a:ext uri="{0D108BD9-81ED-4DB2-BD59-A6C34878D82A}">
                    <a16:rowId xmlns:a16="http://schemas.microsoft.com/office/drawing/2014/main" val="2960396172"/>
                  </a:ext>
                </a:extLst>
              </a:tr>
            </a:tbl>
          </a:graphicData>
        </a:graphic>
      </p:graphicFrame>
    </p:spTree>
    <p:extLst>
      <p:ext uri="{BB962C8B-B14F-4D97-AF65-F5344CB8AC3E}">
        <p14:creationId xmlns:p14="http://schemas.microsoft.com/office/powerpoint/2010/main" val="2717647940"/>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11267" name="Title 2"/>
          <p:cNvSpPr txBox="1">
            <a:spLocks noChangeArrowheads="1"/>
          </p:cNvSpPr>
          <p:nvPr/>
        </p:nvSpPr>
        <p:spPr bwMode="auto">
          <a:xfrm>
            <a:off x="2071688" y="0"/>
            <a:ext cx="5240337"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a:ln>
                  <a:noFill/>
                </a:ln>
                <a:solidFill>
                  <a:srgbClr val="C00000"/>
                </a:solidFill>
                <a:effectLst/>
                <a:uLnTx/>
                <a:uFillTx/>
                <a:latin typeface="+mj-lt" pitchFamily="18" charset="0"/>
                <a:ea typeface="+mj-ea"/>
                <a:cs typeface="+mj-cs"/>
              </a:rPr>
              <a:t>PLATFORM</a:t>
            </a:r>
            <a:endParaRPr kumimoji="0" lang="en-IN" altLang="en-US" sz="3200" b="0" i="0" u="none" strike="noStrike" kern="0" cap="none" spc="0" normalizeH="0" baseline="0" noProof="0">
              <a:ln>
                <a:noFill/>
              </a:ln>
              <a:solidFill>
                <a:srgbClr val="C00000"/>
              </a:solidFill>
              <a:effectLst/>
              <a:uLnTx/>
              <a:uFillTx/>
              <a:latin typeface="+mj-lt"/>
              <a:ea typeface="+mj-ea"/>
              <a:cs typeface="+mj-cs"/>
            </a:endParaRPr>
          </a:p>
        </p:txBody>
      </p:sp>
      <p:sp>
        <p:nvSpPr>
          <p:cNvPr id="11268" name="Content Placeholder 4"/>
          <p:cNvSpPr>
            <a:spLocks noGrp="1" noChangeArrowheads="1"/>
          </p:cNvSpPr>
          <p:nvPr>
            <p:ph idx="1"/>
          </p:nvPr>
        </p:nvSpPr>
        <p:spPr>
          <a:xfrm>
            <a:off x="785813" y="857250"/>
            <a:ext cx="8143875" cy="4114800"/>
          </a:xfrm>
          <a:prstGeom prst="rect">
            <a:avLst/>
          </a:prstGeom>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tab pos="520700" algn="l"/>
              </a:tabLst>
              <a:defRPr/>
            </a:pPr>
            <a:br>
              <a:rPr kumimoji="0" lang="en-IN" altLang="en-US" sz="2400" b="0" i="0" u="none" strike="noStrike" kern="0" cap="none" spc="0" normalizeH="0" baseline="0" noProof="0" dirty="0">
                <a:ln>
                  <a:noFill/>
                </a:ln>
                <a:solidFill>
                  <a:schemeClr val="tx1"/>
                </a:solidFill>
                <a:effectLst/>
                <a:uLnTx/>
                <a:uFillTx/>
                <a:latin typeface="+mn-lt" pitchFamily="18" charset="0"/>
                <a:ea typeface="+mn-ea"/>
                <a:cs typeface="+mn-cs"/>
              </a:rPr>
            </a:br>
            <a:endParaRPr kumimoji="0" lang="en-IN" altLang="en-US" sz="2400" b="0" i="0" u="none" strike="noStrike" kern="0" cap="none" spc="0" normalizeH="0" baseline="0" noProof="0" dirty="0">
              <a:ln>
                <a:noFill/>
              </a:ln>
              <a:solidFill>
                <a:schemeClr val="tx1"/>
              </a:solidFill>
              <a:effectLst/>
              <a:uLnTx/>
              <a:uFillTx/>
              <a:latin typeface="+mn-lt" pitchFamily="18" charset="0"/>
              <a:ea typeface="+mn-ea"/>
              <a:cs typeface="+mn-cs"/>
            </a:endParaRPr>
          </a:p>
          <a:p>
            <a:pPr marL="342900" marR="0" lvl="0" indent="-342900" algn="just" defTabSz="914400" rtl="0" eaLnBrk="0" fontAlgn="base" latinLnBrk="0" hangingPunct="0">
              <a:lnSpc>
                <a:spcPct val="100000"/>
              </a:lnSpc>
              <a:spcBef>
                <a:spcPct val="0"/>
              </a:spcBef>
              <a:spcAft>
                <a:spcPct val="0"/>
              </a:spcAft>
              <a:buClrTx/>
              <a:buSzTx/>
              <a:buFontTx/>
              <a:buNone/>
              <a:tabLst>
                <a:tab pos="520700" algn="l"/>
              </a:tabLst>
              <a:defRPr/>
            </a:pPr>
            <a:endParaRPr kumimoji="0" lang="en-IN" alt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2" name="Content Placeholder 4">
            <a:extLst>
              <a:ext uri="{FF2B5EF4-FFF2-40B4-BE49-F238E27FC236}">
                <a16:creationId xmlns:a16="http://schemas.microsoft.com/office/drawing/2014/main" id="{3840BABF-205B-5606-8795-80649E33DBF9}"/>
              </a:ext>
            </a:extLst>
          </p:cNvPr>
          <p:cNvSpPr txBox="1">
            <a:spLocks noChangeArrowheads="1"/>
          </p:cNvSpPr>
          <p:nvPr/>
        </p:nvSpPr>
        <p:spPr>
          <a:xfrm>
            <a:off x="938213" y="1009650"/>
            <a:ext cx="8143875" cy="4114800"/>
          </a:xfrm>
          <a:prstGeom prst="rect">
            <a:avLst/>
          </a:prstGeom>
          <a:noFill/>
          <a:ln>
            <a:noFill/>
            <a:miter lim="800000"/>
          </a:ln>
        </p:spPr>
        <p:txBody>
          <a:bodyPr vert="horz" wrap="square" lIns="91440" tIns="45720" rIns="91440" bIns="45720" numCol="1" anchor="t" anchorCtr="0" compatLnSpc="1">
            <a:prstTxWarp prst="textNoShape">
              <a:avLst/>
            </a:prstTxWarp>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har char="»"/>
              <a:defRPr lang="en-US" altLang="en-US" sz="2000">
                <a:solidFill>
                  <a:schemeClr val="tx1"/>
                </a:solidFill>
                <a:latin typeface="+mn-lt"/>
              </a:defRPr>
            </a:lvl6pPr>
            <a:lvl7pPr marL="2971800" indent="-228600" algn="l" rtl="0" fontAlgn="base">
              <a:spcBef>
                <a:spcPct val="20000"/>
              </a:spcBef>
              <a:spcAft>
                <a:spcPct val="0"/>
              </a:spcAft>
              <a:buChar char="»"/>
              <a:defRPr lang="en-US" altLang="en-US" sz="2000">
                <a:solidFill>
                  <a:schemeClr val="tx1"/>
                </a:solidFill>
                <a:latin typeface="+mn-lt"/>
              </a:defRPr>
            </a:lvl7pPr>
            <a:lvl8pPr marL="3429000" indent="-228600" algn="l" rtl="0" fontAlgn="base">
              <a:spcBef>
                <a:spcPct val="20000"/>
              </a:spcBef>
              <a:spcAft>
                <a:spcPct val="0"/>
              </a:spcAft>
              <a:buChar char="»"/>
              <a:defRPr lang="en-US" altLang="en-US" sz="2000">
                <a:solidFill>
                  <a:schemeClr val="tx1"/>
                </a:solidFill>
                <a:latin typeface="+mn-lt"/>
              </a:defRPr>
            </a:lvl8pPr>
            <a:lvl9pPr marL="3886200" indent="-228600" algn="l" rtl="0" fontAlgn="base">
              <a:spcBef>
                <a:spcPct val="20000"/>
              </a:spcBef>
              <a:spcAft>
                <a:spcPct val="0"/>
              </a:spcAft>
              <a:buChar char="»"/>
              <a:defRPr lang="en-US" altLang="en-US" sz="2000">
                <a:solidFill>
                  <a:schemeClr val="tx1"/>
                </a:solidFill>
                <a:latin typeface="+mn-lt"/>
              </a:defRPr>
            </a:lvl9pPr>
          </a:lstStyle>
          <a:p>
            <a:pPr algn="just">
              <a:spcBef>
                <a:spcPct val="0"/>
              </a:spcBef>
              <a:buFont typeface="Arial" panose="020B0604020202020204" pitchFamily="34" charset="0"/>
              <a:buChar char="•"/>
              <a:tabLst>
                <a:tab pos="520700" algn="l"/>
              </a:tabLst>
              <a:defRPr/>
            </a:pPr>
            <a:r>
              <a:rPr lang="en-US" sz="2400" b="1" dirty="0">
                <a:latin typeface="+mn-lt" pitchFamily="18" charset="0"/>
              </a:rPr>
              <a:t>DICOM Converter</a:t>
            </a:r>
          </a:p>
          <a:p>
            <a:pPr marL="0" indent="0" algn="just">
              <a:spcBef>
                <a:spcPct val="0"/>
              </a:spcBef>
              <a:buFontTx/>
              <a:buNone/>
              <a:tabLst>
                <a:tab pos="520700" algn="l"/>
              </a:tabLst>
              <a:defRPr/>
            </a:pPr>
            <a:r>
              <a:rPr lang="en-US" sz="2400" dirty="0">
                <a:latin typeface="+mn-lt" pitchFamily="18" charset="0"/>
              </a:rPr>
              <a:t>		</a:t>
            </a:r>
          </a:p>
          <a:p>
            <a:pPr marL="0" indent="0" algn="just">
              <a:spcBef>
                <a:spcPct val="0"/>
              </a:spcBef>
              <a:buFontTx/>
              <a:buNone/>
              <a:tabLst>
                <a:tab pos="520700" algn="l"/>
              </a:tabLst>
              <a:defRPr/>
            </a:pPr>
            <a:r>
              <a:rPr lang="en-US" sz="2400" dirty="0">
                <a:latin typeface="+mn-lt" pitchFamily="18" charset="0"/>
              </a:rPr>
              <a:t>		DICOM is a standard format for medical images, and it is often used in radiology and other medical fields. DICOM Converter is used to convert DICOM images to other formats, such as JPEG, PNG.</a:t>
            </a:r>
          </a:p>
          <a:p>
            <a:pPr marL="0" indent="0" algn="just">
              <a:spcBef>
                <a:spcPct val="0"/>
              </a:spcBef>
              <a:buFontTx/>
              <a:buNone/>
              <a:tabLst>
                <a:tab pos="520700" algn="l"/>
              </a:tabLst>
              <a:defRPr/>
            </a:pPr>
            <a:endParaRPr lang="en-US" sz="2400" dirty="0">
              <a:latin typeface="+mn-lt" pitchFamily="18" charset="0"/>
            </a:endParaRPr>
          </a:p>
          <a:p>
            <a:pPr algn="just">
              <a:spcBef>
                <a:spcPct val="0"/>
              </a:spcBef>
              <a:buFont typeface="Arial" panose="020B0604020202020204" pitchFamily="34" charset="0"/>
              <a:buChar char="•"/>
              <a:tabLst>
                <a:tab pos="520700" algn="l"/>
              </a:tabLst>
              <a:defRPr/>
            </a:pPr>
            <a:r>
              <a:rPr lang="en-US" sz="2400" b="1" dirty="0">
                <a:latin typeface="+mn-lt" pitchFamily="18" charset="0"/>
              </a:rPr>
              <a:t>MATLAB</a:t>
            </a:r>
          </a:p>
          <a:p>
            <a:pPr marL="0" indent="0" algn="just">
              <a:spcBef>
                <a:spcPct val="0"/>
              </a:spcBef>
              <a:buFontTx/>
              <a:buNone/>
              <a:tabLst>
                <a:tab pos="520700" algn="l"/>
              </a:tabLst>
              <a:defRPr/>
            </a:pPr>
            <a:r>
              <a:rPr lang="en-US" sz="2400" dirty="0">
                <a:latin typeface="+mn-lt" pitchFamily="18" charset="0"/>
              </a:rPr>
              <a:t>	</a:t>
            </a:r>
          </a:p>
          <a:p>
            <a:pPr marL="0" indent="0" algn="just">
              <a:spcBef>
                <a:spcPct val="0"/>
              </a:spcBef>
              <a:buFontTx/>
              <a:buNone/>
              <a:tabLst>
                <a:tab pos="520700" algn="l"/>
              </a:tabLst>
              <a:defRPr/>
            </a:pPr>
            <a:r>
              <a:rPr lang="en-US" sz="2400" dirty="0">
                <a:latin typeface="+mn-lt" pitchFamily="18" charset="0"/>
              </a:rPr>
              <a:t>		MATLAB is used to develop Deep Learning models.</a:t>
            </a:r>
          </a:p>
          <a:p>
            <a:pPr algn="just">
              <a:spcBef>
                <a:spcPct val="0"/>
              </a:spcBef>
              <a:buFont typeface="Arial" panose="020B0604020202020204" pitchFamily="34" charset="0"/>
              <a:buChar char="•"/>
              <a:tabLst>
                <a:tab pos="520700" algn="l"/>
              </a:tabLst>
              <a:defRPr/>
            </a:pPr>
            <a:endParaRPr lang="en-US" sz="2400" dirty="0">
              <a:latin typeface="+mn-lt" pitchFamily="18" charset="0"/>
            </a:endParaRPr>
          </a:p>
          <a:p>
            <a:pPr algn="just">
              <a:spcBef>
                <a:spcPct val="0"/>
              </a:spcBef>
              <a:buFontTx/>
              <a:buNone/>
              <a:tabLst>
                <a:tab pos="520700" algn="l"/>
              </a:tabLst>
              <a:defRPr/>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200">
        <p:zo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zo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11267" name="Title 2"/>
          <p:cNvSpPr txBox="1">
            <a:spLocks noChangeArrowheads="1"/>
          </p:cNvSpPr>
          <p:nvPr/>
        </p:nvSpPr>
        <p:spPr bwMode="auto">
          <a:xfrm>
            <a:off x="1219200" y="0"/>
            <a:ext cx="7086600"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SYSTEM DESIGN DIAGRAM</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11268" name="Content Placeholder 4"/>
          <p:cNvSpPr>
            <a:spLocks noGrp="1" noChangeArrowheads="1"/>
          </p:cNvSpPr>
          <p:nvPr>
            <p:ph idx="1"/>
          </p:nvPr>
        </p:nvSpPr>
        <p:spPr>
          <a:xfrm>
            <a:off x="785813" y="857250"/>
            <a:ext cx="8143875" cy="4114800"/>
          </a:xfrm>
          <a:prstGeom prst="rect">
            <a:avLst/>
          </a:prstGeom>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tab pos="520700" algn="l"/>
              </a:tabLst>
              <a:defRPr/>
            </a:pPr>
            <a:br>
              <a:rPr kumimoji="0" lang="en-IN" altLang="en-US" sz="2400" b="0" i="0" u="none" strike="noStrike" kern="0" cap="none" spc="0" normalizeH="0" baseline="0" noProof="0" dirty="0">
                <a:ln>
                  <a:noFill/>
                </a:ln>
                <a:solidFill>
                  <a:schemeClr val="tx1"/>
                </a:solidFill>
                <a:effectLst/>
                <a:uLnTx/>
                <a:uFillTx/>
                <a:latin typeface="+mn-lt" pitchFamily="18" charset="0"/>
                <a:ea typeface="+mn-ea"/>
                <a:cs typeface="+mn-cs"/>
              </a:rPr>
            </a:br>
            <a:endParaRPr kumimoji="0" lang="en-IN" altLang="en-US" sz="2400" b="0" i="0" u="none" strike="noStrike" kern="0" cap="none" spc="0" normalizeH="0" baseline="0" noProof="0" dirty="0">
              <a:ln>
                <a:noFill/>
              </a:ln>
              <a:solidFill>
                <a:schemeClr val="tx1"/>
              </a:solidFill>
              <a:effectLst/>
              <a:uLnTx/>
              <a:uFillTx/>
              <a:latin typeface="+mn-lt" pitchFamily="18" charset="0"/>
              <a:ea typeface="+mn-ea"/>
              <a:cs typeface="+mn-cs"/>
            </a:endParaRPr>
          </a:p>
          <a:p>
            <a:pPr marL="342900" marR="0" lvl="0" indent="-342900" algn="just" defTabSz="914400" rtl="0" eaLnBrk="0" fontAlgn="base" latinLnBrk="0" hangingPunct="0">
              <a:lnSpc>
                <a:spcPct val="100000"/>
              </a:lnSpc>
              <a:spcBef>
                <a:spcPct val="0"/>
              </a:spcBef>
              <a:spcAft>
                <a:spcPct val="0"/>
              </a:spcAft>
              <a:buClrTx/>
              <a:buSzTx/>
              <a:buFontTx/>
              <a:buNone/>
              <a:tabLst>
                <a:tab pos="520700" algn="l"/>
              </a:tabLst>
              <a:defRPr/>
            </a:pPr>
            <a:endParaRPr kumimoji="0" lang="en-IN" alt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2" name="Content Placeholder 4">
            <a:extLst>
              <a:ext uri="{FF2B5EF4-FFF2-40B4-BE49-F238E27FC236}">
                <a16:creationId xmlns:a16="http://schemas.microsoft.com/office/drawing/2014/main" id="{3840BABF-205B-5606-8795-80649E33DBF9}"/>
              </a:ext>
            </a:extLst>
          </p:cNvPr>
          <p:cNvSpPr txBox="1">
            <a:spLocks noChangeArrowheads="1"/>
          </p:cNvSpPr>
          <p:nvPr/>
        </p:nvSpPr>
        <p:spPr>
          <a:xfrm>
            <a:off x="938213" y="1009650"/>
            <a:ext cx="8143875" cy="4114800"/>
          </a:xfrm>
          <a:prstGeom prst="rect">
            <a:avLst/>
          </a:prstGeom>
          <a:noFill/>
          <a:ln>
            <a:noFill/>
            <a:miter lim="800000"/>
          </a:ln>
        </p:spPr>
        <p:txBody>
          <a:bodyPr vert="horz" wrap="square" lIns="91440" tIns="45720" rIns="91440" bIns="45720" numCol="1" anchor="t" anchorCtr="0" compatLnSpc="1">
            <a:prstTxWarp prst="textNoShape">
              <a:avLst/>
            </a:prstTxWarp>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har char="»"/>
              <a:defRPr lang="en-US" altLang="en-US" sz="2000">
                <a:solidFill>
                  <a:schemeClr val="tx1"/>
                </a:solidFill>
                <a:latin typeface="+mn-lt"/>
              </a:defRPr>
            </a:lvl6pPr>
            <a:lvl7pPr marL="2971800" indent="-228600" algn="l" rtl="0" fontAlgn="base">
              <a:spcBef>
                <a:spcPct val="20000"/>
              </a:spcBef>
              <a:spcAft>
                <a:spcPct val="0"/>
              </a:spcAft>
              <a:buChar char="»"/>
              <a:defRPr lang="en-US" altLang="en-US" sz="2000">
                <a:solidFill>
                  <a:schemeClr val="tx1"/>
                </a:solidFill>
                <a:latin typeface="+mn-lt"/>
              </a:defRPr>
            </a:lvl7pPr>
            <a:lvl8pPr marL="3429000" indent="-228600" algn="l" rtl="0" fontAlgn="base">
              <a:spcBef>
                <a:spcPct val="20000"/>
              </a:spcBef>
              <a:spcAft>
                <a:spcPct val="0"/>
              </a:spcAft>
              <a:buChar char="»"/>
              <a:defRPr lang="en-US" altLang="en-US" sz="2000">
                <a:solidFill>
                  <a:schemeClr val="tx1"/>
                </a:solidFill>
                <a:latin typeface="+mn-lt"/>
              </a:defRPr>
            </a:lvl8pPr>
            <a:lvl9pPr marL="3886200" indent="-228600" algn="l" rtl="0" fontAlgn="base">
              <a:spcBef>
                <a:spcPct val="20000"/>
              </a:spcBef>
              <a:spcAft>
                <a:spcPct val="0"/>
              </a:spcAft>
              <a:buChar char="»"/>
              <a:defRPr lang="en-US" altLang="en-US" sz="2000">
                <a:solidFill>
                  <a:schemeClr val="tx1"/>
                </a:solidFill>
                <a:latin typeface="+mn-lt"/>
              </a:defRPr>
            </a:lvl9pPr>
          </a:lstStyle>
          <a:p>
            <a:pPr algn="just">
              <a:spcBef>
                <a:spcPct val="0"/>
              </a:spcBef>
              <a:buFontTx/>
              <a:buNone/>
              <a:tabLst>
                <a:tab pos="520700" algn="l"/>
              </a:tabLst>
              <a:defRPr/>
            </a:pPr>
            <a:endParaRPr lang="en-US" sz="2400" dirty="0"/>
          </a:p>
        </p:txBody>
      </p:sp>
    </p:spTree>
    <p:extLst>
      <p:ext uri="{BB962C8B-B14F-4D97-AF65-F5344CB8AC3E}">
        <p14:creationId xmlns:p14="http://schemas.microsoft.com/office/powerpoint/2010/main" val="716574745"/>
      </p:ext>
    </p:extLst>
  </p:cSld>
  <p:clrMapOvr>
    <a:masterClrMapping/>
  </p:clrMapOvr>
  <mc:AlternateContent xmlns:mc="http://schemas.openxmlformats.org/markup-compatibility/2006">
    <mc:Choice xmlns:p14="http://schemas.microsoft.com/office/powerpoint/2010/main" Requires="p14">
      <p:transition spd="slow" p14:dur="1200">
        <p:zoom/>
      </p:transition>
    </mc:Choice>
    <mc:Fallback>
      <p:transition spd="slow">
        <p:zo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11267" name="Title 2"/>
          <p:cNvSpPr txBox="1">
            <a:spLocks noChangeArrowheads="1"/>
          </p:cNvSpPr>
          <p:nvPr/>
        </p:nvSpPr>
        <p:spPr bwMode="auto">
          <a:xfrm>
            <a:off x="1219200" y="0"/>
            <a:ext cx="7086600"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MODULES</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11268" name="Content Placeholder 4"/>
          <p:cNvSpPr>
            <a:spLocks noGrp="1" noChangeArrowheads="1"/>
          </p:cNvSpPr>
          <p:nvPr>
            <p:ph idx="1"/>
          </p:nvPr>
        </p:nvSpPr>
        <p:spPr>
          <a:xfrm>
            <a:off x="785813" y="857250"/>
            <a:ext cx="8143875" cy="4114800"/>
          </a:xfrm>
          <a:prstGeom prst="rect">
            <a:avLst/>
          </a:prstGeom>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tab pos="520700" algn="l"/>
              </a:tabLst>
              <a:defRPr/>
            </a:pPr>
            <a:br>
              <a:rPr kumimoji="0" lang="en-IN" altLang="en-US" sz="2400" b="0" i="0" u="none" strike="noStrike" kern="0" cap="none" spc="0" normalizeH="0" baseline="0" noProof="0" dirty="0">
                <a:ln>
                  <a:noFill/>
                </a:ln>
                <a:solidFill>
                  <a:schemeClr val="tx1"/>
                </a:solidFill>
                <a:effectLst/>
                <a:uLnTx/>
                <a:uFillTx/>
                <a:latin typeface="+mn-lt" pitchFamily="18" charset="0"/>
                <a:ea typeface="+mn-ea"/>
                <a:cs typeface="+mn-cs"/>
              </a:rPr>
            </a:br>
            <a:endParaRPr kumimoji="0" lang="en-IN" altLang="en-US" sz="2400" b="0" i="0" u="none" strike="noStrike" kern="0" cap="none" spc="0" normalizeH="0" baseline="0" noProof="0" dirty="0">
              <a:ln>
                <a:noFill/>
              </a:ln>
              <a:solidFill>
                <a:schemeClr val="tx1"/>
              </a:solidFill>
              <a:effectLst/>
              <a:uLnTx/>
              <a:uFillTx/>
              <a:latin typeface="+mn-lt" pitchFamily="18" charset="0"/>
              <a:ea typeface="+mn-ea"/>
              <a:cs typeface="+mn-cs"/>
            </a:endParaRPr>
          </a:p>
          <a:p>
            <a:pPr marL="342900" marR="0" lvl="0" indent="-342900" algn="just" defTabSz="914400" rtl="0" eaLnBrk="0" fontAlgn="base" latinLnBrk="0" hangingPunct="0">
              <a:lnSpc>
                <a:spcPct val="100000"/>
              </a:lnSpc>
              <a:spcBef>
                <a:spcPct val="0"/>
              </a:spcBef>
              <a:spcAft>
                <a:spcPct val="0"/>
              </a:spcAft>
              <a:buClrTx/>
              <a:buSzTx/>
              <a:buFontTx/>
              <a:buNone/>
              <a:tabLst>
                <a:tab pos="520700" algn="l"/>
              </a:tabLst>
              <a:defRPr/>
            </a:pPr>
            <a:endParaRPr kumimoji="0" lang="en-IN" alt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2" name="Content Placeholder 4">
            <a:extLst>
              <a:ext uri="{FF2B5EF4-FFF2-40B4-BE49-F238E27FC236}">
                <a16:creationId xmlns:a16="http://schemas.microsoft.com/office/drawing/2014/main" id="{3840BABF-205B-5606-8795-80649E33DBF9}"/>
              </a:ext>
            </a:extLst>
          </p:cNvPr>
          <p:cNvSpPr txBox="1">
            <a:spLocks noChangeArrowheads="1"/>
          </p:cNvSpPr>
          <p:nvPr/>
        </p:nvSpPr>
        <p:spPr>
          <a:xfrm>
            <a:off x="868940" y="619124"/>
            <a:ext cx="8143875" cy="5629275"/>
          </a:xfrm>
          <a:prstGeom prst="rect">
            <a:avLst/>
          </a:prstGeom>
          <a:noFill/>
          <a:ln>
            <a:noFill/>
            <a:miter lim="800000"/>
          </a:ln>
        </p:spPr>
        <p:txBody>
          <a:bodyPr vert="horz" wrap="square" lIns="91440" tIns="45720" rIns="91440" bIns="45720" numCol="1" anchor="t" anchorCtr="0" compatLnSpc="1">
            <a:prstTxWarp prst="textNoShape">
              <a:avLst/>
            </a:prstTxWarp>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har char="»"/>
              <a:defRPr lang="en-US" altLang="en-US" sz="2000">
                <a:solidFill>
                  <a:schemeClr val="tx1"/>
                </a:solidFill>
                <a:latin typeface="+mn-lt"/>
              </a:defRPr>
            </a:lvl6pPr>
            <a:lvl7pPr marL="2971800" indent="-228600" algn="l" rtl="0" fontAlgn="base">
              <a:spcBef>
                <a:spcPct val="20000"/>
              </a:spcBef>
              <a:spcAft>
                <a:spcPct val="0"/>
              </a:spcAft>
              <a:buChar char="»"/>
              <a:defRPr lang="en-US" altLang="en-US" sz="2000">
                <a:solidFill>
                  <a:schemeClr val="tx1"/>
                </a:solidFill>
                <a:latin typeface="+mn-lt"/>
              </a:defRPr>
            </a:lvl7pPr>
            <a:lvl8pPr marL="3429000" indent="-228600" algn="l" rtl="0" fontAlgn="base">
              <a:spcBef>
                <a:spcPct val="20000"/>
              </a:spcBef>
              <a:spcAft>
                <a:spcPct val="0"/>
              </a:spcAft>
              <a:buChar char="»"/>
              <a:defRPr lang="en-US" altLang="en-US" sz="2000">
                <a:solidFill>
                  <a:schemeClr val="tx1"/>
                </a:solidFill>
                <a:latin typeface="+mn-lt"/>
              </a:defRPr>
            </a:lvl8pPr>
            <a:lvl9pPr marL="3886200" indent="-228600" algn="l" rtl="0" fontAlgn="base">
              <a:spcBef>
                <a:spcPct val="20000"/>
              </a:spcBef>
              <a:spcAft>
                <a:spcPct val="0"/>
              </a:spcAft>
              <a:buChar char="»"/>
              <a:defRPr lang="en-US" altLang="en-US" sz="2000">
                <a:solidFill>
                  <a:schemeClr val="tx1"/>
                </a:solidFill>
                <a:latin typeface="+mn-lt"/>
              </a:defRPr>
            </a:lvl9pPr>
          </a:lstStyle>
          <a:p>
            <a:pPr algn="just">
              <a:spcBef>
                <a:spcPct val="0"/>
              </a:spcBef>
              <a:buFontTx/>
              <a:buNone/>
              <a:tabLst>
                <a:tab pos="520700" algn="l"/>
              </a:tabLst>
              <a:defRPr/>
            </a:pPr>
            <a:r>
              <a:rPr lang="en-US" sz="2000" dirty="0">
                <a:solidFill>
                  <a:srgbClr val="C00000"/>
                </a:solidFill>
              </a:rPr>
              <a:t>Data collection and preparation</a:t>
            </a:r>
          </a:p>
          <a:p>
            <a:pPr algn="just">
              <a:spcBef>
                <a:spcPct val="0"/>
              </a:spcBef>
              <a:tabLst>
                <a:tab pos="520700" algn="l"/>
              </a:tabLst>
              <a:defRPr/>
            </a:pPr>
            <a:r>
              <a:rPr lang="en-US" sz="2000" dirty="0"/>
              <a:t>Collect the CBIS-DDSM and INbreast datasets.</a:t>
            </a:r>
          </a:p>
          <a:p>
            <a:pPr algn="just">
              <a:spcBef>
                <a:spcPct val="0"/>
              </a:spcBef>
              <a:tabLst>
                <a:tab pos="520700" algn="l"/>
              </a:tabLst>
              <a:defRPr/>
            </a:pPr>
            <a:r>
              <a:rPr lang="en-US" sz="2000" dirty="0"/>
              <a:t>Split the datasets into training, validation, and test sets.</a:t>
            </a:r>
          </a:p>
          <a:p>
            <a:pPr algn="just">
              <a:spcBef>
                <a:spcPct val="0"/>
              </a:spcBef>
              <a:tabLst>
                <a:tab pos="520700" algn="l"/>
              </a:tabLst>
              <a:defRPr/>
            </a:pPr>
            <a:r>
              <a:rPr lang="en-US" sz="2000" dirty="0"/>
              <a:t>Preprocess the images, e.g., resize, normalize, and augment the images.</a:t>
            </a:r>
          </a:p>
          <a:p>
            <a:pPr algn="just">
              <a:spcBef>
                <a:spcPct val="0"/>
              </a:spcBef>
              <a:buFontTx/>
              <a:buNone/>
              <a:tabLst>
                <a:tab pos="520700" algn="l"/>
              </a:tabLst>
              <a:defRPr/>
            </a:pPr>
            <a:r>
              <a:rPr lang="en-US" sz="2000" dirty="0">
                <a:solidFill>
                  <a:srgbClr val="C00000"/>
                </a:solidFill>
              </a:rPr>
              <a:t>Model development</a:t>
            </a:r>
          </a:p>
          <a:p>
            <a:pPr algn="just">
              <a:spcBef>
                <a:spcPct val="0"/>
              </a:spcBef>
              <a:tabLst>
                <a:tab pos="520700" algn="l"/>
              </a:tabLst>
              <a:defRPr/>
            </a:pPr>
            <a:r>
              <a:rPr lang="en-US" sz="2000" dirty="0"/>
              <a:t>Implement YOLOv8 for breast mass detection and DeepLabv3 for breast mass </a:t>
            </a:r>
          </a:p>
          <a:p>
            <a:pPr algn="just">
              <a:spcBef>
                <a:spcPct val="0"/>
              </a:spcBef>
              <a:tabLst>
                <a:tab pos="520700" algn="l"/>
              </a:tabLst>
              <a:defRPr/>
            </a:pPr>
            <a:r>
              <a:rPr lang="en-US" sz="2000" dirty="0"/>
              <a:t>segmentation.</a:t>
            </a:r>
          </a:p>
          <a:p>
            <a:pPr algn="just">
              <a:spcBef>
                <a:spcPct val="0"/>
              </a:spcBef>
              <a:tabLst>
                <a:tab pos="520700" algn="l"/>
              </a:tabLst>
              <a:defRPr/>
            </a:pPr>
            <a:r>
              <a:rPr lang="en-US" sz="2000" dirty="0"/>
              <a:t>Train the models on the training set.</a:t>
            </a:r>
          </a:p>
          <a:p>
            <a:pPr algn="just">
              <a:spcBef>
                <a:spcPct val="0"/>
              </a:spcBef>
              <a:tabLst>
                <a:tab pos="520700" algn="l"/>
              </a:tabLst>
              <a:defRPr/>
            </a:pPr>
            <a:r>
              <a:rPr lang="en-US" sz="2000" dirty="0"/>
              <a:t>Evaluate the performance of the models on the validation set.</a:t>
            </a:r>
          </a:p>
          <a:p>
            <a:pPr algn="just">
              <a:spcBef>
                <a:spcPct val="0"/>
              </a:spcBef>
              <a:tabLst>
                <a:tab pos="520700" algn="l"/>
              </a:tabLst>
              <a:defRPr/>
            </a:pPr>
            <a:r>
              <a:rPr lang="en-US" sz="2000" dirty="0"/>
              <a:t>Fine-tune the models as needed.</a:t>
            </a:r>
          </a:p>
          <a:p>
            <a:pPr algn="just">
              <a:spcBef>
                <a:spcPct val="0"/>
              </a:spcBef>
              <a:buFontTx/>
              <a:buNone/>
              <a:tabLst>
                <a:tab pos="520700" algn="l"/>
              </a:tabLst>
              <a:defRPr/>
            </a:pPr>
            <a:r>
              <a:rPr lang="en-US" sz="2000" dirty="0">
                <a:solidFill>
                  <a:srgbClr val="C00000"/>
                </a:solidFill>
              </a:rPr>
              <a:t>Model evaluation</a:t>
            </a:r>
          </a:p>
          <a:p>
            <a:pPr algn="just">
              <a:spcBef>
                <a:spcPct val="0"/>
              </a:spcBef>
              <a:tabLst>
                <a:tab pos="520700" algn="l"/>
              </a:tabLst>
              <a:defRPr/>
            </a:pPr>
            <a:r>
              <a:rPr lang="en-US" sz="2000" dirty="0"/>
              <a:t>Evaluate the performance of the models on the test set.</a:t>
            </a:r>
          </a:p>
          <a:p>
            <a:pPr algn="just">
              <a:spcBef>
                <a:spcPct val="0"/>
              </a:spcBef>
              <a:tabLst>
                <a:tab pos="520700" algn="l"/>
              </a:tabLst>
              <a:defRPr/>
            </a:pPr>
            <a:r>
              <a:rPr lang="en-US" sz="2000" dirty="0"/>
              <a:t>Compare the performance of the proposed method to that of existing methods.</a:t>
            </a:r>
          </a:p>
          <a:p>
            <a:pPr algn="just">
              <a:spcBef>
                <a:spcPct val="0"/>
              </a:spcBef>
              <a:buFontTx/>
              <a:buNone/>
              <a:tabLst>
                <a:tab pos="520700" algn="l"/>
              </a:tabLst>
              <a:defRPr/>
            </a:pPr>
            <a:r>
              <a:rPr lang="en-US" sz="2000" dirty="0">
                <a:solidFill>
                  <a:srgbClr val="C00000"/>
                </a:solidFill>
              </a:rPr>
              <a:t>Model deployment</a:t>
            </a:r>
          </a:p>
          <a:p>
            <a:pPr algn="just">
              <a:spcBef>
                <a:spcPct val="0"/>
              </a:spcBef>
              <a:tabLst>
                <a:tab pos="520700" algn="l"/>
              </a:tabLst>
              <a:defRPr/>
            </a:pPr>
            <a:r>
              <a:rPr lang="en-US" sz="2000" dirty="0"/>
              <a:t>Integrate the proposed method into a clinical workflow.</a:t>
            </a:r>
          </a:p>
          <a:p>
            <a:pPr algn="just">
              <a:spcBef>
                <a:spcPct val="0"/>
              </a:spcBef>
              <a:tabLst>
                <a:tab pos="520700" algn="l"/>
              </a:tabLst>
              <a:defRPr/>
            </a:pPr>
            <a:r>
              <a:rPr lang="en-US" sz="2000" dirty="0"/>
              <a:t>Provide training to clinicians on how to use the proposed method.</a:t>
            </a:r>
            <a:endParaRPr lang="en-US" sz="3600" dirty="0"/>
          </a:p>
        </p:txBody>
      </p:sp>
    </p:spTree>
    <p:extLst>
      <p:ext uri="{BB962C8B-B14F-4D97-AF65-F5344CB8AC3E}">
        <p14:creationId xmlns:p14="http://schemas.microsoft.com/office/powerpoint/2010/main" val="3189923167"/>
      </p:ext>
    </p:extLst>
  </p:cSld>
  <p:clrMapOvr>
    <a:masterClrMapping/>
  </p:clrMapOvr>
  <mc:AlternateContent xmlns:mc="http://schemas.openxmlformats.org/markup-compatibility/2006">
    <mc:Choice xmlns:p14="http://schemas.microsoft.com/office/powerpoint/2010/main" Requires="p14">
      <p:transition spd="slow" p14:dur="1200">
        <p:zoom/>
      </p:transition>
    </mc:Choice>
    <mc:Fallback>
      <p:transition spd="slow">
        <p:zo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4"/>
          <p:cNvSpPr>
            <a:spLocks noGrp="1" noChangeArrowheads="1"/>
          </p:cNvSpPr>
          <p:nvPr>
            <p:ph idx="1"/>
          </p:nvPr>
        </p:nvSpPr>
        <p:spPr>
          <a:xfrm>
            <a:off x="785813" y="1341438"/>
            <a:ext cx="8143875" cy="4319587"/>
          </a:xfrm>
          <a:prstGeom prst="rect">
            <a:avLst/>
          </a:prstGeom>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ct val="0"/>
              </a:spcBef>
              <a:spcAft>
                <a:spcPct val="0"/>
              </a:spcAft>
              <a:buClrTx/>
              <a:buSzTx/>
              <a:buFontTx/>
              <a:buChar char="•"/>
              <a:tabLst>
                <a:tab pos="520700" algn="l"/>
              </a:tabLst>
              <a:defRPr/>
            </a:pPr>
            <a:r>
              <a:rPr kumimoji="0" lang="en-US" altLang="en-US" sz="2400" b="0" i="0" u="none" strike="noStrike" kern="0" cap="none" spc="0" normalizeH="0" baseline="0" noProof="0" dirty="0">
                <a:ln>
                  <a:noFill/>
                </a:ln>
                <a:solidFill>
                  <a:schemeClr val="tx1"/>
                </a:solidFill>
                <a:effectLst/>
                <a:uLnTx/>
                <a:uFillTx/>
                <a:latin typeface="+mn-lt"/>
                <a:ea typeface="+mn-ea"/>
                <a:cs typeface="+mn-cs"/>
              </a:rPr>
              <a:t>To develop a new method for detecting breast cancer in mammograms that is more accurate and easier to interpret.</a:t>
            </a:r>
          </a:p>
          <a:p>
            <a:pPr marL="342900" marR="0" lvl="0" indent="-342900" algn="just" defTabSz="914400" rtl="0" eaLnBrk="0" fontAlgn="base" latinLnBrk="0" hangingPunct="0">
              <a:lnSpc>
                <a:spcPct val="100000"/>
              </a:lnSpc>
              <a:spcBef>
                <a:spcPct val="0"/>
              </a:spcBef>
              <a:spcAft>
                <a:spcPct val="0"/>
              </a:spcAft>
              <a:buClrTx/>
              <a:buSzTx/>
              <a:buFontTx/>
              <a:buChar char="•"/>
              <a:tabLst>
                <a:tab pos="520700" algn="l"/>
              </a:tabLst>
              <a:defRPr/>
            </a:pPr>
            <a:r>
              <a:rPr kumimoji="0" lang="en-US" altLang="en-US" sz="2400" i="0" u="none" strike="noStrike" kern="0" cap="none" spc="0" normalizeH="0" baseline="0" noProof="0" dirty="0">
                <a:ln>
                  <a:noFill/>
                </a:ln>
                <a:solidFill>
                  <a:schemeClr val="tx1"/>
                </a:solidFill>
                <a:effectLst/>
                <a:uLnTx/>
                <a:uFillTx/>
                <a:latin typeface="+mn-lt" pitchFamily="18" charset="0"/>
                <a:ea typeface="+mn-ea"/>
                <a:cs typeface="+mn-cs"/>
              </a:rPr>
              <a:t>To train a Deep </a:t>
            </a:r>
            <a:r>
              <a:rPr lang="en-US" altLang="en-US" sz="2400" dirty="0">
                <a:latin typeface="+mn-lt" pitchFamily="18" charset="0"/>
              </a:rPr>
              <a:t>L</a:t>
            </a:r>
            <a:r>
              <a:rPr kumimoji="0" lang="en-US" altLang="en-US" sz="2400" i="0" u="none" strike="noStrike" kern="0" cap="none" spc="0" normalizeH="0" baseline="0" noProof="0" dirty="0">
                <a:ln>
                  <a:noFill/>
                </a:ln>
                <a:solidFill>
                  <a:schemeClr val="tx1"/>
                </a:solidFill>
                <a:effectLst/>
                <a:uLnTx/>
                <a:uFillTx/>
                <a:latin typeface="+mn-lt" pitchFamily="18" charset="0"/>
                <a:ea typeface="+mn-ea"/>
                <a:cs typeface="+mn-cs"/>
              </a:rPr>
              <a:t>earning model on a large dataset of mammogram images with and without breast cancer.</a:t>
            </a:r>
          </a:p>
          <a:p>
            <a:pPr marL="342900" marR="0" lvl="0" indent="-342900" algn="just" defTabSz="914400" rtl="0" eaLnBrk="0" fontAlgn="base" latinLnBrk="0" hangingPunct="0">
              <a:lnSpc>
                <a:spcPct val="100000"/>
              </a:lnSpc>
              <a:spcBef>
                <a:spcPct val="0"/>
              </a:spcBef>
              <a:spcAft>
                <a:spcPct val="0"/>
              </a:spcAft>
              <a:buClrTx/>
              <a:buSzTx/>
              <a:buFontTx/>
              <a:buChar char="•"/>
              <a:tabLst>
                <a:tab pos="520700" algn="l"/>
              </a:tabLst>
              <a:defRPr/>
            </a:pPr>
            <a:r>
              <a:rPr kumimoji="0" lang="en-US" altLang="en-US" sz="2400" i="0" u="none" strike="noStrike" kern="0" cap="none" spc="0" normalizeH="0" baseline="0" noProof="0" dirty="0">
                <a:ln>
                  <a:noFill/>
                </a:ln>
                <a:solidFill>
                  <a:schemeClr val="tx1"/>
                </a:solidFill>
                <a:effectLst/>
                <a:uLnTx/>
                <a:uFillTx/>
                <a:latin typeface="+mn-lt"/>
                <a:ea typeface="+mn-ea"/>
                <a:cs typeface="+mn-cs"/>
              </a:rPr>
              <a:t>To reduce the number of false positive rates while detecting breast cancer in mammograms.</a:t>
            </a:r>
            <a:endParaRPr kumimoji="0" lang="en-IN" altLang="en-US" sz="2400" i="0" u="none" strike="noStrike" kern="0" cap="none" spc="0" normalizeH="0" baseline="0" noProof="0" dirty="0">
              <a:ln>
                <a:noFill/>
              </a:ln>
              <a:solidFill>
                <a:schemeClr val="tx1"/>
              </a:solidFill>
              <a:effectLst/>
              <a:uLnTx/>
              <a:uFillTx/>
              <a:latin typeface="+mn-lt"/>
              <a:ea typeface="+mn-ea"/>
              <a:cs typeface="+mn-cs"/>
            </a:endParaRPr>
          </a:p>
        </p:txBody>
      </p:sp>
      <p:sp>
        <p:nvSpPr>
          <p:cNvPr id="8195"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8196" name="Title 2"/>
          <p:cNvSpPr txBox="1">
            <a:spLocks noChangeArrowheads="1"/>
          </p:cNvSpPr>
          <p:nvPr/>
        </p:nvSpPr>
        <p:spPr bwMode="auto">
          <a:xfrm>
            <a:off x="3214688" y="0"/>
            <a:ext cx="2954337"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a:ln>
                  <a:noFill/>
                </a:ln>
                <a:solidFill>
                  <a:srgbClr val="C00000"/>
                </a:solidFill>
                <a:effectLst/>
                <a:uLnTx/>
                <a:uFillTx/>
                <a:latin typeface="+mj-lt" pitchFamily="18" charset="0"/>
                <a:ea typeface="+mj-ea"/>
                <a:cs typeface="+mj-cs"/>
              </a:rPr>
              <a:t>OBJECTIVES</a:t>
            </a:r>
            <a:endParaRPr kumimoji="0" lang="en-IN" altLang="en-US" sz="3200" b="0" i="0" u="none" strike="noStrike" kern="0" cap="none" spc="0" normalizeH="0" baseline="0" noProof="0">
              <a:ln>
                <a:noFill/>
              </a:ln>
              <a:solidFill>
                <a:srgbClr val="C00000"/>
              </a:solidFill>
              <a:effectLst/>
              <a:uLnTx/>
              <a:uFillTx/>
              <a:latin typeface="+mj-lt"/>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slow" p14:dur="1200">
        <p:zo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zo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12291" name="Title 2"/>
          <p:cNvSpPr txBox="1">
            <a:spLocks noChangeArrowheads="1"/>
          </p:cNvSpPr>
          <p:nvPr/>
        </p:nvSpPr>
        <p:spPr bwMode="auto">
          <a:xfrm>
            <a:off x="2071688" y="0"/>
            <a:ext cx="5240337"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a:ln>
                  <a:noFill/>
                </a:ln>
                <a:solidFill>
                  <a:srgbClr val="C00000"/>
                </a:solidFill>
                <a:effectLst/>
                <a:uLnTx/>
                <a:uFillTx/>
                <a:latin typeface="+mj-lt" pitchFamily="18" charset="0"/>
                <a:ea typeface="+mj-ea"/>
                <a:cs typeface="+mj-cs"/>
              </a:rPr>
              <a:t>REFERENCES</a:t>
            </a:r>
            <a:endParaRPr kumimoji="0" lang="en-IN" altLang="en-US" sz="3200" b="0" i="0" u="none" strike="noStrike" kern="0" cap="none" spc="0" normalizeH="0" baseline="0" noProof="0">
              <a:ln>
                <a:noFill/>
              </a:ln>
              <a:solidFill>
                <a:srgbClr val="C00000"/>
              </a:solidFill>
              <a:effectLst/>
              <a:uLnTx/>
              <a:uFillTx/>
              <a:latin typeface="+mj-lt"/>
              <a:ea typeface="+mj-ea"/>
              <a:cs typeface="+mj-cs"/>
            </a:endParaRPr>
          </a:p>
        </p:txBody>
      </p:sp>
      <p:sp>
        <p:nvSpPr>
          <p:cNvPr id="12292" name="Content Placeholder 4"/>
          <p:cNvSpPr>
            <a:spLocks noGrp="1"/>
          </p:cNvSpPr>
          <p:nvPr>
            <p:ph idx="1"/>
          </p:nvPr>
        </p:nvSpPr>
        <p:spPr>
          <a:xfrm>
            <a:off x="785813" y="857250"/>
            <a:ext cx="8143875" cy="41148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latin typeface="+mn-lt"/>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latin typeface="+mn-lt"/>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5pPr>
            <a:lvl6pPr marL="2514600" indent="-228600" algn="l" rtl="0" fontAlgn="base">
              <a:spcBef>
                <a:spcPct val="20000"/>
              </a:spcBef>
              <a:spcAft>
                <a:spcPct val="0"/>
              </a:spcAft>
              <a:buChar char="»"/>
              <a:defRPr lang="en-US" altLang="en-US" sz="2000">
                <a:solidFill>
                  <a:schemeClr val="tx1"/>
                </a:solidFill>
                <a:latin typeface="+mn-lt"/>
              </a:defRPr>
            </a:lvl6pPr>
            <a:lvl7pPr marL="2971800" indent="-228600" algn="l" rtl="0" fontAlgn="base">
              <a:spcBef>
                <a:spcPct val="20000"/>
              </a:spcBef>
              <a:spcAft>
                <a:spcPct val="0"/>
              </a:spcAft>
              <a:buChar char="»"/>
              <a:defRPr lang="en-US" altLang="en-US" sz="2000">
                <a:solidFill>
                  <a:schemeClr val="tx1"/>
                </a:solidFill>
                <a:latin typeface="+mn-lt"/>
              </a:defRPr>
            </a:lvl7pPr>
            <a:lvl8pPr marL="3429000" indent="-228600" algn="l" rtl="0" fontAlgn="base">
              <a:spcBef>
                <a:spcPct val="20000"/>
              </a:spcBef>
              <a:spcAft>
                <a:spcPct val="0"/>
              </a:spcAft>
              <a:buChar char="»"/>
              <a:defRPr lang="en-US" altLang="en-US" sz="2000">
                <a:solidFill>
                  <a:schemeClr val="tx1"/>
                </a:solidFill>
                <a:latin typeface="+mn-lt"/>
              </a:defRPr>
            </a:lvl8pPr>
            <a:lvl9pPr marL="3886200" indent="-228600" algn="l" rtl="0" fontAlgn="base">
              <a:spcBef>
                <a:spcPct val="20000"/>
              </a:spcBef>
              <a:spcAft>
                <a:spcPct val="0"/>
              </a:spcAft>
              <a:buChar char="»"/>
              <a:defRPr lang="en-US" altLang="en-US" sz="2000">
                <a:solidFill>
                  <a:schemeClr val="tx1"/>
                </a:solidFill>
                <a:latin typeface="+mn-lt"/>
              </a:defRPr>
            </a:lvl9pPr>
          </a:lstStyle>
          <a:p>
            <a:pPr lvl="0" algn="just">
              <a:buFont typeface="Times New Roman" pitchFamily="18" charset="0"/>
              <a:buAutoNum type="arabicPeriod"/>
            </a:pPr>
            <a:r>
              <a:rPr lang="en-IN" altLang="en-US" sz="2000" dirty="0" err="1"/>
              <a:t>Yongye</a:t>
            </a:r>
            <a:r>
              <a:rPr lang="en-IN" altLang="en-US" sz="2000" dirty="0"/>
              <a:t> </a:t>
            </a:r>
            <a:r>
              <a:rPr lang="en-IN" altLang="en-US" sz="2000" dirty="0" err="1"/>
              <a:t>Su</a:t>
            </a:r>
            <a:r>
              <a:rPr lang="en-IN" altLang="en-US" sz="2000" dirty="0"/>
              <a:t> , Qian Liu , </a:t>
            </a:r>
            <a:r>
              <a:rPr lang="en-IN" altLang="en-US" sz="2000" dirty="0" err="1"/>
              <a:t>Wentao</a:t>
            </a:r>
            <a:r>
              <a:rPr lang="en-IN" altLang="en-US" sz="2000" dirty="0"/>
              <a:t> Xie , </a:t>
            </a:r>
            <a:r>
              <a:rPr lang="en-IN" altLang="en-US" sz="2000" dirty="0" err="1"/>
              <a:t>Pingzhao</a:t>
            </a:r>
            <a:r>
              <a:rPr lang="en-IN" altLang="en-US" sz="2000" dirty="0"/>
              <a:t> Hu, “</a:t>
            </a:r>
            <a:r>
              <a:rPr lang="en-IN" altLang="en-US" sz="2000" b="1" dirty="0">
                <a:solidFill>
                  <a:srgbClr val="C00000"/>
                </a:solidFill>
                <a:hlinkClick r:id="rId2"/>
              </a:rPr>
              <a:t>YOLO LOGO: A transformer-based YOLO segmentation model for breast mass detection and segmentation in digital mammograms</a:t>
            </a:r>
            <a:r>
              <a:rPr lang="en-IN" altLang="en-US" sz="2000" b="1" dirty="0"/>
              <a:t>”</a:t>
            </a:r>
            <a:r>
              <a:rPr lang="en-IN" altLang="en-US" sz="2000" dirty="0"/>
              <a:t>, Computer methods and programs in Biomedicine, Elsevier, Vol.no: 221, PP: 106903, 2022.</a:t>
            </a:r>
          </a:p>
          <a:p>
            <a:pPr algn="just">
              <a:buFont typeface="Times New Roman" pitchFamily="18" charset="0"/>
              <a:buAutoNum type="arabicPeriod"/>
            </a:pPr>
            <a:r>
              <a:rPr lang="en-IN" altLang="en-US" sz="2000" dirty="0"/>
              <a:t>Lydia </a:t>
            </a:r>
            <a:r>
              <a:rPr lang="en-IN" altLang="en-US" sz="2000" dirty="0" err="1"/>
              <a:t>Bouzar-Benlabiod</a:t>
            </a:r>
            <a:r>
              <a:rPr lang="en-IN" altLang="en-US" sz="2000" dirty="0"/>
              <a:t> , Khaled </a:t>
            </a:r>
            <a:r>
              <a:rPr lang="en-IN" altLang="en-US" sz="2000" dirty="0" err="1"/>
              <a:t>Harrar</a:t>
            </a:r>
            <a:r>
              <a:rPr lang="en-IN" altLang="en-US" sz="2000" dirty="0"/>
              <a:t>, Lahcen </a:t>
            </a:r>
            <a:r>
              <a:rPr lang="en-IN" altLang="en-US" sz="2000" dirty="0" err="1"/>
              <a:t>Yamoun</a:t>
            </a:r>
            <a:r>
              <a:rPr lang="en-IN" altLang="en-US" sz="2000" dirty="0"/>
              <a:t>, Mustapha </a:t>
            </a:r>
            <a:r>
              <a:rPr lang="en-IN" altLang="en-US" sz="2000" dirty="0" err="1"/>
              <a:t>Yacine</a:t>
            </a:r>
            <a:r>
              <a:rPr lang="en-IN" altLang="en-US" sz="2000" dirty="0"/>
              <a:t> Khodja ,Moulay A. </a:t>
            </a:r>
            <a:r>
              <a:rPr lang="en-IN" altLang="en-US" sz="2000" dirty="0" err="1"/>
              <a:t>Akhloufi</a:t>
            </a:r>
            <a:r>
              <a:rPr lang="en-IN" altLang="en-US" sz="2000" dirty="0"/>
              <a:t> “</a:t>
            </a:r>
            <a:r>
              <a:rPr lang="en-US" sz="2000" b="1" kern="100" dirty="0">
                <a:effectLst/>
                <a:latin typeface="Times New Roman" panose="02020603050405020304" pitchFamily="18" charset="0"/>
                <a:ea typeface="Calibri" panose="020F0502020204030204" pitchFamily="34" charset="0"/>
                <a:cs typeface="Latha" panose="020B0604020202020204" pitchFamily="34" charset="0"/>
                <a:hlinkClick r:id="rId3"/>
              </a:rPr>
              <a:t>A novel breast cancer detection architecture based on a </a:t>
            </a:r>
            <a:r>
              <a:rPr lang="en-US" sz="2000" b="1" kern="100" dirty="0" err="1">
                <a:effectLst/>
                <a:latin typeface="Times New Roman" panose="02020603050405020304" pitchFamily="18" charset="0"/>
                <a:ea typeface="Calibri" panose="020F0502020204030204" pitchFamily="34" charset="0"/>
                <a:cs typeface="Latha" panose="020B0604020202020204" pitchFamily="34" charset="0"/>
                <a:hlinkClick r:id="rId3"/>
              </a:rPr>
              <a:t>cnn-cbr</a:t>
            </a:r>
            <a:r>
              <a:rPr lang="en-US" sz="2000" b="1" kern="100" dirty="0">
                <a:effectLst/>
                <a:latin typeface="Times New Roman" panose="02020603050405020304" pitchFamily="18" charset="0"/>
                <a:ea typeface="Calibri" panose="020F0502020204030204" pitchFamily="34" charset="0"/>
                <a:cs typeface="Latha" panose="020B0604020202020204" pitchFamily="34" charset="0"/>
                <a:hlinkClick r:id="rId3"/>
              </a:rPr>
              <a:t> system for mammogram classification</a:t>
            </a:r>
            <a:r>
              <a:rPr lang="en-IN" altLang="en-US" sz="2000" dirty="0"/>
              <a:t>”, </a:t>
            </a:r>
            <a:r>
              <a:rPr lang="en-US" altLang="en-US" sz="2000" dirty="0"/>
              <a:t>Computers in Biology and Medicine, Vol.no: 163, PP:107133, 2023.</a:t>
            </a:r>
          </a:p>
          <a:p>
            <a:pPr algn="just">
              <a:buFont typeface="Times New Roman" pitchFamily="18" charset="0"/>
              <a:buAutoNum type="arabicPeriod"/>
            </a:pPr>
            <a:r>
              <a:rPr lang="en-IN" altLang="en-US" sz="2000" dirty="0" err="1"/>
              <a:t>Jihen</a:t>
            </a:r>
            <a:r>
              <a:rPr lang="en-IN" altLang="en-US" sz="2000" dirty="0"/>
              <a:t> </a:t>
            </a:r>
            <a:r>
              <a:rPr lang="en-IN" altLang="en-US" sz="2000" dirty="0" err="1"/>
              <a:t>Frikha</a:t>
            </a:r>
            <a:r>
              <a:rPr lang="en-IN" altLang="en-US" sz="2000" dirty="0"/>
              <a:t> </a:t>
            </a:r>
            <a:r>
              <a:rPr lang="en-IN" altLang="en-US" sz="2000" dirty="0" err="1"/>
              <a:t>Elleuch</a:t>
            </a:r>
            <a:r>
              <a:rPr lang="en-IN" altLang="en-US" sz="2000" dirty="0"/>
              <a:t>, </a:t>
            </a:r>
            <a:r>
              <a:rPr lang="en-IN" altLang="en-US" sz="2000" dirty="0" err="1"/>
              <a:t>Mouna</a:t>
            </a:r>
            <a:r>
              <a:rPr lang="en-IN" altLang="en-US" sz="2000" dirty="0"/>
              <a:t> Zouari Mehdi, </a:t>
            </a:r>
            <a:r>
              <a:rPr lang="en-IN" altLang="en-US" sz="2000" dirty="0" err="1"/>
              <a:t>Majd</a:t>
            </a:r>
            <a:r>
              <a:rPr lang="en-IN" altLang="en-US" sz="2000" dirty="0"/>
              <a:t> </a:t>
            </a:r>
            <a:r>
              <a:rPr lang="en-IN" altLang="en-US" sz="2000" dirty="0" err="1"/>
              <a:t>Belaaj</a:t>
            </a:r>
            <a:r>
              <a:rPr lang="en-IN" altLang="en-US" sz="2000" dirty="0"/>
              <a:t>, </a:t>
            </a:r>
            <a:r>
              <a:rPr lang="en-IN" altLang="en-US" sz="2000" dirty="0" err="1"/>
              <a:t>Norhène</a:t>
            </a:r>
            <a:r>
              <a:rPr lang="en-IN" altLang="en-US" sz="2000" dirty="0"/>
              <a:t> </a:t>
            </a:r>
            <a:r>
              <a:rPr lang="en-IN" altLang="en-US" sz="2000" dirty="0" err="1"/>
              <a:t>Gargouri</a:t>
            </a:r>
            <a:r>
              <a:rPr lang="en-IN" altLang="en-US" sz="2000" dirty="0"/>
              <a:t> </a:t>
            </a:r>
            <a:r>
              <a:rPr lang="en-IN" altLang="en-US" sz="2000" dirty="0" err="1"/>
              <a:t>Benayed</a:t>
            </a:r>
            <a:r>
              <a:rPr lang="en-IN" altLang="en-US" sz="2000" dirty="0"/>
              <a:t>, </a:t>
            </a:r>
            <a:r>
              <a:rPr lang="en-IN" altLang="en-US" sz="2000" dirty="0" err="1"/>
              <a:t>Dorra</a:t>
            </a:r>
            <a:r>
              <a:rPr lang="en-IN" altLang="en-US" sz="2000" dirty="0"/>
              <a:t> </a:t>
            </a:r>
            <a:r>
              <a:rPr lang="en-IN" altLang="en-US" sz="2000" dirty="0" err="1"/>
              <a:t>Sellami</a:t>
            </a:r>
            <a:r>
              <a:rPr lang="en-IN" altLang="en-US" sz="2000" dirty="0"/>
              <a:t> , Alima </a:t>
            </a:r>
            <a:r>
              <a:rPr lang="en-IN" altLang="en-US" sz="2000" dirty="0" err="1"/>
              <a:t>Damak</a:t>
            </a:r>
            <a:r>
              <a:rPr lang="en-IN" altLang="en-US" sz="2000" dirty="0"/>
              <a:t> “</a:t>
            </a:r>
            <a:r>
              <a:rPr lang="en-US" altLang="en-US" sz="2000" b="1" dirty="0">
                <a:hlinkClick r:id="rId4"/>
              </a:rPr>
              <a:t>Breast cancer anomaly detection based on the possibility theory with a clustering paradigm</a:t>
            </a:r>
            <a:r>
              <a:rPr lang="en-IN" altLang="en-US" sz="2000" dirty="0"/>
              <a:t>”,</a:t>
            </a:r>
            <a:r>
              <a:rPr lang="en-US" altLang="en-US" sz="2000" dirty="0"/>
              <a:t> Biomedical Signal Processing and Control, Vol.no: 79, PP: 104043,2023.</a:t>
            </a:r>
            <a:endParaRPr lang="en-IN" altLang="en-US" sz="2000" dirty="0"/>
          </a:p>
        </p:txBody>
      </p:sp>
    </p:spTree>
  </p:cSld>
  <p:clrMapOvr>
    <a:masterClrMapping/>
  </p:clrMapOvr>
  <mc:AlternateContent xmlns:mc="http://schemas.openxmlformats.org/markup-compatibility/2006" xmlns:p14="http://schemas.microsoft.com/office/powerpoint/2010/main">
    <mc:Choice Requires="p14">
      <p:transition spd="slow" p14:dur="1200">
        <p:zo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zo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12291" name="Title 2"/>
          <p:cNvSpPr txBox="1">
            <a:spLocks noChangeArrowheads="1"/>
          </p:cNvSpPr>
          <p:nvPr/>
        </p:nvSpPr>
        <p:spPr bwMode="auto">
          <a:xfrm>
            <a:off x="2071688" y="0"/>
            <a:ext cx="5240337"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a:ln>
                  <a:noFill/>
                </a:ln>
                <a:solidFill>
                  <a:srgbClr val="C00000"/>
                </a:solidFill>
                <a:effectLst/>
                <a:uLnTx/>
                <a:uFillTx/>
                <a:latin typeface="+mj-lt" pitchFamily="18" charset="0"/>
                <a:ea typeface="+mj-ea"/>
                <a:cs typeface="+mj-cs"/>
              </a:rPr>
              <a:t>REFERENCES</a:t>
            </a:r>
            <a:endParaRPr kumimoji="0" lang="en-IN" altLang="en-US" sz="3200" b="0" i="0" u="none" strike="noStrike" kern="0" cap="none" spc="0" normalizeH="0" baseline="0" noProof="0">
              <a:ln>
                <a:noFill/>
              </a:ln>
              <a:solidFill>
                <a:srgbClr val="C00000"/>
              </a:solidFill>
              <a:effectLst/>
              <a:uLnTx/>
              <a:uFillTx/>
              <a:latin typeface="+mj-lt"/>
              <a:ea typeface="+mj-ea"/>
              <a:cs typeface="+mj-cs"/>
            </a:endParaRPr>
          </a:p>
        </p:txBody>
      </p:sp>
      <p:sp>
        <p:nvSpPr>
          <p:cNvPr id="12292" name="Content Placeholder 4"/>
          <p:cNvSpPr>
            <a:spLocks noGrp="1"/>
          </p:cNvSpPr>
          <p:nvPr>
            <p:ph idx="1"/>
          </p:nvPr>
        </p:nvSpPr>
        <p:spPr>
          <a:xfrm>
            <a:off x="785813" y="857250"/>
            <a:ext cx="8143875" cy="41148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latin typeface="+mn-lt"/>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latin typeface="+mn-lt"/>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5pPr>
            <a:lvl6pPr marL="2514600" indent="-228600" algn="l" rtl="0" fontAlgn="base">
              <a:spcBef>
                <a:spcPct val="20000"/>
              </a:spcBef>
              <a:spcAft>
                <a:spcPct val="0"/>
              </a:spcAft>
              <a:buChar char="»"/>
              <a:defRPr lang="en-US" altLang="en-US" sz="2000">
                <a:solidFill>
                  <a:schemeClr val="tx1"/>
                </a:solidFill>
                <a:latin typeface="+mn-lt"/>
              </a:defRPr>
            </a:lvl6pPr>
            <a:lvl7pPr marL="2971800" indent="-228600" algn="l" rtl="0" fontAlgn="base">
              <a:spcBef>
                <a:spcPct val="20000"/>
              </a:spcBef>
              <a:spcAft>
                <a:spcPct val="0"/>
              </a:spcAft>
              <a:buChar char="»"/>
              <a:defRPr lang="en-US" altLang="en-US" sz="2000">
                <a:solidFill>
                  <a:schemeClr val="tx1"/>
                </a:solidFill>
                <a:latin typeface="+mn-lt"/>
              </a:defRPr>
            </a:lvl7pPr>
            <a:lvl8pPr marL="3429000" indent="-228600" algn="l" rtl="0" fontAlgn="base">
              <a:spcBef>
                <a:spcPct val="20000"/>
              </a:spcBef>
              <a:spcAft>
                <a:spcPct val="0"/>
              </a:spcAft>
              <a:buChar char="»"/>
              <a:defRPr lang="en-US" altLang="en-US" sz="2000">
                <a:solidFill>
                  <a:schemeClr val="tx1"/>
                </a:solidFill>
                <a:latin typeface="+mn-lt"/>
              </a:defRPr>
            </a:lvl8pPr>
            <a:lvl9pPr marL="3886200" indent="-228600" algn="l" rtl="0" fontAlgn="base">
              <a:spcBef>
                <a:spcPct val="20000"/>
              </a:spcBef>
              <a:spcAft>
                <a:spcPct val="0"/>
              </a:spcAft>
              <a:buChar char="»"/>
              <a:defRPr lang="en-US" altLang="en-US" sz="2000">
                <a:solidFill>
                  <a:schemeClr val="tx1"/>
                </a:solidFill>
                <a:latin typeface="+mn-lt"/>
              </a:defRPr>
            </a:lvl9pPr>
          </a:lstStyle>
          <a:p>
            <a:pPr marL="0" indent="0" algn="just">
              <a:buNone/>
            </a:pPr>
            <a:r>
              <a:rPr lang="en-US" altLang="en-US" sz="2000" dirty="0"/>
              <a:t>4. Hamed </a:t>
            </a:r>
            <a:r>
              <a:rPr lang="en-US" altLang="en-US" sz="2000" dirty="0" err="1"/>
              <a:t>Pezeshki</a:t>
            </a:r>
            <a:r>
              <a:rPr lang="en-US" altLang="en-US" sz="2000" dirty="0"/>
              <a:t>, “</a:t>
            </a:r>
            <a:r>
              <a:rPr lang="en-US" altLang="en-US" sz="2000" dirty="0">
                <a:hlinkClick r:id="rId2"/>
              </a:rPr>
              <a:t>Breast tumor segmentation in digital mammograms using spiculated regions</a:t>
            </a:r>
            <a:r>
              <a:rPr lang="en-US" altLang="en-US" sz="2000" dirty="0"/>
              <a:t>”,	Biomedical Signal Processing and Control</a:t>
            </a:r>
          </a:p>
          <a:p>
            <a:pPr marL="0" indent="0" algn="just">
              <a:buNone/>
            </a:pPr>
            <a:r>
              <a:rPr lang="en-US" altLang="en-US" sz="2000" dirty="0"/>
              <a:t>Vol.no: 76, PP: 103652,2022.</a:t>
            </a:r>
          </a:p>
          <a:p>
            <a:pPr marL="0" indent="0" algn="just">
              <a:buNone/>
            </a:pPr>
            <a:r>
              <a:rPr lang="en-US" altLang="en-US" sz="2000" dirty="0"/>
              <a:t>5. </a:t>
            </a:r>
            <a:r>
              <a:rPr lang="en-US" altLang="en-US" sz="2000" dirty="0" err="1"/>
              <a:t>Ghada</a:t>
            </a:r>
            <a:r>
              <a:rPr lang="en-US" altLang="en-US" sz="2000" dirty="0"/>
              <a:t> Hamed Aly, Mohammed </a:t>
            </a:r>
            <a:r>
              <a:rPr lang="en-US" altLang="en-US" sz="2000" dirty="0" err="1"/>
              <a:t>Marey</a:t>
            </a:r>
            <a:r>
              <a:rPr lang="en-US" altLang="en-US" sz="2000" dirty="0"/>
              <a:t>, </a:t>
            </a:r>
            <a:r>
              <a:rPr lang="en-US" altLang="en-US" sz="2000" dirty="0" err="1"/>
              <a:t>Safaa</a:t>
            </a:r>
            <a:r>
              <a:rPr lang="en-US" altLang="en-US" sz="2000" dirty="0"/>
              <a:t> Amin El-Sayed, Mohamed Fahmy </a:t>
            </a:r>
            <a:r>
              <a:rPr lang="en-US" altLang="en-US" sz="2000" dirty="0" err="1"/>
              <a:t>Tolba</a:t>
            </a:r>
            <a:r>
              <a:rPr lang="en-US" altLang="en-US" sz="2000" dirty="0"/>
              <a:t>, “</a:t>
            </a:r>
            <a:r>
              <a:rPr lang="en-US" altLang="en-US" sz="2000" dirty="0">
                <a:hlinkClick r:id="rId3"/>
              </a:rPr>
              <a:t>YOLO Based Breast Masses Detection and Classification in Full-Field Digital Mammograms</a:t>
            </a:r>
            <a:r>
              <a:rPr lang="en-US" altLang="en-US" sz="2000" dirty="0"/>
              <a:t>”, Computer Methods and Programs in Biomedicine, Vol.no: 200, PP: 105823,2021.</a:t>
            </a:r>
          </a:p>
          <a:p>
            <a:pPr marL="0" indent="0" algn="just">
              <a:buNone/>
            </a:pPr>
            <a:r>
              <a:rPr lang="en-US" altLang="en-US" sz="2000" dirty="0"/>
              <a:t>6. Asma </a:t>
            </a:r>
            <a:r>
              <a:rPr lang="en-US" altLang="en-US" sz="2000" dirty="0" err="1"/>
              <a:t>Baccouche</a:t>
            </a:r>
            <a:r>
              <a:rPr lang="en-US" altLang="en-US" sz="2000" dirty="0"/>
              <a:t>, </a:t>
            </a:r>
            <a:r>
              <a:rPr lang="en-US" altLang="en-US" sz="2000" dirty="0" err="1"/>
              <a:t>Begonya</a:t>
            </a:r>
            <a:r>
              <a:rPr lang="en-US" altLang="en-US" sz="2000" dirty="0"/>
              <a:t> Garcia-</a:t>
            </a:r>
            <a:r>
              <a:rPr lang="en-US" altLang="en-US" sz="2000" dirty="0" err="1"/>
              <a:t>Zapirain</a:t>
            </a:r>
            <a:r>
              <a:rPr lang="en-US" altLang="en-US" sz="2000" dirty="0"/>
              <a:t>, </a:t>
            </a:r>
            <a:r>
              <a:rPr lang="en-US" altLang="en-US" sz="2000" dirty="0" err="1"/>
              <a:t>Yufeng</a:t>
            </a:r>
            <a:r>
              <a:rPr lang="en-US" altLang="en-US" sz="2000" dirty="0"/>
              <a:t> Zheng, Adel S. </a:t>
            </a:r>
            <a:r>
              <a:rPr lang="en-US" altLang="en-US" sz="2000" dirty="0" err="1"/>
              <a:t>Elmaghraby</a:t>
            </a:r>
            <a:r>
              <a:rPr lang="en-US" altLang="en-US" sz="2000" dirty="0"/>
              <a:t>, “</a:t>
            </a:r>
            <a:r>
              <a:rPr lang="en-US" altLang="en-US" sz="2000" dirty="0">
                <a:hlinkClick r:id="rId4"/>
              </a:rPr>
              <a:t>Early detection and classification of abnormality in prior mammograms using image-to-image translation and YOLO techniques</a:t>
            </a:r>
            <a:r>
              <a:rPr lang="en-US" altLang="en-US" sz="2000" dirty="0"/>
              <a:t>”, Computer Methods and Programs in Biomedicine, Vol.no: 221, PP: 106884,2022.</a:t>
            </a:r>
          </a:p>
          <a:p>
            <a:pPr marL="0" indent="0" algn="just">
              <a:buNone/>
            </a:pPr>
            <a:r>
              <a:rPr lang="en-US" altLang="en-US" sz="2000" dirty="0"/>
              <a:t>7. Steven J. Frank, “</a:t>
            </a:r>
            <a:r>
              <a:rPr lang="en-US" altLang="en-US" sz="2000" dirty="0">
                <a:hlinkClick r:id="rId5"/>
              </a:rPr>
              <a:t>A deep learning architecture with an object-detection algorithm and a convolutional neural network for breast mass detection and visualization</a:t>
            </a:r>
            <a:r>
              <a:rPr lang="en-US" altLang="en-US" sz="2000" dirty="0"/>
              <a:t>”, Healthcare Analytics, Vol.no: 3, PP: 100186,2023.</a:t>
            </a:r>
            <a:endParaRPr lang="en-IN" altLang="en-US" sz="2000" dirty="0"/>
          </a:p>
        </p:txBody>
      </p:sp>
    </p:spTree>
    <p:extLst>
      <p:ext uri="{BB962C8B-B14F-4D97-AF65-F5344CB8AC3E}">
        <p14:creationId xmlns:p14="http://schemas.microsoft.com/office/powerpoint/2010/main" val="2400660234"/>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12291" name="Title 2"/>
          <p:cNvSpPr txBox="1">
            <a:spLocks noChangeArrowheads="1"/>
          </p:cNvSpPr>
          <p:nvPr/>
        </p:nvSpPr>
        <p:spPr bwMode="auto">
          <a:xfrm>
            <a:off x="2071688" y="0"/>
            <a:ext cx="5240337"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a:ln>
                  <a:noFill/>
                </a:ln>
                <a:solidFill>
                  <a:srgbClr val="C00000"/>
                </a:solidFill>
                <a:effectLst/>
                <a:uLnTx/>
                <a:uFillTx/>
                <a:latin typeface="+mj-lt" pitchFamily="18" charset="0"/>
                <a:ea typeface="+mj-ea"/>
                <a:cs typeface="+mj-cs"/>
              </a:rPr>
              <a:t>REFERENCES</a:t>
            </a:r>
            <a:endParaRPr kumimoji="0" lang="en-IN" altLang="en-US" sz="3200" b="0" i="0" u="none" strike="noStrike" kern="0" cap="none" spc="0" normalizeH="0" baseline="0" noProof="0">
              <a:ln>
                <a:noFill/>
              </a:ln>
              <a:solidFill>
                <a:srgbClr val="C00000"/>
              </a:solidFill>
              <a:effectLst/>
              <a:uLnTx/>
              <a:uFillTx/>
              <a:latin typeface="+mj-lt"/>
              <a:ea typeface="+mj-ea"/>
              <a:cs typeface="+mj-cs"/>
            </a:endParaRPr>
          </a:p>
        </p:txBody>
      </p:sp>
      <p:sp>
        <p:nvSpPr>
          <p:cNvPr id="12292" name="Content Placeholder 4"/>
          <p:cNvSpPr>
            <a:spLocks noGrp="1"/>
          </p:cNvSpPr>
          <p:nvPr>
            <p:ph idx="1"/>
          </p:nvPr>
        </p:nvSpPr>
        <p:spPr>
          <a:xfrm>
            <a:off x="785813" y="857250"/>
            <a:ext cx="8143875" cy="41148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latin typeface="+mn-lt"/>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latin typeface="+mn-lt"/>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5pPr>
            <a:lvl6pPr marL="2514600" indent="-228600" algn="l" rtl="0" fontAlgn="base">
              <a:spcBef>
                <a:spcPct val="20000"/>
              </a:spcBef>
              <a:spcAft>
                <a:spcPct val="0"/>
              </a:spcAft>
              <a:buChar char="»"/>
              <a:defRPr lang="en-US" altLang="en-US" sz="2000">
                <a:solidFill>
                  <a:schemeClr val="tx1"/>
                </a:solidFill>
                <a:latin typeface="+mn-lt"/>
              </a:defRPr>
            </a:lvl6pPr>
            <a:lvl7pPr marL="2971800" indent="-228600" algn="l" rtl="0" fontAlgn="base">
              <a:spcBef>
                <a:spcPct val="20000"/>
              </a:spcBef>
              <a:spcAft>
                <a:spcPct val="0"/>
              </a:spcAft>
              <a:buChar char="»"/>
              <a:defRPr lang="en-US" altLang="en-US" sz="2000">
                <a:solidFill>
                  <a:schemeClr val="tx1"/>
                </a:solidFill>
                <a:latin typeface="+mn-lt"/>
              </a:defRPr>
            </a:lvl7pPr>
            <a:lvl8pPr marL="3429000" indent="-228600" algn="l" rtl="0" fontAlgn="base">
              <a:spcBef>
                <a:spcPct val="20000"/>
              </a:spcBef>
              <a:spcAft>
                <a:spcPct val="0"/>
              </a:spcAft>
              <a:buChar char="»"/>
              <a:defRPr lang="en-US" altLang="en-US" sz="2000">
                <a:solidFill>
                  <a:schemeClr val="tx1"/>
                </a:solidFill>
                <a:latin typeface="+mn-lt"/>
              </a:defRPr>
            </a:lvl8pPr>
            <a:lvl9pPr marL="3886200" indent="-228600" algn="l" rtl="0" fontAlgn="base">
              <a:spcBef>
                <a:spcPct val="20000"/>
              </a:spcBef>
              <a:spcAft>
                <a:spcPct val="0"/>
              </a:spcAft>
              <a:buChar char="»"/>
              <a:defRPr lang="en-US" altLang="en-US" sz="2000">
                <a:solidFill>
                  <a:schemeClr val="tx1"/>
                </a:solidFill>
                <a:latin typeface="+mn-lt"/>
              </a:defRPr>
            </a:lvl9pPr>
          </a:lstStyle>
          <a:p>
            <a:pPr marL="0" indent="0" algn="just">
              <a:buNone/>
            </a:pPr>
            <a:r>
              <a:rPr lang="en-US" altLang="en-US" sz="2000" dirty="0"/>
              <a:t>8. Fei Yan, </a:t>
            </a:r>
            <a:r>
              <a:rPr lang="en-US" altLang="en-US" sz="2000" dirty="0" err="1"/>
              <a:t>Hesheng</a:t>
            </a:r>
            <a:r>
              <a:rPr lang="en-US" altLang="en-US" sz="2000" dirty="0"/>
              <a:t> Huang, Witold </a:t>
            </a:r>
            <a:r>
              <a:rPr lang="en-US" altLang="en-US" sz="2000" dirty="0" err="1"/>
              <a:t>Pedrycz</a:t>
            </a:r>
            <a:r>
              <a:rPr lang="en-US" altLang="en-US" sz="2000" dirty="0"/>
              <a:t> , Kaoru </a:t>
            </a:r>
            <a:r>
              <a:rPr lang="en-US" altLang="en-US" sz="2000" dirty="0" err="1"/>
              <a:t>Hirota</a:t>
            </a:r>
            <a:r>
              <a:rPr lang="en-US" altLang="en-US" sz="2000" dirty="0"/>
              <a:t>, “</a:t>
            </a:r>
            <a:r>
              <a:rPr lang="en-US" altLang="en-US" sz="2000" dirty="0">
                <a:hlinkClick r:id="rId2"/>
              </a:rPr>
              <a:t>Automated breast cancer detection in mammography using ensemble classifier and feature weighting algorithms</a:t>
            </a:r>
            <a:r>
              <a:rPr lang="en-US" altLang="en-US" sz="2000" dirty="0"/>
              <a:t>”, Expert Systems with Applications, Vol.no: 227, PP:120282,2023.</a:t>
            </a:r>
          </a:p>
          <a:p>
            <a:pPr marL="0" indent="0" algn="just">
              <a:buNone/>
            </a:pPr>
            <a:r>
              <a:rPr lang="en-US" altLang="en-US" sz="2000" dirty="0"/>
              <a:t>9. </a:t>
            </a:r>
            <a:r>
              <a:rPr lang="en-US" altLang="en-US" sz="2000" dirty="0" err="1"/>
              <a:t>Khaoula</a:t>
            </a:r>
            <a:r>
              <a:rPr lang="en-US" altLang="en-US" sz="2000" dirty="0"/>
              <a:t> Belhaj </a:t>
            </a:r>
            <a:r>
              <a:rPr lang="en-US" altLang="en-US" sz="2000" dirty="0" err="1"/>
              <a:t>Soulami</a:t>
            </a:r>
            <a:r>
              <a:rPr lang="en-US" altLang="en-US" sz="2000" dirty="0"/>
              <a:t>, Naima </a:t>
            </a:r>
            <a:r>
              <a:rPr lang="en-US" altLang="en-US" sz="2000" dirty="0" err="1"/>
              <a:t>Kaabouch</a:t>
            </a:r>
            <a:r>
              <a:rPr lang="en-US" altLang="en-US" sz="2000" dirty="0"/>
              <a:t>, Mohamed Nabil </a:t>
            </a:r>
            <a:r>
              <a:rPr lang="en-US" altLang="en-US" sz="2000" dirty="0" err="1"/>
              <a:t>Saidi</a:t>
            </a:r>
            <a:r>
              <a:rPr lang="en-US" altLang="en-US" sz="2000" dirty="0"/>
              <a:t>, “</a:t>
            </a:r>
            <a:r>
              <a:rPr lang="en-US" altLang="en-US" sz="2000" dirty="0">
                <a:hlinkClick r:id="rId3"/>
              </a:rPr>
              <a:t>Breast cancer: Classification of suspicious regions in digital mammograms based on capsule network</a:t>
            </a:r>
            <a:r>
              <a:rPr lang="en-US" altLang="en-US" sz="2000" dirty="0"/>
              <a:t>”, Biomedical Signal Processing and Control, Vol.no: 76,</a:t>
            </a:r>
          </a:p>
          <a:p>
            <a:pPr marL="0" indent="0" algn="just">
              <a:buNone/>
            </a:pPr>
            <a:r>
              <a:rPr lang="en-US" altLang="en-US" sz="2000" dirty="0"/>
              <a:t>PP: 103696,2022.</a:t>
            </a:r>
          </a:p>
          <a:p>
            <a:pPr marL="0" indent="0" algn="just">
              <a:buNone/>
            </a:pPr>
            <a:r>
              <a:rPr lang="en-US" altLang="en-US" sz="2000" dirty="0"/>
              <a:t>10. Volkan </a:t>
            </a:r>
            <a:r>
              <a:rPr lang="en-US" altLang="en-US" sz="2000" dirty="0" err="1"/>
              <a:t>Müjdat</a:t>
            </a:r>
            <a:r>
              <a:rPr lang="en-US" altLang="en-US" sz="2000" dirty="0"/>
              <a:t> </a:t>
            </a:r>
            <a:r>
              <a:rPr lang="en-US" altLang="en-US" sz="2000" dirty="0" err="1"/>
              <a:t>Tiryaki</a:t>
            </a:r>
            <a:r>
              <a:rPr lang="en-US" altLang="en-US" sz="2000" dirty="0"/>
              <a:t>, “</a:t>
            </a:r>
            <a:r>
              <a:rPr lang="en-US" altLang="en-US" sz="2000" dirty="0">
                <a:hlinkClick r:id="rId4"/>
              </a:rPr>
              <a:t>Mass segmentation and classification from film mammograms using cascaded deep transfer learning</a:t>
            </a:r>
            <a:r>
              <a:rPr lang="en-US" altLang="en-US" sz="2000" dirty="0"/>
              <a:t>”, Biomedical Signal Processing and Control, Vol.no: 84, PP: 104819,2023.</a:t>
            </a:r>
            <a:endParaRPr lang="en-IN" altLang="en-US" sz="2000" dirty="0"/>
          </a:p>
        </p:txBody>
      </p:sp>
    </p:spTree>
    <p:extLst>
      <p:ext uri="{BB962C8B-B14F-4D97-AF65-F5344CB8AC3E}">
        <p14:creationId xmlns:p14="http://schemas.microsoft.com/office/powerpoint/2010/main" val="3083437569"/>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p:cNvSpPr>
          <p:nvPr>
            <p:ph type="title"/>
          </p:nvPr>
        </p:nvSpPr>
        <p:spPr>
          <a:xfrm>
            <a:off x="1476375" y="2420938"/>
            <a:ext cx="6923088" cy="2132012"/>
          </a:xfrm>
          <a:noFill/>
          <a:ln>
            <a:miter lim="800000"/>
          </a:ln>
        </p:spPr>
        <p:txBody>
          <a:bodyPr vert="horz" wrap="square" lIns="91440" tIns="45720" rIns="91440" bIns="4572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baseline="0">
                <a:solidFill>
                  <a:schemeClr val="tx2"/>
                </a:solidFill>
                <a:latin typeface="Times New Roman" pitchFamily="18" charset="0"/>
                <a:ea typeface="+mj-ea"/>
                <a:cs typeface="+mj-cs"/>
              </a:defRPr>
            </a:lvl1pPr>
          </a:lstStyle>
          <a:p>
            <a:pPr lvl="0"/>
            <a:r>
              <a:rPr lang="en-IN" altLang="en-US" sz="3200"/>
              <a:t>THANK YOU</a:t>
            </a:r>
          </a:p>
        </p:txBody>
      </p:sp>
      <p:sp>
        <p:nvSpPr>
          <p:cNvPr id="13315"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Tree>
  </p:cSld>
  <p:clrMapOvr>
    <a:masterClrMapping/>
  </p:clrMapOvr>
  <mc:AlternateContent xmlns:mc="http://schemas.openxmlformats.org/markup-compatibility/2006" xmlns:p14="http://schemas.microsoft.com/office/powerpoint/2010/main">
    <mc:Choice Requires="p14">
      <p:transition spd="slow" p14:dur="1200">
        <p:zo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zo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2071688" y="0"/>
            <a:ext cx="5240337"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EXPECTED OUTCOMES</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412875"/>
            <a:ext cx="8143875" cy="4464050"/>
          </a:xfrm>
          <a:prstGeom prst="rect">
            <a:avLst/>
          </a:prstGeom>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ct val="0"/>
              </a:spcBef>
              <a:spcAft>
                <a:spcPct val="0"/>
              </a:spcAft>
              <a:buClrTx/>
              <a:buSzTx/>
              <a:buFontTx/>
              <a:buChar char="•"/>
              <a:tabLst>
                <a:tab pos="520700" algn="l"/>
              </a:tabLst>
              <a:defRPr/>
            </a:pPr>
            <a:r>
              <a:rPr kumimoji="0" lang="en-US" altLang="en-US" sz="2400" b="0" i="0" u="none" strike="noStrike" kern="0" cap="none" spc="0" normalizeH="0" baseline="0" noProof="0" dirty="0">
                <a:ln>
                  <a:noFill/>
                </a:ln>
                <a:solidFill>
                  <a:schemeClr val="tx1"/>
                </a:solidFill>
                <a:effectLst/>
                <a:uLnTx/>
                <a:uFillTx/>
                <a:latin typeface="+mn-lt"/>
                <a:ea typeface="+mn-ea"/>
                <a:cs typeface="+mn-cs"/>
              </a:rPr>
              <a:t>A new method for detecting breast cancer in mammograms that is more accurate and easier to interpret.</a:t>
            </a:r>
          </a:p>
          <a:p>
            <a:pPr marL="342900" marR="0" lvl="0" indent="-342900" algn="just" defTabSz="914400" rtl="0" eaLnBrk="0" fontAlgn="base" latinLnBrk="0" hangingPunct="0">
              <a:lnSpc>
                <a:spcPct val="100000"/>
              </a:lnSpc>
              <a:spcBef>
                <a:spcPct val="0"/>
              </a:spcBef>
              <a:spcAft>
                <a:spcPct val="0"/>
              </a:spcAft>
              <a:buClrTx/>
              <a:buSzTx/>
              <a:buFontTx/>
              <a:buChar char="•"/>
              <a:tabLst>
                <a:tab pos="520700" algn="l"/>
              </a:tabLst>
              <a:defRPr/>
            </a:pPr>
            <a:r>
              <a:rPr kumimoji="0" lang="en-US" altLang="en-US" sz="2400" b="0" i="0" u="none" strike="noStrike" kern="0" cap="none" spc="0" normalizeH="0" baseline="0" noProof="0" dirty="0">
                <a:ln>
                  <a:noFill/>
                </a:ln>
                <a:solidFill>
                  <a:schemeClr val="tx1"/>
                </a:solidFill>
                <a:effectLst/>
                <a:uLnTx/>
                <a:uFillTx/>
                <a:latin typeface="+mn-lt"/>
                <a:ea typeface="+mn-ea"/>
                <a:cs typeface="+mn-cs"/>
              </a:rPr>
              <a:t>A deep learning model is trained on a large dataset of mammogram images with and without breast cancer.</a:t>
            </a:r>
          </a:p>
          <a:p>
            <a:pPr algn="just">
              <a:spcBef>
                <a:spcPct val="0"/>
              </a:spcBef>
              <a:tabLst>
                <a:tab pos="520700" algn="l"/>
              </a:tabLst>
              <a:defRPr/>
            </a:pPr>
            <a:r>
              <a:rPr kumimoji="0" lang="en-US" altLang="en-US" sz="2400" i="0" u="none" strike="noStrike" kern="0" cap="none" spc="0" normalizeH="0" baseline="0" noProof="0" dirty="0">
                <a:ln>
                  <a:noFill/>
                </a:ln>
                <a:solidFill>
                  <a:schemeClr val="tx1"/>
                </a:solidFill>
                <a:effectLst/>
                <a:uLnTx/>
                <a:uFillTx/>
                <a:latin typeface="+mn-lt"/>
                <a:ea typeface="+mn-ea"/>
                <a:cs typeface="+mn-cs"/>
              </a:rPr>
              <a:t>Detecting breast cancer in mammograms is done efficiently by reducing the number of false positive rates.</a:t>
            </a:r>
            <a:endParaRPr kumimoji="0" lang="en-IN" altLang="en-US" sz="2400"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None/>
              <a:tabLst>
                <a:tab pos="520700" algn="l"/>
              </a:tabLst>
              <a:defRPr/>
            </a:pPr>
            <a:endParaRPr kumimoji="0" lang="en-US" alt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200">
        <p:zo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zo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10243" name="Title 2"/>
          <p:cNvSpPr txBox="1">
            <a:spLocks noChangeArrowheads="1"/>
          </p:cNvSpPr>
          <p:nvPr/>
        </p:nvSpPr>
        <p:spPr bwMode="auto">
          <a:xfrm>
            <a:off x="2071688" y="0"/>
            <a:ext cx="5240337"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a:ln>
                  <a:noFill/>
                </a:ln>
                <a:solidFill>
                  <a:srgbClr val="C00000"/>
                </a:solidFill>
                <a:effectLst/>
                <a:uLnTx/>
                <a:uFillTx/>
                <a:latin typeface="+mj-lt" pitchFamily="18" charset="0"/>
                <a:ea typeface="+mj-ea"/>
                <a:cs typeface="+mj-cs"/>
              </a:rPr>
              <a:t>DATASET </a:t>
            </a:r>
            <a:endParaRPr kumimoji="0" lang="en-IN" altLang="en-US" sz="3200" b="0" i="0" u="none" strike="noStrike" kern="0" cap="none" spc="0" normalizeH="0" baseline="0" noProof="0">
              <a:ln>
                <a:noFill/>
              </a:ln>
              <a:solidFill>
                <a:srgbClr val="C00000"/>
              </a:solidFill>
              <a:effectLst/>
              <a:uLnTx/>
              <a:uFillTx/>
              <a:latin typeface="+mj-lt"/>
              <a:ea typeface="+mj-ea"/>
              <a:cs typeface="+mj-cs"/>
            </a:endParaRPr>
          </a:p>
        </p:txBody>
      </p:sp>
      <p:graphicFrame>
        <p:nvGraphicFramePr>
          <p:cNvPr id="4" name="Table 4">
            <a:extLst>
              <a:ext uri="{FF2B5EF4-FFF2-40B4-BE49-F238E27FC236}">
                <a16:creationId xmlns:a16="http://schemas.microsoft.com/office/drawing/2014/main" id="{BC33E75F-CB9A-768F-D6CA-49084E6558E0}"/>
              </a:ext>
            </a:extLst>
          </p:cNvPr>
          <p:cNvGraphicFramePr>
            <a:graphicFrameLocks noGrp="1"/>
          </p:cNvGraphicFramePr>
          <p:nvPr>
            <p:extLst>
              <p:ext uri="{D42A27DB-BD31-4B8C-83A1-F6EECF244321}">
                <p14:modId xmlns:p14="http://schemas.microsoft.com/office/powerpoint/2010/main" val="3860791207"/>
              </p:ext>
            </p:extLst>
          </p:nvPr>
        </p:nvGraphicFramePr>
        <p:xfrm>
          <a:off x="838200" y="777240"/>
          <a:ext cx="8077200" cy="5501640"/>
        </p:xfrm>
        <a:graphic>
          <a:graphicData uri="http://schemas.openxmlformats.org/drawingml/2006/table">
            <a:tbl>
              <a:tblPr firstRow="1" bandRow="1">
                <a:tableStyleId>{ED083AE6-46FA-4A59-8FB0-9F97EB10719F}</a:tableStyleId>
              </a:tblPr>
              <a:tblGrid>
                <a:gridCol w="1828800">
                  <a:extLst>
                    <a:ext uri="{9D8B030D-6E8A-4147-A177-3AD203B41FA5}">
                      <a16:colId xmlns:a16="http://schemas.microsoft.com/office/drawing/2014/main" val="1092794743"/>
                    </a:ext>
                  </a:extLst>
                </a:gridCol>
                <a:gridCol w="3556000">
                  <a:extLst>
                    <a:ext uri="{9D8B030D-6E8A-4147-A177-3AD203B41FA5}">
                      <a16:colId xmlns:a16="http://schemas.microsoft.com/office/drawing/2014/main" val="807869779"/>
                    </a:ext>
                  </a:extLst>
                </a:gridCol>
                <a:gridCol w="2692400">
                  <a:extLst>
                    <a:ext uri="{9D8B030D-6E8A-4147-A177-3AD203B41FA5}">
                      <a16:colId xmlns:a16="http://schemas.microsoft.com/office/drawing/2014/main" val="663614339"/>
                    </a:ext>
                  </a:extLst>
                </a:gridCol>
              </a:tblGrid>
              <a:tr h="670560">
                <a:tc>
                  <a:txBody>
                    <a:bodyPr/>
                    <a:lstStyle/>
                    <a:p>
                      <a:pPr algn="ctr"/>
                      <a:r>
                        <a:rPr lang="en-US" dirty="0"/>
                        <a:t>Title</a:t>
                      </a:r>
                      <a:endParaRPr lang="en-IN" dirty="0"/>
                    </a:p>
                  </a:txBody>
                  <a:tcPr/>
                </a:tc>
                <a:tc>
                  <a:txBody>
                    <a:bodyPr/>
                    <a:lstStyle/>
                    <a:p>
                      <a:pPr algn="ctr"/>
                      <a:r>
                        <a:rPr lang="en-US" dirty="0">
                          <a:hlinkClick r:id="rId2"/>
                        </a:rPr>
                        <a:t>CBIS-DDSM</a:t>
                      </a:r>
                    </a:p>
                    <a:p>
                      <a:pPr algn="ctr"/>
                      <a:r>
                        <a:rPr lang="en-US" dirty="0">
                          <a:hlinkClick r:id="rId2"/>
                        </a:rPr>
                        <a:t>Breast Cancer Image Dataset</a:t>
                      </a:r>
                      <a:endParaRPr lang="en-IN" dirty="0"/>
                    </a:p>
                  </a:txBody>
                  <a:tcPr/>
                </a:tc>
                <a:tc>
                  <a:txBody>
                    <a:bodyPr/>
                    <a:lstStyle/>
                    <a:p>
                      <a:pPr algn="ctr"/>
                      <a:r>
                        <a:rPr lang="en-US" dirty="0">
                          <a:hlinkClick r:id="rId3"/>
                        </a:rPr>
                        <a:t>INbreast Dataset</a:t>
                      </a:r>
                      <a:endParaRPr lang="en-IN" dirty="0"/>
                    </a:p>
                  </a:txBody>
                  <a:tcPr/>
                </a:tc>
                <a:extLst>
                  <a:ext uri="{0D108BD9-81ED-4DB2-BD59-A6C34878D82A}">
                    <a16:rowId xmlns:a16="http://schemas.microsoft.com/office/drawing/2014/main" val="928364395"/>
                  </a:ext>
                </a:extLst>
              </a:tr>
              <a:tr h="350520">
                <a:tc>
                  <a:txBody>
                    <a:bodyPr/>
                    <a:lstStyle/>
                    <a:p>
                      <a:pPr algn="ctr"/>
                      <a:r>
                        <a:rPr lang="en-IN" dirty="0"/>
                        <a:t>Number of Images</a:t>
                      </a:r>
                    </a:p>
                  </a:txBody>
                  <a:tcPr/>
                </a:tc>
                <a:tc>
                  <a:txBody>
                    <a:bodyPr/>
                    <a:lstStyle/>
                    <a:p>
                      <a:pPr algn="ctr"/>
                      <a:r>
                        <a:rPr lang="en-US" dirty="0"/>
                        <a:t>10239</a:t>
                      </a:r>
                      <a:endParaRPr lang="en-IN" dirty="0"/>
                    </a:p>
                  </a:txBody>
                  <a:tcPr/>
                </a:tc>
                <a:tc>
                  <a:txBody>
                    <a:bodyPr/>
                    <a:lstStyle/>
                    <a:p>
                      <a:pPr algn="ctr"/>
                      <a:r>
                        <a:rPr lang="en-US" dirty="0"/>
                        <a:t>410</a:t>
                      </a:r>
                      <a:endParaRPr lang="en-IN" dirty="0"/>
                    </a:p>
                  </a:txBody>
                  <a:tcPr/>
                </a:tc>
                <a:extLst>
                  <a:ext uri="{0D108BD9-81ED-4DB2-BD59-A6C34878D82A}">
                    <a16:rowId xmlns:a16="http://schemas.microsoft.com/office/drawing/2014/main" val="1032514243"/>
                  </a:ext>
                </a:extLst>
              </a:tr>
              <a:tr h="590550">
                <a:tc>
                  <a:txBody>
                    <a:bodyPr/>
                    <a:lstStyle/>
                    <a:p>
                      <a:pPr algn="ctr"/>
                      <a:r>
                        <a:rPr lang="en-US" dirty="0"/>
                        <a:t>Image Format</a:t>
                      </a:r>
                      <a:endParaRPr lang="en-IN" dirty="0"/>
                    </a:p>
                  </a:txBody>
                  <a:tcPr/>
                </a:tc>
                <a:tc>
                  <a:txBody>
                    <a:bodyPr/>
                    <a:lstStyle/>
                    <a:p>
                      <a:pPr algn="ctr"/>
                      <a:r>
                        <a:rPr lang="en-US" dirty="0"/>
                        <a:t>.jpg(JPEG IMAGE)</a:t>
                      </a:r>
                      <a:endParaRPr lang="en-IN" dirty="0"/>
                    </a:p>
                  </a:txBody>
                  <a:tcPr/>
                </a:tc>
                <a:tc>
                  <a:txBody>
                    <a:bodyPr/>
                    <a:lstStyle/>
                    <a:p>
                      <a:pPr algn="ctr"/>
                      <a:r>
                        <a:rPr lang="en-US" dirty="0"/>
                        <a:t>.</a:t>
                      </a:r>
                      <a:r>
                        <a:rPr lang="en-US" dirty="0" err="1"/>
                        <a:t>dcm</a:t>
                      </a:r>
                      <a:r>
                        <a:rPr lang="en-US" dirty="0"/>
                        <a:t> (DICOM IMAGE)</a:t>
                      </a:r>
                      <a:endParaRPr lang="en-IN" dirty="0"/>
                    </a:p>
                  </a:txBody>
                  <a:tcPr/>
                </a:tc>
                <a:extLst>
                  <a:ext uri="{0D108BD9-81ED-4DB2-BD59-A6C34878D82A}">
                    <a16:rowId xmlns:a16="http://schemas.microsoft.com/office/drawing/2014/main" val="1857603531"/>
                  </a:ext>
                </a:extLst>
              </a:tr>
              <a:tr h="476250">
                <a:tc>
                  <a:txBody>
                    <a:bodyPr/>
                    <a:lstStyle/>
                    <a:p>
                      <a:pPr algn="ctr"/>
                      <a:r>
                        <a:rPr lang="en-US" dirty="0"/>
                        <a:t>Image Size(GB)</a:t>
                      </a:r>
                      <a:endParaRPr lang="en-IN" dirty="0"/>
                    </a:p>
                  </a:txBody>
                  <a:tcPr/>
                </a:tc>
                <a:tc>
                  <a:txBody>
                    <a:bodyPr/>
                    <a:lstStyle/>
                    <a:p>
                      <a:pPr algn="ctr"/>
                      <a:r>
                        <a:rPr lang="en-US" dirty="0"/>
                        <a:t>6</a:t>
                      </a:r>
                      <a:endParaRPr lang="en-IN" dirty="0"/>
                    </a:p>
                  </a:txBody>
                  <a:tcPr/>
                </a:tc>
                <a:tc>
                  <a:txBody>
                    <a:bodyPr/>
                    <a:lstStyle/>
                    <a:p>
                      <a:pPr algn="ctr"/>
                      <a:r>
                        <a:rPr lang="en-US" dirty="0"/>
                        <a:t>8</a:t>
                      </a:r>
                      <a:endParaRPr lang="en-IN" dirty="0"/>
                    </a:p>
                  </a:txBody>
                  <a:tcPr/>
                </a:tc>
                <a:extLst>
                  <a:ext uri="{0D108BD9-81ED-4DB2-BD59-A6C34878D82A}">
                    <a16:rowId xmlns:a16="http://schemas.microsoft.com/office/drawing/2014/main" val="1891676372"/>
                  </a:ext>
                </a:extLst>
              </a:tr>
              <a:tr h="518160">
                <a:tc>
                  <a:txBody>
                    <a:bodyPr/>
                    <a:lstStyle/>
                    <a:p>
                      <a:pPr algn="ctr"/>
                      <a:r>
                        <a:rPr lang="en-US" dirty="0"/>
                        <a:t>Total </a:t>
                      </a:r>
                      <a:r>
                        <a:rPr lang="en-US" dirty="0" err="1"/>
                        <a:t>No.of</a:t>
                      </a:r>
                      <a:r>
                        <a:rPr lang="en-US" dirty="0"/>
                        <a:t> Malignant Cases</a:t>
                      </a:r>
                      <a:endParaRPr lang="en-IN" dirty="0"/>
                    </a:p>
                  </a:txBody>
                  <a:tcPr/>
                </a:tc>
                <a:tc>
                  <a:txBody>
                    <a:bodyPr/>
                    <a:lstStyle/>
                    <a:p>
                      <a:pPr algn="ctr"/>
                      <a:r>
                        <a:rPr lang="en-US" dirty="0"/>
                        <a:t>6100</a:t>
                      </a:r>
                      <a:endParaRPr lang="en-IN" dirty="0"/>
                    </a:p>
                  </a:txBody>
                  <a:tcPr/>
                </a:tc>
                <a:tc>
                  <a:txBody>
                    <a:bodyPr/>
                    <a:lstStyle/>
                    <a:p>
                      <a:pPr algn="ctr"/>
                      <a:r>
                        <a:rPr lang="en-US" dirty="0"/>
                        <a:t>4139</a:t>
                      </a:r>
                      <a:endParaRPr lang="en-IN" dirty="0"/>
                    </a:p>
                  </a:txBody>
                  <a:tcPr/>
                </a:tc>
                <a:extLst>
                  <a:ext uri="{0D108BD9-81ED-4DB2-BD59-A6C34878D82A}">
                    <a16:rowId xmlns:a16="http://schemas.microsoft.com/office/drawing/2014/main" val="528911558"/>
                  </a:ext>
                </a:extLst>
              </a:tr>
              <a:tr h="518160">
                <a:tc>
                  <a:txBody>
                    <a:bodyPr/>
                    <a:lstStyle/>
                    <a:p>
                      <a:pPr algn="ctr"/>
                      <a:r>
                        <a:rPr lang="en-US" dirty="0"/>
                        <a:t>Total </a:t>
                      </a:r>
                      <a:r>
                        <a:rPr lang="en-US" dirty="0" err="1"/>
                        <a:t>No.of</a:t>
                      </a:r>
                      <a:r>
                        <a:rPr lang="en-US" dirty="0"/>
                        <a:t> </a:t>
                      </a:r>
                    </a:p>
                    <a:p>
                      <a:pPr algn="ctr"/>
                      <a:r>
                        <a:rPr lang="en-US" dirty="0"/>
                        <a:t>Benign Cases</a:t>
                      </a:r>
                    </a:p>
                  </a:txBody>
                  <a:tcPr/>
                </a:tc>
                <a:tc>
                  <a:txBody>
                    <a:bodyPr/>
                    <a:lstStyle/>
                    <a:p>
                      <a:pPr algn="ctr"/>
                      <a:r>
                        <a:rPr lang="en-US" dirty="0"/>
                        <a:t>49</a:t>
                      </a:r>
                      <a:endParaRPr lang="en-IN" dirty="0"/>
                    </a:p>
                  </a:txBody>
                  <a:tcPr/>
                </a:tc>
                <a:tc>
                  <a:txBody>
                    <a:bodyPr/>
                    <a:lstStyle/>
                    <a:p>
                      <a:pPr algn="ctr"/>
                      <a:r>
                        <a:rPr lang="en-US" dirty="0"/>
                        <a:t>220</a:t>
                      </a:r>
                      <a:endParaRPr lang="en-IN" dirty="0"/>
                    </a:p>
                  </a:txBody>
                  <a:tcPr/>
                </a:tc>
                <a:extLst>
                  <a:ext uri="{0D108BD9-81ED-4DB2-BD59-A6C34878D82A}">
                    <a16:rowId xmlns:a16="http://schemas.microsoft.com/office/drawing/2014/main" val="2279440386"/>
                  </a:ext>
                </a:extLst>
              </a:tr>
              <a:tr h="381000">
                <a:tc>
                  <a:txBody>
                    <a:bodyPr/>
                    <a:lstStyle/>
                    <a:p>
                      <a:pPr algn="ctr"/>
                      <a:r>
                        <a:rPr lang="en-US" dirty="0"/>
                        <a:t>Width &amp; Height</a:t>
                      </a: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1167725125"/>
                  </a:ext>
                </a:extLst>
              </a:tr>
              <a:tr h="533400">
                <a:tc>
                  <a:txBody>
                    <a:bodyPr/>
                    <a:lstStyle/>
                    <a:p>
                      <a:pPr algn="ctr"/>
                      <a:r>
                        <a:rPr lang="en-US" dirty="0"/>
                        <a:t>Additional</a:t>
                      </a:r>
                      <a:endParaRPr lang="en-IN" dirty="0"/>
                    </a:p>
                  </a:txBody>
                  <a:tcPr/>
                </a:tc>
                <a:tc>
                  <a:txBody>
                    <a:bodyPr/>
                    <a:lstStyle/>
                    <a:p>
                      <a:pPr algn="ctr"/>
                      <a:r>
                        <a:rPr lang="en-US" dirty="0"/>
                        <a:t>It includes 1,023 images classified as "normal," meaning that they do not show any signs of breast cancer.</a:t>
                      </a:r>
                      <a:endParaRPr lang="en-IN" dirty="0"/>
                    </a:p>
                  </a:txBody>
                  <a:tcPr/>
                </a:tc>
                <a:tc>
                  <a:txBody>
                    <a:bodyPr/>
                    <a:lstStyle/>
                    <a:p>
                      <a:pPr algn="ctr"/>
                      <a:r>
                        <a:rPr lang="en-US" dirty="0"/>
                        <a:t>It includes 141 images classified as "normal," meaning that they do not show any signs of breast cancer.</a:t>
                      </a:r>
                      <a:endParaRPr lang="en-IN" dirty="0"/>
                    </a:p>
                  </a:txBody>
                  <a:tcPr/>
                </a:tc>
                <a:extLst>
                  <a:ext uri="{0D108BD9-81ED-4DB2-BD59-A6C34878D82A}">
                    <a16:rowId xmlns:a16="http://schemas.microsoft.com/office/drawing/2014/main" val="2411916869"/>
                  </a:ext>
                </a:extLst>
              </a:tr>
            </a:tbl>
          </a:graphicData>
        </a:graphic>
      </p:graphicFrame>
    </p:spTree>
    <p:extLst>
      <p:ext uri="{BB962C8B-B14F-4D97-AF65-F5344CB8AC3E}">
        <p14:creationId xmlns:p14="http://schemas.microsoft.com/office/powerpoint/2010/main" val="1575239357"/>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752600" y="0"/>
            <a:ext cx="5867400"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- 1</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1"/>
            <a:ext cx="8143875" cy="3886200"/>
          </a:xfrm>
          <a:prstGeom prst="rect">
            <a:avLst/>
          </a:prstGeom>
        </p:spPr>
        <p:txBody>
          <a:bodyPr vert="horz" wrap="square" lIns="91440" tIns="45720" rIns="91440" bIns="45720" numCol="1" anchor="t" anchorCtr="0" compatLnSpc="1">
            <a:prstTxWarp prst="textNoShape">
              <a:avLst/>
            </a:prstTxWarp>
          </a:bodyPr>
          <a:lstStyle/>
          <a:p>
            <a:pPr marL="0" indent="0" algn="l">
              <a:buNone/>
            </a:pPr>
            <a:r>
              <a:rPr lang="en-US" sz="2000" i="0" dirty="0">
                <a:solidFill>
                  <a:srgbClr val="1F1F1F"/>
                </a:solidFill>
                <a:effectLst/>
                <a:latin typeface="+mj-lt"/>
              </a:rPr>
              <a:t>	</a:t>
            </a:r>
          </a:p>
          <a:p>
            <a:pPr marL="0" indent="0" algn="l">
              <a:buNone/>
            </a:pPr>
            <a:r>
              <a:rPr lang="en-US" sz="2000" i="0" dirty="0">
                <a:solidFill>
                  <a:srgbClr val="C00000"/>
                </a:solidFill>
                <a:effectLst/>
                <a:latin typeface="+mj-lt"/>
              </a:rPr>
              <a:t>Lydia </a:t>
            </a:r>
            <a:r>
              <a:rPr lang="en-US" sz="2000" i="0" dirty="0" err="1">
                <a:solidFill>
                  <a:srgbClr val="C00000"/>
                </a:solidFill>
                <a:effectLst/>
                <a:latin typeface="+mj-lt"/>
              </a:rPr>
              <a:t>Bouzar-Benlabiod</a:t>
            </a:r>
            <a:r>
              <a:rPr lang="en-US" sz="2000" i="0" dirty="0">
                <a:solidFill>
                  <a:srgbClr val="C00000"/>
                </a:solidFill>
                <a:effectLst/>
                <a:latin typeface="+mj-lt"/>
              </a:rPr>
              <a:t> , Khaled </a:t>
            </a:r>
            <a:r>
              <a:rPr lang="en-US" sz="2000" i="0" dirty="0" err="1">
                <a:solidFill>
                  <a:srgbClr val="C00000"/>
                </a:solidFill>
                <a:effectLst/>
                <a:latin typeface="+mj-lt"/>
              </a:rPr>
              <a:t>Harrar</a:t>
            </a:r>
            <a:r>
              <a:rPr lang="en-US" sz="2000" i="0" dirty="0">
                <a:solidFill>
                  <a:srgbClr val="C00000"/>
                </a:solidFill>
                <a:effectLst/>
                <a:latin typeface="+mj-lt"/>
              </a:rPr>
              <a:t>, Lahcen </a:t>
            </a:r>
            <a:r>
              <a:rPr lang="en-US" sz="2000" i="0" dirty="0" err="1">
                <a:solidFill>
                  <a:srgbClr val="C00000"/>
                </a:solidFill>
                <a:effectLst/>
                <a:latin typeface="+mj-lt"/>
              </a:rPr>
              <a:t>Yamoun</a:t>
            </a:r>
            <a:r>
              <a:rPr lang="en-US" sz="2000" i="0" dirty="0">
                <a:solidFill>
                  <a:srgbClr val="C00000"/>
                </a:solidFill>
                <a:effectLst/>
                <a:latin typeface="+mj-lt"/>
              </a:rPr>
              <a:t>, Mustapha </a:t>
            </a:r>
            <a:r>
              <a:rPr lang="en-US" sz="2000" i="0" dirty="0" err="1">
                <a:solidFill>
                  <a:srgbClr val="C00000"/>
                </a:solidFill>
                <a:effectLst/>
                <a:latin typeface="+mj-lt"/>
              </a:rPr>
              <a:t>Yacine</a:t>
            </a:r>
            <a:r>
              <a:rPr lang="en-US" sz="2000" i="0" dirty="0">
                <a:solidFill>
                  <a:srgbClr val="C00000"/>
                </a:solidFill>
                <a:effectLst/>
                <a:latin typeface="+mj-lt"/>
              </a:rPr>
              <a:t> Khodja and Moulay A. </a:t>
            </a:r>
            <a:r>
              <a:rPr lang="en-US" sz="2000" i="0" dirty="0" err="1">
                <a:solidFill>
                  <a:srgbClr val="C00000"/>
                </a:solidFill>
                <a:effectLst/>
                <a:latin typeface="+mj-lt"/>
              </a:rPr>
              <a:t>Akhloufi</a:t>
            </a:r>
            <a:r>
              <a:rPr lang="en-US" sz="2000" i="0" dirty="0">
                <a:solidFill>
                  <a:srgbClr val="C00000"/>
                </a:solidFill>
                <a:effectLst/>
                <a:latin typeface="+mj-lt"/>
              </a:rPr>
              <a:t> </a:t>
            </a:r>
            <a:r>
              <a:rPr lang="en-US" sz="2000" i="0" dirty="0">
                <a:solidFill>
                  <a:srgbClr val="1F1F1F"/>
                </a:solidFill>
                <a:effectLst/>
                <a:latin typeface="+mj-lt"/>
              </a:rPr>
              <a:t>worked in a model in which they first used </a:t>
            </a:r>
            <a:r>
              <a:rPr lang="en-US" sz="2000" i="0" dirty="0" err="1">
                <a:solidFill>
                  <a:srgbClr val="1F1F1F"/>
                </a:solidFill>
                <a:effectLst/>
                <a:latin typeface="+mj-lt"/>
              </a:rPr>
              <a:t>ResNext</a:t>
            </a:r>
            <a:r>
              <a:rPr lang="en-US" sz="2000" i="0" dirty="0">
                <a:solidFill>
                  <a:srgbClr val="1F1F1F"/>
                </a:solidFill>
                <a:effectLst/>
                <a:latin typeface="+mj-lt"/>
              </a:rPr>
              <a:t> to conduct data cleansing on the CBIS-DDSM dataset, then combined SE-</a:t>
            </a:r>
            <a:r>
              <a:rPr lang="en-US" sz="2000" i="0" dirty="0" err="1">
                <a:solidFill>
                  <a:srgbClr val="1F1F1F"/>
                </a:solidFill>
                <a:effectLst/>
                <a:latin typeface="+mj-lt"/>
              </a:rPr>
              <a:t>ResNet</a:t>
            </a:r>
            <a:r>
              <a:rPr lang="en-US" sz="2000" i="0" dirty="0">
                <a:solidFill>
                  <a:srgbClr val="1F1F1F"/>
                </a:solidFill>
                <a:effectLst/>
                <a:latin typeface="+mj-lt"/>
              </a:rPr>
              <a:t> for segmentation and CBR for interpretable classification, and finally proposed a similarity measure for the CBR Retrieve module. The architecture outperformed the most commonly used ML and DL architectures in the literature.</a:t>
            </a:r>
          </a:p>
        </p:txBody>
      </p:sp>
    </p:spTree>
    <p:extLst>
      <p:ext uri="{BB962C8B-B14F-4D97-AF65-F5344CB8AC3E}">
        <p14:creationId xmlns:p14="http://schemas.microsoft.com/office/powerpoint/2010/main" val="3096801605"/>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- 1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0"/>
            <a:ext cx="8143875" cy="4267199"/>
          </a:xfrm>
          <a:prstGeom prst="rect">
            <a:avLst/>
          </a:prstGeom>
        </p:spPr>
        <p:txBody>
          <a:bodyPr vert="horz" wrap="square" lIns="91440" tIns="45720" rIns="91440" bIns="45720" numCol="1" anchor="t" anchorCtr="0" compatLnSpc="1">
            <a:prstTxWarp prst="textNoShape">
              <a:avLst/>
            </a:prstTxWarp>
          </a:body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approach can achieve high accuracy on the test set.</a:t>
            </a:r>
            <a:endParaRPr lang="en-IN" sz="1800" dirty="0">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approach uses a combination of CNN(Convolutional </a:t>
            </a:r>
            <a:r>
              <a:rPr lang="en-US" sz="1800" dirty="0">
                <a:solidFill>
                  <a:srgbClr val="1F1F1F"/>
                </a:solidFill>
                <a:latin typeface="Times New Roman" panose="02020603050405020304" pitchFamily="18" charset="0"/>
                <a:ea typeface="Arial" panose="020B0604020202020204" pitchFamily="34" charset="0"/>
                <a:cs typeface="Arial" panose="020B0604020202020204" pitchFamily="34" charset="0"/>
              </a:rPr>
              <a:t>N</a:t>
            </a: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eural Network) and CBR(Case-Based Reasoning System), which makes it more robust and interpretable than other approaches.</a:t>
            </a:r>
            <a:endParaRPr lang="en-IN" sz="1800" dirty="0">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approach can be used to improve the early detection and diagnosis of breast cancer.</a:t>
            </a:r>
            <a:endParaRPr lang="en-IN" sz="900" dirty="0">
              <a:effectLst/>
            </a:endParaRP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approach was only tested on a small dataset, so its performance on a larger population is unknown.</a:t>
            </a:r>
            <a:endParaRPr lang="en-IN" sz="1800" dirty="0">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approach is computationally expensive, so it may not be suitable for use in resource-limited settings.</a:t>
            </a:r>
            <a:endParaRPr lang="en-IN" sz="1800" dirty="0">
              <a:effectLst/>
            </a:endParaRPr>
          </a:p>
        </p:txBody>
      </p:sp>
    </p:spTree>
    <p:extLst>
      <p:ext uri="{BB962C8B-B14F-4D97-AF65-F5344CB8AC3E}">
        <p14:creationId xmlns:p14="http://schemas.microsoft.com/office/powerpoint/2010/main" val="3955604410"/>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752600" y="0"/>
            <a:ext cx="5867400"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- 2</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1"/>
            <a:ext cx="8143875" cy="3886200"/>
          </a:xfrm>
          <a:prstGeom prst="rect">
            <a:avLst/>
          </a:prstGeom>
        </p:spPr>
        <p:txBody>
          <a:bodyPr vert="horz" wrap="square" lIns="91440" tIns="45720" rIns="91440" bIns="45720" numCol="1" anchor="t" anchorCtr="0" compatLnSpc="1">
            <a:prstTxWarp prst="textNoShape">
              <a:avLst/>
            </a:prstTxWarp>
          </a:bodyPr>
          <a:lstStyle/>
          <a:p>
            <a:pPr marL="0" indent="0" algn="l">
              <a:buNone/>
            </a:pPr>
            <a:r>
              <a:rPr lang="en-US" sz="2000" i="0" dirty="0">
                <a:solidFill>
                  <a:srgbClr val="1F1F1F"/>
                </a:solidFill>
                <a:effectLst/>
                <a:latin typeface="+mj-lt"/>
              </a:rPr>
              <a:t>	</a:t>
            </a:r>
          </a:p>
          <a:p>
            <a:pPr marL="0" indent="0" algn="l">
              <a:buNone/>
            </a:pPr>
            <a:r>
              <a:rPr lang="en-US" sz="2000" i="0" dirty="0" err="1">
                <a:solidFill>
                  <a:srgbClr val="C00000"/>
                </a:solidFill>
                <a:effectLst/>
                <a:latin typeface="+mj-lt"/>
              </a:rPr>
              <a:t>Jihen</a:t>
            </a:r>
            <a:r>
              <a:rPr lang="en-US" sz="2000" i="0" dirty="0">
                <a:solidFill>
                  <a:srgbClr val="C00000"/>
                </a:solidFill>
                <a:effectLst/>
                <a:latin typeface="+mj-lt"/>
              </a:rPr>
              <a:t> </a:t>
            </a:r>
            <a:r>
              <a:rPr lang="en-US" sz="2000" i="0" dirty="0" err="1">
                <a:solidFill>
                  <a:srgbClr val="C00000"/>
                </a:solidFill>
                <a:effectLst/>
                <a:latin typeface="+mj-lt"/>
              </a:rPr>
              <a:t>Frikha</a:t>
            </a:r>
            <a:r>
              <a:rPr lang="en-US" sz="2000" i="0" dirty="0">
                <a:solidFill>
                  <a:srgbClr val="C00000"/>
                </a:solidFill>
                <a:effectLst/>
                <a:latin typeface="+mj-lt"/>
              </a:rPr>
              <a:t> </a:t>
            </a:r>
            <a:r>
              <a:rPr lang="en-US" sz="2000" i="0" dirty="0" err="1">
                <a:solidFill>
                  <a:srgbClr val="C00000"/>
                </a:solidFill>
                <a:effectLst/>
                <a:latin typeface="+mj-lt"/>
              </a:rPr>
              <a:t>Elleuch</a:t>
            </a:r>
            <a:r>
              <a:rPr lang="en-US" sz="2000" i="0" dirty="0">
                <a:solidFill>
                  <a:srgbClr val="C00000"/>
                </a:solidFill>
                <a:effectLst/>
                <a:latin typeface="+mj-lt"/>
              </a:rPr>
              <a:t>, </a:t>
            </a:r>
            <a:r>
              <a:rPr lang="en-US" sz="2000" i="0" dirty="0" err="1">
                <a:solidFill>
                  <a:srgbClr val="C00000"/>
                </a:solidFill>
                <a:effectLst/>
                <a:latin typeface="+mj-lt"/>
              </a:rPr>
              <a:t>Mouna</a:t>
            </a:r>
            <a:r>
              <a:rPr lang="en-US" sz="2000" i="0" dirty="0">
                <a:solidFill>
                  <a:srgbClr val="C00000"/>
                </a:solidFill>
                <a:effectLst/>
                <a:latin typeface="+mj-lt"/>
              </a:rPr>
              <a:t> Zouari Mehdi, </a:t>
            </a:r>
            <a:r>
              <a:rPr lang="en-US" sz="2000" i="0" dirty="0" err="1">
                <a:solidFill>
                  <a:srgbClr val="C00000"/>
                </a:solidFill>
                <a:effectLst/>
                <a:latin typeface="+mj-lt"/>
              </a:rPr>
              <a:t>Majd</a:t>
            </a:r>
            <a:r>
              <a:rPr lang="en-US" sz="2000" i="0" dirty="0">
                <a:solidFill>
                  <a:srgbClr val="C00000"/>
                </a:solidFill>
                <a:effectLst/>
                <a:latin typeface="+mj-lt"/>
              </a:rPr>
              <a:t> </a:t>
            </a:r>
            <a:r>
              <a:rPr lang="en-US" sz="2000" i="0" dirty="0" err="1">
                <a:solidFill>
                  <a:srgbClr val="C00000"/>
                </a:solidFill>
                <a:effectLst/>
                <a:latin typeface="+mj-lt"/>
              </a:rPr>
              <a:t>Belaaj</a:t>
            </a:r>
            <a:r>
              <a:rPr lang="en-US" sz="2000" i="0" dirty="0">
                <a:solidFill>
                  <a:srgbClr val="C00000"/>
                </a:solidFill>
                <a:effectLst/>
                <a:latin typeface="+mj-lt"/>
              </a:rPr>
              <a:t>, </a:t>
            </a:r>
            <a:r>
              <a:rPr lang="en-US" sz="2000" i="0" dirty="0" err="1">
                <a:solidFill>
                  <a:srgbClr val="C00000"/>
                </a:solidFill>
                <a:effectLst/>
                <a:latin typeface="+mj-lt"/>
              </a:rPr>
              <a:t>Norhène</a:t>
            </a:r>
            <a:r>
              <a:rPr lang="en-US" sz="2000" i="0" dirty="0">
                <a:solidFill>
                  <a:srgbClr val="C00000"/>
                </a:solidFill>
                <a:effectLst/>
                <a:latin typeface="+mj-lt"/>
              </a:rPr>
              <a:t> </a:t>
            </a:r>
            <a:r>
              <a:rPr lang="en-US" sz="2000" i="0" dirty="0" err="1">
                <a:solidFill>
                  <a:srgbClr val="C00000"/>
                </a:solidFill>
                <a:effectLst/>
                <a:latin typeface="+mj-lt"/>
              </a:rPr>
              <a:t>Gargouri</a:t>
            </a:r>
            <a:r>
              <a:rPr lang="en-US" sz="2000" i="0" dirty="0">
                <a:solidFill>
                  <a:srgbClr val="C00000"/>
                </a:solidFill>
                <a:effectLst/>
                <a:latin typeface="+mj-lt"/>
              </a:rPr>
              <a:t> </a:t>
            </a:r>
            <a:r>
              <a:rPr lang="en-US" sz="2000" i="0" dirty="0" err="1">
                <a:solidFill>
                  <a:srgbClr val="C00000"/>
                </a:solidFill>
                <a:effectLst/>
                <a:latin typeface="+mj-lt"/>
              </a:rPr>
              <a:t>Benayed</a:t>
            </a:r>
            <a:r>
              <a:rPr lang="en-US" sz="2000" i="0" dirty="0">
                <a:solidFill>
                  <a:srgbClr val="C00000"/>
                </a:solidFill>
                <a:effectLst/>
                <a:latin typeface="+mj-lt"/>
              </a:rPr>
              <a:t>, </a:t>
            </a:r>
            <a:r>
              <a:rPr lang="en-US" sz="2000" i="0" dirty="0" err="1">
                <a:solidFill>
                  <a:srgbClr val="C00000"/>
                </a:solidFill>
                <a:effectLst/>
                <a:latin typeface="+mj-lt"/>
              </a:rPr>
              <a:t>Dorra</a:t>
            </a:r>
            <a:r>
              <a:rPr lang="en-US" sz="2000" i="0" dirty="0">
                <a:solidFill>
                  <a:srgbClr val="C00000"/>
                </a:solidFill>
                <a:effectLst/>
                <a:latin typeface="+mj-lt"/>
              </a:rPr>
              <a:t> </a:t>
            </a:r>
            <a:r>
              <a:rPr lang="en-US" sz="2000" i="0" dirty="0" err="1">
                <a:solidFill>
                  <a:srgbClr val="C00000"/>
                </a:solidFill>
                <a:effectLst/>
                <a:latin typeface="+mj-lt"/>
              </a:rPr>
              <a:t>Sellami</a:t>
            </a:r>
            <a:r>
              <a:rPr lang="en-US" sz="2000" dirty="0">
                <a:solidFill>
                  <a:srgbClr val="C00000"/>
                </a:solidFill>
                <a:latin typeface="+mj-lt"/>
              </a:rPr>
              <a:t> and </a:t>
            </a:r>
            <a:r>
              <a:rPr lang="en-US" sz="2000" i="0" dirty="0">
                <a:solidFill>
                  <a:srgbClr val="C00000"/>
                </a:solidFill>
                <a:effectLst/>
                <a:latin typeface="+mj-lt"/>
              </a:rPr>
              <a:t>Alima </a:t>
            </a:r>
            <a:r>
              <a:rPr lang="en-US" sz="2000" i="0" dirty="0" err="1">
                <a:solidFill>
                  <a:srgbClr val="C00000"/>
                </a:solidFill>
                <a:effectLst/>
                <a:latin typeface="+mj-lt"/>
              </a:rPr>
              <a:t>Damak</a:t>
            </a:r>
            <a:r>
              <a:rPr lang="en-US" sz="2000" i="0" dirty="0">
                <a:solidFill>
                  <a:srgbClr val="C00000"/>
                </a:solidFill>
                <a:effectLst/>
                <a:latin typeface="+mj-lt"/>
              </a:rPr>
              <a:t> </a:t>
            </a:r>
            <a:r>
              <a:rPr lang="en-US" sz="2000" dirty="0">
                <a:solidFill>
                  <a:srgbClr val="1F1F1F"/>
                </a:solidFill>
                <a:latin typeface="+mj-lt"/>
              </a:rPr>
              <a:t>they created a </a:t>
            </a:r>
            <a:r>
              <a:rPr lang="en-US" sz="2000" i="0" dirty="0">
                <a:solidFill>
                  <a:srgbClr val="1F1F1F"/>
                </a:solidFill>
                <a:effectLst/>
                <a:latin typeface="+mj-lt"/>
              </a:rPr>
              <a:t>comprehensive framework  for the transformation and fusion of medium-level features. Notably, exceptional rates of accuracy were achieved in detecting anomalies within breast tissues an 95.4% accuracy for mass detection and an 99.4% accuracy for micro-calcification detection.</a:t>
            </a:r>
          </a:p>
        </p:txBody>
      </p:sp>
    </p:spTree>
    <p:extLst>
      <p:ext uri="{BB962C8B-B14F-4D97-AF65-F5344CB8AC3E}">
        <p14:creationId xmlns:p14="http://schemas.microsoft.com/office/powerpoint/2010/main" val="157738012"/>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- 2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0"/>
            <a:ext cx="8143875" cy="4267199"/>
          </a:xfrm>
          <a:prstGeom prst="rect">
            <a:avLst/>
          </a:prstGeom>
        </p:spPr>
        <p:txBody>
          <a:bodyPr vert="horz" wrap="square" lIns="91440" tIns="45720" rIns="91440" bIns="45720" numCol="1" anchor="t" anchorCtr="0" compatLnSpc="1">
            <a:prstTxWarp prst="textNoShape">
              <a:avLst/>
            </a:prstTxWarp>
          </a:body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Improved accuracy in mass and microcalcification detection.</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Better handling of the high uncertainty level in breast tissue anomaly classification.</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Possibility-necessity based decision making can provide a more efficient and effective way of assigning samples to different classes.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approach may require a large amount of data to train the models and achieve high accuracy.</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possibility-based modeling formalism may be more complex and difficult to implement than other traditional methods.</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approach may not be suitable for all types of breast tissue anomalies or may not generalize well to other datasets.</a:t>
            </a:r>
            <a:endParaRPr lang="en-IN" sz="1800" dirty="0">
              <a:effectLst/>
            </a:endParaRPr>
          </a:p>
        </p:txBody>
      </p:sp>
    </p:spTree>
    <p:extLst>
      <p:ext uri="{BB962C8B-B14F-4D97-AF65-F5344CB8AC3E}">
        <p14:creationId xmlns:p14="http://schemas.microsoft.com/office/powerpoint/2010/main" val="3134601840"/>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6.14"/>
  <p:tag name="AS_TITLE" val="Aspose.Slides for .NET 2.0"/>
  <p:tag name="AS_VERSION" val="20.6"/>
</p:tagLst>
</file>

<file path=ppt/theme/theme1.xml><?xml version="1.0" encoding="utf-8"?>
<a:theme xmlns:a="http://schemas.openxmlformats.org/drawingml/2006/main" name="Default Design">
  <a:themeElements>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0" algn="l" defTabSz="914400" rtl="0" eaLnBrk="1" fontAlgn="base" latinLnBrk="0" hangingPunct="1">
          <a:lnSpc>
            <a:spcPct val="100000"/>
          </a:lnSpc>
          <a:spcBef>
            <a:spcPct val="20000"/>
          </a:spcBef>
          <a:spcAft>
            <a:spcPct val="0"/>
          </a:spcAft>
          <a:buClrTx/>
          <a:buSzTx/>
          <a:buFontTx/>
          <a:buChar char="•"/>
          <a:tabLst/>
          <a:defRPr kumimoji="0" lang="en-US" sz="12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0" algn="l" defTabSz="914400" rtl="0" eaLnBrk="1" fontAlgn="base" latinLnBrk="0" hangingPunct="1">
          <a:lnSpc>
            <a:spcPct val="100000"/>
          </a:lnSpc>
          <a:spcBef>
            <a:spcPct val="20000"/>
          </a:spcBef>
          <a:spcAft>
            <a:spcPct val="0"/>
          </a:spcAft>
          <a:buClrTx/>
          <a:buSzTx/>
          <a:buFontTx/>
          <a:buChar char="•"/>
          <a:tabLst/>
          <a:defRPr kumimoji="0" lang="en-US" sz="12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10479</TotalTime>
  <Words>3027</Words>
  <Application>Microsoft Office PowerPoint</Application>
  <PresentationFormat>On-screen Show (4:3)</PresentationFormat>
  <Paragraphs>268</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Times New Roman</vt:lpstr>
      <vt:lpstr>Verdana</vt:lpstr>
      <vt:lpstr>Default Design</vt:lpstr>
      <vt:lpstr>Breast mass detection in Mammography images based on  Improved Deep Transformed model</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rightgen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 Subramanian</dc:creator>
  <cp:lastModifiedBy>Raja Subramanian V</cp:lastModifiedBy>
  <cp:revision>822</cp:revision>
  <dcterms:created xsi:type="dcterms:W3CDTF">2001-09-21T16:07:35Z</dcterms:created>
  <dcterms:modified xsi:type="dcterms:W3CDTF">2023-09-26T15:06:00Z</dcterms:modified>
</cp:coreProperties>
</file>