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3"/>
  </p:notesMasterIdLst>
  <p:sldIdLst>
    <p:sldId id="256" r:id="rId2"/>
    <p:sldId id="260" r:id="rId3"/>
    <p:sldId id="257" r:id="rId4"/>
    <p:sldId id="258" r:id="rId5"/>
    <p:sldId id="259" r:id="rId6"/>
    <p:sldId id="261" r:id="rId7"/>
    <p:sldId id="262"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92" r:id="rId25"/>
    <p:sldId id="293"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263" r:id="rId41"/>
    <p:sldId id="288" r:id="rId42"/>
    <p:sldId id="289" r:id="rId43"/>
    <p:sldId id="294" r:id="rId44"/>
    <p:sldId id="307" r:id="rId45"/>
    <p:sldId id="308" r:id="rId46"/>
    <p:sldId id="309" r:id="rId47"/>
    <p:sldId id="310" r:id="rId48"/>
    <p:sldId id="306" r:id="rId49"/>
    <p:sldId id="264" r:id="rId50"/>
    <p:sldId id="345" r:id="rId51"/>
    <p:sldId id="296" r:id="rId52"/>
    <p:sldId id="346" r:id="rId53"/>
    <p:sldId id="327" r:id="rId54"/>
    <p:sldId id="344" r:id="rId55"/>
    <p:sldId id="329" r:id="rId56"/>
    <p:sldId id="326" r:id="rId57"/>
    <p:sldId id="265" r:id="rId58"/>
    <p:sldId id="303" r:id="rId59"/>
    <p:sldId id="304" r:id="rId60"/>
    <p:sldId id="302" r:id="rId61"/>
    <p:sldId id="332" r:id="rId62"/>
    <p:sldId id="333" r:id="rId63"/>
    <p:sldId id="334" r:id="rId64"/>
    <p:sldId id="267" r:id="rId65"/>
    <p:sldId id="268" r:id="rId66"/>
    <p:sldId id="335" r:id="rId67"/>
    <p:sldId id="336" r:id="rId68"/>
    <p:sldId id="337" r:id="rId69"/>
    <p:sldId id="338" r:id="rId70"/>
    <p:sldId id="339" r:id="rId71"/>
    <p:sldId id="270" r:id="rId7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2" roundtripDataSignature="AMtx7mhhhuhGjdxSZihv3VWfUV2Jn9QC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FA"/>
    <a:srgbClr val="47FF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94"/>
  </p:normalViewPr>
  <p:slideViewPr>
    <p:cSldViewPr snapToGrid="0">
      <p:cViewPr varScale="1">
        <p:scale>
          <a:sx n="82" d="100"/>
          <a:sy n="82" d="100"/>
        </p:scale>
        <p:origin x="13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12" Type="http://customschemas.google.com/relationships/presentationmetadata" Target="meta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78820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33302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2689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30618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88300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02971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59083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59447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45468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0815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6" name="Google Shape;14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80837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88348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90310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57447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72217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80753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64249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83648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97552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53005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e7f44d304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g13e7f44d30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13e7f44d30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13620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77469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73173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71898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287015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32628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5895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549915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832420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0635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6" name="Google Shape;11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56061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498560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590861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164709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844884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192246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902544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776710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50139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53645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780714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548397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095093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548397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178264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548397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548397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242005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9160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8687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07466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254295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63709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992296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676962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951529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64166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983421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449640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444186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86391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791234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70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096184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99497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20027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5572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F70A785-156C-425F-A2D8-966122E547E5}" type="datetime3">
              <a:rPr lang="en-US" smtClean="0"/>
              <a:pPr/>
              <a:t>7 January 2024</a:t>
            </a:fld>
            <a:endParaRPr/>
          </a:p>
        </p:txBody>
      </p:sp>
      <p:sp>
        <p:nvSpPr>
          <p:cNvPr id="17" name="Google Shape;17;p2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9"/>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39"/>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386948D6-0002-44A7-B245-A5E38AE83685}" type="datetime3">
              <a:rPr lang="en-US" smtClean="0"/>
              <a:pPr/>
              <a:t>7 January 2024</a:t>
            </a:fld>
            <a:endParaRPr/>
          </a:p>
        </p:txBody>
      </p:sp>
      <p:sp>
        <p:nvSpPr>
          <p:cNvPr id="81" name="Google Shape;81;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3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7742EA7-CD33-43EC-8EA7-47D30631274E}" type="datetime3">
              <a:rPr lang="en-US" smtClean="0"/>
              <a:pPr/>
              <a:t>7 January 2024</a:t>
            </a:fld>
            <a:endParaRPr/>
          </a:p>
        </p:txBody>
      </p:sp>
      <p:sp>
        <p:nvSpPr>
          <p:cNvPr id="22" name="Google Shape;22;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3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3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dk1"/>
              </a:buClr>
              <a:buSzPts val="2400"/>
              <a:buFont typeface="Times New Roman"/>
              <a:buNone/>
              <a:defRPr sz="2400"/>
            </a:lvl1pPr>
            <a:lvl2pPr lvl="1" algn="ctr">
              <a:lnSpc>
                <a:spcPct val="100000"/>
              </a:lnSpc>
              <a:spcBef>
                <a:spcPts val="400"/>
              </a:spcBef>
              <a:spcAft>
                <a:spcPts val="0"/>
              </a:spcAft>
              <a:buClr>
                <a:schemeClr val="dk1"/>
              </a:buClr>
              <a:buSzPts val="2000"/>
              <a:buFont typeface="Times New Roman"/>
              <a:buNone/>
              <a:defRPr sz="2000"/>
            </a:lvl2pPr>
            <a:lvl3pPr lvl="2" algn="ctr">
              <a:lnSpc>
                <a:spcPct val="100000"/>
              </a:lnSpc>
              <a:spcBef>
                <a:spcPts val="360"/>
              </a:spcBef>
              <a:spcAft>
                <a:spcPts val="0"/>
              </a:spcAft>
              <a:buClr>
                <a:schemeClr val="dk1"/>
              </a:buClr>
              <a:buSzPts val="1800"/>
              <a:buFont typeface="Times New Roman"/>
              <a:buNone/>
              <a:defRPr sz="1800"/>
            </a:lvl3pPr>
            <a:lvl4pPr lvl="3" algn="ctr">
              <a:lnSpc>
                <a:spcPct val="100000"/>
              </a:lnSpc>
              <a:spcBef>
                <a:spcPts val="320"/>
              </a:spcBef>
              <a:spcAft>
                <a:spcPts val="0"/>
              </a:spcAft>
              <a:buClr>
                <a:schemeClr val="dk1"/>
              </a:buClr>
              <a:buSzPts val="1600"/>
              <a:buFont typeface="Times New Roman"/>
              <a:buNone/>
              <a:defRPr sz="1600"/>
            </a:lvl4pPr>
            <a:lvl5pPr lvl="4" algn="ctr">
              <a:lnSpc>
                <a:spcPct val="100000"/>
              </a:lnSpc>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3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484804C-E2C2-44BE-BCFD-8053EB60501D}" type="datetime3">
              <a:rPr lang="en-US" smtClean="0"/>
              <a:pPr/>
              <a:t>7 January 2024</a:t>
            </a:fld>
            <a:endParaRPr/>
          </a:p>
        </p:txBody>
      </p:sp>
      <p:sp>
        <p:nvSpPr>
          <p:cNvPr id="33" name="Google Shape;33;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 name="Google Shape;37;p3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a:lvl1pPr>
            <a:lvl2pPr marL="914400" lvl="1" indent="-228600" algn="l">
              <a:lnSpc>
                <a:spcPct val="100000"/>
              </a:lnSpc>
              <a:spcBef>
                <a:spcPts val="400"/>
              </a:spcBef>
              <a:spcAft>
                <a:spcPts val="0"/>
              </a:spcAft>
              <a:buClr>
                <a:schemeClr val="dk1"/>
              </a:buClr>
              <a:buSzPts val="2000"/>
              <a:buFont typeface="Times New Roman"/>
              <a:buNone/>
              <a:defRPr sz="2000"/>
            </a:lvl2pPr>
            <a:lvl3pPr marL="1371600" lvl="2" indent="-228600" algn="l">
              <a:lnSpc>
                <a:spcPct val="100000"/>
              </a:lnSpc>
              <a:spcBef>
                <a:spcPts val="360"/>
              </a:spcBef>
              <a:spcAft>
                <a:spcPts val="0"/>
              </a:spcAft>
              <a:buClr>
                <a:schemeClr val="dk1"/>
              </a:buClr>
              <a:buSzPts val="1800"/>
              <a:buFont typeface="Times New Roman"/>
              <a:buNone/>
              <a:defRPr sz="1800"/>
            </a:lvl3pPr>
            <a:lvl4pPr marL="1828800" lvl="3" indent="-228600" algn="l">
              <a:lnSpc>
                <a:spcPct val="100000"/>
              </a:lnSpc>
              <a:spcBef>
                <a:spcPts val="320"/>
              </a:spcBef>
              <a:spcAft>
                <a:spcPts val="0"/>
              </a:spcAft>
              <a:buClr>
                <a:schemeClr val="dk1"/>
              </a:buClr>
              <a:buSzPts val="1600"/>
              <a:buFont typeface="Times New Roman"/>
              <a:buNone/>
              <a:defRPr sz="1600"/>
            </a:lvl4pPr>
            <a:lvl5pPr marL="2286000" lvl="4" indent="-228600" algn="l">
              <a:lnSpc>
                <a:spcPct val="100000"/>
              </a:lnSpc>
              <a:spcBef>
                <a:spcPts val="320"/>
              </a:spcBef>
              <a:spcAft>
                <a:spcPts val="0"/>
              </a:spcAft>
              <a:buClr>
                <a:schemeClr val="dk1"/>
              </a:buClr>
              <a:buSzPts val="1600"/>
              <a:buFont typeface="Times New Roman"/>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8" name="Google Shape;38;p3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93C889-72BB-4A3F-88FF-DB5D79B46C9F}" type="datetime3">
              <a:rPr lang="en-US" smtClean="0"/>
              <a:pPr/>
              <a:t>7 January 2024</a:t>
            </a:fld>
            <a:endParaRPr/>
          </a:p>
        </p:txBody>
      </p:sp>
      <p:sp>
        <p:nvSpPr>
          <p:cNvPr id="39" name="Google Shape;39;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34"/>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4"/>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8438443-5994-46C8-AEEF-2D59BC6E7C9E}" type="datetime3">
              <a:rPr lang="en-US" smtClean="0"/>
              <a:pPr/>
              <a:t>7 January 2024</a:t>
            </a:fld>
            <a:endParaRPr/>
          </a:p>
        </p:txBody>
      </p:sp>
      <p:sp>
        <p:nvSpPr>
          <p:cNvPr id="46" name="Google Shape;46;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3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b="1"/>
            </a:lvl1pPr>
            <a:lvl2pPr marL="914400" lvl="1" indent="-228600" algn="l">
              <a:lnSpc>
                <a:spcPct val="100000"/>
              </a:lnSpc>
              <a:spcBef>
                <a:spcPts val="400"/>
              </a:spcBef>
              <a:spcAft>
                <a:spcPts val="0"/>
              </a:spcAft>
              <a:buClr>
                <a:schemeClr val="dk1"/>
              </a:buClr>
              <a:buSzPts val="2000"/>
              <a:buFont typeface="Times New Roman"/>
              <a:buNone/>
              <a:defRPr sz="2000" b="1"/>
            </a:lvl2pPr>
            <a:lvl3pPr marL="1371600" lvl="2" indent="-228600" algn="l">
              <a:lnSpc>
                <a:spcPct val="100000"/>
              </a:lnSpc>
              <a:spcBef>
                <a:spcPts val="360"/>
              </a:spcBef>
              <a:spcAft>
                <a:spcPts val="0"/>
              </a:spcAft>
              <a:buClr>
                <a:schemeClr val="dk1"/>
              </a:buClr>
              <a:buSzPts val="1800"/>
              <a:buFont typeface="Times New Roman"/>
              <a:buNone/>
              <a:defRPr sz="1800" b="1"/>
            </a:lvl3pPr>
            <a:lvl4pPr marL="1828800" lvl="3" indent="-228600" algn="l">
              <a:lnSpc>
                <a:spcPct val="100000"/>
              </a:lnSpc>
              <a:spcBef>
                <a:spcPts val="320"/>
              </a:spcBef>
              <a:spcAft>
                <a:spcPts val="0"/>
              </a:spcAft>
              <a:buClr>
                <a:schemeClr val="dk1"/>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b="1"/>
            </a:lvl1pPr>
            <a:lvl2pPr marL="914400" lvl="1" indent="-228600" algn="l">
              <a:lnSpc>
                <a:spcPct val="100000"/>
              </a:lnSpc>
              <a:spcBef>
                <a:spcPts val="400"/>
              </a:spcBef>
              <a:spcAft>
                <a:spcPts val="0"/>
              </a:spcAft>
              <a:buClr>
                <a:schemeClr val="dk1"/>
              </a:buClr>
              <a:buSzPts val="2000"/>
              <a:buFont typeface="Times New Roman"/>
              <a:buNone/>
              <a:defRPr sz="2000" b="1"/>
            </a:lvl2pPr>
            <a:lvl3pPr marL="1371600" lvl="2" indent="-228600" algn="l">
              <a:lnSpc>
                <a:spcPct val="100000"/>
              </a:lnSpc>
              <a:spcBef>
                <a:spcPts val="360"/>
              </a:spcBef>
              <a:spcAft>
                <a:spcPts val="0"/>
              </a:spcAft>
              <a:buClr>
                <a:schemeClr val="dk1"/>
              </a:buClr>
              <a:buSzPts val="1800"/>
              <a:buFont typeface="Times New Roman"/>
              <a:buNone/>
              <a:defRPr sz="1800" b="1"/>
            </a:lvl3pPr>
            <a:lvl4pPr marL="1828800" lvl="3" indent="-228600" algn="l">
              <a:lnSpc>
                <a:spcPct val="100000"/>
              </a:lnSpc>
              <a:spcBef>
                <a:spcPts val="320"/>
              </a:spcBef>
              <a:spcAft>
                <a:spcPts val="0"/>
              </a:spcAft>
              <a:buClr>
                <a:schemeClr val="dk1"/>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8E5C271-FA14-4B19-BFBF-3563F3BF711E}" type="datetime3">
              <a:rPr lang="en-US" smtClean="0"/>
              <a:pPr/>
              <a:t>7 January 2024</a:t>
            </a:fld>
            <a:endParaRPr/>
          </a:p>
        </p:txBody>
      </p:sp>
      <p:sp>
        <p:nvSpPr>
          <p:cNvPr id="55" name="Google Shape;55;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3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 name="Google Shape;59;p36"/>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Times New Roman"/>
              <a:buChar char="•"/>
              <a:defRPr sz="3200"/>
            </a:lvl1pPr>
            <a:lvl2pPr marL="914400" lvl="1" indent="-406400" algn="l">
              <a:lnSpc>
                <a:spcPct val="100000"/>
              </a:lnSpc>
              <a:spcBef>
                <a:spcPts val="560"/>
              </a:spcBef>
              <a:spcAft>
                <a:spcPts val="0"/>
              </a:spcAft>
              <a:buClr>
                <a:schemeClr val="dk1"/>
              </a:buClr>
              <a:buSzPts val="2800"/>
              <a:buFont typeface="Times New Roman"/>
              <a:buChar char="–"/>
              <a:defRPr sz="2800"/>
            </a:lvl2pPr>
            <a:lvl3pPr marL="1371600" lvl="2" indent="-381000" algn="l">
              <a:lnSpc>
                <a:spcPct val="100000"/>
              </a:lnSpc>
              <a:spcBef>
                <a:spcPts val="480"/>
              </a:spcBef>
              <a:spcAft>
                <a:spcPts val="0"/>
              </a:spcAft>
              <a:buClr>
                <a:schemeClr val="dk1"/>
              </a:buClr>
              <a:buSzPts val="2400"/>
              <a:buFont typeface="Times New Roman"/>
              <a:buChar char="•"/>
              <a:defRPr sz="2400"/>
            </a:lvl3pPr>
            <a:lvl4pPr marL="1828800" lvl="3" indent="-355600" algn="l">
              <a:lnSpc>
                <a:spcPct val="100000"/>
              </a:lnSpc>
              <a:spcBef>
                <a:spcPts val="400"/>
              </a:spcBef>
              <a:spcAft>
                <a:spcPts val="0"/>
              </a:spcAft>
              <a:buClr>
                <a:schemeClr val="dk1"/>
              </a:buClr>
              <a:buSzPts val="2000"/>
              <a:buFont typeface="Times New Roman"/>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36"/>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Times New Roman"/>
              <a:buNone/>
              <a:defRPr sz="1600"/>
            </a:lvl1pPr>
            <a:lvl2pPr marL="914400" lvl="1" indent="-228600" algn="l">
              <a:lnSpc>
                <a:spcPct val="100000"/>
              </a:lnSpc>
              <a:spcBef>
                <a:spcPts val="280"/>
              </a:spcBef>
              <a:spcAft>
                <a:spcPts val="0"/>
              </a:spcAft>
              <a:buClr>
                <a:schemeClr val="dk1"/>
              </a:buClr>
              <a:buSzPts val="1400"/>
              <a:buFont typeface="Times New Roman"/>
              <a:buNone/>
              <a:defRPr sz="1400"/>
            </a:lvl2pPr>
            <a:lvl3pPr marL="1371600" lvl="2" indent="-228600" algn="l">
              <a:lnSpc>
                <a:spcPct val="100000"/>
              </a:lnSpc>
              <a:spcBef>
                <a:spcPts val="240"/>
              </a:spcBef>
              <a:spcAft>
                <a:spcPts val="0"/>
              </a:spcAft>
              <a:buClr>
                <a:schemeClr val="dk1"/>
              </a:buClr>
              <a:buSzPts val="1200"/>
              <a:buFont typeface="Times New Roman"/>
              <a:buNone/>
              <a:defRPr sz="1200"/>
            </a:lvl3pPr>
            <a:lvl4pPr marL="1828800" lvl="3" indent="-228600" algn="l">
              <a:lnSpc>
                <a:spcPct val="100000"/>
              </a:lnSpc>
              <a:spcBef>
                <a:spcPts val="200"/>
              </a:spcBef>
              <a:spcAft>
                <a:spcPts val="0"/>
              </a:spcAft>
              <a:buClr>
                <a:schemeClr val="dk1"/>
              </a:buClr>
              <a:buSzPts val="1000"/>
              <a:buFont typeface="Times New Roman"/>
              <a:buNone/>
              <a:defRPr sz="1000"/>
            </a:lvl4pPr>
            <a:lvl5pPr marL="2286000" lvl="4" indent="-228600" algn="l">
              <a:lnSpc>
                <a:spcPct val="100000"/>
              </a:lnSpc>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3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8A449154-40C0-463B-9870-DE851E5650F2}" type="datetime3">
              <a:rPr lang="en-US" smtClean="0"/>
              <a:pPr/>
              <a:t>7 January 2024</a:t>
            </a:fld>
            <a:endParaRPr/>
          </a:p>
        </p:txBody>
      </p:sp>
      <p:sp>
        <p:nvSpPr>
          <p:cNvPr id="62" name="Google Shape;62;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7"/>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37"/>
          <p:cNvSpPr>
            <a:spLocks noGrp="1"/>
          </p:cNvSpPr>
          <p:nvPr>
            <p:ph type="pic" idx="2"/>
          </p:nvPr>
        </p:nvSpPr>
        <p:spPr>
          <a:xfrm>
            <a:off x="3887788" y="987425"/>
            <a:ext cx="4629150" cy="4873625"/>
          </a:xfrm>
          <a:prstGeom prst="rect">
            <a:avLst/>
          </a:prstGeom>
          <a:noFill/>
          <a:ln>
            <a:noFill/>
          </a:ln>
        </p:spPr>
      </p:sp>
      <p:sp>
        <p:nvSpPr>
          <p:cNvPr id="67" name="Google Shape;67;p37"/>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Times New Roman"/>
              <a:buNone/>
              <a:defRPr sz="1600"/>
            </a:lvl1pPr>
            <a:lvl2pPr marL="914400" lvl="1" indent="-228600" algn="l">
              <a:lnSpc>
                <a:spcPct val="100000"/>
              </a:lnSpc>
              <a:spcBef>
                <a:spcPts val="280"/>
              </a:spcBef>
              <a:spcAft>
                <a:spcPts val="0"/>
              </a:spcAft>
              <a:buClr>
                <a:schemeClr val="dk1"/>
              </a:buClr>
              <a:buSzPts val="1400"/>
              <a:buFont typeface="Times New Roman"/>
              <a:buNone/>
              <a:defRPr sz="1400"/>
            </a:lvl2pPr>
            <a:lvl3pPr marL="1371600" lvl="2" indent="-228600" algn="l">
              <a:lnSpc>
                <a:spcPct val="100000"/>
              </a:lnSpc>
              <a:spcBef>
                <a:spcPts val="240"/>
              </a:spcBef>
              <a:spcAft>
                <a:spcPts val="0"/>
              </a:spcAft>
              <a:buClr>
                <a:schemeClr val="dk1"/>
              </a:buClr>
              <a:buSzPts val="1200"/>
              <a:buFont typeface="Times New Roman"/>
              <a:buNone/>
              <a:defRPr sz="1200"/>
            </a:lvl3pPr>
            <a:lvl4pPr marL="1828800" lvl="3" indent="-228600" algn="l">
              <a:lnSpc>
                <a:spcPct val="100000"/>
              </a:lnSpc>
              <a:spcBef>
                <a:spcPts val="200"/>
              </a:spcBef>
              <a:spcAft>
                <a:spcPts val="0"/>
              </a:spcAft>
              <a:buClr>
                <a:schemeClr val="dk1"/>
              </a:buClr>
              <a:buSzPts val="1000"/>
              <a:buFont typeface="Times New Roman"/>
              <a:buNone/>
              <a:defRPr sz="1000"/>
            </a:lvl4pPr>
            <a:lvl5pPr marL="2286000" lvl="4" indent="-228600" algn="l">
              <a:lnSpc>
                <a:spcPct val="100000"/>
              </a:lnSpc>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3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E899386-CBAA-4D39-AF2D-8EC1DE21406A}" type="datetime3">
              <a:rPr lang="en-US" smtClean="0"/>
              <a:pPr/>
              <a:t>7 January 2024</a:t>
            </a:fld>
            <a:endParaRPr/>
          </a:p>
        </p:txBody>
      </p:sp>
      <p:sp>
        <p:nvSpPr>
          <p:cNvPr id="69" name="Google Shape;69;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38"/>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8094A4C-1916-4AF1-A1C2-EDC0C0EC293E}" type="datetime3">
              <a:rPr lang="en-US" smtClean="0"/>
              <a:pPr/>
              <a:t>7 January 2024</a:t>
            </a:fld>
            <a:endParaRPr/>
          </a:p>
        </p:txBody>
      </p:sp>
      <p:sp>
        <p:nvSpPr>
          <p:cNvPr id="75" name="Google Shape;75;p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F5">
            <a:alpha val="54117"/>
          </a:srgbClr>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fld id="{B8A5363C-25EE-49EE-8F58-FC70F37812F9}" type="datetime3">
              <a:rPr lang="en-US" smtClean="0"/>
              <a:pPr/>
              <a:t>7 January 2024</a:t>
            </a:fld>
            <a:endParaRPr/>
          </a:p>
        </p:txBody>
      </p:sp>
      <p:sp>
        <p:nvSpPr>
          <p:cNvPr id="13" name="Google Shape;13;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hyperlink" Target="https://www.kaggle.com/datasets/ramanathansp20/inbreast-dataset" TargetMode="Externa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e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_rels/slide6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jpeg"/><Relationship Id="rId7" Type="http://schemas.openxmlformats.org/officeDocument/2006/relationships/image" Target="../media/image21.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doi.org/10.1016/j.bspc.2022.104043" TargetMode="External"/><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hyperlink" Target="https://doi.org/10.1016/j.compbiomed.2023.107133" TargetMode="External"/><Relationship Id="rId5" Type="http://schemas.openxmlformats.org/officeDocument/2006/relationships/hyperlink" Target="https://doi.org/10.1016/j.cmpb.2022.106903" TargetMode="Externa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8" Type="http://schemas.openxmlformats.org/officeDocument/2006/relationships/hyperlink" Target="https://doi.org/10.1016/j.health.2023.100186" TargetMode="External"/><Relationship Id="rId3" Type="http://schemas.openxmlformats.org/officeDocument/2006/relationships/image" Target="../media/image1.jpeg"/><Relationship Id="rId7" Type="http://schemas.openxmlformats.org/officeDocument/2006/relationships/hyperlink" Target="https://doi.org/10.1016/j.cmpb.2022.106884" TargetMode="External"/><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hyperlink" Target="https://doi.org/10.1016/j.cmpb.2020.105823" TargetMode="External"/><Relationship Id="rId5" Type="http://schemas.openxmlformats.org/officeDocument/2006/relationships/hyperlink" Target="https://doi.org/10.1016/j.bspc.2022.103652" TargetMode="Externa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8" Type="http://schemas.openxmlformats.org/officeDocument/2006/relationships/hyperlink" Target="https://doi.org/10.1016/j.susoc.2022.06.001" TargetMode="External"/><Relationship Id="rId3" Type="http://schemas.openxmlformats.org/officeDocument/2006/relationships/image" Target="../media/image1.jpeg"/><Relationship Id="rId7" Type="http://schemas.openxmlformats.org/officeDocument/2006/relationships/hyperlink" Target="https://doi.org/10.1016/j.bspc.2023.104819" TargetMode="External"/><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hyperlink" Target="https://doi.org/10.1016/j.bspc.2022.103696" TargetMode="External"/><Relationship Id="rId5" Type="http://schemas.openxmlformats.org/officeDocument/2006/relationships/hyperlink" Target="https://doi.org/10.1016/j.eswa.2023.120282" TargetMode="Externa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8" Type="http://schemas.openxmlformats.org/officeDocument/2006/relationships/hyperlink" Target="https://doi.org/10.1016/j.ejro.2023.100502" TargetMode="External"/><Relationship Id="rId3" Type="http://schemas.openxmlformats.org/officeDocument/2006/relationships/image" Target="../media/image1.jpeg"/><Relationship Id="rId7" Type="http://schemas.openxmlformats.org/officeDocument/2006/relationships/hyperlink" Target="https://doi.org/10.1016/j.fmre.2023.04.018"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hyperlink" Target="https://doi.org/10.1016/j.ejro.2023.100509" TargetMode="External"/><Relationship Id="rId5" Type="http://schemas.openxmlformats.org/officeDocument/2006/relationships/hyperlink" Target="https://doi.org/10.1016/j.measen.2023.100901"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doi.org/10.1016/j.ijin.2023.02.001"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hyperlink" Target="https://doi.org/10.1016/j.jksuci.2022.11.006" TargetMode="External"/><Relationship Id="rId5" Type="http://schemas.openxmlformats.org/officeDocument/2006/relationships/hyperlink" Target="https://doi.org/10.1016/j.imed.2021.08.004" TargetMode="Externa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89" name="Google Shape;89;p1"/>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90" name="Google Shape;90;p1"/>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91" name="Google Shape;91;p1"/>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a:t>
            </a:fld>
            <a:endParaRPr sz="1600" b="1" i="0" u="none" strike="noStrike" cap="none">
              <a:solidFill>
                <a:srgbClr val="FFFFFF"/>
              </a:solidFill>
              <a:latin typeface="Comic Sans MS"/>
              <a:ea typeface="Comic Sans MS"/>
              <a:cs typeface="Comic Sans MS"/>
              <a:sym typeface="Comic Sans MS"/>
            </a:endParaRPr>
          </a:p>
        </p:txBody>
      </p:sp>
      <p:sp>
        <p:nvSpPr>
          <p:cNvPr id="92" name="Google Shape;92;p1"/>
          <p:cNvSpPr txBox="1">
            <a:spLocks noGrp="1"/>
          </p:cNvSpPr>
          <p:nvPr>
            <p:ph type="dt" idx="10"/>
          </p:nvPr>
        </p:nvSpPr>
        <p:spPr>
          <a:xfrm>
            <a:off x="0" y="6564325"/>
            <a:ext cx="1948800" cy="412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1438992-91CF-42A5-9A63-D24A032BB5F6}"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a:solidFill>
                <a:srgbClr val="FF0066"/>
              </a:solidFill>
              <a:latin typeface="Arial Rounded"/>
              <a:ea typeface="Arial Rounded"/>
              <a:cs typeface="Arial Rounded"/>
              <a:sym typeface="Arial Rounded"/>
            </a:endParaRPr>
          </a:p>
        </p:txBody>
      </p:sp>
      <p:sp>
        <p:nvSpPr>
          <p:cNvPr id="93" name="Google Shape;93;p1"/>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rgbClr val="47FFD0"/>
                </a:solidFill>
                <a:latin typeface="Comic Sans MS"/>
                <a:ea typeface="Comic Sans MS"/>
                <a:cs typeface="Comic Sans MS"/>
                <a:sym typeface="Comic Sans MS"/>
              </a:rPr>
              <a:t>Mepco Schlenk Engineering College </a:t>
            </a:r>
            <a:r>
              <a:rPr lang="en-US" sz="1800" b="1" i="0" u="none" strike="noStrike" cap="none" dirty="0">
                <a:solidFill>
                  <a:srgbClr val="47FFD0"/>
                </a:solidFill>
                <a:latin typeface="Comic Sans MS"/>
                <a:ea typeface="Comic Sans MS"/>
                <a:cs typeface="Comic Sans MS"/>
                <a:sym typeface="Comic Sans MS"/>
              </a:rPr>
              <a:t>(Autonomous)</a:t>
            </a:r>
            <a:endParaRPr sz="1800" b="1" i="1" u="none" strike="noStrike" cap="none" dirty="0">
              <a:solidFill>
                <a:srgbClr val="47FFD0"/>
              </a:solidFill>
              <a:latin typeface="Comic Sans MS"/>
              <a:ea typeface="Comic Sans MS"/>
              <a:cs typeface="Comic Sans MS"/>
              <a:sym typeface="Comic Sans MS"/>
            </a:endParaRPr>
          </a:p>
        </p:txBody>
      </p:sp>
      <p:sp>
        <p:nvSpPr>
          <p:cNvPr id="94" name="Google Shape;94;p1"/>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95" name="Google Shape;95;p1"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96" name="Google Shape;96;p1"/>
          <p:cNvSpPr txBox="1"/>
          <p:nvPr/>
        </p:nvSpPr>
        <p:spPr>
          <a:xfrm>
            <a:off x="827584" y="2503488"/>
            <a:ext cx="7272808"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dirty="0">
                <a:solidFill>
                  <a:srgbClr val="C00000"/>
                </a:solidFill>
                <a:latin typeface="Times New Roman"/>
                <a:ea typeface="Times New Roman"/>
                <a:cs typeface="Times New Roman"/>
                <a:sym typeface="Times New Roman"/>
              </a:rPr>
              <a:t>Breast mass detection in Mammography images based on </a:t>
            </a:r>
            <a:br>
              <a:rPr lang="en-US" sz="3600" b="1" i="0" u="none" strike="noStrike" cap="none" dirty="0">
                <a:solidFill>
                  <a:srgbClr val="C00000"/>
                </a:solidFill>
                <a:latin typeface="Times New Roman"/>
                <a:ea typeface="Times New Roman"/>
                <a:cs typeface="Times New Roman"/>
                <a:sym typeface="Times New Roman"/>
              </a:rPr>
            </a:br>
            <a:r>
              <a:rPr lang="en-US" sz="3600" b="1" i="0" u="none" strike="noStrike" cap="none" dirty="0">
                <a:solidFill>
                  <a:srgbClr val="C00000"/>
                </a:solidFill>
                <a:latin typeface="Times New Roman"/>
                <a:ea typeface="Times New Roman"/>
                <a:cs typeface="Times New Roman"/>
                <a:sym typeface="Times New Roman"/>
              </a:rPr>
              <a:t>Improved Deep Transformed model</a:t>
            </a:r>
            <a:endParaRPr lang="en-US" sz="1400" b="0" i="0" u="none" strike="noStrike" cap="none" dirty="0">
              <a:solidFill>
                <a:srgbClr val="C00000"/>
              </a:solidFill>
              <a:latin typeface="Times New Roman" panose="02020603050405020304" pitchFamily="18" charset="0"/>
              <a:cs typeface="Times New Roman" panose="02020603050405020304" pitchFamily="18" charset="0"/>
              <a:sym typeface="Arial"/>
            </a:endParaRPr>
          </a:p>
        </p:txBody>
      </p:sp>
      <p:sp>
        <p:nvSpPr>
          <p:cNvPr id="97" name="Google Shape;97;p1"/>
          <p:cNvSpPr txBox="1"/>
          <p:nvPr/>
        </p:nvSpPr>
        <p:spPr>
          <a:xfrm>
            <a:off x="4463988" y="5043666"/>
            <a:ext cx="4906297"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V. RAJA SUBRAMANIAN (20BCS046)</a:t>
            </a: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K. VIJAYA GOKUL (20BCS059)</a:t>
            </a:r>
          </a:p>
        </p:txBody>
      </p:sp>
      <p:sp>
        <p:nvSpPr>
          <p:cNvPr id="2" name="Google Shape;97;p1">
            <a:extLst>
              <a:ext uri="{FF2B5EF4-FFF2-40B4-BE49-F238E27FC236}">
                <a16:creationId xmlns:a16="http://schemas.microsoft.com/office/drawing/2014/main" id="{CF46A962-0F70-96C9-324D-9F297AC3737A}"/>
              </a:ext>
            </a:extLst>
          </p:cNvPr>
          <p:cNvSpPr txBox="1"/>
          <p:nvPr/>
        </p:nvSpPr>
        <p:spPr>
          <a:xfrm>
            <a:off x="0" y="4918220"/>
            <a:ext cx="3752411" cy="1477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GUIDED BY,</a:t>
            </a:r>
          </a:p>
          <a:p>
            <a:pPr marL="0" marR="0" lvl="0" indent="0" algn="ctr" rtl="0">
              <a:lnSpc>
                <a:spcPct val="100000"/>
              </a:lnSpc>
              <a:spcBef>
                <a:spcPts val="0"/>
              </a:spcBef>
              <a:spcAft>
                <a:spcPts val="0"/>
              </a:spcAft>
              <a:buClr>
                <a:schemeClr val="dk1"/>
              </a:buClr>
              <a:buSzPts val="1800"/>
              <a:buFont typeface="Times New Roman"/>
              <a:buNone/>
            </a:pPr>
            <a:endParaRPr lang="en-US"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rgbClr val="C00000"/>
                </a:solidFill>
                <a:latin typeface="Times New Roman"/>
                <a:ea typeface="Times New Roman"/>
                <a:cs typeface="Times New Roman"/>
                <a:sym typeface="Times New Roman"/>
              </a:rPr>
              <a:t>Dr.B. Lakshmanan, </a:t>
            </a: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rgbClr val="C00000"/>
                </a:solidFill>
                <a:latin typeface="Times New Roman"/>
                <a:ea typeface="Times New Roman"/>
                <a:cs typeface="Times New Roman"/>
                <a:sym typeface="Times New Roman"/>
              </a:rPr>
              <a:t>Associate Professor,</a:t>
            </a: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rgbClr val="C00000"/>
                </a:solidFill>
                <a:latin typeface="Times New Roman"/>
                <a:ea typeface="Times New Roman"/>
                <a:cs typeface="Times New Roman"/>
                <a:sym typeface="Times New Roman"/>
              </a:rPr>
              <a:t>CSE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- 3</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Hamed </a:t>
            </a:r>
            <a:r>
              <a:rPr lang="en-US" sz="2400" i="0" dirty="0" err="1">
                <a:solidFill>
                  <a:srgbClr val="C00000"/>
                </a:solidFill>
                <a:effectLst/>
                <a:latin typeface="Times New Roman" panose="02020603050405020304" pitchFamily="18" charset="0"/>
                <a:cs typeface="Times New Roman" panose="02020603050405020304" pitchFamily="18" charset="0"/>
              </a:rPr>
              <a:t>Pezeshki’s</a:t>
            </a:r>
            <a:r>
              <a:rPr lang="en-US" sz="2400" i="0" dirty="0">
                <a:solidFill>
                  <a:srgbClr val="C00000"/>
                </a:solidFill>
                <a:effectLst/>
                <a:latin typeface="Times New Roman" panose="02020603050405020304" pitchFamily="18" charset="0"/>
                <a:cs typeface="Times New Roman" panose="02020603050405020304" pitchFamily="18" charset="0"/>
              </a:rPr>
              <a:t> (2022) </a:t>
            </a:r>
            <a:r>
              <a:rPr lang="en-US" sz="2400" i="0" dirty="0">
                <a:solidFill>
                  <a:srgbClr val="1F1F1F"/>
                </a:solidFill>
                <a:effectLst/>
                <a:latin typeface="Times New Roman" panose="02020603050405020304" pitchFamily="18" charset="0"/>
                <a:cs typeface="Times New Roman" panose="02020603050405020304" pitchFamily="18" charset="0"/>
              </a:rPr>
              <a:t>research aims to improve mammogram image segmentation by focusing on key regions. It extracts spiculated areas and mass cores simultaneously, using pixel patterns for spiculated regions and pixel similarity for mass cores. By removing redundant pixels through thresholding and combining regions, the method ensures accurate tumor segmentation. This advancement has potential for enhancing medical diagnoses.</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422134"/>
            <a:ext cx="8143875" cy="584775"/>
          </a:xfrm>
          <a:prstGeom prst="rect">
            <a:avLst/>
          </a:prstGeom>
        </p:spPr>
        <p:txBody>
          <a:bodyPr>
            <a:spAutoFit/>
          </a:bodyPr>
          <a:lstStyle/>
          <a:p>
            <a:pPr marL="0" indent="0">
              <a:buNone/>
            </a:pPr>
            <a:r>
              <a:rPr lang="en-US" sz="1600" dirty="0" err="1">
                <a:latin typeface="Times New Roman" pitchFamily="18" charset="0"/>
                <a:cs typeface="Times New Roman" pitchFamily="18" charset="0"/>
              </a:rPr>
              <a:t>Hamed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Pezeshki</a:t>
            </a:r>
            <a:r>
              <a:rPr lang="en-US" sz="1600" dirty="0">
                <a:latin typeface="Times New Roman" pitchFamily="18" charset="0"/>
                <a:cs typeface="Times New Roman" pitchFamily="18" charset="0"/>
              </a:rPr>
              <a:t>, Breast tumor segmentation in digital mammograms using </a:t>
            </a:r>
            <a:r>
              <a:rPr lang="en-US" sz="1600" dirty="0" err="1">
                <a:latin typeface="Times New Roman" pitchFamily="18" charset="0"/>
                <a:cs typeface="Times New Roman" pitchFamily="18" charset="0"/>
              </a:rPr>
              <a:t>spiculated</a:t>
            </a:r>
            <a:r>
              <a:rPr lang="en-US" sz="1600" dirty="0">
                <a:latin typeface="Times New Roman" pitchFamily="18" charset="0"/>
                <a:cs typeface="Times New Roman" pitchFamily="18" charset="0"/>
              </a:rPr>
              <a:t> regions, Biomedical Signal Processing and Control, Volume 76, 2022, 103652, ISSN 1746-8094.</a:t>
            </a:r>
            <a:endParaRPr lang="en-US"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4662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- 3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441541"/>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Merits:</a:t>
            </a:r>
            <a:endParaRPr lang="en-IN" sz="2400" dirty="0">
              <a:solidFill>
                <a:srgbClr val="C00000"/>
              </a:solidFill>
              <a:effectLst/>
              <a:latin typeface="Times New Roman" panose="02020603050405020304" pitchFamily="18" charset="0"/>
              <a:cs typeface="Times New Roman" panose="02020603050405020304" pitchFamily="18" charset="0"/>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technique accurately extracts the mass core (central region) and spiculated regions which contain the tumor border details.</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technique significantly discriminated between the shape of malignant and benign masses.</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technique resulted in higher accuracy and fewer calculations required to extract the considerable and spiculated regions of the masses effectively.</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Demerits:</a:t>
            </a:r>
            <a:endParaRPr lang="en-IN" sz="2400" dirty="0">
              <a:solidFill>
                <a:srgbClr val="C00000"/>
              </a:solidFill>
              <a:effectLst/>
              <a:latin typeface="Times New Roman" panose="02020603050405020304" pitchFamily="18" charset="0"/>
              <a:cs typeface="Times New Roman" panose="02020603050405020304" pitchFamily="18" charset="0"/>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α, β and γ thresholds affect the extraction of the spiculated regions and mass core, so future research could focus on optimizing these thresholds.</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More effective pre-processing methods could be applied to help extract the details of the mass core and the spiculated parts more precisely.</a:t>
            </a:r>
          </a:p>
        </p:txBody>
      </p:sp>
    </p:spTree>
    <p:extLst>
      <p:ext uri="{BB962C8B-B14F-4D97-AF65-F5344CB8AC3E}">
        <p14:creationId xmlns:p14="http://schemas.microsoft.com/office/powerpoint/2010/main" val="403277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- 4</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err="1">
                <a:solidFill>
                  <a:srgbClr val="C00000"/>
                </a:solidFill>
                <a:effectLst/>
                <a:latin typeface="Times New Roman" panose="02020603050405020304" pitchFamily="18" charset="0"/>
                <a:cs typeface="Times New Roman" panose="02020603050405020304" pitchFamily="18" charset="0"/>
              </a:rPr>
              <a:t>Ghada</a:t>
            </a:r>
            <a:r>
              <a:rPr lang="en-US" sz="2400" i="0" dirty="0">
                <a:solidFill>
                  <a:srgbClr val="C00000"/>
                </a:solidFill>
                <a:effectLst/>
                <a:latin typeface="Times New Roman" panose="02020603050405020304" pitchFamily="18" charset="0"/>
                <a:cs typeface="Times New Roman" panose="02020603050405020304" pitchFamily="18" charset="0"/>
              </a:rPr>
              <a:t> Hamed Aly, </a:t>
            </a:r>
            <a:r>
              <a:rPr lang="en-US" sz="2400" i="1" dirty="0">
                <a:solidFill>
                  <a:srgbClr val="C00000"/>
                </a:solidFill>
                <a:effectLst/>
                <a:latin typeface="Times New Roman" panose="02020603050405020304" pitchFamily="18" charset="0"/>
                <a:cs typeface="Times New Roman" panose="02020603050405020304" pitchFamily="18" charset="0"/>
              </a:rPr>
              <a:t>et al.</a:t>
            </a:r>
            <a:r>
              <a:rPr lang="en-US" sz="2400" i="0" dirty="0">
                <a:solidFill>
                  <a:srgbClr val="C00000"/>
                </a:solidFill>
                <a:effectLst/>
                <a:latin typeface="Times New Roman" panose="02020603050405020304" pitchFamily="18" charset="0"/>
                <a:cs typeface="Times New Roman" panose="02020603050405020304" pitchFamily="18" charset="0"/>
              </a:rPr>
              <a:t> (2021)</a:t>
            </a:r>
            <a:r>
              <a:rPr lang="en-US" sz="2400" i="0" dirty="0">
                <a:solidFill>
                  <a:srgbClr val="1F1F1F"/>
                </a:solidFill>
                <a:effectLst/>
                <a:latin typeface="Times New Roman" panose="02020603050405020304" pitchFamily="18" charset="0"/>
                <a:cs typeface="Times New Roman" panose="02020603050405020304" pitchFamily="18" charset="0"/>
              </a:rPr>
              <a:t>, proposed  an efficient single-pass approach for mammogram detection using </a:t>
            </a:r>
            <a:r>
              <a:rPr lang="en-US" sz="2400" b="1" i="0" dirty="0">
                <a:solidFill>
                  <a:srgbClr val="1F1F1F"/>
                </a:solidFill>
                <a:effectLst/>
                <a:latin typeface="Times New Roman" panose="02020603050405020304" pitchFamily="18" charset="0"/>
                <a:cs typeface="Times New Roman" panose="02020603050405020304" pitchFamily="18" charset="0"/>
              </a:rPr>
              <a:t>YOLO</a:t>
            </a:r>
            <a:r>
              <a:rPr lang="en-US" sz="2400" i="0" dirty="0">
                <a:solidFill>
                  <a:srgbClr val="1F1F1F"/>
                </a:solidFill>
                <a:effectLst/>
                <a:latin typeface="Times New Roman" panose="02020603050405020304" pitchFamily="18" charset="0"/>
                <a:cs typeface="Times New Roman" panose="02020603050405020304" pitchFamily="18" charset="0"/>
              </a:rPr>
              <a:t>. Their work targets the automation of breast mass detection and classification, seeking to replace error-prone human evaluations with precise and effective methods.</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335020"/>
            <a:ext cx="8143875" cy="830997"/>
          </a:xfrm>
          <a:prstGeom prst="rect">
            <a:avLst/>
          </a:prstGeom>
        </p:spPr>
        <p:txBody>
          <a:bodyPr>
            <a:spAutoFit/>
          </a:bodyPr>
          <a:lstStyle/>
          <a:p>
            <a:pPr marL="0" indent="0" algn="just">
              <a:buNone/>
            </a:pPr>
            <a:r>
              <a:rPr lang="en-US" sz="1600" dirty="0" err="1">
                <a:latin typeface="Times New Roman" pitchFamily="18" charset="0"/>
                <a:cs typeface="Times New Roman" pitchFamily="18" charset="0"/>
              </a:rPr>
              <a:t>Ghada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Hamed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Aly</a:t>
            </a:r>
            <a:r>
              <a:rPr lang="en-US" sz="1600" dirty="0">
                <a:latin typeface="Times New Roman" pitchFamily="18" charset="0"/>
                <a:cs typeface="Times New Roman" pitchFamily="18" charset="0"/>
              </a:rPr>
              <a:t>, Mohammed </a:t>
            </a:r>
            <a:r>
              <a:rPr lang="en-US" sz="1600" dirty="0" err="1">
                <a:latin typeface="Times New Roman" pitchFamily="18" charset="0"/>
                <a:cs typeface="Times New Roman" pitchFamily="18" charset="0"/>
              </a:rPr>
              <a:t>Marey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Safaa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Amin</a:t>
            </a:r>
            <a:r>
              <a:rPr lang="en-US" sz="1600" dirty="0">
                <a:latin typeface="Times New Roman" pitchFamily="18" charset="0"/>
                <a:cs typeface="Times New Roman" pitchFamily="18" charset="0"/>
              </a:rPr>
              <a:t> El-</a:t>
            </a:r>
            <a:r>
              <a:rPr lang="en-US" sz="1600" dirty="0" err="1">
                <a:latin typeface="Times New Roman" pitchFamily="18" charset="0"/>
                <a:cs typeface="Times New Roman" pitchFamily="18" charset="0"/>
              </a:rPr>
              <a:t>Sayed</a:t>
            </a:r>
            <a:r>
              <a:rPr lang="en-US" sz="1600" dirty="0">
                <a:latin typeface="Times New Roman" pitchFamily="18" charset="0"/>
                <a:cs typeface="Times New Roman" pitchFamily="18" charset="0"/>
              </a:rPr>
              <a:t>, Mohamed </a:t>
            </a:r>
            <a:r>
              <a:rPr lang="en-US" sz="1600" dirty="0" err="1">
                <a:latin typeface="Times New Roman" pitchFamily="18" charset="0"/>
                <a:cs typeface="Times New Roman" pitchFamily="18" charset="0"/>
              </a:rPr>
              <a:t>Fahmy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Tolba</a:t>
            </a:r>
            <a:r>
              <a:rPr lang="en-US" sz="1600" dirty="0">
                <a:latin typeface="Times New Roman" pitchFamily="18" charset="0"/>
                <a:cs typeface="Times New Roman" pitchFamily="18" charset="0"/>
              </a:rPr>
              <a:t>, YOLO Based Breast Masses Detection and Classification in </a:t>
            </a:r>
            <a:r>
              <a:rPr lang="en-US" sz="1600" dirty="0" err="1">
                <a:latin typeface="Times New Roman" pitchFamily="18" charset="0"/>
                <a:cs typeface="Times New Roman" pitchFamily="18" charset="0"/>
              </a:rPr>
              <a:t>FullField</a:t>
            </a:r>
            <a:r>
              <a:rPr lang="en-US" sz="1600" dirty="0">
                <a:latin typeface="Times New Roman" pitchFamily="18" charset="0"/>
                <a:cs typeface="Times New Roman" pitchFamily="18" charset="0"/>
              </a:rPr>
              <a:t> Digital Mammograms, Computer Methods and Programs in Biomedicine, Volume 200, 2021, 105823, ISSN 0169-2607.</a:t>
            </a:r>
            <a:endParaRPr lang="en-US"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6026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- 4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use of anchor boxes concept in YOLO-V3 that are generated by applying k-means clustering on the dataset allows for the detection of most of the challenging cases of masses and their correct classification.</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Augmenting the dataset using different approaches, and comparing with other recent YOLO based studies, found that augmenting the training set only is the fairest and most accurate to be applied in realistic scenarios.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YOLO-V3 is a good model for detecting small objects, but it has some limitations. For example, it can't detect small masses that are close together very well.</a:t>
            </a:r>
          </a:p>
        </p:txBody>
      </p:sp>
    </p:spTree>
    <p:extLst>
      <p:ext uri="{BB962C8B-B14F-4D97-AF65-F5344CB8AC3E}">
        <p14:creationId xmlns:p14="http://schemas.microsoft.com/office/powerpoint/2010/main" val="152416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- 5</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Asma </a:t>
            </a:r>
            <a:r>
              <a:rPr lang="en-US" sz="2400" i="0" dirty="0" err="1">
                <a:solidFill>
                  <a:srgbClr val="C00000"/>
                </a:solidFill>
                <a:effectLst/>
                <a:latin typeface="Times New Roman" panose="02020603050405020304" pitchFamily="18" charset="0"/>
                <a:cs typeface="Times New Roman" panose="02020603050405020304" pitchFamily="18" charset="0"/>
              </a:rPr>
              <a:t>Baccouche</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1" dirty="0">
                <a:solidFill>
                  <a:srgbClr val="C00000"/>
                </a:solidFill>
                <a:effectLst/>
                <a:latin typeface="Times New Roman" panose="02020603050405020304" pitchFamily="18" charset="0"/>
                <a:cs typeface="Times New Roman" panose="02020603050405020304" pitchFamily="18" charset="0"/>
              </a:rPr>
              <a:t>et al.</a:t>
            </a:r>
            <a:r>
              <a:rPr lang="en-US" sz="2400" i="0" dirty="0">
                <a:solidFill>
                  <a:srgbClr val="C00000"/>
                </a:solidFill>
                <a:effectLst/>
                <a:latin typeface="Times New Roman" panose="02020603050405020304" pitchFamily="18" charset="0"/>
                <a:cs typeface="Times New Roman" panose="02020603050405020304" pitchFamily="18" charset="0"/>
              </a:rPr>
              <a:t>(2022) </a:t>
            </a:r>
            <a:r>
              <a:rPr lang="en-US" sz="2400" i="0" dirty="0">
                <a:solidFill>
                  <a:srgbClr val="1F1F1F"/>
                </a:solidFill>
                <a:effectLst/>
                <a:latin typeface="Times New Roman" panose="02020603050405020304" pitchFamily="18" charset="0"/>
                <a:cs typeface="Times New Roman" panose="02020603050405020304" pitchFamily="18" charset="0"/>
              </a:rPr>
              <a:t>proposed an precise early breast cancer diagnosis through deep learning techniques. Their </a:t>
            </a:r>
            <a:r>
              <a:rPr lang="en-US" sz="2400" b="1" i="0" dirty="0">
                <a:solidFill>
                  <a:srgbClr val="1F1F1F"/>
                </a:solidFill>
                <a:effectLst/>
                <a:latin typeface="Times New Roman" panose="02020603050405020304" pitchFamily="18" charset="0"/>
                <a:cs typeface="Times New Roman" panose="02020603050405020304" pitchFamily="18" charset="0"/>
              </a:rPr>
              <a:t>YOLO</a:t>
            </a:r>
            <a:r>
              <a:rPr lang="en-US" sz="2400" i="0" dirty="0">
                <a:solidFill>
                  <a:srgbClr val="1F1F1F"/>
                </a:solidFill>
                <a:effectLst/>
                <a:latin typeface="Times New Roman" panose="02020603050405020304" pitchFamily="18" charset="0"/>
                <a:cs typeface="Times New Roman" panose="02020603050405020304" pitchFamily="18" charset="0"/>
              </a:rPr>
              <a:t>-based model achieves simultaneous detection and classification of suspicious lesions in digital mammograms. The objective is to minimize unwarranted biopsies and enhance survival rates. </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176618"/>
            <a:ext cx="8143875" cy="1077218"/>
          </a:xfrm>
          <a:prstGeom prst="rect">
            <a:avLst/>
          </a:prstGeom>
        </p:spPr>
        <p:txBody>
          <a:bodyPr>
            <a:spAutoFit/>
          </a:bodyPr>
          <a:lstStyle/>
          <a:p>
            <a:pPr marL="0" indent="0" algn="just">
              <a:buNone/>
            </a:pPr>
            <a:r>
              <a:rPr lang="en-US" sz="1600" dirty="0" err="1">
                <a:latin typeface="Times New Roman" pitchFamily="18" charset="0"/>
                <a:cs typeface="Times New Roman" pitchFamily="18" charset="0"/>
              </a:rPr>
              <a:t>Asma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Baccouche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Begonya</a:t>
            </a:r>
            <a:r>
              <a:rPr lang="en-US" sz="1600" dirty="0">
                <a:latin typeface="Times New Roman" pitchFamily="18" charset="0"/>
                <a:cs typeface="Times New Roman" pitchFamily="18" charset="0"/>
              </a:rPr>
              <a:t> Garcia-</a:t>
            </a:r>
            <a:r>
              <a:rPr lang="en-US" sz="1600" dirty="0" err="1">
                <a:latin typeface="Times New Roman" pitchFamily="18" charset="0"/>
                <a:cs typeface="Times New Roman" pitchFamily="18" charset="0"/>
              </a:rPr>
              <a:t>Zapirain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Yufeng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Zheng</a:t>
            </a:r>
            <a:r>
              <a:rPr lang="en-US" sz="1600" dirty="0">
                <a:latin typeface="Times New Roman" pitchFamily="18" charset="0"/>
                <a:cs typeface="Times New Roman" pitchFamily="18" charset="0"/>
              </a:rPr>
              <a:t>, Adel S. </a:t>
            </a:r>
            <a:r>
              <a:rPr lang="en-US" sz="1600" dirty="0" err="1">
                <a:latin typeface="Times New Roman" pitchFamily="18" charset="0"/>
                <a:cs typeface="Times New Roman" pitchFamily="18" charset="0"/>
              </a:rPr>
              <a:t>Elmaghraby</a:t>
            </a:r>
            <a:r>
              <a:rPr lang="en-US" sz="1600" dirty="0">
                <a:latin typeface="Times New Roman" pitchFamily="18" charset="0"/>
                <a:cs typeface="Times New Roman" pitchFamily="18" charset="0"/>
              </a:rPr>
              <a:t>, Early detection and classification of abnormality in prior mammograms using image-to-image translation and YOLO techniques, Computer Methods and Programs in Biomedicine, Volume 221, 2022, 106884, ISSN 0169- 2607.</a:t>
            </a:r>
            <a:endParaRPr lang="en-US"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5059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- 5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285750" indent="-285750"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integration of Prior mammograms from all used follow-up screenings to provide an early detection and classification on initial screened mammograms is important because it can help to identify abnormalities that may have been missed in earlier screenings.</a:t>
            </a:r>
          </a:p>
          <a:p>
            <a:pPr marL="285750" indent="-285750"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use of image-to-image translation techniques to create new translated Prior mammograms that can overcome the misalignment between the two screenings due to temporal and texture changes helps to improve the accuracy of the detection and classification results.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285750" indent="-285750" algn="l" rtl="0" eaLnBrk="0" fontAlgn="base" hangingPunct="0">
              <a:spcBef>
                <a:spcPts val="288"/>
              </a:spcBef>
              <a:spcAft>
                <a:spcPts val="0"/>
              </a:spcAft>
              <a:buFont typeface="Arial" panose="020B0604020202020204" pitchFamily="34" charset="0"/>
              <a:buChar char="•"/>
            </a:pPr>
            <a:r>
              <a:rPr lang="en-US" sz="180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It used a two-stage approach to detection and classification. This means that the model first detected the lesions, and then it classified the lesions. This can lead to errors if the model incorrectly detects a lesion.</a:t>
            </a:r>
          </a:p>
        </p:txBody>
      </p:sp>
    </p:spTree>
    <p:extLst>
      <p:ext uri="{BB962C8B-B14F-4D97-AF65-F5344CB8AC3E}">
        <p14:creationId xmlns:p14="http://schemas.microsoft.com/office/powerpoint/2010/main" val="2886607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- 6</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Steven J. Frank (2023) </a:t>
            </a:r>
            <a:r>
              <a:rPr lang="en-US" sz="2400" i="0" dirty="0">
                <a:solidFill>
                  <a:srgbClr val="1F1F1F"/>
                </a:solidFill>
                <a:effectLst/>
                <a:latin typeface="Times New Roman" panose="02020603050405020304" pitchFamily="18" charset="0"/>
                <a:cs typeface="Times New Roman" panose="02020603050405020304" pitchFamily="18" charset="0"/>
              </a:rPr>
              <a:t>proposed a comprehensive approach that involves integrating a deep learning architecture containing both an object-detection algorithm and a convolutional neural network. Specifically, the study utilizes the </a:t>
            </a:r>
            <a:r>
              <a:rPr lang="en-US" sz="2400" b="1" i="0" dirty="0">
                <a:solidFill>
                  <a:srgbClr val="1F1F1F"/>
                </a:solidFill>
                <a:effectLst/>
                <a:latin typeface="Times New Roman" panose="02020603050405020304" pitchFamily="18" charset="0"/>
                <a:cs typeface="Times New Roman" panose="02020603050405020304" pitchFamily="18" charset="0"/>
              </a:rPr>
              <a:t>YOLO v5 </a:t>
            </a:r>
            <a:r>
              <a:rPr lang="en-US" sz="2400" i="0" dirty="0">
                <a:solidFill>
                  <a:srgbClr val="1F1F1F"/>
                </a:solidFill>
                <a:effectLst/>
                <a:latin typeface="Times New Roman" panose="02020603050405020304" pitchFamily="18" charset="0"/>
                <a:cs typeface="Times New Roman" panose="02020603050405020304" pitchFamily="18" charset="0"/>
              </a:rPr>
              <a:t>object-detection algorithm as its chosen method.</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086559"/>
            <a:ext cx="8143875" cy="830997"/>
          </a:xfrm>
          <a:prstGeom prst="rect">
            <a:avLst/>
          </a:prstGeom>
        </p:spPr>
        <p:txBody>
          <a:bodyPr>
            <a:spAutoFit/>
          </a:bodyPr>
          <a:lstStyle/>
          <a:p>
            <a:pPr marL="0" indent="0" algn="just">
              <a:buNone/>
            </a:pPr>
            <a:r>
              <a:rPr lang="en-US" sz="1600" dirty="0">
                <a:latin typeface="Times New Roman" pitchFamily="18" charset="0"/>
                <a:cs typeface="Times New Roman" pitchFamily="18" charset="0"/>
              </a:rPr>
              <a:t>Steven J. Frank, A deep learning architecture with an object-detection algorithm and a </a:t>
            </a:r>
            <a:r>
              <a:rPr lang="en-US" sz="1600" dirty="0" err="1">
                <a:latin typeface="Times New Roman" pitchFamily="18" charset="0"/>
                <a:cs typeface="Times New Roman" pitchFamily="18" charset="0"/>
              </a:rPr>
              <a:t>convolutional</a:t>
            </a:r>
            <a:r>
              <a:rPr lang="en-US" sz="1600" dirty="0">
                <a:latin typeface="Times New Roman" pitchFamily="18" charset="0"/>
                <a:cs typeface="Times New Roman" pitchFamily="18" charset="0"/>
              </a:rPr>
              <a:t> neural network for breast mass detection and visualization, Healthcare Analytics, Volume 3, 2023, 100186, ISSN 2772-4425,</a:t>
            </a:r>
            <a:endParaRPr lang="en-IN"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3927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- 6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system can reduce the time and effort required for radiologists to review mammograms and improve the accuracy of breast mass detection.</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False positives, which can lead to reviewer frustration and diminish confidence in a tool's effectiveness, are a potential shortcoming of object-detection systems.</a:t>
            </a:r>
          </a:p>
        </p:txBody>
      </p:sp>
    </p:spTree>
    <p:extLst>
      <p:ext uri="{BB962C8B-B14F-4D97-AF65-F5344CB8AC3E}">
        <p14:creationId xmlns:p14="http://schemas.microsoft.com/office/powerpoint/2010/main" val="2785717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- 7</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Fei Yan </a:t>
            </a:r>
            <a:r>
              <a:rPr lang="en-US" sz="2400" i="1" dirty="0">
                <a:solidFill>
                  <a:srgbClr val="C00000"/>
                </a:solidFill>
                <a:effectLst/>
                <a:latin typeface="Times New Roman" panose="02020603050405020304" pitchFamily="18" charset="0"/>
                <a:cs typeface="Times New Roman" panose="02020603050405020304" pitchFamily="18" charset="0"/>
              </a:rPr>
              <a:t>et al</a:t>
            </a:r>
            <a:r>
              <a:rPr lang="en-US" sz="2400" i="0" dirty="0">
                <a:solidFill>
                  <a:srgbClr val="C00000"/>
                </a:solidFill>
                <a:effectLst/>
                <a:latin typeface="Times New Roman" panose="02020603050405020304" pitchFamily="18" charset="0"/>
                <a:cs typeface="Times New Roman" panose="02020603050405020304" pitchFamily="18" charset="0"/>
              </a:rPr>
              <a:t>. (2023) </a:t>
            </a:r>
            <a:r>
              <a:rPr lang="en-US" sz="2400" dirty="0">
                <a:solidFill>
                  <a:srgbClr val="1F1F1F"/>
                </a:solidFill>
                <a:latin typeface="Times New Roman" panose="02020603050405020304" pitchFamily="18" charset="0"/>
                <a:cs typeface="Times New Roman" panose="02020603050405020304" pitchFamily="18" charset="0"/>
              </a:rPr>
              <a:t>proposed a methodology that evaluates a breast cancer detection strategy using ensemble classifiers and feature weighting algorithms. </a:t>
            </a:r>
          </a:p>
          <a:p>
            <a:pPr marL="0" indent="0" algn="just">
              <a:buNone/>
            </a:pPr>
            <a:r>
              <a:rPr lang="en-US" sz="2400" dirty="0">
                <a:solidFill>
                  <a:srgbClr val="1F1F1F"/>
                </a:solidFill>
                <a:latin typeface="Times New Roman" panose="02020603050405020304" pitchFamily="18" charset="0"/>
                <a:cs typeface="Times New Roman" panose="02020603050405020304" pitchFamily="18" charset="0"/>
              </a:rPr>
              <a:t>Diagnostic accuracy is experimentally assessed, with two key algorithms employed: </a:t>
            </a:r>
          </a:p>
          <a:p>
            <a:pPr marL="342900" indent="-342900" algn="just">
              <a:buFont typeface="Arial" panose="020B0604020202020204" pitchFamily="34" charset="0"/>
              <a:buChar char="•"/>
            </a:pPr>
            <a:r>
              <a:rPr lang="en-US" sz="2400" dirty="0">
                <a:solidFill>
                  <a:srgbClr val="1F1F1F"/>
                </a:solidFill>
                <a:latin typeface="Times New Roman" panose="02020603050405020304" pitchFamily="18" charset="0"/>
                <a:cs typeface="Times New Roman" panose="02020603050405020304" pitchFamily="18" charset="0"/>
              </a:rPr>
              <a:t>Artifact removal within the breast region.</a:t>
            </a:r>
          </a:p>
          <a:p>
            <a:pPr marL="342900" indent="-342900" algn="just">
              <a:buFont typeface="Arial" panose="020B0604020202020204" pitchFamily="34" charset="0"/>
              <a:buChar char="•"/>
            </a:pPr>
            <a:r>
              <a:rPr lang="en-US" sz="2400" dirty="0">
                <a:solidFill>
                  <a:srgbClr val="1F1F1F"/>
                </a:solidFill>
                <a:latin typeface="Times New Roman" panose="02020603050405020304" pitchFamily="18" charset="0"/>
                <a:cs typeface="Times New Roman" panose="02020603050405020304" pitchFamily="18" charset="0"/>
              </a:rPr>
              <a:t>Removal of abnormal areas in regions of interest.</a:t>
            </a:r>
            <a:endParaRPr lang="en-US" sz="2400" i="0" dirty="0">
              <a:solidFill>
                <a:srgbClr val="1F1F1F"/>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68772FD-0BBD-119D-4058-8A408CC1D5DD}"/>
              </a:ext>
            </a:extLst>
          </p:cNvPr>
          <p:cNvSpPr/>
          <p:nvPr/>
        </p:nvSpPr>
        <p:spPr>
          <a:xfrm>
            <a:off x="406400" y="5468171"/>
            <a:ext cx="8143875" cy="830997"/>
          </a:xfrm>
          <a:prstGeom prst="rect">
            <a:avLst/>
          </a:prstGeom>
        </p:spPr>
        <p:txBody>
          <a:bodyPr>
            <a:spAutoFit/>
          </a:bodyPr>
          <a:lstStyle/>
          <a:p>
            <a:pPr marL="0" indent="0" algn="just">
              <a:buNone/>
            </a:pPr>
            <a:r>
              <a:rPr lang="en-US" sz="1600" dirty="0" err="1">
                <a:latin typeface="Times New Roman" pitchFamily="18" charset="0"/>
                <a:cs typeface="Times New Roman" pitchFamily="18" charset="0"/>
              </a:rPr>
              <a:t>Fei</a:t>
            </a:r>
            <a:r>
              <a:rPr lang="en-US" sz="1600" dirty="0">
                <a:latin typeface="Times New Roman" pitchFamily="18" charset="0"/>
                <a:cs typeface="Times New Roman" pitchFamily="18" charset="0"/>
              </a:rPr>
              <a:t> Yan, </a:t>
            </a:r>
            <a:r>
              <a:rPr lang="en-US" sz="1600" dirty="0" err="1">
                <a:latin typeface="Times New Roman" pitchFamily="18" charset="0"/>
                <a:cs typeface="Times New Roman" pitchFamily="18" charset="0"/>
              </a:rPr>
              <a:t>Hesheng</a:t>
            </a:r>
            <a:r>
              <a:rPr lang="en-US" sz="1600" dirty="0">
                <a:latin typeface="Times New Roman" pitchFamily="18" charset="0"/>
                <a:cs typeface="Times New Roman" pitchFamily="18" charset="0"/>
              </a:rPr>
              <a:t> Huang, </a:t>
            </a:r>
            <a:r>
              <a:rPr lang="en-US" sz="1600" dirty="0" err="1">
                <a:latin typeface="Times New Roman" pitchFamily="18" charset="0"/>
                <a:cs typeface="Times New Roman" pitchFamily="18" charset="0"/>
              </a:rPr>
              <a:t>Witold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Pedrycz</a:t>
            </a:r>
            <a:r>
              <a:rPr lang="en-US" sz="1600" dirty="0">
                <a:latin typeface="Times New Roman" pitchFamily="18" charset="0"/>
                <a:cs typeface="Times New Roman" pitchFamily="18" charset="0"/>
              </a:rPr>
              <a:t>, Kaoru </a:t>
            </a:r>
            <a:r>
              <a:rPr lang="en-US" sz="1600" dirty="0" err="1">
                <a:latin typeface="Times New Roman" pitchFamily="18" charset="0"/>
                <a:cs typeface="Times New Roman" pitchFamily="18" charset="0"/>
              </a:rPr>
              <a:t>Hirota</a:t>
            </a:r>
            <a:r>
              <a:rPr lang="en-US" sz="1600" dirty="0">
                <a:latin typeface="Times New Roman" pitchFamily="18" charset="0"/>
                <a:cs typeface="Times New Roman" pitchFamily="18" charset="0"/>
              </a:rPr>
              <a:t>, Automated breast cancer detection in mammography using ensemble classifier and feature weighting algorithms, Expert Systems with Applications, Volume 227, 2023, 120282, ISSN 0957- 4174.</a:t>
            </a:r>
            <a:endParaRPr lang="en-US"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6289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- 7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scheme could be highly practical and effective for helping radiologists to detect breast cancer, greatly reducing the incidence of false positives and false negatives.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0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 label or artifact is attached to the breast region, which cannot be removed using the proposed region extraction method. </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Large breast cancer datasets cannot be employed in the proposed scheme because they are very difficult to obtain.</a:t>
            </a:r>
          </a:p>
        </p:txBody>
      </p:sp>
    </p:spTree>
    <p:extLst>
      <p:ext uri="{BB962C8B-B14F-4D97-AF65-F5344CB8AC3E}">
        <p14:creationId xmlns:p14="http://schemas.microsoft.com/office/powerpoint/2010/main" val="393956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50" name="Google Shape;150;p1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51" name="Google Shape;151;p1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52" name="Google Shape;152;p1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a:t>
            </a:fld>
            <a:endParaRPr sz="1600" b="1" i="0" u="none" strike="noStrike" cap="none">
              <a:solidFill>
                <a:srgbClr val="FFFFFF"/>
              </a:solidFill>
              <a:latin typeface="Comic Sans MS"/>
              <a:ea typeface="Comic Sans MS"/>
              <a:cs typeface="Comic Sans MS"/>
              <a:sym typeface="Comic Sans MS"/>
            </a:endParaRPr>
          </a:p>
        </p:txBody>
      </p:sp>
      <p:sp>
        <p:nvSpPr>
          <p:cNvPr id="153" name="Google Shape;153;p12"/>
          <p:cNvSpPr txBox="1">
            <a:spLocks noGrp="1"/>
          </p:cNvSpPr>
          <p:nvPr>
            <p:ph type="body" idx="1"/>
          </p:nvPr>
        </p:nvSpPr>
        <p:spPr>
          <a:xfrm>
            <a:off x="582613" y="1359507"/>
            <a:ext cx="7772400" cy="4995862"/>
          </a:xfrm>
          <a:prstGeom prst="rect">
            <a:avLst/>
          </a:prstGeom>
          <a:noFill/>
          <a:ln>
            <a:noFill/>
          </a:ln>
        </p:spPr>
        <p:txBody>
          <a:bodyPr spcFirstLastPara="1" wrap="square" lIns="91425" tIns="45700" rIns="91425" bIns="45700" anchor="t" anchorCtr="0">
            <a:noAutofit/>
          </a:bodyPr>
          <a:lstStyle/>
          <a:p>
            <a:pPr marL="114300" lvl="0" indent="0" algn="just" rtl="0">
              <a:lnSpc>
                <a:spcPct val="150000"/>
              </a:lnSpc>
              <a:spcBef>
                <a:spcPts val="360"/>
              </a:spcBef>
              <a:spcAft>
                <a:spcPts val="0"/>
              </a:spcAft>
              <a:buSzPts val="1800"/>
              <a:buNone/>
            </a:pPr>
            <a:r>
              <a:rPr lang="en-US" sz="1700" dirty="0"/>
              <a:t>	Breast cancer is a leading cause of death for women globally. Breast cancer starts when cells in the breast begin to grow abnormally and form a lump or tumor. To detect breast cancer Mammograms are used. Mammograms are X-ray images of the breasts which is used to detect breast cancer. Early detection of breast cancer is important for effective treatment and a better chance of survival. If breast cancer is not detected early, it can spread to other parts of the body and become more difficult to treat. </a:t>
            </a:r>
          </a:p>
          <a:p>
            <a:pPr marL="114300" lvl="0" indent="0" algn="just" rtl="0">
              <a:lnSpc>
                <a:spcPct val="150000"/>
              </a:lnSpc>
              <a:spcBef>
                <a:spcPts val="360"/>
              </a:spcBef>
              <a:spcAft>
                <a:spcPts val="0"/>
              </a:spcAft>
              <a:buSzPts val="1800"/>
              <a:buNone/>
            </a:pPr>
            <a:r>
              <a:rPr lang="en-US" sz="1700" dirty="0"/>
              <a:t>	However, finding breast lumps in mammograms is challenging because the images can be complex because they have a lot of overlapping tissue making it difficult to distinguish between lumps and normal tissue. This is a problem because early detection of breast cancer is important for effective treatment and a better chance of survival. </a:t>
            </a:r>
            <a:endParaRPr lang="en-IN" sz="1700" dirty="0"/>
          </a:p>
        </p:txBody>
      </p:sp>
      <p:sp>
        <p:nvSpPr>
          <p:cNvPr id="154" name="Google Shape;154;p12"/>
          <p:cNvSpPr txBox="1">
            <a:spLocks noGrp="1"/>
          </p:cNvSpPr>
          <p:nvPr>
            <p:ph type="dt" idx="10"/>
          </p:nvPr>
        </p:nvSpPr>
        <p:spPr>
          <a:xfrm>
            <a:off x="0" y="6550025"/>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6DFCBC0-FF8D-4DBE-9B7B-D46C9E3C5A7A}"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a:solidFill>
                <a:srgbClr val="FF0066"/>
              </a:solidFill>
              <a:latin typeface="Arial Rounded"/>
              <a:ea typeface="Arial Rounded"/>
              <a:cs typeface="Arial Rounded"/>
              <a:sym typeface="Arial Rounded"/>
            </a:endParaRPr>
          </a:p>
        </p:txBody>
      </p:sp>
      <p:sp>
        <p:nvSpPr>
          <p:cNvPr id="155" name="Google Shape;155;p1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56" name="Google Shape;156;p1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57" name="Google Shape;157;p1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58" name="Google Shape;158;p12"/>
          <p:cNvSpPr txBox="1"/>
          <p:nvPr/>
        </p:nvSpPr>
        <p:spPr>
          <a:xfrm>
            <a:off x="611560" y="861034"/>
            <a:ext cx="35814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Introduction</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- 8</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err="1">
                <a:solidFill>
                  <a:srgbClr val="C00000"/>
                </a:solidFill>
                <a:effectLst/>
                <a:latin typeface="Times New Roman" panose="02020603050405020304" pitchFamily="18" charset="0"/>
                <a:cs typeface="Times New Roman" panose="02020603050405020304" pitchFamily="18" charset="0"/>
              </a:rPr>
              <a:t>Khaoula</a:t>
            </a:r>
            <a:r>
              <a:rPr lang="en-US" sz="2400" i="0" dirty="0">
                <a:solidFill>
                  <a:srgbClr val="C00000"/>
                </a:solidFill>
                <a:effectLst/>
                <a:latin typeface="Times New Roman" panose="02020603050405020304" pitchFamily="18" charset="0"/>
                <a:cs typeface="Times New Roman" panose="02020603050405020304" pitchFamily="18" charset="0"/>
              </a:rPr>
              <a:t> Belhaj </a:t>
            </a:r>
            <a:r>
              <a:rPr lang="en-US" sz="2400" i="0" dirty="0" err="1">
                <a:solidFill>
                  <a:srgbClr val="C00000"/>
                </a:solidFill>
                <a:effectLst/>
                <a:latin typeface="Times New Roman" panose="02020603050405020304" pitchFamily="18" charset="0"/>
                <a:cs typeface="Times New Roman" panose="02020603050405020304" pitchFamily="18" charset="0"/>
              </a:rPr>
              <a:t>Soulami</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1" dirty="0">
                <a:solidFill>
                  <a:srgbClr val="C00000"/>
                </a:solidFill>
                <a:effectLst/>
                <a:latin typeface="Times New Roman" panose="02020603050405020304" pitchFamily="18" charset="0"/>
                <a:cs typeface="Times New Roman" panose="02020603050405020304" pitchFamily="18" charset="0"/>
              </a:rPr>
              <a:t>et al. </a:t>
            </a:r>
            <a:r>
              <a:rPr lang="en-US" sz="2400" i="0" dirty="0">
                <a:solidFill>
                  <a:srgbClr val="C00000"/>
                </a:solidFill>
                <a:effectLst/>
                <a:latin typeface="Times New Roman" panose="02020603050405020304" pitchFamily="18" charset="0"/>
                <a:cs typeface="Times New Roman" panose="02020603050405020304" pitchFamily="18" charset="0"/>
              </a:rPr>
              <a:t>(2022)</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solidFill>
                  <a:srgbClr val="1F1F1F"/>
                </a:solidFill>
                <a:latin typeface="Times New Roman" panose="02020603050405020304" pitchFamily="18" charset="0"/>
                <a:cs typeface="Times New Roman" panose="02020603050405020304" pitchFamily="18" charset="0"/>
              </a:rPr>
              <a:t>proposed Capsule based Deep learning model to classify suspicious masses in the breast into normal, benign, and malignant. Used </a:t>
            </a:r>
            <a:r>
              <a:rPr lang="en-US" sz="2400" b="1" dirty="0">
                <a:solidFill>
                  <a:srgbClr val="1F1F1F"/>
                </a:solidFill>
                <a:latin typeface="Times New Roman" panose="02020603050405020304" pitchFamily="18" charset="0"/>
                <a:cs typeface="Times New Roman" panose="02020603050405020304" pitchFamily="18" charset="0"/>
              </a:rPr>
              <a:t>Dynamic Routing </a:t>
            </a:r>
            <a:r>
              <a:rPr lang="en-US" sz="2400" dirty="0">
                <a:solidFill>
                  <a:srgbClr val="1F1F1F"/>
                </a:solidFill>
                <a:latin typeface="Times New Roman" panose="02020603050405020304" pitchFamily="18" charset="0"/>
                <a:cs typeface="Times New Roman" panose="02020603050405020304" pitchFamily="18" charset="0"/>
              </a:rPr>
              <a:t>algorithm.</a:t>
            </a:r>
            <a:endParaRPr lang="en-US" sz="2400" i="0" dirty="0">
              <a:solidFill>
                <a:srgbClr val="1F1F1F"/>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68772FD-0BBD-119D-4058-8A408CC1D5DD}"/>
              </a:ext>
            </a:extLst>
          </p:cNvPr>
          <p:cNvSpPr/>
          <p:nvPr/>
        </p:nvSpPr>
        <p:spPr>
          <a:xfrm>
            <a:off x="406400" y="5242718"/>
            <a:ext cx="8143875" cy="830997"/>
          </a:xfrm>
          <a:prstGeom prst="rect">
            <a:avLst/>
          </a:prstGeom>
        </p:spPr>
        <p:txBody>
          <a:bodyPr>
            <a:spAutoFit/>
          </a:bodyPr>
          <a:lstStyle/>
          <a:p>
            <a:pPr marL="0" indent="0" algn="just">
              <a:buNone/>
            </a:pPr>
            <a:r>
              <a:rPr lang="en-US" sz="1600" dirty="0" err="1">
                <a:latin typeface="Times New Roman" pitchFamily="18" charset="0"/>
                <a:cs typeface="Times New Roman" pitchFamily="18" charset="0"/>
              </a:rPr>
              <a:t>Khaoula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Belhaj</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Soulami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Naima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Kaabouch</a:t>
            </a:r>
            <a:r>
              <a:rPr lang="en-US" sz="1600" dirty="0">
                <a:latin typeface="Times New Roman" pitchFamily="18" charset="0"/>
                <a:cs typeface="Times New Roman" pitchFamily="18" charset="0"/>
              </a:rPr>
              <a:t>, Mohamed </a:t>
            </a:r>
            <a:r>
              <a:rPr lang="en-US" sz="1600" dirty="0" err="1">
                <a:latin typeface="Times New Roman" pitchFamily="18" charset="0"/>
                <a:cs typeface="Times New Roman" pitchFamily="18" charset="0"/>
              </a:rPr>
              <a:t>Nabil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Saidi</a:t>
            </a:r>
            <a:r>
              <a:rPr lang="en-US" sz="1600" dirty="0">
                <a:latin typeface="Times New Roman" pitchFamily="18" charset="0"/>
                <a:cs typeface="Times New Roman" pitchFamily="18" charset="0"/>
              </a:rPr>
              <a:t>, Breast cancer: Classification of suspicious regions in digital mammograms based on capsule network, Biomedical Signal Processing and 6 Control, Volume 76, 2022, 103696, ISSN 1746-8094.</a:t>
            </a:r>
            <a:endParaRPr lang="en-US"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85104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- 8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shows good performance for binary classification and multiclassification of suspicious breast masses, particularly for extremely dense mammograms.</a:t>
            </a:r>
          </a:p>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binary classification of masses into normal and abnormal achieves an accuracy of 96.03% whereas the  multiclassification of breast masses into normal, benign, and malignant scores an accuracy of 77.78% which is less than binary classification.</a:t>
            </a:r>
          </a:p>
        </p:txBody>
      </p:sp>
    </p:spTree>
    <p:extLst>
      <p:ext uri="{BB962C8B-B14F-4D97-AF65-F5344CB8AC3E}">
        <p14:creationId xmlns:p14="http://schemas.microsoft.com/office/powerpoint/2010/main" val="3526432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- 9</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Volkan </a:t>
            </a:r>
            <a:r>
              <a:rPr lang="en-US" sz="2400" i="0" dirty="0" err="1">
                <a:solidFill>
                  <a:srgbClr val="C00000"/>
                </a:solidFill>
                <a:effectLst/>
                <a:latin typeface="Times New Roman" panose="02020603050405020304" pitchFamily="18" charset="0"/>
                <a:cs typeface="Times New Roman" panose="02020603050405020304" pitchFamily="18" charset="0"/>
              </a:rPr>
              <a:t>Müjdat</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0" dirty="0" err="1">
                <a:solidFill>
                  <a:srgbClr val="C00000"/>
                </a:solidFill>
                <a:effectLst/>
                <a:latin typeface="Times New Roman" panose="02020603050405020304" pitchFamily="18" charset="0"/>
                <a:cs typeface="Times New Roman" panose="02020603050405020304" pitchFamily="18" charset="0"/>
              </a:rPr>
              <a:t>Tiryaki</a:t>
            </a:r>
            <a:r>
              <a:rPr lang="en-US" sz="2400" i="0" dirty="0">
                <a:solidFill>
                  <a:srgbClr val="C00000"/>
                </a:solidFill>
                <a:effectLst/>
                <a:latin typeface="Times New Roman" panose="02020603050405020304" pitchFamily="18" charset="0"/>
                <a:cs typeface="Times New Roman" panose="02020603050405020304" pitchFamily="18" charset="0"/>
              </a:rPr>
              <a:t> (2023) </a:t>
            </a:r>
            <a:r>
              <a:rPr lang="en-US" sz="2400" dirty="0">
                <a:solidFill>
                  <a:srgbClr val="1F1F1F"/>
                </a:solidFill>
                <a:latin typeface="Times New Roman" panose="02020603050405020304" pitchFamily="18" charset="0"/>
                <a:cs typeface="Times New Roman" panose="02020603050405020304" pitchFamily="18" charset="0"/>
              </a:rPr>
              <a:t>proposed </a:t>
            </a:r>
            <a:r>
              <a:rPr lang="en-US" sz="2400" b="1" dirty="0">
                <a:solidFill>
                  <a:srgbClr val="1F1F1F"/>
                </a:solidFill>
                <a:latin typeface="Times New Roman" panose="02020603050405020304" pitchFamily="18" charset="0"/>
                <a:cs typeface="Times New Roman" panose="02020603050405020304" pitchFamily="18" charset="0"/>
              </a:rPr>
              <a:t>cascaded U-net++</a:t>
            </a:r>
            <a:r>
              <a:rPr lang="en-US" sz="2400" b="1" dirty="0" err="1">
                <a:solidFill>
                  <a:srgbClr val="1F1F1F"/>
                </a:solidFill>
                <a:latin typeface="Times New Roman" panose="02020603050405020304" pitchFamily="18" charset="0"/>
                <a:cs typeface="Times New Roman" panose="02020603050405020304" pitchFamily="18" charset="0"/>
              </a:rPr>
              <a:t>Xception</a:t>
            </a:r>
            <a:r>
              <a:rPr lang="en-US" sz="2400" b="1" dirty="0">
                <a:solidFill>
                  <a:srgbClr val="1F1F1F"/>
                </a:solidFill>
                <a:latin typeface="Times New Roman" panose="02020603050405020304" pitchFamily="18" charset="0"/>
                <a:cs typeface="Times New Roman" panose="02020603050405020304" pitchFamily="18" charset="0"/>
              </a:rPr>
              <a:t> </a:t>
            </a:r>
            <a:r>
              <a:rPr lang="en-US" sz="2400" dirty="0">
                <a:solidFill>
                  <a:srgbClr val="1F1F1F"/>
                </a:solidFill>
                <a:latin typeface="Times New Roman" panose="02020603050405020304" pitchFamily="18" charset="0"/>
                <a:cs typeface="Times New Roman" panose="02020603050405020304" pitchFamily="18" charset="0"/>
              </a:rPr>
              <a:t>deep learning pipeline. It doesn't necessitate the inclusion of clinical data, highlighting the potential for accurate and efficient diagnostic outcomes solely from the image-based methodology.</a:t>
            </a:r>
            <a:endParaRPr lang="en-US" sz="2400" i="0" dirty="0">
              <a:solidFill>
                <a:srgbClr val="1F1F1F"/>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68772FD-0BBD-119D-4058-8A408CC1D5DD}"/>
              </a:ext>
            </a:extLst>
          </p:cNvPr>
          <p:cNvSpPr/>
          <p:nvPr/>
        </p:nvSpPr>
        <p:spPr>
          <a:xfrm>
            <a:off x="406400" y="5180521"/>
            <a:ext cx="8143875" cy="830997"/>
          </a:xfrm>
          <a:prstGeom prst="rect">
            <a:avLst/>
          </a:prstGeom>
        </p:spPr>
        <p:txBody>
          <a:bodyPr>
            <a:spAutoFit/>
          </a:bodyPr>
          <a:lstStyle/>
          <a:p>
            <a:pPr marL="0" indent="0" algn="just">
              <a:buNone/>
            </a:pPr>
            <a:r>
              <a:rPr lang="en-US" sz="1600" dirty="0" err="1">
                <a:latin typeface="Times New Roman" pitchFamily="18" charset="0"/>
                <a:cs typeface="Times New Roman" pitchFamily="18" charset="0"/>
              </a:rPr>
              <a:t>Volkan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Müjdat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Tiryaki</a:t>
            </a:r>
            <a:r>
              <a:rPr lang="en-US" sz="1600" dirty="0">
                <a:latin typeface="Times New Roman" pitchFamily="18" charset="0"/>
                <a:cs typeface="Times New Roman" pitchFamily="18" charset="0"/>
              </a:rPr>
              <a:t>, Mass segmentation and classification from film mammograms using cascaded deep transfer learning, Biomedical Signal Processing and Control, Volume 84, 2023, 104819, ISSN 1746- 8094.</a:t>
            </a:r>
            <a:endParaRPr lang="en-IN"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223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- 9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may be used to reduce the workload of radiologists for mass detection, segmentation, and classification which are all crucial mammogram interpretation steps. </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is useful for breast cancer mass segmentation and classification on BCDR dataset and may be useful on additional mammogram datasets.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 cascaded approach increases the requirement for both computational resources and the amount of training data.</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BCDR and other datasets lack performance comparison between different radiologists so there is an uncertainty for setting an accomplishment level for the deep learning model.</a:t>
            </a:r>
          </a:p>
        </p:txBody>
      </p:sp>
    </p:spTree>
    <p:extLst>
      <p:ext uri="{BB962C8B-B14F-4D97-AF65-F5344CB8AC3E}">
        <p14:creationId xmlns:p14="http://schemas.microsoft.com/office/powerpoint/2010/main" val="130539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- 10</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err="1">
                <a:solidFill>
                  <a:srgbClr val="C00000"/>
                </a:solidFill>
                <a:effectLst/>
                <a:latin typeface="Times New Roman" panose="02020603050405020304" pitchFamily="18" charset="0"/>
                <a:cs typeface="Times New Roman" panose="02020603050405020304" pitchFamily="18" charset="0"/>
              </a:rPr>
              <a:t>Subasish</a:t>
            </a:r>
            <a:r>
              <a:rPr lang="en-US" sz="2400" i="0" dirty="0">
                <a:solidFill>
                  <a:srgbClr val="C00000"/>
                </a:solidFill>
                <a:effectLst/>
                <a:latin typeface="Times New Roman" panose="02020603050405020304" pitchFamily="18" charset="0"/>
                <a:cs typeface="Times New Roman" panose="02020603050405020304" pitchFamily="18" charset="0"/>
              </a:rPr>
              <a:t> Mohapatra </a:t>
            </a:r>
            <a:r>
              <a:rPr lang="en-US" sz="2400" i="1" dirty="0">
                <a:solidFill>
                  <a:srgbClr val="C00000"/>
                </a:solidFill>
                <a:effectLst/>
                <a:latin typeface="Times New Roman" panose="02020603050405020304" pitchFamily="18" charset="0"/>
                <a:cs typeface="Times New Roman" panose="02020603050405020304" pitchFamily="18" charset="0"/>
              </a:rPr>
              <a:t>et.al </a:t>
            </a:r>
            <a:r>
              <a:rPr lang="en-US" sz="2400" i="0" dirty="0">
                <a:solidFill>
                  <a:srgbClr val="C00000"/>
                </a:solidFill>
                <a:effectLst/>
                <a:latin typeface="Times New Roman" panose="02020603050405020304" pitchFamily="18" charset="0"/>
                <a:cs typeface="Times New Roman" panose="02020603050405020304" pitchFamily="18" charset="0"/>
              </a:rPr>
              <a:t>(2022) </a:t>
            </a:r>
            <a:r>
              <a:rPr lang="en-US" sz="2400" i="0" dirty="0">
                <a:solidFill>
                  <a:srgbClr val="1F1F1F"/>
                </a:solidFill>
                <a:effectLst/>
                <a:latin typeface="Times New Roman" panose="02020603050405020304" pitchFamily="18" charset="0"/>
                <a:cs typeface="Times New Roman" panose="02020603050405020304" pitchFamily="18" charset="0"/>
              </a:rPr>
              <a:t>proposed a Convolution Neural Network(CNN) method for developing an automatic detection mechanism to classify breast cancer masses and noncancerous masses from mammogram images. They compared the results of different CNN models to achieve better accuracy in classification.</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180521"/>
            <a:ext cx="8143875" cy="1077218"/>
          </a:xfrm>
          <a:prstGeom prst="rect">
            <a:avLst/>
          </a:prstGeom>
        </p:spPr>
        <p:txBody>
          <a:bodyPr>
            <a:spAutoFit/>
          </a:bodyPr>
          <a:lstStyle/>
          <a:p>
            <a:pPr marL="0" indent="0" algn="just">
              <a:buNone/>
            </a:pPr>
            <a:r>
              <a:rPr lang="en-US" sz="1600" dirty="0" err="1">
                <a:solidFill>
                  <a:schemeClr val="tx1"/>
                </a:solidFill>
                <a:latin typeface="Times New Roman" pitchFamily="18" charset="0"/>
                <a:cs typeface="Times New Roman" pitchFamily="18" charset="0"/>
              </a:rPr>
              <a:t>S</a:t>
            </a:r>
            <a:r>
              <a:rPr lang="en-US" sz="1600" dirty="0" err="1">
                <a:latin typeface="Times New Roman" pitchFamily="18" charset="0"/>
                <a:cs typeface="Times New Roman" pitchFamily="18" charset="0"/>
              </a:rPr>
              <a:t>ubasish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Mohapatra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Sarmistha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Muduly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Subhadarshini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Mohanty</a:t>
            </a:r>
            <a:r>
              <a:rPr lang="en-US" sz="1600" dirty="0">
                <a:latin typeface="Times New Roman" pitchFamily="18" charset="0"/>
                <a:cs typeface="Times New Roman" pitchFamily="18" charset="0"/>
              </a:rPr>
              <a:t>, J V R </a:t>
            </a:r>
            <a:r>
              <a:rPr lang="en-US" sz="1600" dirty="0" err="1">
                <a:latin typeface="Times New Roman" pitchFamily="18" charset="0"/>
                <a:cs typeface="Times New Roman" pitchFamily="18" charset="0"/>
              </a:rPr>
              <a:t>Ravindra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Sachi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Nandan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Mohanty</a:t>
            </a:r>
            <a:r>
              <a:rPr lang="en-US" sz="1600" dirty="0">
                <a:latin typeface="Times New Roman" pitchFamily="18" charset="0"/>
                <a:cs typeface="Times New Roman" pitchFamily="18" charset="0"/>
              </a:rPr>
              <a:t>, Evaluation of deep learning models for detecting breast cancer using </a:t>
            </a:r>
            <a:r>
              <a:rPr lang="en-US" sz="1600" dirty="0" err="1">
                <a:latin typeface="Times New Roman" pitchFamily="18" charset="0"/>
                <a:cs typeface="Times New Roman" pitchFamily="18" charset="0"/>
              </a:rPr>
              <a:t>histopathological</a:t>
            </a:r>
            <a:r>
              <a:rPr lang="en-US" sz="1600" dirty="0">
                <a:latin typeface="Times New Roman" pitchFamily="18" charset="0"/>
                <a:cs typeface="Times New Roman" pitchFamily="18" charset="0"/>
              </a:rPr>
              <a:t> mammograms Images, Sustainable Operations and Computers, Volume 3, 2022, Pages 296-302, ISSN 2666-4127.</a:t>
            </a:r>
            <a:endParaRPr lang="en-IN"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6916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- 10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Provides a comparative study of various CNN architectures' results for breast cancer detection using mammogram images.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Compares the performance of CNN models using two methods: training the model from scratch and training the model with pre-trained weights.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Concludes that when the classifiers are applied with transfer learning, the accuracy achieved is better than training from scratch.</a:t>
            </a:r>
          </a:p>
          <a:p>
            <a:pPr algn="just" rtl="0" eaLnBrk="0" fontAlgn="base" hangingPunct="0">
              <a:spcBef>
                <a:spcPts val="288"/>
              </a:spcBef>
              <a:spcAft>
                <a:spcPts val="0"/>
              </a:spcAft>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Only focuses on the performance of CNN models for breast cancer detection using mammogram images.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Does not explore other deep learning approaches, such as recurrent neural networks or generative adversarial networks.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Only uses a limited number of datasets, which may not be representative of all possible scenarios.</a:t>
            </a:r>
          </a:p>
        </p:txBody>
      </p:sp>
    </p:spTree>
    <p:extLst>
      <p:ext uri="{BB962C8B-B14F-4D97-AF65-F5344CB8AC3E}">
        <p14:creationId xmlns:p14="http://schemas.microsoft.com/office/powerpoint/2010/main" val="2037952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- 11</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Deepti Sharma </a:t>
            </a:r>
            <a:r>
              <a:rPr lang="en-US" sz="2400" i="1" dirty="0">
                <a:solidFill>
                  <a:srgbClr val="C00000"/>
                </a:solidFill>
                <a:effectLst/>
                <a:latin typeface="Times New Roman" panose="02020603050405020304" pitchFamily="18" charset="0"/>
                <a:cs typeface="Times New Roman" panose="02020603050405020304" pitchFamily="18" charset="0"/>
              </a:rPr>
              <a:t>et.al </a:t>
            </a:r>
            <a:r>
              <a:rPr lang="en-US" sz="2400" i="0" dirty="0">
                <a:solidFill>
                  <a:srgbClr val="C00000"/>
                </a:solidFill>
                <a:effectLst/>
                <a:latin typeface="Times New Roman" panose="02020603050405020304" pitchFamily="18" charset="0"/>
                <a:cs typeface="Times New Roman" panose="02020603050405020304" pitchFamily="18" charset="0"/>
              </a:rPr>
              <a:t>(2023) </a:t>
            </a:r>
            <a:r>
              <a:rPr lang="en-US" sz="2400" i="0" dirty="0">
                <a:solidFill>
                  <a:srgbClr val="1F1F1F"/>
                </a:solidFill>
                <a:effectLst/>
                <a:latin typeface="Times New Roman" panose="02020603050405020304" pitchFamily="18" charset="0"/>
                <a:cs typeface="Times New Roman" panose="02020603050405020304" pitchFamily="18" charset="0"/>
              </a:rPr>
              <a:t>proposed an </a:t>
            </a:r>
            <a:r>
              <a:rPr lang="en-US" sz="2400" dirty="0">
                <a:solidFill>
                  <a:srgbClr val="1F1F1F"/>
                </a:solidFill>
                <a:latin typeface="Times New Roman" panose="02020603050405020304" pitchFamily="18" charset="0"/>
                <a:cs typeface="Times New Roman" panose="02020603050405020304" pitchFamily="18" charset="0"/>
              </a:rPr>
              <a:t>a</a:t>
            </a:r>
            <a:r>
              <a:rPr lang="en-US" sz="2400" i="0" dirty="0">
                <a:solidFill>
                  <a:srgbClr val="1F1F1F"/>
                </a:solidFill>
                <a:effectLst/>
                <a:latin typeface="Times New Roman" panose="02020603050405020304" pitchFamily="18" charset="0"/>
                <a:cs typeface="Times New Roman" panose="02020603050405020304" pitchFamily="18" charset="0"/>
              </a:rPr>
              <a:t>daptive framework for early-stage breast cancer prediction using machine learning.</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180521"/>
            <a:ext cx="8143875" cy="584775"/>
          </a:xfrm>
          <a:prstGeom prst="rect">
            <a:avLst/>
          </a:prstGeom>
        </p:spPr>
        <p:txBody>
          <a:bodyPr>
            <a:spAutoFit/>
          </a:bodyPr>
          <a:lstStyle/>
          <a:p>
            <a:pPr marL="0" indent="0" algn="just">
              <a:buNone/>
            </a:pPr>
            <a:r>
              <a:rPr lang="en-US" sz="1600" dirty="0" err="1">
                <a:latin typeface="Times New Roman" pitchFamily="18" charset="0"/>
                <a:cs typeface="Times New Roman" pitchFamily="18" charset="0"/>
              </a:rPr>
              <a:t>Deepti</a:t>
            </a:r>
            <a:r>
              <a:rPr lang="en-US" sz="1600" dirty="0">
                <a:latin typeface="Times New Roman" pitchFamily="18" charset="0"/>
                <a:cs typeface="Times New Roman" pitchFamily="18" charset="0"/>
              </a:rPr>
              <a:t> Sharma, Rajneesh Kumar, </a:t>
            </a:r>
            <a:r>
              <a:rPr lang="en-US" sz="1600" dirty="0" err="1">
                <a:latin typeface="Times New Roman" pitchFamily="18" charset="0"/>
                <a:cs typeface="Times New Roman" pitchFamily="18" charset="0"/>
              </a:rPr>
              <a:t>Anurag</a:t>
            </a:r>
            <a:r>
              <a:rPr lang="en-US" sz="1600" dirty="0">
                <a:latin typeface="Times New Roman" pitchFamily="18" charset="0"/>
                <a:cs typeface="Times New Roman" pitchFamily="18" charset="0"/>
              </a:rPr>
              <a:t> Jain, An adaptive framework for predicting breast cancer at an early stage, Measurement: Sensors, Volume 30, 2023, 100901, ISSN 2665-9174.</a:t>
            </a:r>
            <a:endParaRPr lang="en-IN"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82048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- 11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High accuracy in breast cancer prediction.</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Comprehensive data cleaning and preprocessing.</a:t>
            </a:r>
          </a:p>
          <a:p>
            <a:pPr algn="just" rtl="0" eaLnBrk="0" fontAlgn="base" hangingPunct="0">
              <a:spcBef>
                <a:spcPts val="288"/>
              </a:spcBef>
              <a:spcAft>
                <a:spcPts val="0"/>
              </a:spcAft>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Limited by the dataset's volume and potential overfitting.</a:t>
            </a:r>
          </a:p>
        </p:txBody>
      </p:sp>
    </p:spTree>
    <p:extLst>
      <p:ext uri="{BB962C8B-B14F-4D97-AF65-F5344CB8AC3E}">
        <p14:creationId xmlns:p14="http://schemas.microsoft.com/office/powerpoint/2010/main" val="1456047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- 12</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Jung Hyun Yoon </a:t>
            </a:r>
            <a:r>
              <a:rPr lang="en-US" sz="2400" i="1" dirty="0">
                <a:solidFill>
                  <a:srgbClr val="C00000"/>
                </a:solidFill>
                <a:effectLst/>
                <a:latin typeface="Times New Roman" panose="02020603050405020304" pitchFamily="18" charset="0"/>
                <a:cs typeface="Times New Roman" panose="02020603050405020304" pitchFamily="18" charset="0"/>
              </a:rPr>
              <a:t>et.al </a:t>
            </a:r>
            <a:r>
              <a:rPr lang="en-US" sz="2400" i="0" dirty="0">
                <a:solidFill>
                  <a:srgbClr val="C00000"/>
                </a:solidFill>
                <a:effectLst/>
                <a:latin typeface="Times New Roman" panose="02020603050405020304" pitchFamily="18" charset="0"/>
                <a:cs typeface="Times New Roman" panose="02020603050405020304" pitchFamily="18" charset="0"/>
              </a:rPr>
              <a:t>(2023) </a:t>
            </a:r>
            <a:r>
              <a:rPr lang="en-US" sz="2400" dirty="0">
                <a:effectLst/>
                <a:latin typeface="Times New Roman" panose="02020603050405020304" pitchFamily="18" charset="0"/>
                <a:ea typeface="Calibri" panose="020F0502020204030204" pitchFamily="34" charset="0"/>
              </a:rPr>
              <a:t>conducted a study using a large dataset of 108,079 screening mammograms from three independent institutions to evaluate an AI-CAD system's outcomes in the mammographic interpretation workflow. The AI-CAD approach increased specificity by lowering false positives by 9.1% and found an extra 17.9% of </a:t>
            </a:r>
            <a:r>
              <a:rPr lang="en-US" sz="2400" dirty="0" err="1">
                <a:effectLst/>
                <a:latin typeface="Times New Roman" panose="02020603050405020304" pitchFamily="18" charset="0"/>
                <a:ea typeface="Calibri" panose="020F0502020204030204" pitchFamily="34" charset="0"/>
              </a:rPr>
              <a:t>tumours</a:t>
            </a:r>
            <a:r>
              <a:rPr lang="en-US" sz="2400" dirty="0">
                <a:effectLst/>
                <a:latin typeface="Times New Roman" panose="02020603050405020304" pitchFamily="18" charset="0"/>
                <a:ea typeface="Calibri" panose="020F0502020204030204" pitchFamily="34" charset="0"/>
              </a:rPr>
              <a:t> that radiologists had overlooked during initial screening.</a:t>
            </a:r>
            <a:endParaRPr lang="en-US" sz="2400" i="0" dirty="0">
              <a:solidFill>
                <a:srgbClr val="1F1F1F"/>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68772FD-0BBD-119D-4058-8A408CC1D5DD}"/>
              </a:ext>
            </a:extLst>
          </p:cNvPr>
          <p:cNvSpPr/>
          <p:nvPr/>
        </p:nvSpPr>
        <p:spPr>
          <a:xfrm>
            <a:off x="406400" y="5180521"/>
            <a:ext cx="8143875" cy="1077218"/>
          </a:xfrm>
          <a:prstGeom prst="rect">
            <a:avLst/>
          </a:prstGeom>
        </p:spPr>
        <p:txBody>
          <a:bodyPr>
            <a:spAutoFit/>
          </a:bodyPr>
          <a:lstStyle/>
          <a:p>
            <a:pPr marL="0" indent="0" algn="just">
              <a:buNone/>
            </a:pPr>
            <a:r>
              <a:rPr lang="en-US" sz="1600" dirty="0">
                <a:latin typeface="Times New Roman" pitchFamily="18" charset="0"/>
                <a:cs typeface="Times New Roman" pitchFamily="18" charset="0"/>
              </a:rPr>
              <a:t>Jung Hyun Yoon, </a:t>
            </a:r>
            <a:r>
              <a:rPr lang="en-US" sz="1600" dirty="0" err="1">
                <a:latin typeface="Times New Roman" pitchFamily="18" charset="0"/>
                <a:cs typeface="Times New Roman" pitchFamily="18" charset="0"/>
              </a:rPr>
              <a:t>Kyungwha</a:t>
            </a:r>
            <a:r>
              <a:rPr lang="en-US" sz="1600" dirty="0">
                <a:latin typeface="Times New Roman" pitchFamily="18" charset="0"/>
                <a:cs typeface="Times New Roman" pitchFamily="18" charset="0"/>
              </a:rPr>
              <a:t> Han, </a:t>
            </a:r>
            <a:r>
              <a:rPr lang="en-US" sz="1600" dirty="0" err="1">
                <a:latin typeface="Times New Roman" pitchFamily="18" charset="0"/>
                <a:cs typeface="Times New Roman" pitchFamily="18" charset="0"/>
              </a:rPr>
              <a:t>Hee</a:t>
            </a:r>
            <a:r>
              <a:rPr lang="en-US" sz="1600" dirty="0">
                <a:latin typeface="Times New Roman" pitchFamily="18" charset="0"/>
                <a:cs typeface="Times New Roman" pitchFamily="18" charset="0"/>
              </a:rPr>
              <a:t> Jung </a:t>
            </a:r>
            <a:r>
              <a:rPr lang="en-US" sz="1600" dirty="0" err="1">
                <a:latin typeface="Times New Roman" pitchFamily="18" charset="0"/>
                <a:cs typeface="Times New Roman" pitchFamily="18" charset="0"/>
              </a:rPr>
              <a:t>Suh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Ji</a:t>
            </a:r>
            <a:r>
              <a:rPr lang="en-US" sz="1600" dirty="0">
                <a:latin typeface="Times New Roman" pitchFamily="18" charset="0"/>
                <a:cs typeface="Times New Roman" pitchFamily="18" charset="0"/>
              </a:rPr>
              <a:t> Hyun </a:t>
            </a:r>
            <a:r>
              <a:rPr lang="en-US" sz="1600" dirty="0" err="1">
                <a:latin typeface="Times New Roman" pitchFamily="18" charset="0"/>
                <a:cs typeface="Times New Roman" pitchFamily="18" charset="0"/>
              </a:rPr>
              <a:t>Youk</a:t>
            </a:r>
            <a:r>
              <a:rPr lang="en-US" sz="1600" dirty="0">
                <a:latin typeface="Times New Roman" pitchFamily="18" charset="0"/>
                <a:cs typeface="Times New Roman" pitchFamily="18" charset="0"/>
              </a:rPr>
              <a:t>, Si </a:t>
            </a:r>
            <a:r>
              <a:rPr lang="en-US" sz="1600" dirty="0" err="1">
                <a:latin typeface="Times New Roman" pitchFamily="18" charset="0"/>
                <a:cs typeface="Times New Roman" pitchFamily="18" charset="0"/>
              </a:rPr>
              <a:t>Eun</a:t>
            </a:r>
            <a:r>
              <a:rPr lang="en-US" sz="1600" dirty="0">
                <a:latin typeface="Times New Roman" pitchFamily="18" charset="0"/>
                <a:cs typeface="Times New Roman" pitchFamily="18" charset="0"/>
              </a:rPr>
              <a:t> Lee, </a:t>
            </a:r>
            <a:r>
              <a:rPr lang="en-US" sz="1600" dirty="0" err="1">
                <a:latin typeface="Times New Roman" pitchFamily="18" charset="0"/>
                <a:cs typeface="Times New Roman" pitchFamily="18" charset="0"/>
              </a:rPr>
              <a:t>Eun</a:t>
            </a:r>
            <a:r>
              <a:rPr lang="en-US" sz="1600" dirty="0">
                <a:latin typeface="Times New Roman" pitchFamily="18" charset="0"/>
                <a:cs typeface="Times New Roman" pitchFamily="18" charset="0"/>
              </a:rPr>
              <a:t>-Kyung Kim, Artificial intelligence-based computer-assisted detection/diagnosis (AI-CAD) for screening mammography: Outcomes of AI-CAD in the mammographic interpretation workflow, European Journal of Radiology Open, Volume 11, 2023, 100509, ISSN 2352-0477.</a:t>
            </a:r>
            <a:endParaRPr lang="en-IN"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79101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- 12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Improved accuracy, reduced radiologist workload.</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Real-world clinical data for insights.</a:t>
            </a:r>
          </a:p>
          <a:p>
            <a:pPr algn="just" rtl="0" eaLnBrk="0" fontAlgn="base" hangingPunct="0">
              <a:spcBef>
                <a:spcPts val="288"/>
              </a:spcBef>
              <a:spcAft>
                <a:spcPts val="0"/>
              </a:spcAft>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Focuses primarily on commercially available AI-CAD systems.</a:t>
            </a:r>
          </a:p>
          <a:p>
            <a:pPr marL="285750" indent="-285750" algn="just" rtl="0" eaLnBrk="0" fontAlgn="base" hangingPunct="0">
              <a:spcBef>
                <a:spcPts val="288"/>
              </a:spcBef>
              <a:spcAft>
                <a:spcPts val="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Limited technical details.</a:t>
            </a:r>
          </a:p>
        </p:txBody>
      </p:sp>
    </p:spTree>
    <p:extLst>
      <p:ext uri="{BB962C8B-B14F-4D97-AF65-F5344CB8AC3E}">
        <p14:creationId xmlns:p14="http://schemas.microsoft.com/office/powerpoint/2010/main" val="238033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3e7f44d304_0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05" name="Google Shape;105;g13e7f44d304_0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06" name="Google Shape;106;g13e7f44d304_0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07" name="Google Shape;107;g13e7f44d304_0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a:t>
            </a:fld>
            <a:endParaRPr sz="1600" b="1" i="0" u="none" strike="noStrike" cap="none">
              <a:solidFill>
                <a:srgbClr val="FFFFFF"/>
              </a:solidFill>
              <a:latin typeface="Comic Sans MS"/>
              <a:ea typeface="Comic Sans MS"/>
              <a:cs typeface="Comic Sans MS"/>
              <a:sym typeface="Comic Sans MS"/>
            </a:endParaRPr>
          </a:p>
        </p:txBody>
      </p:sp>
      <p:sp>
        <p:nvSpPr>
          <p:cNvPr id="108" name="Google Shape;108;g13e7f44d304_0_0"/>
          <p:cNvSpPr txBox="1">
            <a:spLocks noGrp="1"/>
          </p:cNvSpPr>
          <p:nvPr>
            <p:ph type="dt" idx="10"/>
          </p:nvPr>
        </p:nvSpPr>
        <p:spPr>
          <a:xfrm>
            <a:off x="-1" y="6564313"/>
            <a:ext cx="1981201"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D4679909-0E7E-462F-91D5-8FC128A19CEB}"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09" name="Google Shape;109;g13e7f44d304_0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10" name="Google Shape;110;g13e7f44d304_0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11" name="Google Shape;111;g13e7f44d304_0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12" name="Google Shape;112;g13e7f44d304_0_0"/>
          <p:cNvSpPr txBox="1"/>
          <p:nvPr/>
        </p:nvSpPr>
        <p:spPr>
          <a:xfrm>
            <a:off x="602663" y="1077241"/>
            <a:ext cx="35814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Problem Statement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Content Placeholder 4">
            <a:extLst>
              <a:ext uri="{FF2B5EF4-FFF2-40B4-BE49-F238E27FC236}">
                <a16:creationId xmlns:a16="http://schemas.microsoft.com/office/drawing/2014/main" id="{2F0A8B2C-9988-3B6D-61B3-A32EB0DF2BEE}"/>
              </a:ext>
            </a:extLst>
          </p:cNvPr>
          <p:cNvSpPr txBox="1">
            <a:spLocks noChangeArrowheads="1"/>
          </p:cNvSpPr>
          <p:nvPr/>
        </p:nvSpPr>
        <p:spPr>
          <a:xfrm>
            <a:off x="500025" y="1673354"/>
            <a:ext cx="8143875" cy="4114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just"/>
            <a:r>
              <a:rPr lang="en-US" sz="1800" b="0" i="0" dirty="0">
                <a:solidFill>
                  <a:srgbClr val="1F1F1F"/>
                </a:solidFill>
                <a:effectLst/>
                <a:latin typeface="Times New Roman" panose="02020603050405020304" pitchFamily="18" charset="0"/>
                <a:cs typeface="Times New Roman" panose="02020603050405020304" pitchFamily="18" charset="0"/>
              </a:rPr>
              <a:t>	Early detection of Breast Cancer is essential for improving mortality rates, and mammography is the primary screening tool for breast cancer. However, mammography interpretation is challenging, and even experienced radiologists can miss subtle lesions. </a:t>
            </a:r>
          </a:p>
          <a:p>
            <a:pPr algn="just"/>
            <a:r>
              <a:rPr lang="en-US" sz="1800" b="0" i="0" dirty="0">
                <a:solidFill>
                  <a:srgbClr val="1F1F1F"/>
                </a:solidFill>
                <a:effectLst/>
                <a:latin typeface="Times New Roman" panose="02020603050405020304" pitchFamily="18" charset="0"/>
                <a:cs typeface="Times New Roman" panose="02020603050405020304" pitchFamily="18" charset="0"/>
              </a:rPr>
              <a:t>	Deep learning models can be trained to learn the features of breast masses and other abnormalities, and to distinguish between benign and malignant lesions. Deep learning models can be used to segment breast masses, which can help radiologists to better visualize and characterize the lesions.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- 1</a:t>
            </a:r>
            <a:r>
              <a:rPr lang="en-US" sz="3200" b="1" dirty="0">
                <a:solidFill>
                  <a:schemeClr val="dk1"/>
                </a:solidFill>
                <a:latin typeface="Times New Roman"/>
                <a:ea typeface="Times New Roman"/>
                <a:cs typeface="Times New Roman"/>
                <a:sym typeface="Times New Roman"/>
              </a:rPr>
              <a:t>3</a:t>
            </a:r>
            <a:endParaRPr lang="en-US" sz="3200" b="1" i="0" u="none" strike="noStrike" cap="none" dirty="0">
              <a:solidFill>
                <a:schemeClr val="dk1"/>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Qing Lin </a:t>
            </a:r>
            <a:r>
              <a:rPr lang="en-US" sz="2400" i="1" dirty="0">
                <a:solidFill>
                  <a:srgbClr val="C00000"/>
                </a:solidFill>
                <a:effectLst/>
                <a:latin typeface="Times New Roman" panose="02020603050405020304" pitchFamily="18" charset="0"/>
                <a:cs typeface="Times New Roman" panose="02020603050405020304" pitchFamily="18" charset="0"/>
              </a:rPr>
              <a:t>et.al </a:t>
            </a:r>
            <a:r>
              <a:rPr lang="en-US" sz="2400" i="0" dirty="0">
                <a:solidFill>
                  <a:srgbClr val="C00000"/>
                </a:solidFill>
                <a:effectLst/>
                <a:latin typeface="Times New Roman" panose="02020603050405020304" pitchFamily="18" charset="0"/>
                <a:cs typeface="Times New Roman" panose="02020603050405020304" pitchFamily="18" charset="0"/>
              </a:rPr>
              <a:t>(2023) </a:t>
            </a:r>
            <a:r>
              <a:rPr lang="en-US" sz="2400" i="0" dirty="0">
                <a:solidFill>
                  <a:srgbClr val="1F1F1F"/>
                </a:solidFill>
                <a:effectLst/>
                <a:latin typeface="Times New Roman" panose="02020603050405020304" pitchFamily="18" charset="0"/>
                <a:cs typeface="Times New Roman" panose="02020603050405020304" pitchFamily="18" charset="0"/>
              </a:rPr>
              <a:t>proposed the method of deep learning to tackle breast cancer diagnosis through mammography microcalcification analysis. Leveraging Faster RCNN for automated detection and classification, the AI system scans mammograms, pinpointing potential calcifications and categorizing them as benign or malignant. </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180521"/>
            <a:ext cx="8143875" cy="830997"/>
          </a:xfrm>
          <a:prstGeom prst="rect">
            <a:avLst/>
          </a:prstGeom>
        </p:spPr>
        <p:txBody>
          <a:bodyPr>
            <a:spAutoFit/>
          </a:bodyPr>
          <a:lstStyle/>
          <a:p>
            <a:pPr marL="0" indent="0" algn="just">
              <a:buNone/>
            </a:pPr>
            <a:r>
              <a:rPr lang="en-US" sz="1600" dirty="0">
                <a:latin typeface="Times New Roman" pitchFamily="18" charset="0"/>
                <a:cs typeface="Times New Roman" pitchFamily="18" charset="0"/>
              </a:rPr>
              <a:t>Qing Lin, Wei-Min Tan, Jing-Yu </a:t>
            </a:r>
            <a:r>
              <a:rPr lang="en-US" sz="1600" dirty="0" err="1">
                <a:latin typeface="Times New Roman" pitchFamily="18" charset="0"/>
                <a:cs typeface="Times New Roman" pitchFamily="18" charset="0"/>
              </a:rPr>
              <a:t>Ge</a:t>
            </a:r>
            <a:r>
              <a:rPr lang="en-US" sz="1600" dirty="0">
                <a:latin typeface="Times New Roman" pitchFamily="18" charset="0"/>
                <a:cs typeface="Times New Roman" pitchFamily="18" charset="0"/>
              </a:rPr>
              <a:t>, Yan Huang, Qin Xiao, Ying-Ying </a:t>
            </a:r>
            <a:r>
              <a:rPr lang="en-US" sz="1600" dirty="0" err="1">
                <a:latin typeface="Times New Roman" pitchFamily="18" charset="0"/>
                <a:cs typeface="Times New Roman" pitchFamily="18" charset="0"/>
              </a:rPr>
              <a:t>Xu</a:t>
            </a:r>
            <a:r>
              <a:rPr lang="en-US" sz="1600" dirty="0">
                <a:latin typeface="Times New Roman" pitchFamily="18" charset="0"/>
                <a:cs typeface="Times New Roman" pitchFamily="18" charset="0"/>
              </a:rPr>
              <a:t>, Yi-Ting Jin, </a:t>
            </a:r>
            <a:r>
              <a:rPr lang="en-US" sz="1600" dirty="0" err="1">
                <a:latin typeface="Times New Roman" pitchFamily="18" charset="0"/>
                <a:cs typeface="Times New Roman" pitchFamily="18" charset="0"/>
              </a:rPr>
              <a:t>Zhi</a:t>
            </a:r>
            <a:r>
              <a:rPr lang="en-US" sz="1600" dirty="0">
                <a:latin typeface="Times New Roman" pitchFamily="18" charset="0"/>
                <a:cs typeface="Times New Roman" pitchFamily="18" charset="0"/>
              </a:rPr>
              <a:t>-Ming </a:t>
            </a:r>
            <a:r>
              <a:rPr lang="en-US" sz="1600" dirty="0" err="1">
                <a:latin typeface="Times New Roman" pitchFamily="18" charset="0"/>
                <a:cs typeface="Times New Roman" pitchFamily="18" charset="0"/>
              </a:rPr>
              <a:t>Shao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YaJia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Gu</a:t>
            </a:r>
            <a:r>
              <a:rPr lang="en-US" sz="1600" dirty="0">
                <a:latin typeface="Times New Roman" pitchFamily="18" charset="0"/>
                <a:cs typeface="Times New Roman" pitchFamily="18" charset="0"/>
              </a:rPr>
              <a:t>, Bo Yan, </a:t>
            </a:r>
            <a:r>
              <a:rPr lang="en-US" sz="1600" dirty="0" err="1">
                <a:latin typeface="Times New Roman" pitchFamily="18" charset="0"/>
                <a:cs typeface="Times New Roman" pitchFamily="18" charset="0"/>
              </a:rPr>
              <a:t>Ke-Da</a:t>
            </a:r>
            <a:r>
              <a:rPr lang="en-US" sz="1600" dirty="0">
                <a:latin typeface="Times New Roman" pitchFamily="18" charset="0"/>
                <a:cs typeface="Times New Roman" pitchFamily="18" charset="0"/>
              </a:rPr>
              <a:t> Yu, Artificial </a:t>
            </a:r>
            <a:r>
              <a:rPr lang="en-US" sz="1600" dirty="0" err="1">
                <a:latin typeface="Times New Roman" pitchFamily="18" charset="0"/>
                <a:cs typeface="Times New Roman" pitchFamily="18" charset="0"/>
              </a:rPr>
              <a:t>intelligencebased</a:t>
            </a:r>
            <a:r>
              <a:rPr lang="en-US" sz="1600" dirty="0">
                <a:latin typeface="Times New Roman" pitchFamily="18" charset="0"/>
                <a:cs typeface="Times New Roman" pitchFamily="18" charset="0"/>
              </a:rPr>
              <a:t> diagnosis of breast cancer by mammography </a:t>
            </a:r>
            <a:r>
              <a:rPr lang="en-US" sz="1600" dirty="0" err="1">
                <a:latin typeface="Times New Roman" pitchFamily="18" charset="0"/>
                <a:cs typeface="Times New Roman" pitchFamily="18" charset="0"/>
              </a:rPr>
              <a:t>microcalcification</a:t>
            </a:r>
            <a:r>
              <a:rPr lang="en-US" sz="1600" dirty="0">
                <a:latin typeface="Times New Roman" pitchFamily="18" charset="0"/>
                <a:cs typeface="Times New Roman" pitchFamily="18" charset="0"/>
              </a:rPr>
              <a:t>, Fundamental Research, 2023, ISSN 2667-3258.</a:t>
            </a:r>
            <a:endParaRPr lang="en-IN"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28013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- 1</a:t>
            </a:r>
            <a:r>
              <a:rPr lang="en-US" sz="2800" b="1" dirty="0">
                <a:solidFill>
                  <a:schemeClr val="dk1"/>
                </a:solidFill>
                <a:latin typeface="Times New Roman"/>
                <a:ea typeface="Times New Roman"/>
                <a:cs typeface="Times New Roman"/>
                <a:sym typeface="Times New Roman"/>
              </a:rPr>
              <a:t>3</a:t>
            </a:r>
            <a:r>
              <a:rPr lang="en-US" sz="2800" b="1" i="0" u="none" strike="noStrike" cap="none" dirty="0">
                <a:solidFill>
                  <a:schemeClr val="dk1"/>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High specificity and precision in diagnosis.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Uses a large dataset for accuracy.</a:t>
            </a:r>
          </a:p>
          <a:p>
            <a:pPr algn="just" rtl="0" eaLnBrk="0" fontAlgn="base" hangingPunct="0">
              <a:spcBef>
                <a:spcPts val="288"/>
              </a:spcBef>
              <a:spcAft>
                <a:spcPts val="0"/>
              </a:spcAft>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Limited by retrospective nature.</a:t>
            </a:r>
          </a:p>
          <a:p>
            <a:pPr marL="285750" indent="-285750" algn="just" rtl="0" eaLnBrk="0" fontAlgn="base" hangingPunct="0">
              <a:spcBef>
                <a:spcPts val="288"/>
              </a:spcBef>
              <a:spcAft>
                <a:spcPts val="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Sample size and need for validation through prospective studies.</a:t>
            </a:r>
          </a:p>
        </p:txBody>
      </p:sp>
    </p:spTree>
    <p:extLst>
      <p:ext uri="{BB962C8B-B14F-4D97-AF65-F5344CB8AC3E}">
        <p14:creationId xmlns:p14="http://schemas.microsoft.com/office/powerpoint/2010/main" val="97117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- 1</a:t>
            </a:r>
            <a:r>
              <a:rPr lang="en-US" sz="3200" b="1" dirty="0">
                <a:solidFill>
                  <a:schemeClr val="dk1"/>
                </a:solidFill>
                <a:latin typeface="Times New Roman"/>
                <a:ea typeface="Times New Roman"/>
                <a:cs typeface="Times New Roman"/>
                <a:sym typeface="Times New Roman"/>
              </a:rPr>
              <a:t>4</a:t>
            </a:r>
            <a:endParaRPr lang="en-US" sz="3200" b="1" i="0" u="none" strike="noStrike" cap="none" dirty="0">
              <a:solidFill>
                <a:schemeClr val="dk1"/>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err="1">
                <a:solidFill>
                  <a:srgbClr val="C00000"/>
                </a:solidFill>
                <a:effectLst/>
                <a:latin typeface="Times New Roman" panose="02020603050405020304" pitchFamily="18" charset="0"/>
                <a:cs typeface="Times New Roman" panose="02020603050405020304" pitchFamily="18" charset="0"/>
              </a:rPr>
              <a:t>Tingting</a:t>
            </a:r>
            <a:r>
              <a:rPr lang="en-US" sz="2400" i="0" dirty="0">
                <a:solidFill>
                  <a:srgbClr val="C00000"/>
                </a:solidFill>
                <a:effectLst/>
                <a:latin typeface="Times New Roman" panose="02020603050405020304" pitchFamily="18" charset="0"/>
                <a:cs typeface="Times New Roman" panose="02020603050405020304" pitchFamily="18" charset="0"/>
              </a:rPr>
              <a:t> Liao </a:t>
            </a:r>
            <a:r>
              <a:rPr lang="en-US" sz="2400" i="1" dirty="0">
                <a:solidFill>
                  <a:srgbClr val="C00000"/>
                </a:solidFill>
                <a:effectLst/>
                <a:latin typeface="Times New Roman" panose="02020603050405020304" pitchFamily="18" charset="0"/>
                <a:cs typeface="Times New Roman" panose="02020603050405020304" pitchFamily="18" charset="0"/>
              </a:rPr>
              <a:t>et.al </a:t>
            </a:r>
            <a:r>
              <a:rPr lang="en-US" sz="2400" i="0" dirty="0">
                <a:solidFill>
                  <a:srgbClr val="C00000"/>
                </a:solidFill>
                <a:effectLst/>
                <a:latin typeface="Times New Roman" panose="02020603050405020304" pitchFamily="18" charset="0"/>
                <a:cs typeface="Times New Roman" panose="02020603050405020304" pitchFamily="18" charset="0"/>
              </a:rPr>
              <a:t>(2023) </a:t>
            </a:r>
            <a:r>
              <a:rPr lang="en-US" sz="2400" i="0" dirty="0">
                <a:solidFill>
                  <a:srgbClr val="1F1F1F"/>
                </a:solidFill>
                <a:effectLst/>
                <a:latin typeface="Times New Roman" panose="02020603050405020304" pitchFamily="18" charset="0"/>
                <a:cs typeface="Times New Roman" panose="02020603050405020304" pitchFamily="18" charset="0"/>
              </a:rPr>
              <a:t>presented a study using a </a:t>
            </a:r>
            <a:r>
              <a:rPr lang="en-US" sz="2400" i="0" dirty="0" err="1">
                <a:solidFill>
                  <a:srgbClr val="1F1F1F"/>
                </a:solidFill>
                <a:effectLst/>
                <a:latin typeface="Times New Roman" panose="02020603050405020304" pitchFamily="18" charset="0"/>
                <a:cs typeface="Times New Roman" panose="02020603050405020304" pitchFamily="18" charset="0"/>
              </a:rPr>
              <a:t>DenseNet</a:t>
            </a:r>
            <a:r>
              <a:rPr lang="en-US" sz="2400" i="0" dirty="0">
                <a:solidFill>
                  <a:srgbClr val="1F1F1F"/>
                </a:solidFill>
                <a:effectLst/>
                <a:latin typeface="Times New Roman" panose="02020603050405020304" pitchFamily="18" charset="0"/>
                <a:cs typeface="Times New Roman" panose="02020603050405020304" pitchFamily="18" charset="0"/>
              </a:rPr>
              <a:t> CNN to classify benign and malignant asymmetric lesions in mammograms, achieving an AUC of 0.778, significantly outperforming two junior radiologists. Their two-stage method makes use of </a:t>
            </a:r>
            <a:r>
              <a:rPr lang="en-US" sz="2400" i="0" dirty="0" err="1">
                <a:solidFill>
                  <a:srgbClr val="1F1F1F"/>
                </a:solidFill>
                <a:effectLst/>
                <a:latin typeface="Times New Roman" panose="02020603050405020304" pitchFamily="18" charset="0"/>
                <a:cs typeface="Times New Roman" panose="02020603050405020304" pitchFamily="18" charset="0"/>
              </a:rPr>
              <a:t>DenseNet's</a:t>
            </a:r>
            <a:r>
              <a:rPr lang="en-US" sz="2400" i="0" dirty="0">
                <a:solidFill>
                  <a:srgbClr val="1F1F1F"/>
                </a:solidFill>
                <a:effectLst/>
                <a:latin typeface="Times New Roman" panose="02020603050405020304" pitchFamily="18" charset="0"/>
                <a:cs typeface="Times New Roman" panose="02020603050405020304" pitchFamily="18" charset="0"/>
              </a:rPr>
              <a:t> enhanced feature extraction capabilities and entails asymmetric focus detection and benign-malignant categorization. </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180521"/>
            <a:ext cx="8143875" cy="830997"/>
          </a:xfrm>
          <a:prstGeom prst="rect">
            <a:avLst/>
          </a:prstGeom>
        </p:spPr>
        <p:txBody>
          <a:bodyPr>
            <a:spAutoFit/>
          </a:bodyPr>
          <a:lstStyle/>
          <a:p>
            <a:pPr marL="0" indent="0" algn="just">
              <a:buNone/>
            </a:pPr>
            <a:r>
              <a:rPr lang="en-US" sz="1600" dirty="0" err="1">
                <a:latin typeface="Times New Roman" pitchFamily="18" charset="0"/>
                <a:cs typeface="Times New Roman" pitchFamily="18" charset="0"/>
              </a:rPr>
              <a:t>Tingting</a:t>
            </a:r>
            <a:r>
              <a:rPr lang="en-US" sz="1600" dirty="0">
                <a:latin typeface="Times New Roman" pitchFamily="18" charset="0"/>
                <a:cs typeface="Times New Roman" pitchFamily="18" charset="0"/>
              </a:rPr>
              <a:t> Liao, Lin Li, </a:t>
            </a:r>
            <a:r>
              <a:rPr lang="en-US" sz="1600" dirty="0" err="1">
                <a:latin typeface="Times New Roman" pitchFamily="18" charset="0"/>
                <a:cs typeface="Times New Roman" pitchFamily="18" charset="0"/>
              </a:rPr>
              <a:t>Rushan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Ouyang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Xiaohui</a:t>
            </a:r>
            <a:r>
              <a:rPr lang="en-US" sz="1600" dirty="0">
                <a:latin typeface="Times New Roman" pitchFamily="18" charset="0"/>
                <a:cs typeface="Times New Roman" pitchFamily="18" charset="0"/>
              </a:rPr>
              <a:t> Lin, </a:t>
            </a:r>
            <a:r>
              <a:rPr lang="en-US" sz="1600" dirty="0" err="1">
                <a:latin typeface="Times New Roman" pitchFamily="18" charset="0"/>
                <a:cs typeface="Times New Roman" pitchFamily="18" charset="0"/>
              </a:rPr>
              <a:t>Xiaohui</a:t>
            </a:r>
            <a:r>
              <a:rPr lang="en-US" sz="1600" dirty="0">
                <a:latin typeface="Times New Roman" pitchFamily="18" charset="0"/>
                <a:cs typeface="Times New Roman" pitchFamily="18" charset="0"/>
              </a:rPr>
              <a:t> Lai, </a:t>
            </a:r>
            <a:r>
              <a:rPr lang="en-US" sz="1600" dirty="0" err="1">
                <a:latin typeface="Times New Roman" pitchFamily="18" charset="0"/>
                <a:cs typeface="Times New Roman" pitchFamily="18" charset="0"/>
              </a:rPr>
              <a:t>Guanxun</a:t>
            </a:r>
            <a:r>
              <a:rPr lang="en-US" sz="1600" dirty="0">
                <a:latin typeface="Times New Roman" pitchFamily="18" charset="0"/>
                <a:cs typeface="Times New Roman" pitchFamily="18" charset="0"/>
              </a:rPr>
              <a:t> Cheng, </a:t>
            </a:r>
            <a:r>
              <a:rPr lang="en-US" sz="1600" dirty="0" err="1">
                <a:latin typeface="Times New Roman" pitchFamily="18" charset="0"/>
                <a:cs typeface="Times New Roman" pitchFamily="18" charset="0"/>
              </a:rPr>
              <a:t>Jie</a:t>
            </a:r>
            <a:r>
              <a:rPr lang="en-US" sz="1600" dirty="0">
                <a:latin typeface="Times New Roman" pitchFamily="18" charset="0"/>
                <a:cs typeface="Times New Roman" pitchFamily="18" charset="0"/>
              </a:rPr>
              <a:t> Ma, Classification of asymmetry in mammography via the </a:t>
            </a:r>
            <a:r>
              <a:rPr lang="en-US" sz="1600" dirty="0" err="1">
                <a:latin typeface="Times New Roman" pitchFamily="18" charset="0"/>
                <a:cs typeface="Times New Roman" pitchFamily="18" charset="0"/>
              </a:rPr>
              <a:t>DenseNet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convolutional</a:t>
            </a:r>
            <a:r>
              <a:rPr lang="en-US" sz="1600" dirty="0">
                <a:latin typeface="Times New Roman" pitchFamily="18" charset="0"/>
                <a:cs typeface="Times New Roman" pitchFamily="18" charset="0"/>
              </a:rPr>
              <a:t> neural network, European Journal of Radiology Open, Volume 11, 2023, 100502, ISSN 2352-0477.</a:t>
            </a:r>
            <a:endParaRPr lang="en-IN"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578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- 1</a:t>
            </a:r>
            <a:r>
              <a:rPr lang="en-US" sz="2800" b="1" dirty="0">
                <a:solidFill>
                  <a:schemeClr val="dk1"/>
                </a:solidFill>
                <a:latin typeface="Times New Roman"/>
                <a:ea typeface="Times New Roman"/>
                <a:cs typeface="Times New Roman"/>
                <a:sym typeface="Times New Roman"/>
              </a:rPr>
              <a:t>4</a:t>
            </a:r>
            <a:r>
              <a:rPr lang="en-US" sz="2800" b="1" i="0" u="none" strike="noStrike" cap="none" dirty="0">
                <a:solidFill>
                  <a:schemeClr val="dk1"/>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Higher specificity and precision than junior radiologists.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Statistically significant difference in AUCs.</a:t>
            </a:r>
          </a:p>
          <a:p>
            <a:pPr algn="just" rtl="0" eaLnBrk="0" fontAlgn="base" hangingPunct="0">
              <a:spcBef>
                <a:spcPts val="288"/>
              </a:spcBef>
              <a:spcAft>
                <a:spcPts val="0"/>
              </a:spcAft>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Retrospective study with small asymmetric cases.</a:t>
            </a:r>
          </a:p>
          <a:p>
            <a:pPr marL="285750" indent="-285750" algn="just" rtl="0" eaLnBrk="0" fontAlgn="base" hangingPunct="0">
              <a:spcBef>
                <a:spcPts val="288"/>
              </a:spcBef>
              <a:spcAft>
                <a:spcPts val="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Need for increased sample size. </a:t>
            </a:r>
          </a:p>
          <a:p>
            <a:pPr marL="285750" indent="-285750" algn="just" rtl="0" eaLnBrk="0" fontAlgn="base" hangingPunct="0">
              <a:spcBef>
                <a:spcPts val="288"/>
              </a:spcBef>
              <a:spcAft>
                <a:spcPts val="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Influence of radiologists not thoroughly discussed.</a:t>
            </a:r>
          </a:p>
        </p:txBody>
      </p:sp>
    </p:spTree>
    <p:extLst>
      <p:ext uri="{BB962C8B-B14F-4D97-AF65-F5344CB8AC3E}">
        <p14:creationId xmlns:p14="http://schemas.microsoft.com/office/powerpoint/2010/main" val="914975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- 1</a:t>
            </a:r>
            <a:r>
              <a:rPr lang="en-US" sz="3200" b="1" dirty="0">
                <a:solidFill>
                  <a:schemeClr val="dk1"/>
                </a:solidFill>
                <a:latin typeface="Times New Roman"/>
                <a:ea typeface="Times New Roman"/>
                <a:cs typeface="Times New Roman"/>
                <a:sym typeface="Times New Roman"/>
              </a:rPr>
              <a:t>5</a:t>
            </a:r>
            <a:endParaRPr lang="en-US" sz="3200" b="1" i="0" u="none" strike="noStrike" cap="none" dirty="0">
              <a:solidFill>
                <a:schemeClr val="dk1"/>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Yash </a:t>
            </a:r>
            <a:r>
              <a:rPr lang="en-US" sz="2400" i="0" dirty="0" err="1">
                <a:solidFill>
                  <a:srgbClr val="C00000"/>
                </a:solidFill>
                <a:effectLst/>
                <a:latin typeface="Times New Roman" panose="02020603050405020304" pitchFamily="18" charset="0"/>
                <a:cs typeface="Times New Roman" panose="02020603050405020304" pitchFamily="18" charset="0"/>
              </a:rPr>
              <a:t>Amethiya</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1" dirty="0">
                <a:solidFill>
                  <a:srgbClr val="C00000"/>
                </a:solidFill>
                <a:effectLst/>
                <a:latin typeface="Times New Roman" panose="02020603050405020304" pitchFamily="18" charset="0"/>
                <a:cs typeface="Times New Roman" panose="02020603050405020304" pitchFamily="18" charset="0"/>
              </a:rPr>
              <a:t>et.al </a:t>
            </a:r>
            <a:r>
              <a:rPr lang="en-US" sz="2400" i="0" dirty="0">
                <a:solidFill>
                  <a:srgbClr val="C00000"/>
                </a:solidFill>
                <a:effectLst/>
                <a:latin typeface="Times New Roman" panose="02020603050405020304" pitchFamily="18" charset="0"/>
                <a:cs typeface="Times New Roman" panose="02020603050405020304" pitchFamily="18" charset="0"/>
              </a:rPr>
              <a:t>(2022) </a:t>
            </a:r>
            <a:r>
              <a:rPr lang="en-US" sz="2400" i="0" dirty="0">
                <a:solidFill>
                  <a:srgbClr val="1F1F1F"/>
                </a:solidFill>
                <a:effectLst/>
                <a:latin typeface="Times New Roman" panose="02020603050405020304" pitchFamily="18" charset="0"/>
                <a:cs typeface="Times New Roman" panose="02020603050405020304" pitchFamily="18" charset="0"/>
              </a:rPr>
              <a:t>proposed a method for breast cancer detection using a diverse arsenal of machine learning algorithms        (k-NN, ANN, SVM, etc.) and biosensor data. The study compares different models through analysis of blood samples and the WBCD dataset. </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180521"/>
            <a:ext cx="8143875" cy="830997"/>
          </a:xfrm>
          <a:prstGeom prst="rect">
            <a:avLst/>
          </a:prstGeom>
        </p:spPr>
        <p:txBody>
          <a:bodyPr>
            <a:spAutoFit/>
          </a:bodyPr>
          <a:lstStyle/>
          <a:p>
            <a:pPr marL="0" indent="0" algn="just">
              <a:buNone/>
            </a:pPr>
            <a:r>
              <a:rPr lang="en-US" sz="1600" dirty="0" err="1">
                <a:latin typeface="Times New Roman" pitchFamily="18" charset="0"/>
                <a:cs typeface="Times New Roman" pitchFamily="18" charset="0"/>
              </a:rPr>
              <a:t>Yash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Amethiya</a:t>
            </a:r>
            <a:r>
              <a:rPr lang="en-US" sz="1600" dirty="0">
                <a:latin typeface="Times New Roman" pitchFamily="18" charset="0"/>
                <a:cs typeface="Times New Roman" pitchFamily="18" charset="0"/>
              </a:rPr>
              <a:t>, Prince </a:t>
            </a:r>
            <a:r>
              <a:rPr lang="en-US" sz="1600" dirty="0" err="1">
                <a:latin typeface="Times New Roman" pitchFamily="18" charset="0"/>
                <a:cs typeface="Times New Roman" pitchFamily="18" charset="0"/>
              </a:rPr>
              <a:t>Pipariya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Shlok</a:t>
            </a:r>
            <a:r>
              <a:rPr lang="en-US" sz="1600" dirty="0">
                <a:latin typeface="Times New Roman" pitchFamily="18" charset="0"/>
                <a:cs typeface="Times New Roman" pitchFamily="18" charset="0"/>
              </a:rPr>
              <a:t> Patel, </a:t>
            </a:r>
            <a:r>
              <a:rPr lang="en-US" sz="1600" dirty="0" err="1">
                <a:latin typeface="Times New Roman" pitchFamily="18" charset="0"/>
                <a:cs typeface="Times New Roman" pitchFamily="18" charset="0"/>
              </a:rPr>
              <a:t>Manan</a:t>
            </a:r>
            <a:r>
              <a:rPr lang="en-US" sz="1600" dirty="0">
                <a:latin typeface="Times New Roman" pitchFamily="18" charset="0"/>
                <a:cs typeface="Times New Roman" pitchFamily="18" charset="0"/>
              </a:rPr>
              <a:t> Shah, Comparative analysis of breast cancer detection using machine learning and biosensors, Intelligent Medicine, Volume 2, Issue 2, 2022, Pages 69-81, ISSN 2667-1026.</a:t>
            </a:r>
            <a:endParaRPr lang="en-IN"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25473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- 1</a:t>
            </a:r>
            <a:r>
              <a:rPr lang="en-US" sz="2800" b="1" dirty="0">
                <a:solidFill>
                  <a:schemeClr val="dk1"/>
                </a:solidFill>
                <a:latin typeface="Times New Roman"/>
                <a:ea typeface="Times New Roman"/>
                <a:cs typeface="Times New Roman"/>
                <a:sym typeface="Times New Roman"/>
              </a:rPr>
              <a:t>5</a:t>
            </a:r>
            <a:r>
              <a:rPr lang="en-US" sz="2800" b="1" i="0" u="none" strike="noStrike" cap="none" dirty="0">
                <a:solidFill>
                  <a:schemeClr val="dk1"/>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Comprehensive overview of both approaches.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Comparative analysis of strengths and weaknesses.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 Focus on early detection.</a:t>
            </a:r>
          </a:p>
          <a:p>
            <a:pPr algn="just" rtl="0" eaLnBrk="0" fontAlgn="base" hangingPunct="0">
              <a:spcBef>
                <a:spcPts val="288"/>
              </a:spcBef>
              <a:spcAft>
                <a:spcPts val="0"/>
              </a:spcAft>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285750" indent="-285750" algn="just" eaLnBrk="0" fontAlgn="base" hangingPunct="0">
              <a:spcBef>
                <a:spcPts val="288"/>
              </a:spcBef>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Lack of specificity in machine learning and biosensor examples.</a:t>
            </a:r>
          </a:p>
          <a:p>
            <a:pPr marL="285750" indent="-285750" algn="just" eaLnBrk="0" fontAlgn="base" hangingPunct="0">
              <a:spcBef>
                <a:spcPts val="288"/>
              </a:spcBef>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Limited data discussion.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rtl="0" eaLnBrk="0" fontAlgn="base" hangingPunct="0">
              <a:spcBef>
                <a:spcPts val="288"/>
              </a:spcBef>
              <a:spcAft>
                <a:spcPts val="0"/>
              </a:spcAft>
              <a:buFont typeface="Arial" panose="020B0604020202020204" pitchFamily="34" charset="0"/>
              <a:buChar char="•"/>
            </a:pPr>
            <a:endPar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979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- 1</a:t>
            </a:r>
            <a:r>
              <a:rPr lang="en-US" sz="3200" b="1" dirty="0">
                <a:solidFill>
                  <a:schemeClr val="dk1"/>
                </a:solidFill>
                <a:latin typeface="Times New Roman"/>
                <a:ea typeface="Times New Roman"/>
                <a:cs typeface="Times New Roman"/>
                <a:sym typeface="Times New Roman"/>
              </a:rPr>
              <a:t>6</a:t>
            </a:r>
            <a:endParaRPr lang="en-US" sz="3200" b="1" i="0" u="none" strike="noStrike" cap="none" dirty="0">
              <a:solidFill>
                <a:schemeClr val="dk1"/>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Xiang Yu </a:t>
            </a:r>
            <a:r>
              <a:rPr lang="en-US" sz="2400" i="1" dirty="0">
                <a:solidFill>
                  <a:srgbClr val="C00000"/>
                </a:solidFill>
                <a:effectLst/>
                <a:latin typeface="Times New Roman" panose="02020603050405020304" pitchFamily="18" charset="0"/>
                <a:cs typeface="Times New Roman" panose="02020603050405020304" pitchFamily="18" charset="0"/>
              </a:rPr>
              <a:t>et.al </a:t>
            </a:r>
            <a:r>
              <a:rPr lang="en-US" sz="2400" i="0" dirty="0">
                <a:solidFill>
                  <a:srgbClr val="C00000"/>
                </a:solidFill>
                <a:effectLst/>
                <a:latin typeface="Times New Roman" panose="02020603050405020304" pitchFamily="18" charset="0"/>
                <a:cs typeface="Times New Roman" panose="02020603050405020304" pitchFamily="18" charset="0"/>
              </a:rPr>
              <a:t>(2023) </a:t>
            </a:r>
            <a:r>
              <a:rPr lang="en-US" sz="2400" i="0" dirty="0">
                <a:solidFill>
                  <a:srgbClr val="1F1F1F"/>
                </a:solidFill>
                <a:effectLst/>
                <a:latin typeface="Times New Roman" panose="02020603050405020304" pitchFamily="18" charset="0"/>
                <a:cs typeface="Times New Roman" panose="02020603050405020304" pitchFamily="18" charset="0"/>
              </a:rPr>
              <a:t>proposed a multiple-level thresholding approach for breast mass detection, involving preprocessing steps such as pectoral muscle removal and contrast enhancement. Using multiple-level thresholding, this method first uses coarse segmentation of breast mass candidates. It then uses fine segmentation on big connected components and patch classification using Deep CNNs such as ResNet50</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180521"/>
            <a:ext cx="8143875" cy="830997"/>
          </a:xfrm>
          <a:prstGeom prst="rect">
            <a:avLst/>
          </a:prstGeom>
        </p:spPr>
        <p:txBody>
          <a:bodyPr>
            <a:spAutoFit/>
          </a:bodyPr>
          <a:lstStyle/>
          <a:p>
            <a:pPr marL="0" indent="0" algn="just">
              <a:buNone/>
            </a:pPr>
            <a:r>
              <a:rPr lang="en-US" sz="1600" dirty="0">
                <a:latin typeface="Times New Roman" pitchFamily="18" charset="0"/>
                <a:cs typeface="Times New Roman" pitchFamily="18" charset="0"/>
              </a:rPr>
              <a:t>Xiang Yu, </a:t>
            </a:r>
            <a:r>
              <a:rPr lang="en-US" sz="1600" dirty="0" err="1">
                <a:latin typeface="Times New Roman" pitchFamily="18" charset="0"/>
                <a:cs typeface="Times New Roman" pitchFamily="18" charset="0"/>
              </a:rPr>
              <a:t>Shui-Hua</a:t>
            </a:r>
            <a:r>
              <a:rPr lang="en-US" sz="1600" dirty="0">
                <a:latin typeface="Times New Roman" pitchFamily="18" charset="0"/>
                <a:cs typeface="Times New Roman" pitchFamily="18" charset="0"/>
              </a:rPr>
              <a:t> Wang, Yu-Dong Zhang, </a:t>
            </a:r>
            <a:r>
              <a:rPr lang="en-US" sz="1600" dirty="0" err="1">
                <a:latin typeface="Times New Roman" pitchFamily="18" charset="0"/>
                <a:cs typeface="Times New Roman" pitchFamily="18" charset="0"/>
              </a:rPr>
              <a:t>Multiplelevel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thresholding</a:t>
            </a:r>
            <a:r>
              <a:rPr lang="en-US" sz="1600" dirty="0">
                <a:latin typeface="Times New Roman" pitchFamily="18" charset="0"/>
                <a:cs typeface="Times New Roman" pitchFamily="18" charset="0"/>
              </a:rPr>
              <a:t> for breast mass detection, Journal of King Saud University - Computer and Information Sciences, Volume 35, Issue 1, 2023, Pages 115-130, ISSN 1319-1578.</a:t>
            </a:r>
            <a:endParaRPr lang="en-IN"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49680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- 1</a:t>
            </a:r>
            <a:r>
              <a:rPr lang="en-US" sz="2800" b="1" dirty="0">
                <a:solidFill>
                  <a:schemeClr val="dk1"/>
                </a:solidFill>
                <a:latin typeface="Times New Roman"/>
                <a:ea typeface="Times New Roman"/>
                <a:cs typeface="Times New Roman"/>
                <a:sym typeface="Times New Roman"/>
              </a:rPr>
              <a:t>6</a:t>
            </a:r>
            <a:r>
              <a:rPr lang="en-US" sz="2800" b="1" i="0" u="none" strike="noStrike" cap="none" dirty="0">
                <a:solidFill>
                  <a:schemeClr val="dk1"/>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method is effective in terms of calculation, can handle a range of breast densities, and has a high sensitivity of 87% for CBIS-DDSM at 2.86 FPI and 96% for </a:t>
            </a:r>
            <a:r>
              <a:rPr lang="en-IN" sz="1800" dirty="0" err="1">
                <a:effectLst/>
                <a:latin typeface="Times New Roman" panose="02020603050405020304" pitchFamily="18" charset="0"/>
                <a:ea typeface="Calibri" panose="020F0502020204030204" pitchFamily="34" charset="0"/>
              </a:rPr>
              <a:t>INbreast</a:t>
            </a:r>
            <a:r>
              <a:rPr lang="en-IN" sz="1800" dirty="0">
                <a:effectLst/>
                <a:latin typeface="Times New Roman" panose="02020603050405020304" pitchFamily="18" charset="0"/>
                <a:ea typeface="Calibri" panose="020F0502020204030204" pitchFamily="34" charset="0"/>
              </a:rPr>
              <a:t> at 1.29 FPI.</a:t>
            </a:r>
          </a:p>
          <a:p>
            <a:pPr algn="just" rtl="0" eaLnBrk="0" fontAlgn="base" hangingPunct="0">
              <a:spcBef>
                <a:spcPts val="288"/>
              </a:spcBef>
              <a:spcAft>
                <a:spcPts val="0"/>
              </a:spcAft>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Can still be improved for higher classification accuracy.</a:t>
            </a:r>
          </a:p>
        </p:txBody>
      </p:sp>
    </p:spTree>
    <p:extLst>
      <p:ext uri="{BB962C8B-B14F-4D97-AF65-F5344CB8AC3E}">
        <p14:creationId xmlns:p14="http://schemas.microsoft.com/office/powerpoint/2010/main" val="3900909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- 17</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Bita </a:t>
            </a:r>
            <a:r>
              <a:rPr lang="en-US" sz="2400" i="0" dirty="0" err="1">
                <a:solidFill>
                  <a:srgbClr val="C00000"/>
                </a:solidFill>
                <a:effectLst/>
                <a:latin typeface="Times New Roman" panose="02020603050405020304" pitchFamily="18" charset="0"/>
                <a:cs typeface="Times New Roman" panose="02020603050405020304" pitchFamily="18" charset="0"/>
              </a:rPr>
              <a:t>Asadi</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1" dirty="0">
                <a:solidFill>
                  <a:srgbClr val="C00000"/>
                </a:solidFill>
                <a:effectLst/>
                <a:latin typeface="Times New Roman" panose="02020603050405020304" pitchFamily="18" charset="0"/>
                <a:cs typeface="Times New Roman" panose="02020603050405020304" pitchFamily="18" charset="0"/>
              </a:rPr>
              <a:t>et.al </a:t>
            </a:r>
            <a:r>
              <a:rPr lang="en-US" sz="2400" i="0" dirty="0">
                <a:solidFill>
                  <a:srgbClr val="C00000"/>
                </a:solidFill>
                <a:effectLst/>
                <a:latin typeface="Times New Roman" panose="02020603050405020304" pitchFamily="18" charset="0"/>
                <a:cs typeface="Times New Roman" panose="02020603050405020304" pitchFamily="18" charset="0"/>
              </a:rPr>
              <a:t>(2023) </a:t>
            </a:r>
            <a:r>
              <a:rPr lang="en-US" sz="2400" i="0" dirty="0">
                <a:solidFill>
                  <a:srgbClr val="1F1F1F"/>
                </a:solidFill>
                <a:effectLst/>
                <a:latin typeface="Times New Roman" panose="02020603050405020304" pitchFamily="18" charset="0"/>
                <a:cs typeface="Times New Roman" panose="02020603050405020304" pitchFamily="18" charset="0"/>
              </a:rPr>
              <a:t>presented an efficient breast cancer detection method using a cascade deep learning network with two stages: segmentation using </a:t>
            </a:r>
            <a:r>
              <a:rPr lang="en-US" sz="2400" i="0" dirty="0" err="1">
                <a:solidFill>
                  <a:srgbClr val="1F1F1F"/>
                </a:solidFill>
                <a:effectLst/>
                <a:latin typeface="Times New Roman" panose="02020603050405020304" pitchFamily="18" charset="0"/>
                <a:cs typeface="Times New Roman" panose="02020603050405020304" pitchFamily="18" charset="0"/>
              </a:rPr>
              <a:t>UNet</a:t>
            </a:r>
            <a:r>
              <a:rPr lang="en-US" sz="2400" i="0" dirty="0">
                <a:solidFill>
                  <a:srgbClr val="1F1F1F"/>
                </a:solidFill>
                <a:effectLst/>
                <a:latin typeface="Times New Roman" panose="02020603050405020304" pitchFamily="18" charset="0"/>
                <a:cs typeface="Times New Roman" panose="02020603050405020304" pitchFamily="18" charset="0"/>
              </a:rPr>
              <a:t> architecture and classification using the ResNet50 model. They make use of a dataset of 2780 mammography pictures from ImageNet.</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180521"/>
            <a:ext cx="8143875" cy="584775"/>
          </a:xfrm>
          <a:prstGeom prst="rect">
            <a:avLst/>
          </a:prstGeom>
        </p:spPr>
        <p:txBody>
          <a:bodyPr>
            <a:spAutoFit/>
          </a:bodyPr>
          <a:lstStyle/>
          <a:p>
            <a:pPr marL="0" indent="0" algn="just">
              <a:buNone/>
            </a:pPr>
            <a:r>
              <a:rPr lang="en-US" sz="1600" dirty="0" err="1">
                <a:latin typeface="Times New Roman" pitchFamily="18" charset="0"/>
                <a:cs typeface="Times New Roman" pitchFamily="18" charset="0"/>
              </a:rPr>
              <a:t>Bita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Asadi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Qurban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Memon</a:t>
            </a:r>
            <a:r>
              <a:rPr lang="en-US" sz="1600" dirty="0">
                <a:latin typeface="Times New Roman" pitchFamily="18" charset="0"/>
                <a:cs typeface="Times New Roman" pitchFamily="18" charset="0"/>
              </a:rPr>
              <a:t>, Efficient breast cancer detection via cascade deep learning network, International Journal of Intelligent Networks, Volume 4, 2023, Pages 46-52, ISSN 2666-6030.</a:t>
            </a:r>
            <a:endParaRPr lang="en-IN"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71119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- 17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With an F1 score of 98.41%, the classification accuracy reaches 98.61%, while the segmentation model obtains an F1 score of 97.3%. </a:t>
            </a:r>
            <a:r>
              <a:rPr lang="en-US" sz="1800" b="0" i="0" baseline="0" dirty="0" err="1">
                <a:solidFill>
                  <a:srgbClr val="1F1F1F"/>
                </a:solidFill>
                <a:effectLst/>
                <a:latin typeface="Times New Roman" panose="02020603050405020304" pitchFamily="18" charset="0"/>
                <a:ea typeface="Arial" panose="020B0604020202020204" pitchFamily="34" charset="0"/>
                <a:cs typeface="Arial" panose="020B0604020202020204" pitchFamily="34" charset="0"/>
              </a:rPr>
              <a:t>Tumour</a:t>
            </a: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 detection and classification are enhanced by the cascade design</a:t>
            </a:r>
            <a:r>
              <a:rPr lang="en-US" sz="1800" dirty="0">
                <a:solidFill>
                  <a:srgbClr val="1F1F1F"/>
                </a:solidFill>
                <a:latin typeface="Times New Roman" panose="02020603050405020304" pitchFamily="18" charset="0"/>
                <a:ea typeface="Arial" panose="020B0604020202020204" pitchFamily="34" charset="0"/>
                <a:cs typeface="Arial" panose="020B0604020202020204" pitchFamily="34" charset="0"/>
              </a:rPr>
              <a:t>.</a:t>
            </a:r>
            <a:endPar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endParaRPr>
          </a:p>
          <a:p>
            <a:pPr marL="285750" indent="-285750" algn="just" eaLnBrk="0" fontAlgn="base" hangingPunct="0">
              <a:spcBef>
                <a:spcPts val="288"/>
              </a:spcBef>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ResNet50 extracts discriminative features for accurate benign/malignant classification and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UNet</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provides precise segmentation masks for the classification stage.</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gn="just" rtl="0" eaLnBrk="0" fontAlgn="base" hangingPunct="0">
              <a:spcBef>
                <a:spcPts val="288"/>
              </a:spcBef>
              <a:spcAft>
                <a:spcPts val="0"/>
              </a:spcAft>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Additional datasets can also be employed for future research to enhance model accuracy, or existing datasets can be expanded to boost confidence in the detection process.</a:t>
            </a:r>
          </a:p>
        </p:txBody>
      </p:sp>
    </p:spTree>
    <p:extLst>
      <p:ext uri="{BB962C8B-B14F-4D97-AF65-F5344CB8AC3E}">
        <p14:creationId xmlns:p14="http://schemas.microsoft.com/office/powerpoint/2010/main" val="84622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20" name="Google Shape;120;p3"/>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21" name="Google Shape;121;p3"/>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22" name="Google Shape;122;p3"/>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a:t>
            </a:fld>
            <a:endParaRPr sz="1600" b="1" i="0" u="none" strike="noStrike" cap="none">
              <a:solidFill>
                <a:srgbClr val="FFFFFF"/>
              </a:solidFill>
              <a:latin typeface="Comic Sans MS"/>
              <a:ea typeface="Comic Sans MS"/>
              <a:cs typeface="Comic Sans MS"/>
              <a:sym typeface="Comic Sans MS"/>
            </a:endParaRPr>
          </a:p>
        </p:txBody>
      </p:sp>
      <p:sp>
        <p:nvSpPr>
          <p:cNvPr id="123" name="Google Shape;123;p3"/>
          <p:cNvSpPr txBox="1">
            <a:spLocks noGrp="1"/>
          </p:cNvSpPr>
          <p:nvPr>
            <p:ph type="dt" idx="10"/>
          </p:nvPr>
        </p:nvSpPr>
        <p:spPr>
          <a:xfrm>
            <a:off x="-1" y="6564313"/>
            <a:ext cx="1927124" cy="4127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25260AD9-E776-4CA9-ACBE-E4F114151A87}"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a:solidFill>
                <a:srgbClr val="FF0066"/>
              </a:solidFill>
              <a:latin typeface="Arial Rounded"/>
              <a:ea typeface="Arial Rounded"/>
              <a:cs typeface="Arial Rounded"/>
              <a:sym typeface="Arial Rounded"/>
            </a:endParaRPr>
          </a:p>
        </p:txBody>
      </p:sp>
      <p:sp>
        <p:nvSpPr>
          <p:cNvPr id="124" name="Google Shape;124;p3"/>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25" name="Google Shape;125;p3"/>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26" name="Google Shape;126;p3"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27" name="Google Shape;127;p3"/>
          <p:cNvSpPr txBox="1"/>
          <p:nvPr/>
        </p:nvSpPr>
        <p:spPr>
          <a:xfrm>
            <a:off x="723900" y="1270631"/>
            <a:ext cx="35814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Objectives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Content Placeholder 4">
            <a:extLst>
              <a:ext uri="{FF2B5EF4-FFF2-40B4-BE49-F238E27FC236}">
                <a16:creationId xmlns:a16="http://schemas.microsoft.com/office/drawing/2014/main" id="{DC529FB4-35F9-975C-2A8F-ECCA8C176B69}"/>
              </a:ext>
            </a:extLst>
          </p:cNvPr>
          <p:cNvSpPr txBox="1">
            <a:spLocks noChangeArrowheads="1"/>
          </p:cNvSpPr>
          <p:nvPr/>
        </p:nvSpPr>
        <p:spPr>
          <a:xfrm>
            <a:off x="600075" y="2117725"/>
            <a:ext cx="8143875" cy="411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To develop a new method for detecting breast cancer in mammograms that is more accurate and easier to interpret.</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To train a Deep Learning model on a large dataset of mammogram images with and without breast cancer.</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To reduce the number of false positive rates while detecting breast cancer in mammograms.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6" name="Table 13">
            <a:extLst>
              <a:ext uri="{FF2B5EF4-FFF2-40B4-BE49-F238E27FC236}">
                <a16:creationId xmlns:a16="http://schemas.microsoft.com/office/drawing/2014/main" id="{8618B1AC-38FE-34BC-757D-03F3482D7B83}"/>
              </a:ext>
            </a:extLst>
          </p:cNvPr>
          <p:cNvGraphicFramePr>
            <a:graphicFrameLocks noGrp="1"/>
          </p:cNvGraphicFramePr>
          <p:nvPr>
            <p:extLst>
              <p:ext uri="{D42A27DB-BD31-4B8C-83A1-F6EECF244321}">
                <p14:modId xmlns:p14="http://schemas.microsoft.com/office/powerpoint/2010/main" val="3355525739"/>
              </p:ext>
            </p:extLst>
          </p:nvPr>
        </p:nvGraphicFramePr>
        <p:xfrm>
          <a:off x="214312" y="1982424"/>
          <a:ext cx="8715376" cy="4170682"/>
        </p:xfrm>
        <a:graphic>
          <a:graphicData uri="http://schemas.openxmlformats.org/drawingml/2006/table">
            <a:tbl>
              <a:tblPr firstRow="1" bandRow="1"/>
              <a:tblGrid>
                <a:gridCol w="616961">
                  <a:extLst>
                    <a:ext uri="{9D8B030D-6E8A-4147-A177-3AD203B41FA5}">
                      <a16:colId xmlns:a16="http://schemas.microsoft.com/office/drawing/2014/main" val="4162645230"/>
                    </a:ext>
                  </a:extLst>
                </a:gridCol>
                <a:gridCol w="3533219">
                  <a:extLst>
                    <a:ext uri="{9D8B030D-6E8A-4147-A177-3AD203B41FA5}">
                      <a16:colId xmlns:a16="http://schemas.microsoft.com/office/drawing/2014/main" val="1701365107"/>
                    </a:ext>
                  </a:extLst>
                </a:gridCol>
                <a:gridCol w="2386353">
                  <a:extLst>
                    <a:ext uri="{9D8B030D-6E8A-4147-A177-3AD203B41FA5}">
                      <a16:colId xmlns:a16="http://schemas.microsoft.com/office/drawing/2014/main" val="3959957681"/>
                    </a:ext>
                  </a:extLst>
                </a:gridCol>
                <a:gridCol w="2178843">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1.</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Lydia </a:t>
                      </a:r>
                      <a:r>
                        <a:rPr lang="en-IN" sz="1600" dirty="0" err="1"/>
                        <a:t>Bouzar-Benlabiod</a:t>
                      </a:r>
                      <a:r>
                        <a:rPr lang="en-IN" sz="1600" dirty="0"/>
                        <a:t> , Khaled </a:t>
                      </a:r>
                      <a:r>
                        <a:rPr lang="en-IN" sz="1600" dirty="0" err="1"/>
                        <a:t>Harrar</a:t>
                      </a:r>
                      <a:r>
                        <a:rPr lang="en-IN" sz="1600" dirty="0"/>
                        <a:t>, Lahcen </a:t>
                      </a:r>
                      <a:r>
                        <a:rPr lang="en-IN" sz="1600" dirty="0" err="1"/>
                        <a:t>Yamoun</a:t>
                      </a:r>
                      <a:r>
                        <a:rPr lang="en-IN" sz="1600" dirty="0"/>
                        <a:t>, Mustapha </a:t>
                      </a:r>
                      <a:r>
                        <a:rPr lang="en-IN" sz="1600" dirty="0" err="1"/>
                        <a:t>Yacine</a:t>
                      </a:r>
                      <a:r>
                        <a:rPr lang="en-IN" sz="1600" dirty="0"/>
                        <a:t> Khodja and Moulay A. </a:t>
                      </a:r>
                      <a:r>
                        <a:rPr lang="en-IN" sz="1600" dirty="0" err="1"/>
                        <a:t>Akhloufi</a:t>
                      </a:r>
                      <a:r>
                        <a:rPr lang="en-IN" sz="1600" dirty="0"/>
                        <a:t> ,2023.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Utilized ResNext, SE-</a:t>
                      </a:r>
                      <a:r>
                        <a:rPr lang="en-US" sz="1600" dirty="0" err="1"/>
                        <a:t>ResNet</a:t>
                      </a:r>
                      <a:r>
                        <a:rPr lang="en-US" sz="1600" dirty="0"/>
                        <a:t>, and CBR for robust mammogram analysis. Outperformed existing approaches.</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Limited Generalization,</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Costly.</a:t>
                      </a:r>
                      <a:endParaRPr lang="en-IN" sz="1600" dirty="0">
                        <a:effectLst/>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985801185"/>
                  </a:ext>
                </a:extLst>
              </a:tr>
              <a:tr h="101092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2.</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err="1"/>
                        <a:t>Jihen</a:t>
                      </a:r>
                      <a:r>
                        <a:rPr lang="en-IN" sz="1600" dirty="0"/>
                        <a:t> </a:t>
                      </a:r>
                      <a:r>
                        <a:rPr lang="en-IN" sz="1600" dirty="0" err="1"/>
                        <a:t>Frikha</a:t>
                      </a:r>
                      <a:r>
                        <a:rPr lang="en-IN" sz="1600" dirty="0"/>
                        <a:t> </a:t>
                      </a:r>
                      <a:r>
                        <a:rPr lang="en-IN" sz="1600" dirty="0" err="1"/>
                        <a:t>Elleuch</a:t>
                      </a:r>
                      <a:r>
                        <a:rPr lang="en-IN" sz="1600" dirty="0"/>
                        <a:t>, </a:t>
                      </a:r>
                      <a:r>
                        <a:rPr lang="en-IN" sz="1600" dirty="0" err="1"/>
                        <a:t>Mouna</a:t>
                      </a:r>
                      <a:r>
                        <a:rPr lang="en-IN" sz="1600" dirty="0"/>
                        <a:t> Zouari Mehdi, </a:t>
                      </a:r>
                      <a:r>
                        <a:rPr lang="en-IN" sz="1600" dirty="0" err="1"/>
                        <a:t>Majd</a:t>
                      </a:r>
                      <a:r>
                        <a:rPr lang="en-IN" sz="1600" dirty="0"/>
                        <a:t> </a:t>
                      </a:r>
                      <a:r>
                        <a:rPr lang="en-IN" sz="1600" dirty="0" err="1"/>
                        <a:t>Belaaj</a:t>
                      </a:r>
                      <a:r>
                        <a:rPr lang="en-IN" sz="1600" dirty="0"/>
                        <a:t>, </a:t>
                      </a:r>
                      <a:r>
                        <a:rPr lang="en-IN" sz="1600" dirty="0" err="1"/>
                        <a:t>Norhène</a:t>
                      </a:r>
                      <a:r>
                        <a:rPr lang="en-IN" sz="1600" dirty="0"/>
                        <a:t> </a:t>
                      </a:r>
                      <a:r>
                        <a:rPr lang="en-IN" sz="1600" dirty="0" err="1"/>
                        <a:t>Gargouri</a:t>
                      </a:r>
                      <a:r>
                        <a:rPr lang="en-IN" sz="1600" dirty="0"/>
                        <a:t> </a:t>
                      </a:r>
                      <a:r>
                        <a:rPr lang="en-IN" sz="1600" dirty="0" err="1"/>
                        <a:t>Benayed</a:t>
                      </a:r>
                      <a:r>
                        <a:rPr lang="en-IN" sz="1600" dirty="0"/>
                        <a:t>, </a:t>
                      </a:r>
                      <a:r>
                        <a:rPr lang="en-IN" sz="1600" dirty="0" err="1"/>
                        <a:t>Dorra</a:t>
                      </a:r>
                      <a:r>
                        <a:rPr lang="en-IN" sz="1600" dirty="0"/>
                        <a:t> </a:t>
                      </a:r>
                      <a:r>
                        <a:rPr lang="en-IN" sz="1600" dirty="0" err="1"/>
                        <a:t>Sellami</a:t>
                      </a:r>
                      <a:r>
                        <a:rPr lang="en-IN" sz="1600" dirty="0"/>
                        <a:t> and Alima </a:t>
                      </a:r>
                      <a:r>
                        <a:rPr lang="en-IN" sz="1600" dirty="0" err="1"/>
                        <a:t>Damak</a:t>
                      </a:r>
                      <a:r>
                        <a:rPr lang="en-IN" sz="1600" dirty="0"/>
                        <a:t> ,2023.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Developed framework for Transform and fuse features.</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l"/>
                      <a:r>
                        <a:rPr lang="en-IN" sz="1600" dirty="0"/>
                        <a:t>Complex Modelling,</a:t>
                      </a:r>
                    </a:p>
                    <a:p>
                      <a:pPr algn="l"/>
                      <a:r>
                        <a:rPr lang="en-IN" sz="1600" dirty="0"/>
                        <a:t>Limited Applicability</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29165678"/>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3.</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Hamed Pezeshki,2022.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Enhanced mammogram segmentation,</a:t>
                      </a:r>
                    </a:p>
                    <a:p>
                      <a:r>
                        <a:rPr lang="en-US" sz="1600" dirty="0"/>
                        <a:t>simultaneous spiculated and mass core extraction, pixel-based analysis.</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l"/>
                      <a:r>
                        <a:rPr lang="en-IN" sz="1600" dirty="0"/>
                        <a:t>Threshold Optimization required,</a:t>
                      </a:r>
                    </a:p>
                    <a:p>
                      <a:pPr algn="l"/>
                      <a:r>
                        <a:rPr lang="en-IN" sz="1600" dirty="0"/>
                        <a:t>Enhanced Pre-processing needed.</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960396172"/>
                  </a:ext>
                </a:extLst>
              </a:tr>
            </a:tbl>
          </a:graphicData>
        </a:graphic>
      </p:graphicFrame>
    </p:spTree>
    <p:extLst>
      <p:ext uri="{BB962C8B-B14F-4D97-AF65-F5344CB8AC3E}">
        <p14:creationId xmlns:p14="http://schemas.microsoft.com/office/powerpoint/2010/main" val="2268589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4" name="Table 13">
            <a:extLst>
              <a:ext uri="{FF2B5EF4-FFF2-40B4-BE49-F238E27FC236}">
                <a16:creationId xmlns:a16="http://schemas.microsoft.com/office/drawing/2014/main" id="{855F743E-05CC-E40E-5B4D-006BE69AFBA3}"/>
              </a:ext>
            </a:extLst>
          </p:cNvPr>
          <p:cNvGraphicFramePr>
            <a:graphicFrameLocks noGrp="1"/>
          </p:cNvGraphicFramePr>
          <p:nvPr>
            <p:extLst>
              <p:ext uri="{D42A27DB-BD31-4B8C-83A1-F6EECF244321}">
                <p14:modId xmlns:p14="http://schemas.microsoft.com/office/powerpoint/2010/main" val="2351865995"/>
              </p:ext>
            </p:extLst>
          </p:nvPr>
        </p:nvGraphicFramePr>
        <p:xfrm>
          <a:off x="195943" y="2044581"/>
          <a:ext cx="8733746" cy="4103647"/>
        </p:xfrm>
        <a:graphic>
          <a:graphicData uri="http://schemas.openxmlformats.org/drawingml/2006/table">
            <a:tbl>
              <a:tblPr firstRow="1" bandRow="1"/>
              <a:tblGrid>
                <a:gridCol w="621475">
                  <a:extLst>
                    <a:ext uri="{9D8B030D-6E8A-4147-A177-3AD203B41FA5}">
                      <a16:colId xmlns:a16="http://schemas.microsoft.com/office/drawing/2014/main" val="4162645230"/>
                    </a:ext>
                  </a:extLst>
                </a:gridCol>
                <a:gridCol w="3537452">
                  <a:extLst>
                    <a:ext uri="{9D8B030D-6E8A-4147-A177-3AD203B41FA5}">
                      <a16:colId xmlns:a16="http://schemas.microsoft.com/office/drawing/2014/main" val="1701365107"/>
                    </a:ext>
                  </a:extLst>
                </a:gridCol>
                <a:gridCol w="2391383">
                  <a:extLst>
                    <a:ext uri="{9D8B030D-6E8A-4147-A177-3AD203B41FA5}">
                      <a16:colId xmlns:a16="http://schemas.microsoft.com/office/drawing/2014/main" val="3959957681"/>
                    </a:ext>
                  </a:extLst>
                </a:gridCol>
                <a:gridCol w="2183436">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4.</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err="1"/>
                        <a:t>Ghada</a:t>
                      </a:r>
                      <a:r>
                        <a:rPr lang="en-IN" sz="1600" dirty="0"/>
                        <a:t> Hamed Aly, Mohammed </a:t>
                      </a:r>
                      <a:r>
                        <a:rPr lang="en-IN" sz="1600" dirty="0" err="1"/>
                        <a:t>Marey</a:t>
                      </a:r>
                      <a:r>
                        <a:rPr lang="en-IN" sz="1600" dirty="0"/>
                        <a:t>, </a:t>
                      </a:r>
                      <a:r>
                        <a:rPr lang="en-IN" sz="1600" dirty="0" err="1"/>
                        <a:t>Safaa</a:t>
                      </a:r>
                      <a:r>
                        <a:rPr lang="en-IN" sz="1600" dirty="0"/>
                        <a:t> Amin El-Sayed and Mohamed Fahmy Tolba,2021.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used YOLO, an efficient single-pass approach for mammogram detection</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YOLO-V3 is a good model for detecting small objects, but it has some limitations.</a:t>
                      </a:r>
                      <a:endParaRPr lang="en-IN" sz="1600" dirty="0">
                        <a:effectLst/>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985801185"/>
                  </a:ext>
                </a:extLst>
              </a:tr>
              <a:tr h="101092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5.</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Asma </a:t>
                      </a:r>
                      <a:r>
                        <a:rPr lang="en-IN" sz="1600" dirty="0" err="1"/>
                        <a:t>Baccouche</a:t>
                      </a:r>
                      <a:r>
                        <a:rPr lang="en-IN" sz="1600" dirty="0"/>
                        <a:t>, </a:t>
                      </a:r>
                      <a:r>
                        <a:rPr lang="en-IN" sz="1600" dirty="0" err="1"/>
                        <a:t>Begonya</a:t>
                      </a:r>
                      <a:r>
                        <a:rPr lang="en-IN" sz="1600" dirty="0"/>
                        <a:t> Garcia-</a:t>
                      </a:r>
                      <a:r>
                        <a:rPr lang="en-IN" sz="1600" dirty="0" err="1"/>
                        <a:t>Zapirain</a:t>
                      </a:r>
                      <a:r>
                        <a:rPr lang="en-IN" sz="1600" dirty="0"/>
                        <a:t>, </a:t>
                      </a:r>
                      <a:r>
                        <a:rPr lang="en-IN" sz="1600" dirty="0" err="1"/>
                        <a:t>Yufeng</a:t>
                      </a:r>
                      <a:r>
                        <a:rPr lang="en-IN" sz="1600" dirty="0"/>
                        <a:t> Zheng and Adel S. </a:t>
                      </a:r>
                      <a:r>
                        <a:rPr lang="en-IN" sz="1600" dirty="0" err="1"/>
                        <a:t>Elmaghraby</a:t>
                      </a:r>
                      <a:r>
                        <a:rPr lang="en-IN" sz="1600" dirty="0"/>
                        <a:t> ,2022.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Deep learning for breast cancer diagnosis; YOLO model detects lesions.</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Two-stage detection, classification; risk of errors in lesion detection.</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29165678"/>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6.</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Steven J. Frank,2023.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Capsule based Deep learning model to classify suspicious masses in the breast into normal, benign, and malignant.</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Binary achieves 96.03%, multiclass 77.78% accuracy, comparatively lower.</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960396172"/>
                  </a:ext>
                </a:extLst>
              </a:tr>
            </a:tbl>
          </a:graphicData>
        </a:graphic>
      </p:graphicFrame>
    </p:spTree>
    <p:extLst>
      <p:ext uri="{BB962C8B-B14F-4D97-AF65-F5344CB8AC3E}">
        <p14:creationId xmlns:p14="http://schemas.microsoft.com/office/powerpoint/2010/main" val="1310135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4" name="Table 13">
            <a:extLst>
              <a:ext uri="{FF2B5EF4-FFF2-40B4-BE49-F238E27FC236}">
                <a16:creationId xmlns:a16="http://schemas.microsoft.com/office/drawing/2014/main" id="{F32CC74A-3400-17B2-AD8F-3214A82D4740}"/>
              </a:ext>
            </a:extLst>
          </p:cNvPr>
          <p:cNvGraphicFramePr>
            <a:graphicFrameLocks noGrp="1"/>
          </p:cNvGraphicFramePr>
          <p:nvPr>
            <p:extLst>
              <p:ext uri="{D42A27DB-BD31-4B8C-83A1-F6EECF244321}">
                <p14:modId xmlns:p14="http://schemas.microsoft.com/office/powerpoint/2010/main" val="268290816"/>
              </p:ext>
            </p:extLst>
          </p:nvPr>
        </p:nvGraphicFramePr>
        <p:xfrm>
          <a:off x="195943" y="1970581"/>
          <a:ext cx="8733744" cy="3036847"/>
        </p:xfrm>
        <a:graphic>
          <a:graphicData uri="http://schemas.openxmlformats.org/drawingml/2006/table">
            <a:tbl>
              <a:tblPr firstRow="1" bandRow="1"/>
              <a:tblGrid>
                <a:gridCol w="563268">
                  <a:extLst>
                    <a:ext uri="{9D8B030D-6E8A-4147-A177-3AD203B41FA5}">
                      <a16:colId xmlns:a16="http://schemas.microsoft.com/office/drawing/2014/main" val="4162645230"/>
                    </a:ext>
                  </a:extLst>
                </a:gridCol>
                <a:gridCol w="3670096">
                  <a:extLst>
                    <a:ext uri="{9D8B030D-6E8A-4147-A177-3AD203B41FA5}">
                      <a16:colId xmlns:a16="http://schemas.microsoft.com/office/drawing/2014/main" val="1701365107"/>
                    </a:ext>
                  </a:extLst>
                </a:gridCol>
                <a:gridCol w="2352471">
                  <a:extLst>
                    <a:ext uri="{9D8B030D-6E8A-4147-A177-3AD203B41FA5}">
                      <a16:colId xmlns:a16="http://schemas.microsoft.com/office/drawing/2014/main" val="3959957681"/>
                    </a:ext>
                  </a:extLst>
                </a:gridCol>
                <a:gridCol w="2147909">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7.</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Fei Yan, </a:t>
                      </a:r>
                      <a:r>
                        <a:rPr lang="en-IN" sz="1600" dirty="0" err="1"/>
                        <a:t>Hesheng</a:t>
                      </a:r>
                      <a:r>
                        <a:rPr lang="en-IN" sz="1600" dirty="0"/>
                        <a:t> Huang, Witold </a:t>
                      </a:r>
                      <a:r>
                        <a:rPr lang="en-IN" sz="1600" dirty="0" err="1"/>
                        <a:t>Pedrycz</a:t>
                      </a:r>
                      <a:r>
                        <a:rPr lang="en-IN" sz="1600" dirty="0"/>
                        <a:t> , Kaoru Hirota,2023.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600" b="0" i="0" u="none" kern="1200" baseline="0" dirty="0">
                          <a:solidFill>
                            <a:schemeClr val="tx1"/>
                          </a:solidFill>
                          <a:effectLst/>
                          <a:latin typeface="Times New Roman" panose="02020603050405020304" pitchFamily="18" charset="0"/>
                          <a:ea typeface="+mn-ea"/>
                          <a:cs typeface="Times New Roman" panose="02020603050405020304" pitchFamily="18" charset="0"/>
                        </a:rPr>
                        <a:t>Based on ensemble classifier and feature weighting algorithms, </a:t>
                      </a:r>
                      <a:endParaRPr lang="en-IN" sz="1600" dirty="0">
                        <a:latin typeface="Times New Roman" panose="02020603050405020304" pitchFamily="18" charset="0"/>
                        <a:cs typeface="Times New Roman" panose="02020603050405020304" pitchFamily="18" charset="0"/>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Preparing the right format of the training configuration for the YOLO-based model.</a:t>
                      </a:r>
                      <a:endParaRPr lang="en-IN" sz="1600" dirty="0">
                        <a:effectLst/>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985801185"/>
                  </a:ext>
                </a:extLst>
              </a:tr>
              <a:tr h="101092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8.</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err="1"/>
                        <a:t>Khaoula</a:t>
                      </a:r>
                      <a:r>
                        <a:rPr lang="en-IN" sz="1600" dirty="0"/>
                        <a:t> Belhaj </a:t>
                      </a:r>
                      <a:r>
                        <a:rPr lang="en-IN" sz="1600" dirty="0" err="1"/>
                        <a:t>Soulami</a:t>
                      </a:r>
                      <a:r>
                        <a:rPr lang="en-IN" sz="1600" dirty="0"/>
                        <a:t>, Naima </a:t>
                      </a:r>
                      <a:r>
                        <a:rPr lang="en-IN" sz="1600" dirty="0" err="1"/>
                        <a:t>Kaabouch</a:t>
                      </a:r>
                      <a:r>
                        <a:rPr lang="en-IN" sz="1600" dirty="0"/>
                        <a:t> and Mohamed Nabil Saidi,2022.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YOLO architecture model for simultaneous detection and classification of breast lesions was proposed.</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Separation Challenge,</a:t>
                      </a:r>
                    </a:p>
                    <a:p>
                      <a:r>
                        <a:rPr lang="en-US" sz="1600" dirty="0"/>
                        <a:t>Difficulty in Acquisition</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29165678"/>
                  </a:ext>
                </a:extLst>
              </a:tr>
            </a:tbl>
          </a:graphicData>
        </a:graphic>
      </p:graphicFrame>
    </p:spTree>
    <p:extLst>
      <p:ext uri="{BB962C8B-B14F-4D97-AF65-F5344CB8AC3E}">
        <p14:creationId xmlns:p14="http://schemas.microsoft.com/office/powerpoint/2010/main" val="1374707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4" name="Table 13">
            <a:extLst>
              <a:ext uri="{FF2B5EF4-FFF2-40B4-BE49-F238E27FC236}">
                <a16:creationId xmlns:a16="http://schemas.microsoft.com/office/drawing/2014/main" id="{F32CC74A-3400-17B2-AD8F-3214A82D4740}"/>
              </a:ext>
            </a:extLst>
          </p:cNvPr>
          <p:cNvGraphicFramePr>
            <a:graphicFrameLocks noGrp="1"/>
          </p:cNvGraphicFramePr>
          <p:nvPr>
            <p:extLst>
              <p:ext uri="{D42A27DB-BD31-4B8C-83A1-F6EECF244321}">
                <p14:modId xmlns:p14="http://schemas.microsoft.com/office/powerpoint/2010/main" val="2832130767"/>
              </p:ext>
            </p:extLst>
          </p:nvPr>
        </p:nvGraphicFramePr>
        <p:xfrm>
          <a:off x="195943" y="1970581"/>
          <a:ext cx="8733744" cy="3347722"/>
        </p:xfrm>
        <a:graphic>
          <a:graphicData uri="http://schemas.openxmlformats.org/drawingml/2006/table">
            <a:tbl>
              <a:tblPr firstRow="1" bandRow="1"/>
              <a:tblGrid>
                <a:gridCol w="563268">
                  <a:extLst>
                    <a:ext uri="{9D8B030D-6E8A-4147-A177-3AD203B41FA5}">
                      <a16:colId xmlns:a16="http://schemas.microsoft.com/office/drawing/2014/main" val="4162645230"/>
                    </a:ext>
                  </a:extLst>
                </a:gridCol>
                <a:gridCol w="3670096">
                  <a:extLst>
                    <a:ext uri="{9D8B030D-6E8A-4147-A177-3AD203B41FA5}">
                      <a16:colId xmlns:a16="http://schemas.microsoft.com/office/drawing/2014/main" val="1701365107"/>
                    </a:ext>
                  </a:extLst>
                </a:gridCol>
                <a:gridCol w="2352471">
                  <a:extLst>
                    <a:ext uri="{9D8B030D-6E8A-4147-A177-3AD203B41FA5}">
                      <a16:colId xmlns:a16="http://schemas.microsoft.com/office/drawing/2014/main" val="3959957681"/>
                    </a:ext>
                  </a:extLst>
                </a:gridCol>
                <a:gridCol w="2147909">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9.</a:t>
                      </a:r>
                      <a:endParaRPr lang="en-IN" sz="1600" dirty="0"/>
                    </a:p>
                  </a:txBody>
                  <a:tcP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Volkan </a:t>
                      </a:r>
                      <a:r>
                        <a:rPr lang="en-IN" sz="1600" dirty="0" err="1"/>
                        <a:t>Müjdat</a:t>
                      </a:r>
                      <a:r>
                        <a:rPr lang="en-IN" sz="1600" dirty="0"/>
                        <a:t> Tiryaki,2023.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Cascaded U-net++</a:t>
                      </a:r>
                      <a:r>
                        <a:rPr lang="en-US" sz="1600" dirty="0" err="1"/>
                        <a:t>Xception</a:t>
                      </a:r>
                      <a:r>
                        <a:rPr lang="en-US" sz="1600" dirty="0"/>
                        <a:t> deep learning pipeline without clinical data.</a:t>
                      </a:r>
                      <a:endParaRPr lang="en-IN"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False Positives are a potential shortcoming of object-detection systems.</a:t>
                      </a:r>
                    </a:p>
                    <a:p>
                      <a:endParaRPr lang="en-IN" sz="1600" dirty="0"/>
                    </a:p>
                  </a:txBody>
                  <a:tcP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396172"/>
                  </a:ext>
                </a:extLst>
              </a:tr>
              <a:tr h="1243605">
                <a:tc>
                  <a:txBody>
                    <a:bodyPr/>
                    <a:lstStyle/>
                    <a:p>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r>
                        <a:rPr lang="en-US" altLang="en-US" sz="1600" dirty="0" err="1">
                          <a:solidFill>
                            <a:schemeClr val="tx1"/>
                          </a:solidFill>
                          <a:latin typeface="Times New Roman" panose="02020603050405020304" pitchFamily="18" charset="0"/>
                          <a:cs typeface="Times New Roman" panose="02020603050405020304" pitchFamily="18" charset="0"/>
                        </a:rPr>
                        <a:t>Subasish</a:t>
                      </a:r>
                      <a:r>
                        <a:rPr lang="en-US" altLang="en-US" sz="1600" dirty="0">
                          <a:solidFill>
                            <a:schemeClr val="tx1"/>
                          </a:solidFill>
                          <a:latin typeface="Times New Roman" panose="02020603050405020304" pitchFamily="18" charset="0"/>
                          <a:cs typeface="Times New Roman" panose="02020603050405020304" pitchFamily="18" charset="0"/>
                        </a:rPr>
                        <a:t> Mohapatra , Sarmistha </a:t>
                      </a:r>
                      <a:r>
                        <a:rPr lang="en-US" altLang="en-US" sz="1600" dirty="0" err="1">
                          <a:solidFill>
                            <a:schemeClr val="tx1"/>
                          </a:solidFill>
                          <a:latin typeface="Times New Roman" panose="02020603050405020304" pitchFamily="18" charset="0"/>
                          <a:cs typeface="Times New Roman" panose="02020603050405020304" pitchFamily="18" charset="0"/>
                        </a:rPr>
                        <a:t>Muduly</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Subhadarshini</a:t>
                      </a:r>
                      <a:r>
                        <a:rPr lang="en-US" altLang="en-US" sz="1600" dirty="0">
                          <a:solidFill>
                            <a:schemeClr val="tx1"/>
                          </a:solidFill>
                          <a:latin typeface="Times New Roman" panose="02020603050405020304" pitchFamily="18" charset="0"/>
                          <a:cs typeface="Times New Roman" panose="02020603050405020304" pitchFamily="18" charset="0"/>
                        </a:rPr>
                        <a:t> Mohanty, J V R Ravindra, Sachi Nandan Mohanty, 2023.</a:t>
                      </a:r>
                      <a:endParaRPr lang="en-IN"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r>
                        <a:rPr lang="en-IN" sz="1600" dirty="0">
                          <a:latin typeface="Times New Roman" panose="02020603050405020304" pitchFamily="18" charset="0"/>
                          <a:cs typeface="Times New Roman" panose="02020603050405020304" pitchFamily="18" charset="0"/>
                        </a:rPr>
                        <a:t>Used the Mini-DDSM dataset and </a:t>
                      </a:r>
                      <a:r>
                        <a:rPr lang="en-US" sz="1600" dirty="0">
                          <a:latin typeface="Times New Roman" panose="02020603050405020304" pitchFamily="18" charset="0"/>
                          <a:cs typeface="Times New Roman" panose="02020603050405020304" pitchFamily="18" charset="0"/>
                        </a:rPr>
                        <a:t>used three different CNN architectures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AlexNet</a:t>
                      </a:r>
                      <a:r>
                        <a:rPr lang="en-IN" sz="1600" dirty="0">
                          <a:latin typeface="Times New Roman" panose="02020603050405020304" pitchFamily="18" charset="0"/>
                          <a:cs typeface="Times New Roman" panose="02020603050405020304" pitchFamily="18" charset="0"/>
                        </a:rPr>
                        <a:t>, VGG16, and ResNet50 architectures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r>
                        <a:rPr lang="en-US" sz="1600" dirty="0">
                          <a:latin typeface="Times New Roman" panose="02020603050405020304" pitchFamily="18" charset="0"/>
                          <a:cs typeface="Times New Roman" panose="02020603050405020304" pitchFamily="18" charset="0"/>
                        </a:rPr>
                        <a:t>Limited dataset.</a:t>
                      </a:r>
                    </a:p>
                    <a:p>
                      <a:r>
                        <a:rPr lang="en-US" sz="1600" dirty="0">
                          <a:latin typeface="Times New Roman" panose="02020603050405020304" pitchFamily="18" charset="0"/>
                          <a:cs typeface="Times New Roman" panose="02020603050405020304" pitchFamily="18" charset="0"/>
                        </a:rPr>
                        <a:t>Not well-suited for medical images, trained only on large dataset of natural images</a:t>
                      </a:r>
                    </a:p>
                    <a:p>
                      <a:endParaRPr lang="en-IN" sz="16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555080333"/>
                  </a:ext>
                </a:extLst>
              </a:tr>
            </a:tbl>
          </a:graphicData>
        </a:graphic>
      </p:graphicFrame>
    </p:spTree>
    <p:extLst>
      <p:ext uri="{BB962C8B-B14F-4D97-AF65-F5344CB8AC3E}">
        <p14:creationId xmlns:p14="http://schemas.microsoft.com/office/powerpoint/2010/main" val="32396299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4" name="Table 13">
            <a:extLst>
              <a:ext uri="{FF2B5EF4-FFF2-40B4-BE49-F238E27FC236}">
                <a16:creationId xmlns:a16="http://schemas.microsoft.com/office/drawing/2014/main" id="{F32CC74A-3400-17B2-AD8F-3214A82D4740}"/>
              </a:ext>
            </a:extLst>
          </p:cNvPr>
          <p:cNvGraphicFramePr>
            <a:graphicFrameLocks noGrp="1"/>
          </p:cNvGraphicFramePr>
          <p:nvPr>
            <p:extLst>
              <p:ext uri="{D42A27DB-BD31-4B8C-83A1-F6EECF244321}">
                <p14:modId xmlns:p14="http://schemas.microsoft.com/office/powerpoint/2010/main" val="342485583"/>
              </p:ext>
            </p:extLst>
          </p:nvPr>
        </p:nvGraphicFramePr>
        <p:xfrm>
          <a:off x="195943" y="1970581"/>
          <a:ext cx="8733744" cy="3569295"/>
        </p:xfrm>
        <a:graphic>
          <a:graphicData uri="http://schemas.openxmlformats.org/drawingml/2006/table">
            <a:tbl>
              <a:tblPr firstRow="1" bandRow="1"/>
              <a:tblGrid>
                <a:gridCol w="563268">
                  <a:extLst>
                    <a:ext uri="{9D8B030D-6E8A-4147-A177-3AD203B41FA5}">
                      <a16:colId xmlns:a16="http://schemas.microsoft.com/office/drawing/2014/main" val="4162645230"/>
                    </a:ext>
                  </a:extLst>
                </a:gridCol>
                <a:gridCol w="3670096">
                  <a:extLst>
                    <a:ext uri="{9D8B030D-6E8A-4147-A177-3AD203B41FA5}">
                      <a16:colId xmlns:a16="http://schemas.microsoft.com/office/drawing/2014/main" val="1701365107"/>
                    </a:ext>
                  </a:extLst>
                </a:gridCol>
                <a:gridCol w="2352471">
                  <a:extLst>
                    <a:ext uri="{9D8B030D-6E8A-4147-A177-3AD203B41FA5}">
                      <a16:colId xmlns:a16="http://schemas.microsoft.com/office/drawing/2014/main" val="3959957681"/>
                    </a:ext>
                  </a:extLst>
                </a:gridCol>
                <a:gridCol w="2147909">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11.</a:t>
                      </a:r>
                      <a:endParaRPr lang="en-IN" sz="1600" dirty="0"/>
                    </a:p>
                  </a:txBody>
                  <a:tcP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effectLst/>
                          <a:latin typeface="Times New Roman" panose="02020603050405020304" pitchFamily="18" charset="0"/>
                          <a:ea typeface="Calibri" panose="020F0502020204030204" pitchFamily="34" charset="0"/>
                        </a:rPr>
                        <a:t>Deepti Sharma, Rajneesh Kumar, Anurag Jain,2023.</a:t>
                      </a:r>
                      <a:endParaRPr lang="en-IN"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Adaptive framework for early-stage breast cancer prediction using machine learning.</a:t>
                      </a:r>
                      <a:endParaRPr lang="en-US" sz="1600" b="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effectLst/>
                          <a:latin typeface="Times New Roman" panose="02020603050405020304" pitchFamily="18" charset="0"/>
                          <a:ea typeface="Calibri" panose="020F0502020204030204" pitchFamily="34" charset="0"/>
                        </a:rPr>
                        <a:t>Limited by the dataset's volume and potential overfitting.</a:t>
                      </a:r>
                      <a:endParaRPr lang="en-IN" sz="1600" dirty="0"/>
                    </a:p>
                  </a:txBody>
                  <a:tcP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396172"/>
                  </a:ext>
                </a:extLst>
              </a:tr>
              <a:tr h="1243605">
                <a:tc>
                  <a:txBody>
                    <a:bodyPr/>
                    <a:lstStyle/>
                    <a:p>
                      <a:r>
                        <a:rPr lang="en-US" sz="1600" dirty="0">
                          <a:latin typeface="Times New Roman" panose="02020603050405020304" pitchFamily="18" charset="0"/>
                          <a:cs typeface="Times New Roman" panose="02020603050405020304" pitchFamily="18" charset="0"/>
                        </a:rPr>
                        <a:t>12.</a:t>
                      </a:r>
                      <a:endParaRPr lang="en-IN" sz="1600" dirty="0">
                        <a:latin typeface="Times New Roman" panose="02020603050405020304" pitchFamily="18" charset="0"/>
                        <a:cs typeface="Times New Roman" panose="02020603050405020304" pitchFamily="18" charset="0"/>
                      </a:endParaRPr>
                    </a:p>
                  </a:txBody>
                  <a:tcP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r>
                        <a:rPr lang="en-IN" sz="1600" dirty="0">
                          <a:effectLst/>
                          <a:latin typeface="Times New Roman" panose="02020603050405020304" pitchFamily="18" charset="0"/>
                          <a:ea typeface="Calibri" panose="020F0502020204030204" pitchFamily="34" charset="0"/>
                        </a:rPr>
                        <a:t>Jung Hyun Yoon, </a:t>
                      </a:r>
                      <a:r>
                        <a:rPr lang="en-IN" sz="1600" dirty="0" err="1">
                          <a:effectLst/>
                          <a:latin typeface="Times New Roman" panose="02020603050405020304" pitchFamily="18" charset="0"/>
                          <a:ea typeface="Calibri" panose="020F0502020204030204" pitchFamily="34" charset="0"/>
                        </a:rPr>
                        <a:t>Kyungwha</a:t>
                      </a:r>
                      <a:r>
                        <a:rPr lang="en-IN" sz="1600" dirty="0">
                          <a:effectLst/>
                          <a:latin typeface="Times New Roman" panose="02020603050405020304" pitchFamily="18" charset="0"/>
                          <a:ea typeface="Calibri" panose="020F0502020204030204" pitchFamily="34" charset="0"/>
                        </a:rPr>
                        <a:t> Han, </a:t>
                      </a:r>
                      <a:r>
                        <a:rPr lang="en-IN" sz="1600" dirty="0" err="1">
                          <a:effectLst/>
                          <a:latin typeface="Times New Roman" panose="02020603050405020304" pitchFamily="18" charset="0"/>
                          <a:ea typeface="Calibri" panose="020F0502020204030204" pitchFamily="34" charset="0"/>
                        </a:rPr>
                        <a:t>Hee</a:t>
                      </a:r>
                      <a:r>
                        <a:rPr lang="en-IN" sz="1600" dirty="0">
                          <a:effectLst/>
                          <a:latin typeface="Times New Roman" panose="02020603050405020304" pitchFamily="18" charset="0"/>
                          <a:ea typeface="Calibri" panose="020F0502020204030204" pitchFamily="34" charset="0"/>
                        </a:rPr>
                        <a:t> Jung Suh, Ji Hyun </a:t>
                      </a:r>
                      <a:r>
                        <a:rPr lang="en-IN" sz="1600" dirty="0" err="1">
                          <a:effectLst/>
                          <a:latin typeface="Times New Roman" panose="02020603050405020304" pitchFamily="18" charset="0"/>
                          <a:ea typeface="Calibri" panose="020F0502020204030204" pitchFamily="34" charset="0"/>
                        </a:rPr>
                        <a:t>Youk</a:t>
                      </a:r>
                      <a:r>
                        <a:rPr lang="en-IN" sz="1600" dirty="0">
                          <a:effectLst/>
                          <a:latin typeface="Times New Roman" panose="02020603050405020304" pitchFamily="18" charset="0"/>
                          <a:ea typeface="Calibri" panose="020F0502020204030204" pitchFamily="34" charset="0"/>
                        </a:rPr>
                        <a:t>, Si Eun Lee, </a:t>
                      </a:r>
                      <a:r>
                        <a:rPr lang="en-IN" sz="1600" dirty="0" err="1">
                          <a:effectLst/>
                          <a:latin typeface="Times New Roman" panose="02020603050405020304" pitchFamily="18" charset="0"/>
                          <a:ea typeface="Calibri" panose="020F0502020204030204" pitchFamily="34" charset="0"/>
                        </a:rPr>
                        <a:t>EunKyung</a:t>
                      </a:r>
                      <a:r>
                        <a:rPr lang="en-IN" sz="1600" dirty="0">
                          <a:effectLst/>
                          <a:latin typeface="Times New Roman" panose="02020603050405020304" pitchFamily="18" charset="0"/>
                          <a:ea typeface="Calibri" panose="020F0502020204030204" pitchFamily="34" charset="0"/>
                        </a:rPr>
                        <a:t> Kim,2023.</a:t>
                      </a:r>
                      <a:endParaRPr lang="en-IN"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r>
                        <a:rPr lang="en-IN" sz="1600" dirty="0">
                          <a:effectLst/>
                          <a:latin typeface="Times New Roman" panose="02020603050405020304" pitchFamily="18" charset="0"/>
                          <a:ea typeface="Calibri" panose="020F0502020204030204" pitchFamily="34" charset="0"/>
                        </a:rPr>
                        <a:t>Implementation and performance outcomes of AI-CAD in screening mammography.</a:t>
                      </a:r>
                      <a:endParaRPr lang="en-IN" sz="16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Latha" panose="020B0604020202020204" pitchFamily="34" charset="0"/>
                        </a:rPr>
                        <a:t>Focuses primarily on commercially available AI-CAD systems.</a:t>
                      </a:r>
                    </a:p>
                    <a:p>
                      <a:pPr>
                        <a:lnSpc>
                          <a:spcPct val="107000"/>
                        </a:lnSpc>
                        <a:spcAft>
                          <a:spcPts val="800"/>
                        </a:spcAft>
                      </a:pPr>
                      <a:r>
                        <a:rPr lang="en-IN" sz="1600" dirty="0">
                          <a:effectLst/>
                          <a:latin typeface="Times New Roman" panose="02020603050405020304" pitchFamily="18" charset="0"/>
                          <a:ea typeface="Calibri" panose="020F0502020204030204" pitchFamily="34" charset="0"/>
                        </a:rPr>
                        <a:t>Limited technical details.</a:t>
                      </a:r>
                      <a:endParaRPr lang="en-US" sz="1600" kern="100" dirty="0">
                        <a:effectLst/>
                        <a:latin typeface="Calibri" panose="020F0502020204030204" pitchFamily="34" charset="0"/>
                        <a:ea typeface="Calibri" panose="020F0502020204030204" pitchFamily="34" charset="0"/>
                        <a:cs typeface="Latha" panose="020B0604020202020204" pitchFamily="34" charset="0"/>
                      </a:endParaRPr>
                    </a:p>
                    <a:p>
                      <a:endParaRPr lang="en-IN" sz="16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555080333"/>
                  </a:ext>
                </a:extLst>
              </a:tr>
            </a:tbl>
          </a:graphicData>
        </a:graphic>
      </p:graphicFrame>
    </p:spTree>
    <p:extLst>
      <p:ext uri="{BB962C8B-B14F-4D97-AF65-F5344CB8AC3E}">
        <p14:creationId xmlns:p14="http://schemas.microsoft.com/office/powerpoint/2010/main" val="3005788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4" name="Table 13">
            <a:extLst>
              <a:ext uri="{FF2B5EF4-FFF2-40B4-BE49-F238E27FC236}">
                <a16:creationId xmlns:a16="http://schemas.microsoft.com/office/drawing/2014/main" id="{F32CC74A-3400-17B2-AD8F-3214A82D4740}"/>
              </a:ext>
            </a:extLst>
          </p:cNvPr>
          <p:cNvGraphicFramePr>
            <a:graphicFrameLocks noGrp="1"/>
          </p:cNvGraphicFramePr>
          <p:nvPr>
            <p:extLst>
              <p:ext uri="{D42A27DB-BD31-4B8C-83A1-F6EECF244321}">
                <p14:modId xmlns:p14="http://schemas.microsoft.com/office/powerpoint/2010/main" val="2781191416"/>
              </p:ext>
            </p:extLst>
          </p:nvPr>
        </p:nvGraphicFramePr>
        <p:xfrm>
          <a:off x="195943" y="1970581"/>
          <a:ext cx="8733744" cy="3839466"/>
        </p:xfrm>
        <a:graphic>
          <a:graphicData uri="http://schemas.openxmlformats.org/drawingml/2006/table">
            <a:tbl>
              <a:tblPr firstRow="1" bandRow="1"/>
              <a:tblGrid>
                <a:gridCol w="563268">
                  <a:extLst>
                    <a:ext uri="{9D8B030D-6E8A-4147-A177-3AD203B41FA5}">
                      <a16:colId xmlns:a16="http://schemas.microsoft.com/office/drawing/2014/main" val="4162645230"/>
                    </a:ext>
                  </a:extLst>
                </a:gridCol>
                <a:gridCol w="3670096">
                  <a:extLst>
                    <a:ext uri="{9D8B030D-6E8A-4147-A177-3AD203B41FA5}">
                      <a16:colId xmlns:a16="http://schemas.microsoft.com/office/drawing/2014/main" val="1701365107"/>
                    </a:ext>
                  </a:extLst>
                </a:gridCol>
                <a:gridCol w="2352471">
                  <a:extLst>
                    <a:ext uri="{9D8B030D-6E8A-4147-A177-3AD203B41FA5}">
                      <a16:colId xmlns:a16="http://schemas.microsoft.com/office/drawing/2014/main" val="3959957681"/>
                    </a:ext>
                  </a:extLst>
                </a:gridCol>
                <a:gridCol w="2147909">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13.</a:t>
                      </a:r>
                      <a:endParaRPr lang="en-IN" sz="1600" dirty="0"/>
                    </a:p>
                  </a:txBody>
                  <a:tcP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7000"/>
                        </a:lnSpc>
                        <a:spcAft>
                          <a:spcPts val="800"/>
                        </a:spcAft>
                      </a:pP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Qing Lin, Wei-Min Tan, Jing-Yu Ge, Yan Huang, Qin Xiao, Ying-Ying Xu, Yi-Ting Jin, Zhi-Ming Shao, Ya-Jia Gu, Bo Yan, Ke-Da Yu,2023.</a:t>
                      </a:r>
                      <a:endParaRPr lang="en-US" sz="1600" b="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AI-based diagnosis of breast cancer using mammography microcalcification lesions.</a:t>
                      </a:r>
                      <a:endParaRPr lang="en-US" sz="1600" b="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Latha" panose="020B0604020202020204" pitchFamily="34" charset="0"/>
                        </a:rPr>
                        <a:t>-Limited by retrospective nature.</a:t>
                      </a:r>
                      <a:endParaRPr lang="en-US" sz="1600" kern="100" dirty="0">
                        <a:effectLst/>
                        <a:latin typeface="Calibri" panose="020F0502020204030204" pitchFamily="34" charset="0"/>
                        <a:ea typeface="Calibri" panose="020F0502020204030204" pitchFamily="34" charset="0"/>
                        <a:cs typeface="Latha" panose="020B0604020202020204" pitchFamily="34" charset="0"/>
                      </a:endParaRPr>
                    </a:p>
                    <a:p>
                      <a:r>
                        <a:rPr lang="en-IN" sz="1600" dirty="0">
                          <a:effectLst/>
                          <a:latin typeface="Times New Roman" panose="02020603050405020304" pitchFamily="18" charset="0"/>
                          <a:ea typeface="Calibri" panose="020F0502020204030204" pitchFamily="34" charset="0"/>
                        </a:rPr>
                        <a:t>- Sample size and need for validation through prospective studies.</a:t>
                      </a:r>
                      <a:endParaRPr lang="en-IN" sz="1600" dirty="0"/>
                    </a:p>
                  </a:txBody>
                  <a:tcP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396172"/>
                  </a:ext>
                </a:extLst>
              </a:tr>
              <a:tr h="1243605">
                <a:tc>
                  <a:txBody>
                    <a:bodyPr/>
                    <a:lstStyle/>
                    <a:p>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pPr algn="l">
                        <a:lnSpc>
                          <a:spcPct val="107000"/>
                        </a:lnSpc>
                        <a:spcAft>
                          <a:spcPts val="800"/>
                        </a:spcAft>
                      </a:pPr>
                      <a:r>
                        <a:rPr lang="fr-FR" sz="1600" b="0" kern="100" dirty="0" err="1">
                          <a:effectLst/>
                          <a:latin typeface="Times New Roman" panose="02020603050405020304" pitchFamily="18" charset="0"/>
                          <a:ea typeface="Calibri" panose="020F0502020204030204" pitchFamily="34" charset="0"/>
                          <a:cs typeface="Latha" panose="020B0604020202020204" pitchFamily="34" charset="0"/>
                        </a:rPr>
                        <a:t>Tingting</a:t>
                      </a:r>
                      <a:r>
                        <a:rPr lang="fr-FR" sz="1600" b="0" kern="100" dirty="0">
                          <a:effectLst/>
                          <a:latin typeface="Times New Roman" panose="02020603050405020304" pitchFamily="18" charset="0"/>
                          <a:ea typeface="Calibri" panose="020F0502020204030204" pitchFamily="34" charset="0"/>
                          <a:cs typeface="Latha" panose="020B0604020202020204" pitchFamily="34" charset="0"/>
                        </a:rPr>
                        <a:t> Liao, Lin Li, </a:t>
                      </a:r>
                      <a:r>
                        <a:rPr lang="fr-FR" sz="1600" b="0" kern="100" dirty="0" err="1">
                          <a:effectLst/>
                          <a:latin typeface="Times New Roman" panose="02020603050405020304" pitchFamily="18" charset="0"/>
                          <a:ea typeface="Calibri" panose="020F0502020204030204" pitchFamily="34" charset="0"/>
                          <a:cs typeface="Latha" panose="020B0604020202020204" pitchFamily="34" charset="0"/>
                        </a:rPr>
                        <a:t>Rushan</a:t>
                      </a:r>
                      <a:r>
                        <a:rPr lang="fr-FR" sz="1600" b="0" kern="100" dirty="0">
                          <a:effectLst/>
                          <a:latin typeface="Times New Roman" panose="02020603050405020304" pitchFamily="18" charset="0"/>
                          <a:ea typeface="Calibri" panose="020F0502020204030204" pitchFamily="34" charset="0"/>
                          <a:cs typeface="Latha" panose="020B0604020202020204" pitchFamily="34" charset="0"/>
                        </a:rPr>
                        <a:t> </a:t>
                      </a:r>
                      <a:r>
                        <a:rPr lang="fr-FR" sz="1600" b="0" kern="100" dirty="0" err="1">
                          <a:effectLst/>
                          <a:latin typeface="Times New Roman" panose="02020603050405020304" pitchFamily="18" charset="0"/>
                          <a:ea typeface="Calibri" panose="020F0502020204030204" pitchFamily="34" charset="0"/>
                          <a:cs typeface="Latha" panose="020B0604020202020204" pitchFamily="34" charset="0"/>
                        </a:rPr>
                        <a:t>Ouyang</a:t>
                      </a:r>
                      <a:r>
                        <a:rPr lang="fr-FR" sz="1600" b="0" kern="100" dirty="0">
                          <a:effectLst/>
                          <a:latin typeface="Times New Roman" panose="02020603050405020304" pitchFamily="18" charset="0"/>
                          <a:ea typeface="Calibri" panose="020F0502020204030204" pitchFamily="34" charset="0"/>
                          <a:cs typeface="Latha" panose="020B0604020202020204" pitchFamily="34" charset="0"/>
                        </a:rPr>
                        <a:t>, </a:t>
                      </a:r>
                      <a:r>
                        <a:rPr lang="fr-FR" sz="1600" b="0" kern="100" dirty="0" err="1">
                          <a:effectLst/>
                          <a:latin typeface="Times New Roman" panose="02020603050405020304" pitchFamily="18" charset="0"/>
                          <a:ea typeface="Calibri" panose="020F0502020204030204" pitchFamily="34" charset="0"/>
                          <a:cs typeface="Latha" panose="020B0604020202020204" pitchFamily="34" charset="0"/>
                        </a:rPr>
                        <a:t>Xiaohui</a:t>
                      </a:r>
                      <a:r>
                        <a:rPr lang="fr-FR" sz="1600" b="0" kern="100" dirty="0">
                          <a:effectLst/>
                          <a:latin typeface="Times New Roman" panose="02020603050405020304" pitchFamily="18" charset="0"/>
                          <a:ea typeface="Calibri" panose="020F0502020204030204" pitchFamily="34" charset="0"/>
                          <a:cs typeface="Latha" panose="020B0604020202020204" pitchFamily="34" charset="0"/>
                        </a:rPr>
                        <a:t> Lin, </a:t>
                      </a:r>
                      <a:r>
                        <a:rPr lang="fr-FR" sz="1600" b="0" kern="100" dirty="0" err="1">
                          <a:effectLst/>
                          <a:latin typeface="Times New Roman" panose="02020603050405020304" pitchFamily="18" charset="0"/>
                          <a:ea typeface="Calibri" panose="020F0502020204030204" pitchFamily="34" charset="0"/>
                          <a:cs typeface="Latha" panose="020B0604020202020204" pitchFamily="34" charset="0"/>
                        </a:rPr>
                        <a:t>Xiaohui</a:t>
                      </a:r>
                      <a:r>
                        <a:rPr lang="fr-FR" sz="1600" b="0" kern="100" dirty="0">
                          <a:effectLst/>
                          <a:latin typeface="Times New Roman" panose="02020603050405020304" pitchFamily="18" charset="0"/>
                          <a:ea typeface="Calibri" panose="020F0502020204030204" pitchFamily="34" charset="0"/>
                          <a:cs typeface="Latha" panose="020B0604020202020204" pitchFamily="34" charset="0"/>
                        </a:rPr>
                        <a:t> Lai, </a:t>
                      </a:r>
                      <a:r>
                        <a:rPr lang="fr-FR" sz="1600" b="0" kern="100" dirty="0" err="1">
                          <a:effectLst/>
                          <a:latin typeface="Times New Roman" panose="02020603050405020304" pitchFamily="18" charset="0"/>
                          <a:ea typeface="Calibri" panose="020F0502020204030204" pitchFamily="34" charset="0"/>
                          <a:cs typeface="Latha" panose="020B0604020202020204" pitchFamily="34" charset="0"/>
                        </a:rPr>
                        <a:t>Guanxun</a:t>
                      </a:r>
                      <a:r>
                        <a:rPr lang="fr-FR" sz="1600" b="0" kern="100" dirty="0">
                          <a:effectLst/>
                          <a:latin typeface="Times New Roman" panose="02020603050405020304" pitchFamily="18" charset="0"/>
                          <a:ea typeface="Calibri" panose="020F0502020204030204" pitchFamily="34" charset="0"/>
                          <a:cs typeface="Latha" panose="020B0604020202020204" pitchFamily="34" charset="0"/>
                        </a:rPr>
                        <a:t> Cheng, Jie Ma,2023.</a:t>
                      </a:r>
                      <a:endParaRPr lang="en-US" sz="1600" b="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pPr>
                        <a:lnSpc>
                          <a:spcPct val="107000"/>
                        </a:lnSpc>
                        <a:spcAft>
                          <a:spcPts val="800"/>
                        </a:spcAft>
                      </a:pPr>
                      <a:r>
                        <a:rPr lang="en-IN" sz="1600" b="0" kern="100" dirty="0" err="1">
                          <a:effectLst/>
                          <a:latin typeface="Times New Roman" panose="02020603050405020304" pitchFamily="18" charset="0"/>
                          <a:ea typeface="Calibri" panose="020F0502020204030204" pitchFamily="34" charset="0"/>
                          <a:cs typeface="Latha" panose="020B0604020202020204" pitchFamily="34" charset="0"/>
                        </a:rPr>
                        <a:t>DenseNet</a:t>
                      </a: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 CNN for classifying benign and malignant asymmetric lesions in mammography.</a:t>
                      </a:r>
                      <a:endParaRPr lang="en-US" sz="1600" b="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pPr>
                        <a:lnSpc>
                          <a:spcPct val="107000"/>
                        </a:lnSpc>
                        <a:spcAft>
                          <a:spcPts val="800"/>
                        </a:spcAft>
                      </a:pP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Retrospective study with small asymmetric cases.</a:t>
                      </a:r>
                      <a:endParaRPr lang="en-US"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Need for increased sample size. - Influence of radiologists not thoroughly discussed.</a:t>
                      </a:r>
                      <a:endParaRPr lang="en-US"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555080333"/>
                  </a:ext>
                </a:extLst>
              </a:tr>
            </a:tbl>
          </a:graphicData>
        </a:graphic>
      </p:graphicFrame>
    </p:spTree>
    <p:extLst>
      <p:ext uri="{BB962C8B-B14F-4D97-AF65-F5344CB8AC3E}">
        <p14:creationId xmlns:p14="http://schemas.microsoft.com/office/powerpoint/2010/main" val="3375740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4" name="Table 13">
            <a:extLst>
              <a:ext uri="{FF2B5EF4-FFF2-40B4-BE49-F238E27FC236}">
                <a16:creationId xmlns:a16="http://schemas.microsoft.com/office/drawing/2014/main" id="{F32CC74A-3400-17B2-AD8F-3214A82D4740}"/>
              </a:ext>
            </a:extLst>
          </p:cNvPr>
          <p:cNvGraphicFramePr>
            <a:graphicFrameLocks noGrp="1"/>
          </p:cNvGraphicFramePr>
          <p:nvPr>
            <p:extLst>
              <p:ext uri="{D42A27DB-BD31-4B8C-83A1-F6EECF244321}">
                <p14:modId xmlns:p14="http://schemas.microsoft.com/office/powerpoint/2010/main" val="3485173837"/>
              </p:ext>
            </p:extLst>
          </p:nvPr>
        </p:nvGraphicFramePr>
        <p:xfrm>
          <a:off x="195943" y="1970581"/>
          <a:ext cx="8733744" cy="4094482"/>
        </p:xfrm>
        <a:graphic>
          <a:graphicData uri="http://schemas.openxmlformats.org/drawingml/2006/table">
            <a:tbl>
              <a:tblPr firstRow="1" bandRow="1"/>
              <a:tblGrid>
                <a:gridCol w="563268">
                  <a:extLst>
                    <a:ext uri="{9D8B030D-6E8A-4147-A177-3AD203B41FA5}">
                      <a16:colId xmlns:a16="http://schemas.microsoft.com/office/drawing/2014/main" val="4162645230"/>
                    </a:ext>
                  </a:extLst>
                </a:gridCol>
                <a:gridCol w="3670096">
                  <a:extLst>
                    <a:ext uri="{9D8B030D-6E8A-4147-A177-3AD203B41FA5}">
                      <a16:colId xmlns:a16="http://schemas.microsoft.com/office/drawing/2014/main" val="1701365107"/>
                    </a:ext>
                  </a:extLst>
                </a:gridCol>
                <a:gridCol w="2352471">
                  <a:extLst>
                    <a:ext uri="{9D8B030D-6E8A-4147-A177-3AD203B41FA5}">
                      <a16:colId xmlns:a16="http://schemas.microsoft.com/office/drawing/2014/main" val="3959957681"/>
                    </a:ext>
                  </a:extLst>
                </a:gridCol>
                <a:gridCol w="2147909">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15.</a:t>
                      </a:r>
                      <a:endParaRPr lang="en-IN" sz="1600" dirty="0"/>
                    </a:p>
                  </a:txBody>
                  <a:tcP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7000"/>
                        </a:lnSpc>
                        <a:spcAft>
                          <a:spcPts val="800"/>
                        </a:spcAft>
                      </a:pP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Yash </a:t>
                      </a:r>
                      <a:r>
                        <a:rPr lang="en-IN" sz="1600" b="0" kern="100" dirty="0" err="1">
                          <a:effectLst/>
                          <a:latin typeface="Times New Roman" panose="02020603050405020304" pitchFamily="18" charset="0"/>
                          <a:ea typeface="Calibri" panose="020F0502020204030204" pitchFamily="34" charset="0"/>
                          <a:cs typeface="Latha" panose="020B0604020202020204" pitchFamily="34" charset="0"/>
                        </a:rPr>
                        <a:t>Amethiya</a:t>
                      </a: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 Prince </a:t>
                      </a:r>
                      <a:r>
                        <a:rPr lang="en-IN" sz="1600" b="0" kern="100" dirty="0" err="1">
                          <a:effectLst/>
                          <a:latin typeface="Times New Roman" panose="02020603050405020304" pitchFamily="18" charset="0"/>
                          <a:ea typeface="Calibri" panose="020F0502020204030204" pitchFamily="34" charset="0"/>
                          <a:cs typeface="Latha" panose="020B0604020202020204" pitchFamily="34" charset="0"/>
                        </a:rPr>
                        <a:t>Pipariya</a:t>
                      </a: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 </a:t>
                      </a:r>
                      <a:r>
                        <a:rPr lang="en-IN" sz="1600" b="0" kern="100" dirty="0" err="1">
                          <a:effectLst/>
                          <a:latin typeface="Times New Roman" panose="02020603050405020304" pitchFamily="18" charset="0"/>
                          <a:ea typeface="Calibri" panose="020F0502020204030204" pitchFamily="34" charset="0"/>
                          <a:cs typeface="Latha" panose="020B0604020202020204" pitchFamily="34" charset="0"/>
                        </a:rPr>
                        <a:t>Shlok</a:t>
                      </a: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 Patel, Manan Shah,2022.</a:t>
                      </a:r>
                      <a:endParaRPr lang="en-US" sz="1600" b="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Comparative analysis of machine learning and biosensors in breast cancer detection.</a:t>
                      </a:r>
                      <a:endParaRPr lang="en-US" sz="1600" b="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b="0" i="0" u="none" strike="noStrike" cap="none" dirty="0">
                          <a:solidFill>
                            <a:schemeClr val="tx1"/>
                          </a:solidFill>
                          <a:effectLst/>
                          <a:latin typeface="Times New Roman"/>
                          <a:ea typeface="Arial"/>
                          <a:cs typeface="Arial"/>
                          <a:sym typeface="Arial"/>
                        </a:rPr>
                        <a:t>- Lack of specificity in machine learning and biosensor examples. - Limited data discussion.</a:t>
                      </a:r>
                      <a:endParaRPr lang="en-US" sz="1600" b="0" i="0" u="none" strike="noStrike" cap="none" dirty="0">
                        <a:solidFill>
                          <a:schemeClr val="tx1"/>
                        </a:solidFill>
                        <a:effectLst/>
                        <a:latin typeface="Times New Roman"/>
                        <a:ea typeface="Arial"/>
                        <a:cs typeface="Arial"/>
                        <a:sym typeface="Arial"/>
                      </a:endParaRPr>
                    </a:p>
                    <a:p>
                      <a:r>
                        <a:rPr lang="en-IN" sz="1600" b="0" i="0" u="none" strike="noStrike" cap="none" dirty="0">
                          <a:solidFill>
                            <a:schemeClr val="tx1"/>
                          </a:solidFill>
                          <a:effectLst/>
                          <a:latin typeface="Times New Roman"/>
                          <a:ea typeface="Arial"/>
                          <a:cs typeface="Arial"/>
                          <a:sym typeface="Arial"/>
                        </a:rPr>
                        <a:t>- Missing author information.</a:t>
                      </a:r>
                      <a:endParaRPr lang="en-US" sz="1600" b="0" i="0" u="none" strike="noStrike" cap="none" dirty="0">
                        <a:solidFill>
                          <a:schemeClr val="tx1"/>
                        </a:solidFill>
                        <a:effectLst/>
                        <a:latin typeface="Times New Roman"/>
                        <a:ea typeface="Arial"/>
                        <a:cs typeface="Arial"/>
                        <a:sym typeface="Arial"/>
                      </a:endParaRPr>
                    </a:p>
                  </a:txBody>
                  <a:tcP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396172"/>
                  </a:ext>
                </a:extLst>
              </a:tr>
              <a:tr h="1243605">
                <a:tc>
                  <a:txBody>
                    <a:bodyPr/>
                    <a:lstStyle/>
                    <a:p>
                      <a:r>
                        <a:rPr lang="en-US" sz="1600" dirty="0">
                          <a:latin typeface="Times New Roman" panose="02020603050405020304" pitchFamily="18" charset="0"/>
                          <a:cs typeface="Times New Roman" panose="02020603050405020304" pitchFamily="18" charset="0"/>
                        </a:rPr>
                        <a:t>16.</a:t>
                      </a:r>
                      <a:endParaRPr lang="en-IN" sz="1600" dirty="0">
                        <a:latin typeface="Times New Roman" panose="02020603050405020304" pitchFamily="18" charset="0"/>
                        <a:cs typeface="Times New Roman" panose="02020603050405020304" pitchFamily="18" charset="0"/>
                      </a:endParaRPr>
                    </a:p>
                  </a:txBody>
                  <a:tcP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pPr algn="l">
                        <a:lnSpc>
                          <a:spcPct val="107000"/>
                        </a:lnSpc>
                        <a:spcAft>
                          <a:spcPts val="800"/>
                        </a:spcAft>
                      </a:pP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Xiang Yu, Shui-Hua Wang, Yu-Dong Zhang,2023.</a:t>
                      </a:r>
                      <a:endParaRPr lang="en-US" sz="1600" b="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pPr>
                        <a:lnSpc>
                          <a:spcPct val="107000"/>
                        </a:lnSpc>
                        <a:spcAft>
                          <a:spcPts val="800"/>
                        </a:spcAft>
                      </a:pP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An improved Deeplabv3+ model for pectoral muscle removal and then proposed a multiple-level thresholding segmentation method and mass detection method.</a:t>
                      </a:r>
                      <a:endParaRPr lang="en-US" sz="1600" b="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rPr>
                        <a:t>- Can still be improved for higher classification accuracy.</a:t>
                      </a:r>
                      <a:endParaRPr lang="en-US"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555080333"/>
                  </a:ext>
                </a:extLst>
              </a:tr>
            </a:tbl>
          </a:graphicData>
        </a:graphic>
      </p:graphicFrame>
    </p:spTree>
    <p:extLst>
      <p:ext uri="{BB962C8B-B14F-4D97-AF65-F5344CB8AC3E}">
        <p14:creationId xmlns:p14="http://schemas.microsoft.com/office/powerpoint/2010/main" val="35871930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4" name="Table 13">
            <a:extLst>
              <a:ext uri="{FF2B5EF4-FFF2-40B4-BE49-F238E27FC236}">
                <a16:creationId xmlns:a16="http://schemas.microsoft.com/office/drawing/2014/main" id="{F32CC74A-3400-17B2-AD8F-3214A82D4740}"/>
              </a:ext>
            </a:extLst>
          </p:cNvPr>
          <p:cNvGraphicFramePr>
            <a:graphicFrameLocks noGrp="1"/>
          </p:cNvGraphicFramePr>
          <p:nvPr>
            <p:extLst>
              <p:ext uri="{D42A27DB-BD31-4B8C-83A1-F6EECF244321}">
                <p14:modId xmlns:p14="http://schemas.microsoft.com/office/powerpoint/2010/main" val="3441334347"/>
              </p:ext>
            </p:extLst>
          </p:nvPr>
        </p:nvGraphicFramePr>
        <p:xfrm>
          <a:off x="195943" y="1970580"/>
          <a:ext cx="8733744" cy="2962536"/>
        </p:xfrm>
        <a:graphic>
          <a:graphicData uri="http://schemas.openxmlformats.org/drawingml/2006/table">
            <a:tbl>
              <a:tblPr firstRow="1" bandRow="1"/>
              <a:tblGrid>
                <a:gridCol w="563268">
                  <a:extLst>
                    <a:ext uri="{9D8B030D-6E8A-4147-A177-3AD203B41FA5}">
                      <a16:colId xmlns:a16="http://schemas.microsoft.com/office/drawing/2014/main" val="4162645230"/>
                    </a:ext>
                  </a:extLst>
                </a:gridCol>
                <a:gridCol w="3670096">
                  <a:extLst>
                    <a:ext uri="{9D8B030D-6E8A-4147-A177-3AD203B41FA5}">
                      <a16:colId xmlns:a16="http://schemas.microsoft.com/office/drawing/2014/main" val="1701365107"/>
                    </a:ext>
                  </a:extLst>
                </a:gridCol>
                <a:gridCol w="2352471">
                  <a:extLst>
                    <a:ext uri="{9D8B030D-6E8A-4147-A177-3AD203B41FA5}">
                      <a16:colId xmlns:a16="http://schemas.microsoft.com/office/drawing/2014/main" val="3959957681"/>
                    </a:ext>
                  </a:extLst>
                </a:gridCol>
                <a:gridCol w="2147909">
                  <a:extLst>
                    <a:ext uri="{9D8B030D-6E8A-4147-A177-3AD203B41FA5}">
                      <a16:colId xmlns:a16="http://schemas.microsoft.com/office/drawing/2014/main" val="1168209689"/>
                    </a:ext>
                  </a:extLst>
                </a:gridCol>
              </a:tblGrid>
              <a:tr h="6271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205963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17.</a:t>
                      </a:r>
                      <a:endParaRPr lang="en-IN" sz="1600" dirty="0"/>
                    </a:p>
                  </a:txBody>
                  <a:tcP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7000"/>
                        </a:lnSpc>
                        <a:spcAft>
                          <a:spcPts val="800"/>
                        </a:spcAft>
                      </a:pP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Bita </a:t>
                      </a:r>
                      <a:r>
                        <a:rPr lang="en-IN" sz="1600" b="0" kern="100" dirty="0" err="1">
                          <a:effectLst/>
                          <a:latin typeface="Times New Roman" panose="02020603050405020304" pitchFamily="18" charset="0"/>
                          <a:ea typeface="Calibri" panose="020F0502020204030204" pitchFamily="34" charset="0"/>
                          <a:cs typeface="Latha" panose="020B0604020202020204" pitchFamily="34" charset="0"/>
                        </a:rPr>
                        <a:t>Asadi</a:t>
                      </a: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 </a:t>
                      </a:r>
                      <a:r>
                        <a:rPr lang="en-IN" sz="1600" b="0" kern="100" dirty="0" err="1">
                          <a:effectLst/>
                          <a:latin typeface="Times New Roman" panose="02020603050405020304" pitchFamily="18" charset="0"/>
                          <a:ea typeface="Calibri" panose="020F0502020204030204" pitchFamily="34" charset="0"/>
                          <a:cs typeface="Latha" panose="020B0604020202020204" pitchFamily="34" charset="0"/>
                        </a:rPr>
                        <a:t>Qurban</a:t>
                      </a: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 Memon,2023.</a:t>
                      </a:r>
                      <a:endParaRPr lang="en-US" sz="1600" b="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US" sz="1600" b="0" kern="100" dirty="0">
                          <a:effectLst/>
                          <a:latin typeface="Times New Roman" panose="02020603050405020304" pitchFamily="18" charset="0"/>
                          <a:ea typeface="Calibri" panose="020F0502020204030204" pitchFamily="34" charset="0"/>
                          <a:cs typeface="Latha" panose="020B0604020202020204" pitchFamily="34" charset="0"/>
                        </a:rPr>
                        <a:t>An efficient breast cancer detection method using a cascade deep learning network with two stages: segmentation using </a:t>
                      </a:r>
                      <a:r>
                        <a:rPr lang="en-US" sz="1600" b="0" kern="100" dirty="0" err="1">
                          <a:effectLst/>
                          <a:latin typeface="Times New Roman" panose="02020603050405020304" pitchFamily="18" charset="0"/>
                          <a:ea typeface="Calibri" panose="020F0502020204030204" pitchFamily="34" charset="0"/>
                          <a:cs typeface="Latha" panose="020B0604020202020204" pitchFamily="34" charset="0"/>
                        </a:rPr>
                        <a:t>UNet</a:t>
                      </a:r>
                      <a:r>
                        <a:rPr lang="en-US" sz="1600" b="0" kern="100" dirty="0">
                          <a:effectLst/>
                          <a:latin typeface="Times New Roman" panose="02020603050405020304" pitchFamily="18" charset="0"/>
                          <a:ea typeface="Calibri" panose="020F0502020204030204" pitchFamily="34" charset="0"/>
                          <a:cs typeface="Latha" panose="020B0604020202020204" pitchFamily="34" charset="0"/>
                        </a:rPr>
                        <a:t> architecture and classification using the ResNet50 model. </a:t>
                      </a:r>
                      <a:endParaRPr lang="en-US" sz="1600" b="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600" b="0" kern="100" dirty="0">
                          <a:effectLst/>
                          <a:latin typeface="Times New Roman" panose="02020603050405020304" pitchFamily="18" charset="0"/>
                          <a:ea typeface="Calibri" panose="020F0502020204030204" pitchFamily="34" charset="0"/>
                          <a:cs typeface="Latha" panose="020B0604020202020204" pitchFamily="34" charset="0"/>
                        </a:rPr>
                        <a:t>- Additional datasets can also be employed for future research to enhance model accuracy, or existing datasets can be expanded to boost confidence in the detection process.</a:t>
                      </a:r>
                      <a:endParaRPr lang="en-US" sz="1600" b="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396172"/>
                  </a:ext>
                </a:extLst>
              </a:tr>
            </a:tbl>
          </a:graphicData>
        </a:graphic>
      </p:graphicFrame>
    </p:spTree>
    <p:extLst>
      <p:ext uri="{BB962C8B-B14F-4D97-AF65-F5344CB8AC3E}">
        <p14:creationId xmlns:p14="http://schemas.microsoft.com/office/powerpoint/2010/main" val="1259654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364922" y="798513"/>
            <a:ext cx="441415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Dataset Description</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aphicFrame>
        <p:nvGraphicFramePr>
          <p:cNvPr id="3" name="Table 4">
            <a:extLst>
              <a:ext uri="{FF2B5EF4-FFF2-40B4-BE49-F238E27FC236}">
                <a16:creationId xmlns:a16="http://schemas.microsoft.com/office/drawing/2014/main" id="{962DA728-04FD-EF72-EEDE-C1C0526026D6}"/>
              </a:ext>
            </a:extLst>
          </p:cNvPr>
          <p:cNvGraphicFramePr>
            <a:graphicFrameLocks noGrp="1"/>
          </p:cNvGraphicFramePr>
          <p:nvPr>
            <p:extLst>
              <p:ext uri="{D42A27DB-BD31-4B8C-83A1-F6EECF244321}">
                <p14:modId xmlns:p14="http://schemas.microsoft.com/office/powerpoint/2010/main" val="2183081766"/>
              </p:ext>
            </p:extLst>
          </p:nvPr>
        </p:nvGraphicFramePr>
        <p:xfrm>
          <a:off x="533400" y="2028557"/>
          <a:ext cx="8077200" cy="3305675"/>
        </p:xfrm>
        <a:graphic>
          <a:graphicData uri="http://schemas.openxmlformats.org/drawingml/2006/table">
            <a:tbl>
              <a:tblPr firstRow="1" bandRow="1">
                <a:tableStyleId>{616DA210-FB5B-4158-B5E0-FEB733F419BA}</a:tableStyleId>
              </a:tblPr>
              <a:tblGrid>
                <a:gridCol w="1828800">
                  <a:extLst>
                    <a:ext uri="{9D8B030D-6E8A-4147-A177-3AD203B41FA5}">
                      <a16:colId xmlns:a16="http://schemas.microsoft.com/office/drawing/2014/main" val="1092794743"/>
                    </a:ext>
                  </a:extLst>
                </a:gridCol>
                <a:gridCol w="3556000">
                  <a:extLst>
                    <a:ext uri="{9D8B030D-6E8A-4147-A177-3AD203B41FA5}">
                      <a16:colId xmlns:a16="http://schemas.microsoft.com/office/drawing/2014/main" val="807869779"/>
                    </a:ext>
                  </a:extLst>
                </a:gridCol>
                <a:gridCol w="2692400">
                  <a:extLst>
                    <a:ext uri="{9D8B030D-6E8A-4147-A177-3AD203B41FA5}">
                      <a16:colId xmlns:a16="http://schemas.microsoft.com/office/drawing/2014/main" val="663614339"/>
                    </a:ext>
                  </a:extLst>
                </a:gridCol>
              </a:tblGrid>
              <a:tr h="837120">
                <a:tc>
                  <a:txBody>
                    <a:bodyPr/>
                    <a:lstStyle/>
                    <a:p>
                      <a:pPr algn="ctr"/>
                      <a:r>
                        <a:rPr lang="en-US" dirty="0">
                          <a:solidFill>
                            <a:schemeClr val="bg2"/>
                          </a:solidFill>
                          <a:latin typeface="Times New Roman" panose="02020603050405020304" pitchFamily="18" charset="0"/>
                          <a:cs typeface="Times New Roman" panose="02020603050405020304" pitchFamily="18" charset="0"/>
                        </a:rPr>
                        <a:t>Title</a:t>
                      </a:r>
                      <a:endParaRPr lang="en-IN" dirty="0">
                        <a:solidFill>
                          <a:schemeClr val="bg2"/>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bg2"/>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CBIS-DDSM</a:t>
                      </a:r>
                    </a:p>
                    <a:p>
                      <a:pPr algn="ctr"/>
                      <a:r>
                        <a:rPr lang="en-US" dirty="0">
                          <a:solidFill>
                            <a:schemeClr val="bg2"/>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Breast Cancer Image Dataset</a:t>
                      </a:r>
                      <a:endParaRPr lang="en-IN" dirty="0">
                        <a:solidFill>
                          <a:schemeClr val="bg2"/>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bg2"/>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INbreast Dataset</a:t>
                      </a:r>
                      <a:endParaRPr lang="en-IN" dirty="0">
                        <a:solidFill>
                          <a:schemeClr val="bg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8364395"/>
                  </a:ext>
                </a:extLst>
              </a:tr>
              <a:tr h="437586">
                <a:tc>
                  <a:txBody>
                    <a:bodyPr/>
                    <a:lstStyle/>
                    <a:p>
                      <a:pPr algn="ctr"/>
                      <a:r>
                        <a:rPr lang="en-IN" dirty="0">
                          <a:latin typeface="Times New Roman" panose="02020603050405020304" pitchFamily="18" charset="0"/>
                          <a:cs typeface="Times New Roman" panose="02020603050405020304" pitchFamily="18" charset="0"/>
                        </a:rPr>
                        <a:t>Number of Images</a:t>
                      </a:r>
                    </a:p>
                  </a:txBody>
                  <a:tcPr/>
                </a:tc>
                <a:tc>
                  <a:txBody>
                    <a:bodyPr/>
                    <a:lstStyle/>
                    <a:p>
                      <a:pPr algn="ctr"/>
                      <a:r>
                        <a:rPr lang="en-US" dirty="0">
                          <a:latin typeface="Times New Roman" panose="02020603050405020304" pitchFamily="18" charset="0"/>
                          <a:cs typeface="Times New Roman" panose="02020603050405020304" pitchFamily="18" charset="0"/>
                        </a:rPr>
                        <a:t>10239</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410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2514243"/>
                  </a:ext>
                </a:extLst>
              </a:tr>
              <a:tr h="737237">
                <a:tc>
                  <a:txBody>
                    <a:bodyPr/>
                    <a:lstStyle/>
                    <a:p>
                      <a:pPr algn="ctr"/>
                      <a:r>
                        <a:rPr lang="en-US" dirty="0">
                          <a:latin typeface="Times New Roman" panose="02020603050405020304" pitchFamily="18" charset="0"/>
                          <a:cs typeface="Times New Roman" panose="02020603050405020304" pitchFamily="18" charset="0"/>
                        </a:rPr>
                        <a:t>Image Format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.jpg(JPEG IMAGE)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dcm</a:t>
                      </a:r>
                      <a:r>
                        <a:rPr lang="en-US" dirty="0">
                          <a:latin typeface="Times New Roman" panose="02020603050405020304" pitchFamily="18" charset="0"/>
                          <a:cs typeface="Times New Roman" panose="02020603050405020304" pitchFamily="18" charset="0"/>
                        </a:rPr>
                        <a:t> (DICOM IMAGE)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7603531"/>
                  </a:ext>
                </a:extLst>
              </a:tr>
              <a:tr h="646866">
                <a:tc>
                  <a:txBody>
                    <a:bodyPr/>
                    <a:lstStyle/>
                    <a:p>
                      <a:pPr algn="ctr"/>
                      <a:r>
                        <a:rPr lang="en-US" dirty="0">
                          <a:latin typeface="Times New Roman" panose="02020603050405020304" pitchFamily="18" charset="0"/>
                          <a:cs typeface="Times New Roman" panose="02020603050405020304" pitchFamily="18" charset="0"/>
                        </a:rPr>
                        <a:t>Total </a:t>
                      </a:r>
                      <a:r>
                        <a:rPr lang="en-US" dirty="0" err="1">
                          <a:latin typeface="Times New Roman" panose="02020603050405020304" pitchFamily="18" charset="0"/>
                          <a:cs typeface="Times New Roman" panose="02020603050405020304" pitchFamily="18" charset="0"/>
                        </a:rPr>
                        <a:t>No.of</a:t>
                      </a:r>
                      <a:r>
                        <a:rPr lang="en-US" dirty="0">
                          <a:latin typeface="Times New Roman" panose="02020603050405020304" pitchFamily="18" charset="0"/>
                          <a:cs typeface="Times New Roman" panose="02020603050405020304" pitchFamily="18" charset="0"/>
                        </a:rPr>
                        <a:t> Malignant Cases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6100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220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8911558"/>
                  </a:ext>
                </a:extLst>
              </a:tr>
              <a:tr h="646866">
                <a:tc>
                  <a:txBody>
                    <a:bodyPr/>
                    <a:lstStyle/>
                    <a:p>
                      <a:pPr algn="ctr"/>
                      <a:r>
                        <a:rPr lang="en-US" dirty="0">
                          <a:latin typeface="Times New Roman" panose="02020603050405020304" pitchFamily="18" charset="0"/>
                          <a:cs typeface="Times New Roman" panose="02020603050405020304" pitchFamily="18" charset="0"/>
                        </a:rPr>
                        <a:t>Total </a:t>
                      </a:r>
                      <a:r>
                        <a:rPr lang="en-US" dirty="0" err="1">
                          <a:latin typeface="Times New Roman" panose="02020603050405020304" pitchFamily="18" charset="0"/>
                          <a:cs typeface="Times New Roman" panose="02020603050405020304" pitchFamily="18" charset="0"/>
                        </a:rPr>
                        <a:t>No.of</a:t>
                      </a:r>
                      <a:r>
                        <a:rPr lang="en-US" dirty="0">
                          <a:latin typeface="Times New Roman" panose="02020603050405020304" pitchFamily="18" charset="0"/>
                          <a:cs typeface="Times New Roman" panose="02020603050405020304" pitchFamily="18" charset="0"/>
                        </a:rPr>
                        <a:t> </a:t>
                      </a:r>
                    </a:p>
                    <a:p>
                      <a:pPr algn="ctr"/>
                      <a:r>
                        <a:rPr lang="en-US" dirty="0">
                          <a:latin typeface="Times New Roman" panose="02020603050405020304" pitchFamily="18" charset="0"/>
                          <a:cs typeface="Times New Roman" panose="02020603050405020304" pitchFamily="18" charset="0"/>
                        </a:rPr>
                        <a:t>Benign Cases</a:t>
                      </a:r>
                    </a:p>
                  </a:txBody>
                  <a:tcPr/>
                </a:tc>
                <a:tc>
                  <a:txBody>
                    <a:bodyPr/>
                    <a:lstStyle/>
                    <a:p>
                      <a:pPr algn="ctr"/>
                      <a:r>
                        <a:rPr lang="en-US" dirty="0">
                          <a:latin typeface="Times New Roman" panose="02020603050405020304" pitchFamily="18" charset="0"/>
                          <a:cs typeface="Times New Roman" panose="02020603050405020304" pitchFamily="18" charset="0"/>
                        </a:rPr>
                        <a:t>4139</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190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9440386"/>
                  </a:ext>
                </a:extLst>
              </a:tr>
            </a:tbl>
          </a:graphicData>
        </a:graphic>
      </p:graphicFrame>
    </p:spTree>
    <p:extLst>
      <p:ext uri="{BB962C8B-B14F-4D97-AF65-F5344CB8AC3E}">
        <p14:creationId xmlns:p14="http://schemas.microsoft.com/office/powerpoint/2010/main" val="2806915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IN" sz="2000" b="1" i="0" u="none" strike="noStrike" cap="none" dirty="0">
                <a:solidFill>
                  <a:schemeClr val="dk1"/>
                </a:solidFill>
                <a:latin typeface="Times New Roman"/>
                <a:ea typeface="Times New Roman"/>
                <a:cs typeface="Times New Roman"/>
                <a:sym typeface="Times New Roman"/>
              </a:rPr>
              <a:t>Block Diagram of Pre-processing Module</a:t>
            </a:r>
            <a:endParaRPr lang="en-US" sz="20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12CF2D-10C4-6338-9F4D-111FE7F0AE4C}"/>
              </a:ext>
            </a:extLst>
          </p:cNvPr>
          <p:cNvPicPr>
            <a:picLocks noChangeAspect="1"/>
          </p:cNvPicPr>
          <p:nvPr/>
        </p:nvPicPr>
        <p:blipFill rotWithShape="1">
          <a:blip r:embed="rId5"/>
          <a:srcRect r="5924"/>
          <a:stretch/>
        </p:blipFill>
        <p:spPr>
          <a:xfrm>
            <a:off x="387338" y="1380582"/>
            <a:ext cx="8350954" cy="4761094"/>
          </a:xfrm>
          <a:prstGeom prst="rect">
            <a:avLst/>
          </a:prstGeom>
        </p:spPr>
      </p:pic>
    </p:spTree>
    <p:extLst>
      <p:ext uri="{BB962C8B-B14F-4D97-AF65-F5344CB8AC3E}">
        <p14:creationId xmlns:p14="http://schemas.microsoft.com/office/powerpoint/2010/main" val="175943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723899" y="1284216"/>
            <a:ext cx="441415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Expected Outcomes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600075" y="2153874"/>
            <a:ext cx="8143875" cy="411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A new method for detecting breast cancer in mammograms that is more accurate and easier to interpret.</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A deep learning model is trained on a large dataset of mammogram images with and without breast cancer.</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Detecting breast cancer in mammograms is done efficiently by reducing the number of false positive rates.</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A model with light weight architecture to perform accurate detection of mass with less computational time.</a:t>
            </a:r>
          </a:p>
          <a:p>
            <a:pPr marL="342900" indent="-342900" algn="just">
              <a:spcBef>
                <a:spcPct val="0"/>
              </a:spcBef>
              <a:buFont typeface="Arial" panose="020B0604020202020204" pitchFamily="34" charset="0"/>
              <a:buChar char="•"/>
              <a:tabLst>
                <a:tab pos="520700" algn="l"/>
              </a:tabLst>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System design </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EA94E9-F28E-00F7-33EF-5548C7E24BF7}"/>
              </a:ext>
            </a:extLst>
          </p:cNvPr>
          <p:cNvPicPr>
            <a:picLocks noChangeAspect="1"/>
          </p:cNvPicPr>
          <p:nvPr/>
        </p:nvPicPr>
        <p:blipFill>
          <a:blip r:embed="rId5"/>
          <a:srcRect/>
          <a:stretch/>
        </p:blipFill>
        <p:spPr>
          <a:xfrm>
            <a:off x="1567800" y="1442137"/>
            <a:ext cx="6008400" cy="4990414"/>
          </a:xfrm>
          <a:prstGeom prst="rect">
            <a:avLst/>
          </a:prstGeom>
        </p:spPr>
      </p:pic>
    </p:spTree>
    <p:extLst>
      <p:ext uri="{BB962C8B-B14F-4D97-AF65-F5344CB8AC3E}">
        <p14:creationId xmlns:p14="http://schemas.microsoft.com/office/powerpoint/2010/main" val="1293909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p:pic>
        <p:nvPicPr>
          <p:cNvPr id="14" name="Google Shape;134;p2"/>
          <p:cNvPicPr preferRelativeResize="0"/>
          <p:nvPr/>
        </p:nvPicPr>
        <p:blipFill rotWithShape="1">
          <a:blip r:embed="rId3">
            <a:alphaModFix/>
          </a:blip>
          <a:srcRect/>
          <a:stretch/>
        </p:blipFill>
        <p:spPr>
          <a:xfrm>
            <a:off x="1" y="6553200"/>
            <a:ext cx="9144000" cy="307975"/>
          </a:xfrm>
          <a:prstGeom prst="rect">
            <a:avLst/>
          </a:prstGeom>
          <a:noFill/>
          <a:ln>
            <a:noFill/>
          </a:ln>
        </p:spPr>
      </p:pic>
      <p:sp>
        <p:nvSpPr>
          <p:cNvPr id="15" name="Google Shape;135;p2"/>
          <p:cNvSpPr txBox="1"/>
          <p:nvPr/>
        </p:nvSpPr>
        <p:spPr>
          <a:xfrm>
            <a:off x="2273301"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6" name="Google Shape;136;p2"/>
          <p:cNvPicPr preferRelativeResize="0"/>
          <p:nvPr/>
        </p:nvPicPr>
        <p:blipFill rotWithShape="1">
          <a:blip r:embed="rId3">
            <a:alphaModFix/>
          </a:blip>
          <a:srcRect/>
          <a:stretch/>
        </p:blipFill>
        <p:spPr>
          <a:xfrm>
            <a:off x="1" y="0"/>
            <a:ext cx="9144000" cy="609600"/>
          </a:xfrm>
          <a:prstGeom prst="rect">
            <a:avLst/>
          </a:prstGeom>
          <a:noFill/>
          <a:ln>
            <a:noFill/>
          </a:ln>
        </p:spPr>
      </p:pic>
      <p:sp>
        <p:nvSpPr>
          <p:cNvPr id="17" name="Google Shape;137;p2"/>
          <p:cNvSpPr/>
          <p:nvPr/>
        </p:nvSpPr>
        <p:spPr>
          <a:xfrm>
            <a:off x="8550276"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51</a:t>
            </a:fld>
            <a:endParaRPr sz="1600" b="1" i="0" u="none" strike="noStrike" cap="none">
              <a:solidFill>
                <a:srgbClr val="FFFFFF"/>
              </a:solidFill>
              <a:latin typeface="Comic Sans MS"/>
              <a:ea typeface="Comic Sans MS"/>
              <a:cs typeface="Comic Sans MS"/>
              <a:sym typeface="Comic Sans MS"/>
            </a:endParaRPr>
          </a:p>
        </p:txBody>
      </p:sp>
      <p:sp>
        <p:nvSpPr>
          <p:cNvPr id="18" name="Google Shape;138;p2"/>
          <p:cNvSpPr txBox="1">
            <a:spLocks/>
          </p:cNvSpPr>
          <p:nvPr/>
        </p:nvSpPr>
        <p:spPr>
          <a:xfrm>
            <a:off x="0" y="6564313"/>
            <a:ext cx="1937658" cy="41343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0066"/>
              </a:buClr>
              <a:buSzPts val="1400"/>
              <a:buFont typeface="Arial Rounded"/>
              <a:buNone/>
              <a:tabLst/>
              <a:defRPr/>
            </a:pPr>
            <a:fld id="{1EBC5211-1370-4AE5-AEE8-0609C9313730}" type="datetime3">
              <a:rPr kumimoji="0" lang="en-US" sz="1400" b="1" i="0" u="none" strike="noStrike" kern="0" cap="none" spc="0" normalizeH="0" baseline="0" noProof="0" smtClean="0">
                <a:ln>
                  <a:noFill/>
                </a:ln>
                <a:solidFill>
                  <a:srgbClr val="FF0066"/>
                </a:solidFill>
                <a:effectLst/>
                <a:uLnTx/>
                <a:uFillTx/>
                <a:latin typeface="Arial Rounded"/>
                <a:ea typeface="Times New Roman"/>
                <a:cs typeface="Times New Roman"/>
                <a:sym typeface="Arial Rounded"/>
              </a:rPr>
              <a:pPr marL="0" marR="0" lvl="0" indent="0" algn="l" defTabSz="914400" rtl="0" eaLnBrk="1" fontAlgn="auto" latinLnBrk="0" hangingPunct="1">
                <a:lnSpc>
                  <a:spcPct val="100000"/>
                </a:lnSpc>
                <a:spcBef>
                  <a:spcPts val="0"/>
                </a:spcBef>
                <a:spcAft>
                  <a:spcPts val="0"/>
                </a:spcAft>
                <a:buClr>
                  <a:srgbClr val="FF0066"/>
                </a:buClr>
                <a:buSzPts val="1400"/>
                <a:buFont typeface="Arial Rounded"/>
                <a:buNone/>
                <a:tabLst/>
                <a:defRPr/>
              </a:pPr>
              <a:t>7 January 2024</a:t>
            </a:fld>
            <a:endParaRPr kumimoji="0" lang="en-US" sz="1400" b="1" i="0" u="none" strike="noStrike" kern="0" cap="none" spc="0" normalizeH="0" baseline="0" noProof="0" dirty="0">
              <a:ln>
                <a:noFill/>
              </a:ln>
              <a:solidFill>
                <a:srgbClr val="FF0066"/>
              </a:solidFill>
              <a:effectLst/>
              <a:uLnTx/>
              <a:uFillTx/>
              <a:latin typeface="Arial Rounded"/>
              <a:ea typeface="Arial Rounded"/>
              <a:cs typeface="Arial Rounded"/>
              <a:sym typeface="Arial Rounded"/>
            </a:endParaRPr>
          </a:p>
        </p:txBody>
      </p:sp>
      <p:sp>
        <p:nvSpPr>
          <p:cNvPr id="19" name="Google Shape;139;p2"/>
          <p:cNvSpPr txBox="1"/>
          <p:nvPr/>
        </p:nvSpPr>
        <p:spPr>
          <a:xfrm>
            <a:off x="919164"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20" name="Google Shape;140;p2"/>
          <p:cNvSpPr/>
          <p:nvPr/>
        </p:nvSpPr>
        <p:spPr>
          <a:xfrm>
            <a:off x="8355014"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21" name="Google Shape;141;p2" descr="A picture containing text, sign, watch&#10;&#10;Description automatically generated"/>
          <p:cNvPicPr preferRelativeResize="0"/>
          <p:nvPr/>
        </p:nvPicPr>
        <p:blipFill rotWithShape="1">
          <a:blip r:embed="rId4">
            <a:alphaModFix/>
          </a:blip>
          <a:srcRect/>
          <a:stretch/>
        </p:blipFill>
        <p:spPr>
          <a:xfrm>
            <a:off x="8382001" y="47625"/>
            <a:ext cx="731838" cy="714375"/>
          </a:xfrm>
          <a:prstGeom prst="rect">
            <a:avLst/>
          </a:prstGeom>
          <a:noFill/>
          <a:ln>
            <a:noFill/>
          </a:ln>
        </p:spPr>
      </p:pic>
      <p:sp>
        <p:nvSpPr>
          <p:cNvPr id="22" name="Google Shape;142;p2"/>
          <p:cNvSpPr txBox="1"/>
          <p:nvPr/>
        </p:nvSpPr>
        <p:spPr>
          <a:xfrm>
            <a:off x="1672773"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2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4"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4" name="Rectangle 23"/>
              <p:cNvSpPr/>
              <p:nvPr/>
            </p:nvSpPr>
            <p:spPr>
              <a:xfrm>
                <a:off x="317264" y="1417282"/>
                <a:ext cx="8623536" cy="4401333"/>
              </a:xfrm>
              <a:prstGeom prst="rect">
                <a:avLst/>
              </a:prstGeom>
            </p:spPr>
            <p:txBody>
              <a:bodyPr wrap="square">
                <a:spAutoFit/>
              </a:bodyPr>
              <a:lstStyle/>
              <a:p>
                <a:pPr marL="457200" indent="-457200">
                  <a:spcBef>
                    <a:spcPct val="0"/>
                  </a:spcBef>
                  <a:buFontTx/>
                  <a:buAutoNum type="arabicPeriod"/>
                  <a:tabLst>
                    <a:tab pos="520700" algn="l"/>
                  </a:tabLst>
                </a:pPr>
                <a:r>
                  <a:rPr lang="en-US" altLang="en-US" sz="2400" b="1" dirty="0">
                    <a:latin typeface="Times New Roman" pitchFamily="18" charset="0"/>
                    <a:cs typeface="Times New Roman" pitchFamily="18" charset="0"/>
                  </a:rPr>
                  <a:t>Data Preprocessing :</a:t>
                </a:r>
              </a:p>
              <a:p>
                <a:pPr marL="457200" indent="-457200">
                  <a:spcBef>
                    <a:spcPct val="0"/>
                  </a:spcBef>
                  <a:tabLst>
                    <a:tab pos="520700" algn="l"/>
                  </a:tabLst>
                </a:pPr>
                <a:endParaRPr lang="en-US" sz="2400" b="1" dirty="0">
                  <a:latin typeface="Times New Roman" pitchFamily="18" charset="0"/>
                  <a:cs typeface="Times New Roman" pitchFamily="18" charset="0"/>
                </a:endParaRPr>
              </a:p>
              <a:p>
                <a:pPr marL="457200" indent="-457200">
                  <a:spcBef>
                    <a:spcPct val="0"/>
                  </a:spcBef>
                  <a:buFont typeface="+mj-lt"/>
                  <a:buAutoNum type="alphaLcParenR"/>
                  <a:tabLst>
                    <a:tab pos="520700" algn="l"/>
                  </a:tabLst>
                </a:pPr>
                <a:r>
                  <a:rPr lang="en-US" sz="1800" b="1" dirty="0">
                    <a:latin typeface="Times New Roman" pitchFamily="18" charset="0"/>
                    <a:cs typeface="Times New Roman" pitchFamily="18" charset="0"/>
                  </a:rPr>
                  <a:t>Binarize the image </a:t>
                </a:r>
              </a:p>
              <a:p>
                <a:pPr marL="457200" indent="-457200">
                  <a:spcBef>
                    <a:spcPct val="0"/>
                  </a:spcBef>
                  <a:tabLst>
                    <a:tab pos="520700" algn="l"/>
                  </a:tabLst>
                </a:pPr>
                <a14:m>
                  <m:oMathPara xmlns:m="http://schemas.openxmlformats.org/officeDocument/2006/math">
                    <m:oMathParaPr>
                      <m:jc m:val="centerGroup"/>
                    </m:oMathParaPr>
                    <m:oMath xmlns:m="http://schemas.openxmlformats.org/officeDocument/2006/math">
                      <m:sSub>
                        <m:sSubPr>
                          <m:ctrlPr>
                            <a:rPr lang="en-IN" sz="1800" i="1" smtClean="0">
                              <a:effectLst/>
                              <a:latin typeface="Cambria Math" panose="02040503050406030204" pitchFamily="18" charset="0"/>
                              <a:cs typeface="Times New Roman" panose="02020603050405020304" pitchFamily="18" charset="0"/>
                            </a:rPr>
                          </m:ctrlPr>
                        </m:sSubPr>
                        <m:e>
                          <m:r>
                            <m:rPr>
                              <m:nor/>
                            </m:rPr>
                            <a:rPr lang="en-IN" sz="1800" b="0" i="0" smtClean="0">
                              <a:effectLst/>
                              <a:latin typeface="Cambria Math" panose="02040503050406030204" pitchFamily="18" charset="0"/>
                              <a:cs typeface="Times New Roman" panose="02020603050405020304" pitchFamily="18" charset="0"/>
                            </a:rPr>
                            <m:t>  </m:t>
                          </m:r>
                          <m:r>
                            <m:rPr>
                              <m:nor/>
                            </m:rPr>
                            <a:rPr lang="en-IN" sz="1800">
                              <a:effectLst/>
                              <a:latin typeface="Times New Roman" panose="02020603050405020304" pitchFamily="18" charset="0"/>
                              <a:ea typeface="Calibri" panose="020F0502020204030204" pitchFamily="34" charset="0"/>
                            </a:rPr>
                            <m:t>bin</m:t>
                          </m:r>
                        </m:e>
                        <m:sub>
                          <m:r>
                            <m:rPr>
                              <m:nor/>
                            </m:rPr>
                            <a:rPr lang="en-IN" sz="1800">
                              <a:effectLst/>
                              <a:latin typeface="Times New Roman" panose="02020603050405020304" pitchFamily="18" charset="0"/>
                              <a:ea typeface="Calibri" panose="020F0502020204030204" pitchFamily="34" charset="0"/>
                            </a:rPr>
                            <m:t>img</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𝑦</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1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𝑇</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&lt;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𝑇</m:t>
                              </m:r>
                            </m:e>
                          </m:eqArr>
                        </m:e>
                      </m:d>
                    </m:oMath>
                  </m:oMathPara>
                </a14:m>
                <a:endParaRPr lang="en-US" sz="1800" b="1" dirty="0">
                  <a:latin typeface="Times New Roman" pitchFamily="18" charset="0"/>
                  <a:cs typeface="Times New Roman" pitchFamily="18" charset="0"/>
                </a:endParaRPr>
              </a:p>
              <a:p>
                <a:pPr marL="457200">
                  <a:lnSpc>
                    <a:spcPct val="107000"/>
                  </a:lnSpc>
                  <a:spcAft>
                    <a:spcPts val="800"/>
                  </a:spcAft>
                </a:pPr>
                <a:r>
                  <a:rPr lang="en-US" sz="1800" dirty="0">
                    <a:latin typeface="Times New Roman" panose="02020603050405020304" pitchFamily="18" charset="0"/>
                    <a:ea typeface="Times New Roman" panose="02020603050405020304" pitchFamily="18" charset="0"/>
                    <a:cs typeface="Latha" panose="020B0604020202020204" pitchFamily="34" charset="0"/>
                  </a:rPr>
                  <a:t>w</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here: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x – row pixel of an image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y – column pixel of an image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T – threshold value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I – pixel value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bin</a:t>
                </a:r>
                <a:r>
                  <a:rPr lang="en-US" sz="1800" baseline="-25000" dirty="0">
                    <a:effectLst/>
                    <a:latin typeface="Times New Roman" panose="02020603050405020304" pitchFamily="18" charset="0"/>
                    <a:ea typeface="Times New Roman" panose="02020603050405020304" pitchFamily="18" charset="0"/>
                    <a:cs typeface="Latha" panose="020B0604020202020204" pitchFamily="34" charset="0"/>
                  </a:rPr>
                  <a:t>img </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a:t>
                </a:r>
                <a:r>
                  <a:rPr lang="en-US" sz="1800" baseline="-25000"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binarized image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img – input image</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317264" y="1417282"/>
                <a:ext cx="8623536" cy="4401333"/>
              </a:xfrm>
              <a:prstGeom prst="rect">
                <a:avLst/>
              </a:prstGeom>
              <a:blipFill>
                <a:blip r:embed="rId5"/>
                <a:stretch>
                  <a:fillRect l="-919" t="-1108" b="-1108"/>
                </a:stretch>
              </a:blipFill>
            </p:spPr>
            <p:txBody>
              <a:bodyPr/>
              <a:lstStyle/>
              <a:p>
                <a:r>
                  <a:rPr lang="en-US">
                    <a:noFill/>
                  </a:rPr>
                  <a:t> </a:t>
                </a:r>
              </a:p>
            </p:txBody>
          </p:sp>
        </mc:Fallback>
      </mc:AlternateContent>
    </p:spTree>
    <p:extLst>
      <p:ext uri="{BB962C8B-B14F-4D97-AF65-F5344CB8AC3E}">
        <p14:creationId xmlns:p14="http://schemas.microsoft.com/office/powerpoint/2010/main" val="2335519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p:pic>
        <p:nvPicPr>
          <p:cNvPr id="14" name="Google Shape;134;p2"/>
          <p:cNvPicPr preferRelativeResize="0"/>
          <p:nvPr/>
        </p:nvPicPr>
        <p:blipFill rotWithShape="1">
          <a:blip r:embed="rId3">
            <a:alphaModFix/>
          </a:blip>
          <a:srcRect/>
          <a:stretch/>
        </p:blipFill>
        <p:spPr>
          <a:xfrm>
            <a:off x="1" y="6553200"/>
            <a:ext cx="9144000" cy="307975"/>
          </a:xfrm>
          <a:prstGeom prst="rect">
            <a:avLst/>
          </a:prstGeom>
          <a:noFill/>
          <a:ln>
            <a:noFill/>
          </a:ln>
        </p:spPr>
      </p:pic>
      <p:sp>
        <p:nvSpPr>
          <p:cNvPr id="15" name="Google Shape;135;p2"/>
          <p:cNvSpPr txBox="1"/>
          <p:nvPr/>
        </p:nvSpPr>
        <p:spPr>
          <a:xfrm>
            <a:off x="2273301"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6" name="Google Shape;136;p2"/>
          <p:cNvPicPr preferRelativeResize="0"/>
          <p:nvPr/>
        </p:nvPicPr>
        <p:blipFill rotWithShape="1">
          <a:blip r:embed="rId3">
            <a:alphaModFix/>
          </a:blip>
          <a:srcRect/>
          <a:stretch/>
        </p:blipFill>
        <p:spPr>
          <a:xfrm>
            <a:off x="1" y="0"/>
            <a:ext cx="9144000" cy="609600"/>
          </a:xfrm>
          <a:prstGeom prst="rect">
            <a:avLst/>
          </a:prstGeom>
          <a:noFill/>
          <a:ln>
            <a:noFill/>
          </a:ln>
        </p:spPr>
      </p:pic>
      <p:sp>
        <p:nvSpPr>
          <p:cNvPr id="17" name="Google Shape;137;p2"/>
          <p:cNvSpPr/>
          <p:nvPr/>
        </p:nvSpPr>
        <p:spPr>
          <a:xfrm>
            <a:off x="8550276"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52</a:t>
            </a:fld>
            <a:endParaRPr sz="1600" b="1" i="0" u="none" strike="noStrike" cap="none">
              <a:solidFill>
                <a:srgbClr val="FFFFFF"/>
              </a:solidFill>
              <a:latin typeface="Comic Sans MS"/>
              <a:ea typeface="Comic Sans MS"/>
              <a:cs typeface="Comic Sans MS"/>
              <a:sym typeface="Comic Sans MS"/>
            </a:endParaRPr>
          </a:p>
        </p:txBody>
      </p:sp>
      <p:sp>
        <p:nvSpPr>
          <p:cNvPr id="18" name="Google Shape;138;p2"/>
          <p:cNvSpPr txBox="1">
            <a:spLocks/>
          </p:cNvSpPr>
          <p:nvPr/>
        </p:nvSpPr>
        <p:spPr>
          <a:xfrm>
            <a:off x="0" y="6564313"/>
            <a:ext cx="1937658" cy="41343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0066"/>
              </a:buClr>
              <a:buSzPts val="1400"/>
              <a:buFont typeface="Arial Rounded"/>
              <a:buNone/>
              <a:tabLst/>
              <a:defRPr/>
            </a:pPr>
            <a:fld id="{1EBC5211-1370-4AE5-AEE8-0609C9313730}" type="datetime3">
              <a:rPr kumimoji="0" lang="en-US" sz="1400" b="1" i="0" u="none" strike="noStrike" kern="0" cap="none" spc="0" normalizeH="0" baseline="0" noProof="0" smtClean="0">
                <a:ln>
                  <a:noFill/>
                </a:ln>
                <a:solidFill>
                  <a:srgbClr val="FF0066"/>
                </a:solidFill>
                <a:effectLst/>
                <a:uLnTx/>
                <a:uFillTx/>
                <a:latin typeface="Arial Rounded"/>
                <a:ea typeface="Times New Roman"/>
                <a:cs typeface="Times New Roman"/>
                <a:sym typeface="Arial Rounded"/>
              </a:rPr>
              <a:pPr marL="0" marR="0" lvl="0" indent="0" algn="l" defTabSz="914400" rtl="0" eaLnBrk="1" fontAlgn="auto" latinLnBrk="0" hangingPunct="1">
                <a:lnSpc>
                  <a:spcPct val="100000"/>
                </a:lnSpc>
                <a:spcBef>
                  <a:spcPts val="0"/>
                </a:spcBef>
                <a:spcAft>
                  <a:spcPts val="0"/>
                </a:spcAft>
                <a:buClr>
                  <a:srgbClr val="FF0066"/>
                </a:buClr>
                <a:buSzPts val="1400"/>
                <a:buFont typeface="Arial Rounded"/>
                <a:buNone/>
                <a:tabLst/>
                <a:defRPr/>
              </a:pPr>
              <a:t>7 January 2024</a:t>
            </a:fld>
            <a:endParaRPr kumimoji="0" lang="en-US" sz="1400" b="1" i="0" u="none" strike="noStrike" kern="0" cap="none" spc="0" normalizeH="0" baseline="0" noProof="0" dirty="0">
              <a:ln>
                <a:noFill/>
              </a:ln>
              <a:solidFill>
                <a:srgbClr val="FF0066"/>
              </a:solidFill>
              <a:effectLst/>
              <a:uLnTx/>
              <a:uFillTx/>
              <a:latin typeface="Arial Rounded"/>
              <a:ea typeface="Arial Rounded"/>
              <a:cs typeface="Arial Rounded"/>
              <a:sym typeface="Arial Rounded"/>
            </a:endParaRPr>
          </a:p>
        </p:txBody>
      </p:sp>
      <p:sp>
        <p:nvSpPr>
          <p:cNvPr id="19" name="Google Shape;139;p2"/>
          <p:cNvSpPr txBox="1"/>
          <p:nvPr/>
        </p:nvSpPr>
        <p:spPr>
          <a:xfrm>
            <a:off x="919164"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20" name="Google Shape;140;p2"/>
          <p:cNvSpPr/>
          <p:nvPr/>
        </p:nvSpPr>
        <p:spPr>
          <a:xfrm>
            <a:off x="8355014"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21" name="Google Shape;141;p2" descr="A picture containing text, sign, watch&#10;&#10;Description automatically generated"/>
          <p:cNvPicPr preferRelativeResize="0"/>
          <p:nvPr/>
        </p:nvPicPr>
        <p:blipFill rotWithShape="1">
          <a:blip r:embed="rId4">
            <a:alphaModFix/>
          </a:blip>
          <a:srcRect/>
          <a:stretch/>
        </p:blipFill>
        <p:spPr>
          <a:xfrm>
            <a:off x="8382001" y="47625"/>
            <a:ext cx="731838" cy="714375"/>
          </a:xfrm>
          <a:prstGeom prst="rect">
            <a:avLst/>
          </a:prstGeom>
          <a:noFill/>
          <a:ln>
            <a:noFill/>
          </a:ln>
        </p:spPr>
      </p:pic>
      <p:sp>
        <p:nvSpPr>
          <p:cNvPr id="22" name="Google Shape;142;p2"/>
          <p:cNvSpPr txBox="1"/>
          <p:nvPr/>
        </p:nvSpPr>
        <p:spPr>
          <a:xfrm>
            <a:off x="1672773"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2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4"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p:sp>
        <p:nvSpPr>
          <p:cNvPr id="24" name="Rectangle 23"/>
          <p:cNvSpPr/>
          <p:nvPr/>
        </p:nvSpPr>
        <p:spPr>
          <a:xfrm>
            <a:off x="317264" y="1417282"/>
            <a:ext cx="8623536" cy="4292842"/>
          </a:xfrm>
          <a:prstGeom prst="rect">
            <a:avLst/>
          </a:prstGeom>
        </p:spPr>
        <p:txBody>
          <a:bodyPr wrap="square">
            <a:spAutoFit/>
          </a:bodyPr>
          <a:lstStyle/>
          <a:p>
            <a:pPr marL="457200" indent="-457200">
              <a:spcBef>
                <a:spcPct val="0"/>
              </a:spcBef>
              <a:buFontTx/>
              <a:buAutoNum type="arabicPeriod"/>
              <a:tabLst>
                <a:tab pos="520700" algn="l"/>
              </a:tabLst>
            </a:pPr>
            <a:r>
              <a:rPr lang="en-US" altLang="en-US" sz="2400" b="1" dirty="0">
                <a:latin typeface="Times New Roman" pitchFamily="18" charset="0"/>
                <a:cs typeface="Times New Roman" pitchFamily="18" charset="0"/>
              </a:rPr>
              <a:t>Data Preprocessing :</a:t>
            </a:r>
          </a:p>
          <a:p>
            <a:pPr marL="457200" indent="-457200">
              <a:spcBef>
                <a:spcPct val="0"/>
              </a:spcBef>
              <a:tabLst>
                <a:tab pos="520700" algn="l"/>
              </a:tabLst>
            </a:pPr>
            <a:endParaRPr lang="en-US" sz="1800" b="1" dirty="0">
              <a:latin typeface="Times New Roman" pitchFamily="18" charset="0"/>
              <a:cs typeface="Times New Roman" pitchFamily="18" charset="0"/>
            </a:endParaRPr>
          </a:p>
          <a:p>
            <a:pPr marL="457200" indent="-457200">
              <a:spcBef>
                <a:spcPct val="0"/>
              </a:spcBef>
              <a:buAutoNum type="alphaLcParenR" startAt="2"/>
              <a:tabLst>
                <a:tab pos="520700" algn="l"/>
              </a:tabLst>
            </a:pPr>
            <a:r>
              <a:rPr lang="en-US" sz="1800" b="1" dirty="0">
                <a:latin typeface="Times New Roman" pitchFamily="18" charset="0"/>
                <a:cs typeface="Times New Roman" pitchFamily="18" charset="0"/>
              </a:rPr>
              <a:t>Adaptive Cropping</a:t>
            </a:r>
          </a:p>
          <a:p>
            <a:pPr>
              <a:spcBef>
                <a:spcPct val="0"/>
              </a:spcBef>
              <a:tabLst>
                <a:tab pos="520700" algn="l"/>
              </a:tabLst>
            </a:pPr>
            <a:endParaRPr lang="en-US" sz="1800" b="1" dirty="0">
              <a:latin typeface="Times New Roman" pitchFamily="18" charset="0"/>
              <a:cs typeface="Times New Roman" pitchFamily="18" charset="0"/>
            </a:endParaRPr>
          </a:p>
          <a:p>
            <a:pPr algn="ctr">
              <a:spcBef>
                <a:spcPct val="0"/>
              </a:spcBef>
              <a:tabLst>
                <a:tab pos="520700" algn="l"/>
              </a:tabLst>
            </a:pPr>
            <a:r>
              <a:rPr lang="fr-FR" sz="1800" i="1" dirty="0">
                <a:effectLst/>
                <a:latin typeface="Times New Roman" panose="02020603050405020304" pitchFamily="18" charset="0"/>
                <a:ea typeface="Calibri" panose="020F0502020204030204" pitchFamily="34" charset="0"/>
              </a:rPr>
              <a:t>crop</a:t>
            </a:r>
            <a:r>
              <a:rPr lang="fr-FR" sz="1800" i="1" baseline="-25000" dirty="0">
                <a:effectLst/>
                <a:latin typeface="Times New Roman" panose="02020603050405020304" pitchFamily="18" charset="0"/>
                <a:ea typeface="Calibri" panose="020F0502020204030204" pitchFamily="34" charset="0"/>
              </a:rPr>
              <a:t>img</a:t>
            </a:r>
            <a:r>
              <a:rPr lang="fr-FR" sz="1800" i="1" dirty="0">
                <a:effectLst/>
                <a:latin typeface="Times New Roman" panose="02020603050405020304" pitchFamily="18" charset="0"/>
                <a:ea typeface="Calibri" panose="020F0502020204030204" pitchFamily="34" charset="0"/>
              </a:rPr>
              <a:t>[x­,y] = (y + crop_h : y + h − crop_h , x + crop_w : x + w − crop_w )</a:t>
            </a:r>
          </a:p>
          <a:p>
            <a:pPr>
              <a:spcBef>
                <a:spcPct val="0"/>
              </a:spcBef>
              <a:tabLst>
                <a:tab pos="520700" algn="l"/>
              </a:tabLst>
            </a:pPr>
            <a:endParaRPr lang="fr-FR" sz="1800" i="1" dirty="0">
              <a:latin typeface="Times New Roman" panose="02020603050405020304" pitchFamily="18" charset="0"/>
              <a:ea typeface="Calibri" panose="020F0502020204030204" pitchFamily="34" charset="0"/>
            </a:endParaRPr>
          </a:p>
          <a:p>
            <a:pPr marL="457200">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where: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x – row pixel of an image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y – column pixel of an image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h, w – original image height and width</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crop_h , crop_w – calculated crop sizes based on the specified percentage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spcBef>
                <a:spcPct val="0"/>
              </a:spcBef>
              <a:tabLst>
                <a:tab pos="520700" algn="l"/>
              </a:tabLst>
            </a:pPr>
            <a:endParaRPr lang="fr-FR" sz="1800" i="1" dirty="0">
              <a:effectLst/>
              <a:latin typeface="Times New Roman" panose="02020603050405020304" pitchFamily="18" charset="0"/>
              <a:ea typeface="Calibri" panose="020F0502020204030204" pitchFamily="34" charset="0"/>
            </a:endParaRPr>
          </a:p>
          <a:p>
            <a:pPr>
              <a:spcBef>
                <a:spcPct val="0"/>
              </a:spcBef>
              <a:tabLst>
                <a:tab pos="520700" algn="l"/>
              </a:tabLst>
            </a:pPr>
            <a:r>
              <a:rPr lang="fr-FR" sz="1800" i="1" dirty="0">
                <a:latin typeface="Times New Roman" panose="02020603050405020304" pitchFamily="18" charset="0"/>
                <a:ea typeface="Calibri" panose="020F0502020204030204" pitchFamily="34" charset="0"/>
                <a:cs typeface="Times New Roman" pitchFamily="18" charset="0"/>
              </a:rPr>
              <a:t>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572322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p:pic>
        <p:nvPicPr>
          <p:cNvPr id="14" name="Google Shape;134;p2"/>
          <p:cNvPicPr preferRelativeResize="0"/>
          <p:nvPr/>
        </p:nvPicPr>
        <p:blipFill rotWithShape="1">
          <a:blip r:embed="rId3">
            <a:alphaModFix/>
          </a:blip>
          <a:srcRect/>
          <a:stretch/>
        </p:blipFill>
        <p:spPr>
          <a:xfrm>
            <a:off x="1" y="6553200"/>
            <a:ext cx="9144000" cy="307975"/>
          </a:xfrm>
          <a:prstGeom prst="rect">
            <a:avLst/>
          </a:prstGeom>
          <a:noFill/>
          <a:ln>
            <a:noFill/>
          </a:ln>
        </p:spPr>
      </p:pic>
      <p:sp>
        <p:nvSpPr>
          <p:cNvPr id="15" name="Google Shape;135;p2"/>
          <p:cNvSpPr txBox="1"/>
          <p:nvPr/>
        </p:nvSpPr>
        <p:spPr>
          <a:xfrm>
            <a:off x="2273301"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6" name="Google Shape;136;p2"/>
          <p:cNvPicPr preferRelativeResize="0"/>
          <p:nvPr/>
        </p:nvPicPr>
        <p:blipFill rotWithShape="1">
          <a:blip r:embed="rId3">
            <a:alphaModFix/>
          </a:blip>
          <a:srcRect/>
          <a:stretch/>
        </p:blipFill>
        <p:spPr>
          <a:xfrm>
            <a:off x="1" y="0"/>
            <a:ext cx="9144000" cy="609600"/>
          </a:xfrm>
          <a:prstGeom prst="rect">
            <a:avLst/>
          </a:prstGeom>
          <a:noFill/>
          <a:ln>
            <a:noFill/>
          </a:ln>
        </p:spPr>
      </p:pic>
      <p:sp>
        <p:nvSpPr>
          <p:cNvPr id="17" name="Google Shape;137;p2"/>
          <p:cNvSpPr/>
          <p:nvPr/>
        </p:nvSpPr>
        <p:spPr>
          <a:xfrm>
            <a:off x="8550276"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53</a:t>
            </a:fld>
            <a:endParaRPr sz="1600" b="1" i="0" u="none" strike="noStrike" cap="none">
              <a:solidFill>
                <a:srgbClr val="FFFFFF"/>
              </a:solidFill>
              <a:latin typeface="Comic Sans MS"/>
              <a:ea typeface="Comic Sans MS"/>
              <a:cs typeface="Comic Sans MS"/>
              <a:sym typeface="Comic Sans MS"/>
            </a:endParaRPr>
          </a:p>
        </p:txBody>
      </p:sp>
      <p:sp>
        <p:nvSpPr>
          <p:cNvPr id="18" name="Google Shape;138;p2"/>
          <p:cNvSpPr txBox="1">
            <a:spLocks/>
          </p:cNvSpPr>
          <p:nvPr/>
        </p:nvSpPr>
        <p:spPr>
          <a:xfrm>
            <a:off x="0" y="6564313"/>
            <a:ext cx="1937658" cy="41343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0066"/>
              </a:buClr>
              <a:buSzPts val="1400"/>
              <a:buFont typeface="Arial Rounded"/>
              <a:buNone/>
              <a:tabLst/>
              <a:defRPr/>
            </a:pPr>
            <a:fld id="{1EBC5211-1370-4AE5-AEE8-0609C9313730}" type="datetime3">
              <a:rPr kumimoji="0" lang="en-US" sz="1400" b="1" i="0" u="none" strike="noStrike" kern="0" cap="none" spc="0" normalizeH="0" baseline="0" noProof="0" smtClean="0">
                <a:ln>
                  <a:noFill/>
                </a:ln>
                <a:solidFill>
                  <a:srgbClr val="FF0066"/>
                </a:solidFill>
                <a:effectLst/>
                <a:uLnTx/>
                <a:uFillTx/>
                <a:latin typeface="Arial Rounded"/>
                <a:ea typeface="Times New Roman"/>
                <a:cs typeface="Times New Roman"/>
                <a:sym typeface="Arial Rounded"/>
              </a:rPr>
              <a:pPr marL="0" marR="0" lvl="0" indent="0" algn="l" defTabSz="914400" rtl="0" eaLnBrk="1" fontAlgn="auto" latinLnBrk="0" hangingPunct="1">
                <a:lnSpc>
                  <a:spcPct val="100000"/>
                </a:lnSpc>
                <a:spcBef>
                  <a:spcPts val="0"/>
                </a:spcBef>
                <a:spcAft>
                  <a:spcPts val="0"/>
                </a:spcAft>
                <a:buClr>
                  <a:srgbClr val="FF0066"/>
                </a:buClr>
                <a:buSzPts val="1400"/>
                <a:buFont typeface="Arial Rounded"/>
                <a:buNone/>
                <a:tabLst/>
                <a:defRPr/>
              </a:pPr>
              <a:t>7 January 2024</a:t>
            </a:fld>
            <a:endParaRPr kumimoji="0" lang="en-US" sz="1400" b="1" i="0" u="none" strike="noStrike" kern="0" cap="none" spc="0" normalizeH="0" baseline="0" noProof="0" dirty="0">
              <a:ln>
                <a:noFill/>
              </a:ln>
              <a:solidFill>
                <a:srgbClr val="FF0066"/>
              </a:solidFill>
              <a:effectLst/>
              <a:uLnTx/>
              <a:uFillTx/>
              <a:latin typeface="Arial Rounded"/>
              <a:ea typeface="Arial Rounded"/>
              <a:cs typeface="Arial Rounded"/>
              <a:sym typeface="Arial Rounded"/>
            </a:endParaRPr>
          </a:p>
        </p:txBody>
      </p:sp>
      <p:sp>
        <p:nvSpPr>
          <p:cNvPr id="19" name="Google Shape;139;p2"/>
          <p:cNvSpPr txBox="1"/>
          <p:nvPr/>
        </p:nvSpPr>
        <p:spPr>
          <a:xfrm>
            <a:off x="919164"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20" name="Google Shape;140;p2"/>
          <p:cNvSpPr/>
          <p:nvPr/>
        </p:nvSpPr>
        <p:spPr>
          <a:xfrm>
            <a:off x="8355014"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21" name="Google Shape;141;p2" descr="A picture containing text, sign, watch&#10;&#10;Description automatically generated"/>
          <p:cNvPicPr preferRelativeResize="0"/>
          <p:nvPr/>
        </p:nvPicPr>
        <p:blipFill rotWithShape="1">
          <a:blip r:embed="rId4">
            <a:alphaModFix/>
          </a:blip>
          <a:srcRect/>
          <a:stretch/>
        </p:blipFill>
        <p:spPr>
          <a:xfrm>
            <a:off x="8382001" y="47625"/>
            <a:ext cx="731838" cy="714375"/>
          </a:xfrm>
          <a:prstGeom prst="rect">
            <a:avLst/>
          </a:prstGeom>
          <a:noFill/>
          <a:ln>
            <a:noFill/>
          </a:ln>
        </p:spPr>
      </p:pic>
      <p:sp>
        <p:nvSpPr>
          <p:cNvPr id="22" name="Google Shape;142;p2"/>
          <p:cNvSpPr txBox="1"/>
          <p:nvPr/>
        </p:nvSpPr>
        <p:spPr>
          <a:xfrm>
            <a:off x="1672773"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2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4"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4" name="Rectangle 23"/>
              <p:cNvSpPr/>
              <p:nvPr/>
            </p:nvSpPr>
            <p:spPr>
              <a:xfrm>
                <a:off x="317264" y="1417282"/>
                <a:ext cx="8623536" cy="5354030"/>
              </a:xfrm>
              <a:prstGeom prst="rect">
                <a:avLst/>
              </a:prstGeom>
            </p:spPr>
            <p:txBody>
              <a:bodyPr wrap="square">
                <a:spAutoFit/>
              </a:bodyPr>
              <a:lstStyle/>
              <a:p>
                <a:pPr marL="457200" indent="-457200">
                  <a:spcBef>
                    <a:spcPct val="0"/>
                  </a:spcBef>
                  <a:buFontTx/>
                  <a:buAutoNum type="arabicPeriod"/>
                  <a:tabLst>
                    <a:tab pos="520700" algn="l"/>
                  </a:tabLst>
                </a:pPr>
                <a:r>
                  <a:rPr lang="en-US" altLang="en-US" sz="2400" b="1" dirty="0">
                    <a:latin typeface="Times New Roman" pitchFamily="18" charset="0"/>
                    <a:cs typeface="Times New Roman" pitchFamily="18" charset="0"/>
                  </a:rPr>
                  <a:t>Data Preprocessing :</a:t>
                </a:r>
              </a:p>
              <a:p>
                <a:pPr marL="457200" indent="-457200">
                  <a:spcBef>
                    <a:spcPct val="0"/>
                  </a:spcBef>
                  <a:tabLst>
                    <a:tab pos="520700" algn="l"/>
                  </a:tabLst>
                </a:pPr>
                <a:endParaRPr lang="en-US" altLang="en-US" sz="2400" b="1" dirty="0">
                  <a:latin typeface="Times New Roman" pitchFamily="18" charset="0"/>
                  <a:cs typeface="Times New Roman" pitchFamily="18" charset="0"/>
                </a:endParaRPr>
              </a:p>
              <a:p>
                <a:pPr marL="457200" indent="-457200">
                  <a:spcBef>
                    <a:spcPct val="0"/>
                  </a:spcBef>
                  <a:tabLst>
                    <a:tab pos="520700" algn="l"/>
                  </a:tabLst>
                </a:pPr>
                <a:r>
                  <a:rPr lang="en-US" sz="1800" b="1" dirty="0">
                    <a:latin typeface="Times New Roman" pitchFamily="18" charset="0"/>
                    <a:cs typeface="Times New Roman" pitchFamily="18" charset="0"/>
                  </a:rPr>
                  <a:t>c)	CLAHE (Contrast Limited Adaptive Histogram Equalization)</a:t>
                </a:r>
              </a:p>
              <a:p>
                <a:pPr marL="457200" indent="-457200">
                  <a:spcBef>
                    <a:spcPct val="0"/>
                  </a:spcBef>
                  <a:tabLst>
                    <a:tab pos="520700" algn="l"/>
                  </a:tabLs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ctr">
                  <a:spcBef>
                    <a:spcPct val="0"/>
                  </a:spcBef>
                  <a:tabLst>
                    <a:tab pos="520700" algn="l"/>
                  </a:tabLst>
                </a:pPr>
                <a14:m>
                  <m:oMath xmlns:m="http://schemas.openxmlformats.org/officeDocument/2006/math">
                    <m:r>
                      <m:rPr>
                        <m:nor/>
                      </m:rPr>
                      <a:rPr lang="en-US" sz="1800" kern="100" smtClean="0">
                        <a:effectLst/>
                        <a:latin typeface="Times New Roman" panose="02020603050405020304" pitchFamily="18" charset="0"/>
                        <a:ea typeface="Calibri" panose="020F0502020204030204" pitchFamily="34" charset="0"/>
                        <a:cs typeface="Times New Roman" panose="02020603050405020304" pitchFamily="18" charset="0"/>
                      </a:rPr>
                      <m:t>CLAHE</m:t>
                    </m:r>
                    <m:d>
                      <m:d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𝒙</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𝒚</m:t>
                        </m:r>
                      </m:e>
                    </m:d>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m:t>
                    </m:r>
                    <m:r>
                      <m:rPr>
                        <m:nor/>
                      </m:rPr>
                      <a:rPr lang="en-US" sz="1800" kern="100">
                        <a:effectLst/>
                        <a:latin typeface="Times New Roman" panose="02020603050405020304" pitchFamily="18" charset="0"/>
                        <a:ea typeface="Calibri" panose="020F0502020204030204" pitchFamily="34" charset="0"/>
                        <a:cs typeface="Times New Roman" panose="02020603050405020304" pitchFamily="18" charset="0"/>
                      </a:rPr>
                      <m:t>clip</m:t>
                    </m:r>
                    <m:d>
                      <m:d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grow m:val="on"/>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𝒎</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𝟎</m:t>
                                </m:r>
                              </m:sub>
                              <m:sup>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𝑰</m:t>
                                </m:r>
                                <m:d>
                                  <m:d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𝒙</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𝒚</m:t>
                                    </m:r>
                                  </m:e>
                                </m:d>
                              </m:sup>
                              <m:e>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 </m:t>
                                </m:r>
                              </m:e>
                            </m:nary>
                            <m:nary>
                              <m:naryPr>
                                <m:chr m:val="∑"/>
                                <m:limLoc m:val="undOvr"/>
                                <m:grow m:val="on"/>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𝟎</m:t>
                                </m:r>
                              </m:sub>
                              <m:sup>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𝒙</m:t>
                                    </m:r>
                                  </m:sub>
                                </m:sSub>
                              </m:sup>
                              <m:e>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 </m:t>
                                </m:r>
                              </m:e>
                            </m:nary>
                            <m:nary>
                              <m:naryPr>
                                <m:chr m:val="∑"/>
                                <m:limLoc m:val="undOvr"/>
                                <m:grow m:val="on"/>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𝒋</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𝟎</m:t>
                                </m:r>
                              </m:sub>
                              <m:sup>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𝒚</m:t>
                                    </m:r>
                                  </m:sub>
                                </m:sSub>
                              </m:sup>
                              <m:e>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 </m:t>
                                </m:r>
                              </m:e>
                            </m:nary>
                            <m:r>
                              <m:rPr>
                                <m:nor/>
                              </m:rPr>
                              <a:rPr lang="en-US" sz="1800" kern="100">
                                <a:effectLst/>
                                <a:latin typeface="Times New Roman" panose="02020603050405020304" pitchFamily="18" charset="0"/>
                                <a:ea typeface="Calibri" panose="020F0502020204030204" pitchFamily="34" charset="0"/>
                                <a:cs typeface="Times New Roman" panose="02020603050405020304" pitchFamily="18" charset="0"/>
                              </a:rPr>
                              <m:t>histogram</m:t>
                            </m:r>
                            <m:d>
                              <m:d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𝑰</m:t>
                                    </m:r>
                                  </m:e>
                                  <m:sub>
                                    <m:r>
                                      <m:rPr>
                                        <m:nor/>
                                      </m:rPr>
                                      <a:rPr lang="en-US" sz="1800" kern="100">
                                        <a:effectLst/>
                                        <a:latin typeface="Times New Roman" panose="02020603050405020304" pitchFamily="18" charset="0"/>
                                        <a:ea typeface="Calibri" panose="020F0502020204030204" pitchFamily="34" charset="0"/>
                                        <a:cs typeface="Times New Roman" panose="02020603050405020304" pitchFamily="18" charset="0"/>
                                      </a:rPr>
                                      <m:t>tile</m:t>
                                    </m:r>
                                  </m:sub>
                                </m:sSub>
                                <m:d>
                                  <m:d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𝒋</m:t>
                                    </m:r>
                                  </m:e>
                                </m:d>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𝒎</m:t>
                                </m:r>
                              </m:e>
                            </m:d>
                          </m:num>
                          <m:den>
                            <m:r>
                              <m:rPr>
                                <m:nor/>
                              </m:rPr>
                              <a:rPr lang="en-US" sz="1800" kern="100">
                                <a:effectLst/>
                                <a:latin typeface="Times New Roman" panose="02020603050405020304" pitchFamily="18" charset="0"/>
                                <a:ea typeface="Calibri" panose="020F0502020204030204" pitchFamily="34" charset="0"/>
                                <a:cs typeface="Times New Roman" panose="02020603050405020304" pitchFamily="18" charset="0"/>
                              </a:rPr>
                              <m:t>clip</m:t>
                            </m:r>
                            <m:d>
                              <m:d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𝑪</m:t>
                                    </m:r>
                                  </m:e>
                                  <m:sub>
                                    <m:r>
                                      <m:rPr>
                                        <m:nor/>
                                      </m:rPr>
                                      <a:rPr lang="en-US" sz="1800" kern="100">
                                        <a:effectLst/>
                                        <a:latin typeface="Times New Roman" panose="02020603050405020304" pitchFamily="18" charset="0"/>
                                        <a:ea typeface="Calibri" panose="020F0502020204030204" pitchFamily="34" charset="0"/>
                                        <a:cs typeface="Times New Roman" panose="02020603050405020304" pitchFamily="18" charset="0"/>
                                      </a:rPr>
                                      <m:t>max</m:t>
                                    </m:r>
                                  </m:sub>
                                </m:sSub>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b="1" kern="100">
                                    <a:effectLst/>
                                    <a:latin typeface="Cambria Math" panose="02040503050406030204" pitchFamily="18" charset="0"/>
                                    <a:ea typeface="Calibri" panose="020F0502020204030204" pitchFamily="34" charset="0"/>
                                    <a:cs typeface="Times New Roman" panose="02020603050405020304" pitchFamily="18" charset="0"/>
                                  </a:rPr>
                                  <m:t>∞</m:t>
                                </m:r>
                              </m:e>
                            </m:d>
                          </m:den>
                        </m:f>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𝟎</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𝟏</m:t>
                        </m:r>
                      </m:e>
                    </m:d>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kern="100">
                        <a:effectLst/>
                        <a:latin typeface="Cambria Math" panose="02040503050406030204" pitchFamily="18" charset="0"/>
                        <a:ea typeface="Calibri" panose="020F0502020204030204" pitchFamily="34" charset="0"/>
                        <a:cs typeface="Times New Roman" panose="02020603050405020304" pitchFamily="18" charset="0"/>
                      </a:rPr>
                      <m:t>𝑳</m:t>
                    </m:r>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spcBef>
                    <a:spcPct val="0"/>
                  </a:spcBef>
                  <a:tabLst>
                    <a:tab pos="520700" algn="l"/>
                  </a:tabLst>
                </a:pP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1800" dirty="0">
                    <a:latin typeface="Times New Roman" panose="02020603050405020304" pitchFamily="18" charset="0"/>
                    <a:ea typeface="Times New Roman" panose="02020603050405020304" pitchFamily="18" charset="0"/>
                    <a:cs typeface="Latha" panose="020B0604020202020204" pitchFamily="34" charset="0"/>
                  </a:rPr>
                  <a:t>w</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here: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x – row pixel of an image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y – column pixel of an image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gn="just">
                  <a:lnSpc>
                    <a:spcPct val="107000"/>
                  </a:lnSpc>
                  <a:spcAft>
                    <a:spcPts val="800"/>
                  </a:spcAft>
                </a:pPr>
                <a:r>
                  <a:rPr lang="en-US" sz="1800" i="1" dirty="0">
                    <a:effectLst/>
                    <a:latin typeface="Times New Roman" panose="02020603050405020304" pitchFamily="18" charset="0"/>
                    <a:ea typeface="Times New Roman" panose="02020603050405020304" pitchFamily="18" charset="0"/>
                    <a:cs typeface="Latha" panose="020B0604020202020204" pitchFamily="34" charset="0"/>
                  </a:rPr>
                  <a:t>I</a:t>
                </a:r>
                <a:r>
                  <a:rPr lang="en-US" sz="1800" baseline="-25000" dirty="0">
                    <a:effectLst/>
                    <a:latin typeface="Times New Roman" panose="02020603050405020304" pitchFamily="18" charset="0"/>
                    <a:ea typeface="Times New Roman" panose="02020603050405020304" pitchFamily="18" charset="0"/>
                    <a:cs typeface="Latha" panose="020B0604020202020204" pitchFamily="34" charset="0"/>
                  </a:rPr>
                  <a:t>tile</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a:t>
                </a:r>
                <a:r>
                  <a:rPr lang="en-US" sz="1800" i="1" dirty="0">
                    <a:effectLst/>
                    <a:latin typeface="Times New Roman" panose="02020603050405020304" pitchFamily="18" charset="0"/>
                    <a:ea typeface="Times New Roman" panose="02020603050405020304" pitchFamily="18" charset="0"/>
                    <a:cs typeface="Latha" panose="020B0604020202020204" pitchFamily="34" charset="0"/>
                  </a:rPr>
                  <a:t>i</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i="1" dirty="0">
                    <a:effectLst/>
                    <a:latin typeface="Times New Roman" panose="02020603050405020304" pitchFamily="18" charset="0"/>
                    <a:ea typeface="Times New Roman" panose="02020603050405020304" pitchFamily="18" charset="0"/>
                    <a:cs typeface="Latha" panose="020B0604020202020204" pitchFamily="34" charset="0"/>
                  </a:rPr>
                  <a:t>j</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 – pixel value at coordinates (</a:t>
                </a:r>
                <a:r>
                  <a:rPr lang="en-US" sz="1800" i="1" dirty="0">
                    <a:effectLst/>
                    <a:latin typeface="Times New Roman" panose="02020603050405020304" pitchFamily="18" charset="0"/>
                    <a:ea typeface="Times New Roman" panose="02020603050405020304" pitchFamily="18" charset="0"/>
                    <a:cs typeface="Latha" panose="020B0604020202020204" pitchFamily="34" charset="0"/>
                  </a:rPr>
                  <a:t>i</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i="1" dirty="0">
                    <a:effectLst/>
                    <a:latin typeface="Times New Roman" panose="02020603050405020304" pitchFamily="18" charset="0"/>
                    <a:ea typeface="Times New Roman" panose="02020603050405020304" pitchFamily="18" charset="0"/>
                    <a:cs typeface="Latha" panose="020B0604020202020204" pitchFamily="34" charset="0"/>
                  </a:rPr>
                  <a:t>j</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 within a tile.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gn="just">
                  <a:lnSpc>
                    <a:spcPct val="107000"/>
                  </a:lnSpc>
                  <a:spcAft>
                    <a:spcPts val="800"/>
                  </a:spcAft>
                </a:pPr>
                <a:r>
                  <a:rPr lang="en-US" sz="1800" i="1" dirty="0">
                    <a:effectLst/>
                    <a:latin typeface="Times New Roman" panose="02020603050405020304" pitchFamily="18" charset="0"/>
                    <a:ea typeface="Times New Roman" panose="02020603050405020304" pitchFamily="18" charset="0"/>
                    <a:cs typeface="Latha" panose="020B0604020202020204" pitchFamily="34" charset="0"/>
                  </a:rPr>
                  <a:t>C</a:t>
                </a:r>
                <a:r>
                  <a:rPr lang="en-US" sz="1800" baseline="-25000" dirty="0">
                    <a:effectLst/>
                    <a:latin typeface="Times New Roman" panose="02020603050405020304" pitchFamily="18" charset="0"/>
                    <a:ea typeface="Times New Roman" panose="02020603050405020304" pitchFamily="18" charset="0"/>
                    <a:cs typeface="Latha" panose="020B0604020202020204" pitchFamily="34" charset="0"/>
                  </a:rPr>
                  <a:t>max</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 – contrast limit.</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clip (</a:t>
                </a:r>
                <a:r>
                  <a:rPr lang="en-US" sz="1800" i="1" dirty="0">
                    <a:effectLst/>
                    <a:latin typeface="Times New Roman" panose="02020603050405020304" pitchFamily="18" charset="0"/>
                    <a:ea typeface="Times New Roman" panose="02020603050405020304" pitchFamily="18" charset="0"/>
                    <a:cs typeface="Latha" panose="020B0604020202020204" pitchFamily="34" charset="0"/>
                  </a:rPr>
                  <a:t>a</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 min, max): Restricts the value of a to be within the specified range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gn="just">
                  <a:lnSpc>
                    <a:spcPct val="107000"/>
                  </a:lnSpc>
                  <a:spcAft>
                    <a:spcPts val="800"/>
                  </a:spcAft>
                </a:pPr>
                <a:r>
                  <a:rPr lang="en-US" sz="1800" i="1" dirty="0">
                    <a:effectLst/>
                    <a:latin typeface="Times New Roman" panose="02020603050405020304" pitchFamily="18" charset="0"/>
                    <a:ea typeface="Times New Roman" panose="02020603050405020304" pitchFamily="18" charset="0"/>
                    <a:cs typeface="Latha" panose="020B0604020202020204" pitchFamily="34" charset="0"/>
                  </a:rPr>
                  <a:t>L</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 maximum pixel intensity value.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indent="-457200">
                  <a:spcBef>
                    <a:spcPct val="0"/>
                  </a:spcBef>
                  <a:tabLst>
                    <a:tab pos="5207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317264" y="1417282"/>
                <a:ext cx="8623536" cy="5354030"/>
              </a:xfrm>
              <a:prstGeom prst="rect">
                <a:avLst/>
              </a:prstGeom>
              <a:blipFill>
                <a:blip r:embed="rId5"/>
                <a:stretch>
                  <a:fillRect l="-919" t="-910"/>
                </a:stretch>
              </a:blipFill>
            </p:spPr>
            <p:txBody>
              <a:bodyPr/>
              <a:lstStyle/>
              <a:p>
                <a:r>
                  <a:rPr lang="en-US">
                    <a:noFill/>
                  </a:rPr>
                  <a:t> </a:t>
                </a:r>
              </a:p>
            </p:txBody>
          </p:sp>
        </mc:Fallback>
      </mc:AlternateContent>
    </p:spTree>
    <p:extLst>
      <p:ext uri="{BB962C8B-B14F-4D97-AF65-F5344CB8AC3E}">
        <p14:creationId xmlns:p14="http://schemas.microsoft.com/office/powerpoint/2010/main" val="2335519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p:pic>
        <p:nvPicPr>
          <p:cNvPr id="14" name="Google Shape;134;p2"/>
          <p:cNvPicPr preferRelativeResize="0"/>
          <p:nvPr/>
        </p:nvPicPr>
        <p:blipFill rotWithShape="1">
          <a:blip r:embed="rId3">
            <a:alphaModFix/>
          </a:blip>
          <a:srcRect/>
          <a:stretch/>
        </p:blipFill>
        <p:spPr>
          <a:xfrm>
            <a:off x="1" y="6553200"/>
            <a:ext cx="9144000" cy="307975"/>
          </a:xfrm>
          <a:prstGeom prst="rect">
            <a:avLst/>
          </a:prstGeom>
          <a:noFill/>
          <a:ln>
            <a:noFill/>
          </a:ln>
        </p:spPr>
      </p:pic>
      <p:sp>
        <p:nvSpPr>
          <p:cNvPr id="15" name="Google Shape;135;p2"/>
          <p:cNvSpPr txBox="1"/>
          <p:nvPr/>
        </p:nvSpPr>
        <p:spPr>
          <a:xfrm>
            <a:off x="2273301"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6" name="Google Shape;136;p2"/>
          <p:cNvPicPr preferRelativeResize="0"/>
          <p:nvPr/>
        </p:nvPicPr>
        <p:blipFill rotWithShape="1">
          <a:blip r:embed="rId3">
            <a:alphaModFix/>
          </a:blip>
          <a:srcRect/>
          <a:stretch/>
        </p:blipFill>
        <p:spPr>
          <a:xfrm>
            <a:off x="1" y="0"/>
            <a:ext cx="9144000" cy="609600"/>
          </a:xfrm>
          <a:prstGeom prst="rect">
            <a:avLst/>
          </a:prstGeom>
          <a:noFill/>
          <a:ln>
            <a:noFill/>
          </a:ln>
        </p:spPr>
      </p:pic>
      <p:sp>
        <p:nvSpPr>
          <p:cNvPr id="17" name="Google Shape;137;p2"/>
          <p:cNvSpPr/>
          <p:nvPr/>
        </p:nvSpPr>
        <p:spPr>
          <a:xfrm>
            <a:off x="8550276"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54</a:t>
            </a:fld>
            <a:endParaRPr sz="1600" b="1" i="0" u="none" strike="noStrike" cap="none">
              <a:solidFill>
                <a:srgbClr val="FFFFFF"/>
              </a:solidFill>
              <a:latin typeface="Comic Sans MS"/>
              <a:ea typeface="Comic Sans MS"/>
              <a:cs typeface="Comic Sans MS"/>
              <a:sym typeface="Comic Sans MS"/>
            </a:endParaRPr>
          </a:p>
        </p:txBody>
      </p:sp>
      <p:sp>
        <p:nvSpPr>
          <p:cNvPr id="18" name="Google Shape;138;p2"/>
          <p:cNvSpPr txBox="1">
            <a:spLocks/>
          </p:cNvSpPr>
          <p:nvPr/>
        </p:nvSpPr>
        <p:spPr>
          <a:xfrm>
            <a:off x="0" y="6564313"/>
            <a:ext cx="1937658" cy="41343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0066"/>
              </a:buClr>
              <a:buSzPts val="1400"/>
              <a:buFont typeface="Arial Rounded"/>
              <a:buNone/>
              <a:tabLst/>
              <a:defRPr/>
            </a:pPr>
            <a:fld id="{1EBC5211-1370-4AE5-AEE8-0609C9313730}" type="datetime3">
              <a:rPr kumimoji="0" lang="en-US" sz="1400" b="1" i="0" u="none" strike="noStrike" kern="0" cap="none" spc="0" normalizeH="0" baseline="0" noProof="0" smtClean="0">
                <a:ln>
                  <a:noFill/>
                </a:ln>
                <a:solidFill>
                  <a:srgbClr val="FF0066"/>
                </a:solidFill>
                <a:effectLst/>
                <a:uLnTx/>
                <a:uFillTx/>
                <a:latin typeface="Arial Rounded"/>
                <a:ea typeface="Times New Roman"/>
                <a:cs typeface="Times New Roman"/>
                <a:sym typeface="Arial Rounded"/>
              </a:rPr>
              <a:pPr marL="0" marR="0" lvl="0" indent="0" algn="l" defTabSz="914400" rtl="0" eaLnBrk="1" fontAlgn="auto" latinLnBrk="0" hangingPunct="1">
                <a:lnSpc>
                  <a:spcPct val="100000"/>
                </a:lnSpc>
                <a:spcBef>
                  <a:spcPts val="0"/>
                </a:spcBef>
                <a:spcAft>
                  <a:spcPts val="0"/>
                </a:spcAft>
                <a:buClr>
                  <a:srgbClr val="FF0066"/>
                </a:buClr>
                <a:buSzPts val="1400"/>
                <a:buFont typeface="Arial Rounded"/>
                <a:buNone/>
                <a:tabLst/>
                <a:defRPr/>
              </a:pPr>
              <a:t>7 January 2024</a:t>
            </a:fld>
            <a:endParaRPr kumimoji="0" lang="en-US" sz="1400" b="1" i="0" u="none" strike="noStrike" kern="0" cap="none" spc="0" normalizeH="0" baseline="0" noProof="0" dirty="0">
              <a:ln>
                <a:noFill/>
              </a:ln>
              <a:solidFill>
                <a:srgbClr val="FF0066"/>
              </a:solidFill>
              <a:effectLst/>
              <a:uLnTx/>
              <a:uFillTx/>
              <a:latin typeface="Arial Rounded"/>
              <a:ea typeface="Arial Rounded"/>
              <a:cs typeface="Arial Rounded"/>
              <a:sym typeface="Arial Rounded"/>
            </a:endParaRPr>
          </a:p>
        </p:txBody>
      </p:sp>
      <p:sp>
        <p:nvSpPr>
          <p:cNvPr id="19" name="Google Shape;139;p2"/>
          <p:cNvSpPr txBox="1"/>
          <p:nvPr/>
        </p:nvSpPr>
        <p:spPr>
          <a:xfrm>
            <a:off x="919164"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20" name="Google Shape;140;p2"/>
          <p:cNvSpPr/>
          <p:nvPr/>
        </p:nvSpPr>
        <p:spPr>
          <a:xfrm>
            <a:off x="8355014"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21" name="Google Shape;141;p2" descr="A picture containing text, sign, watch&#10;&#10;Description automatically generated"/>
          <p:cNvPicPr preferRelativeResize="0"/>
          <p:nvPr/>
        </p:nvPicPr>
        <p:blipFill rotWithShape="1">
          <a:blip r:embed="rId4">
            <a:alphaModFix/>
          </a:blip>
          <a:srcRect/>
          <a:stretch/>
        </p:blipFill>
        <p:spPr>
          <a:xfrm>
            <a:off x="8382001" y="47625"/>
            <a:ext cx="731838" cy="714375"/>
          </a:xfrm>
          <a:prstGeom prst="rect">
            <a:avLst/>
          </a:prstGeom>
          <a:noFill/>
          <a:ln>
            <a:noFill/>
          </a:ln>
        </p:spPr>
      </p:pic>
      <p:sp>
        <p:nvSpPr>
          <p:cNvPr id="22" name="Google Shape;142;p2"/>
          <p:cNvSpPr txBox="1"/>
          <p:nvPr/>
        </p:nvSpPr>
        <p:spPr>
          <a:xfrm>
            <a:off x="1672773"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2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4"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p:sp>
        <p:nvSpPr>
          <p:cNvPr id="24" name="Rectangle 23"/>
          <p:cNvSpPr/>
          <p:nvPr/>
        </p:nvSpPr>
        <p:spPr>
          <a:xfrm>
            <a:off x="317264" y="1417282"/>
            <a:ext cx="8623536" cy="461665"/>
          </a:xfrm>
          <a:prstGeom prst="rect">
            <a:avLst/>
          </a:prstGeom>
        </p:spPr>
        <p:txBody>
          <a:bodyPr wrap="square">
            <a:spAutoFit/>
          </a:bodyPr>
          <a:lstStyle/>
          <a:p>
            <a:pPr>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1.	Data Pre-processing</a:t>
            </a:r>
            <a:endParaRPr lang="en-US" altLang="en-US" sz="2000" b="1" dirty="0">
              <a:latin typeface="Times New Roman" panose="02020603050405020304" pitchFamily="18" charset="0"/>
              <a:cs typeface="Times New Roman" panose="02020603050405020304" pitchFamily="18" charset="0"/>
            </a:endParaRPr>
          </a:p>
        </p:txBody>
      </p:sp>
      <p:sp>
        <p:nvSpPr>
          <p:cNvPr id="2050" name="AutoShape 2" descr="data:image/png;base64,iVBORw0KGgoAAAANSUhEUgAAAYMAAAIQCAYAAABjfgJiAAAAOXRFWHRTb2Z0d2FyZQBNYXRwbG90bGliIHZlcnNpb24zLjguMiwgaHR0cHM6Ly9tYXRwbG90bGliLm9yZy8g+/7EAAAACXBIWXMAAA9hAAAPYQGoP6dpAAD4y0lEQVR4nOy9ebSsd1Xm/9R0ah7PdIcMBAKJUWRUiIIDRiKCNhKaQVvCJMIK9A9QQGyUBjW0oCAIQq+mW2xMWgUFWoJBDDIoWYgoLWgHQQIh995zz1jzcGr6/XH6s2u/dS8hN6kMcL/PWmfde+pUvfW+b52zh2c/e+/YdDqdKiAgICDgrEb8nj6BgICAgIB7HsEZBAQEBAQEZxAQEBAQEJxBQEBAQICCMwgICAgIUHAGAQEBAQEKziAgICAgQMEZBAQEBAQoOIOAgICAAAVnEBBwh/Cf//N/ViwWO6Pnbm9v38VnFRBwxxGcQcA3xLve9S7FYjH9/d///T19Kt8SuPrqq/X+97//Ljv+xz72MT3pSU/SoUOHtLS0pLW1Nf3ET/yE/uzP/sye89WvflWxWEy/9Vu/dbuP+/KXv1yxWExPfepTT/vzb3bM0zm7Zz7zmYrFYqf9ymQyt/vcAu4+JO/pEwgI+FbEq171Kv3SL/1S5LGrr75aT37yk/XEJz5x4e/36le/Wq997Wt1//vfXz//8z+v888/Xzs7O/rQhz6kK664Qtdcc41++qd/+oyPO51O9b/+1//Sfe5zH/35n/+5Wq2WisXiQs45nU7rne985ymPJxKJhRw/YLEIziAg4A4gmUwqmbx7/nze+9736rWvfa2e/OQn69prr1UqlbKfvexlL9OHP/xhDYfDO3Tsj33sY7r11lv10Y9+VJdffrn+7M/+TFdeeeVCzjuZTOo//If/sJBjBdz1CDRRwBnhmc98pgqFgm655RY94QlPUKFQ0NGjR/W2t71NkvT5z39ej3nMY5TP53X++efr2muvjbx+d3dXv/iLv6gHPvCBKhQKKpVKetzjHqf/83/+zynv9bWvfU0/+ZM/qXw+r7W1Nb3kJS/Rhz/8YcViMX3sYx+LPPfTn/60fuzHfkzlclm5XE4/+IM/qL/927+9zWuZTqdaWVnRS1/6UntsMpmoUqkokUioXq/b47/5m7+pZDKpdrst6dSaQSwWU6fT0R/8wR8YHfLMZz4z8n71el3PfOYzValUVC6X9axnPUvdbvc2z1GSfuVXfkW1Wk3/43/8j4gjAJdffrme8IQnfNPjnA7XXHONLrnkEv3wD/+wLrvsMl1zzTV36DgB3/oIziDgjDEej/W4xz1O5557rl7/+tfrPve5j174whfqXe96l37sx35MD3/4w/Wbv/mbKhaLesYznqGbb77ZXvuVr3xF73//+/WEJzxBb3zjG/Wyl71Mn//85/WDP/iDOn78uD2v0+noMY95jP7qr/5K//E//kf9p//0n/SpT31Kr3jFK045n49+9KP6gR/4ATWbTb361a/W1VdfrXq9rsc85jH6u7/7u294HbFYTN///d+vT3ziE/bYP/3TP6nRaEhSxJl88pOf1EMe8hAVCoXTHuvd73630um0Hv3oR+vd73633v3ud+vnf/7nI895ylOeolarpde97nV6ylOeone96116zWtec5v3+ktf+pJuuukmPfGJT1wYfQMGg4H+9E//VE9/+tMlSU9/+tP10Y9+VBsbG6d9frfb1fb29ilft+XQTvf8ZrO50OsIWBCmAQHfAL//+78/lTT9zGc+Y49deeWVU0nTq6++2h7b29ubZrPZaSwWm/7RH/2RPX7TTTdNJU1f/epX22P9fn86Ho8j73PzzTdP0+n09LWvfa099tu//dtTSdP3v//99liv15tefPHFU0nTv/7rv55Op9PpZDKZ3v/+959efvnl08lkYs/tdrvTCy64YPqjP/qjt3mNb3jDG6aJRGLabDan0+l0+pa3vGV6/vnnT7/3e793+opXvGI6nU6n4/F4WqlUpi95yUvsda9+9aun838++Xx+euWVV57yHjz32c9+duTxn/qpn5ouLy/f5vl94AMfmEqavulNb7rN54Gbb755Kmn6hje84Zs+973vfe9U0vRLX/rSdDqdTpvN5jSTyZzyXhzzm31tbW3Za/g9Od3X5ZdffruuJeDuRagZBNwhPPe5z7X/VyoVXXTRRfryl7+spzzlKfb4RRddpEqloq985Sv2WDqdtv+Px2PV63UVCgVddNFF+od/+Af72fXXX6+jR4/qJ3/yJ+2xTCajn/u5n9Mv/MIv2GOf+9zn9KUvfUmvetWrtLOzEznHH/mRH9G73/1uTSYTxeOnT4If/ehHazwe61Of+pQuv/xyffKTn9SjH/1ora+v65Of/KQk6Qtf+ILq9boe/ehHn+ltiuD5z3/+Ke/9vve9T81mU6VS6bSvIYpedFYgHVBED3/4w3XhhRfaezz+8Y/XNddcoxe/+MWnPP95z3ue/v2///enPP4//+f/1Lvf/e5THs9kMvrzP//zUx5fWVm58ycfsHAEZxBwxshkMlpdXY08Vi6Xdc4555yivS+Xy9rb27PvJ5OJ3vzmN+v3fu/3dPPNN2s8HtvPlpeX7f9f+9rXdL/73e+U42G4wJe+9CVJus2iZ6PRULVaPe3PHvrQhyqXy+mTn/ykOYPXvOY1OnTokH73d39X/X7fnMKjHvWob/getwfnnXde5HvOaW9v7xs6Ax5vtVp36r3nUa/X9aEPfUgvfOEL9eUvf9ke//7v/3796Z/+qf71X/9VD3jAAyKvuf/976/LLrvslGP9zd/8zWnfI5FInPb5AfdOBGcQcMb4RtLAb/T41G1Wvfrqq/Urv/Irevazn61f+7VfU61WUzwe14tf/GJNJpMzPhde84Y3vEEPfvCDT/ucb8TzS1IqldIjHvEIfeITn9CXv/xlbWxsWGYwHA716U9/Wp/85Cd18cUXn+IAzxS35/7M4+KLL5Z0UJhfJN7znvdoMBjot3/7t/Xbv/3bp/z8mmuu+ab1jIBvLwRnEHC34r3vfa9++Id/WP/9v//3yOP1ej1CH5x//vn6l3/5F02n00h24KNYSbrf/e4n6SCCvqNR6KMf/Wj95m/+pv7qr/5KKysruvjiixWLxfSd3/md+uQnP6lPfvKTt0utc3s7ks8ED3jAA3TRRRfpAx/4gN785jffpmM7E1xzzTX6ru/6Lr361a8+5Wf/9b/+V1177bXBGZxlCGqigLsViUTilEj4Pe95j44dOxZ57PLLL9exY8f0v//3/7bH+v2+/tt/+2+R5z3sYQ/T/e53P/3Wb/2WyT49tra2vuk5PfrRj9ZgMNDv/M7v6FGPepQZdZRBx48fv131gnw+H5GjLgqvec1rtLOzo+c+97kajUan/Pwv//Iv9cEPfvB2H+/rX/+6PvGJT+gpT3mKnvzkJ5/y9axnPUtf/vKX9elPf3qRlxFwL0fIDALuVjzhCU/Qa1/7Wj3rWc/S933f9+nzn/+8rrnmGt33vveNPO/nf/7n9da3vlVPf/rT9f/9f/+fDh8+rGuuucZGGWCw4/G43vnOd+pxj3ucvvM7v1PPetazdPToUR07dkx//dd/rVKpdNoipsell16qZDKpL37xi3re855nj//AD/yA3v72t0vS7XIGD3vYw/RXf/VXeuMb36gjR47oggsu0CMe8Ygzuj+nw1Of+lR9/vOf12/8xm/oH//xH/X0pz/dOpCvv/563XDDDaf0c9xwww3q9/unHOuJT3yirrvuOk2n00hx3uPHf/zHlUwmdc0119yp8x+NRvrDP/zD0/7sp37qp5TP5+/wsQMWj+AMAu5W/PIv/7I6nY6uvfZa/fEf/7Ee+tCH6rrrrjtltEOhUNBHP/pRvehFLzJ65BnPeIa+7/u+T1dccUVkvs0P/dAP6cYbb9Sv/dqv6a1vfava7bYOHTqkRzziEado/U+HfD6vhzzkIfrMZz4TKRLjAM4991ydf/753/Q4b3zjG/W85z1Pr3rVq9Tr9XTllVcuxBlI0q//+q/rMY95jN7ylrfo7W9/u3Z3d1WtVvXIRz5SH/jAB04x7Ndff72uv/76U45zn/vcR9dcc43OO+88PehBDzrte1UqFT3qUY/SH//xH+uNb3zjHT7nwWCgn/3Znz3tz26++ebgDO5liE1vq3oVEHAvw+/8zu/oJS95iW699VYdPXr0nj6dgIBvGwRnEHCvRa/XUzabte/7/b4e8pCHaDwe61//9V/vwTMLCPj2Q6CJAu61eNKTnqTzzjtPD37wg9VoNPSHf/iHuummm8L8nICAuwDBGQTca3H55Zfrne98p6655hqNx2Ndcskl+qM/+qNvOHc/ICDgjuNeTRO97W1v0xve8AZtbGzoQQ96kH73d39X3/u933tPn1ZAQEDAtx3utX0Gf/zHf6yXvvSlevWrX61/+Id/0IMe9CBdfvnl2tzcvKdPLSAgIODbDvfazOARj3iEvud7vkdvfetbJR2MHTj33HP1ohe96BQZYkBAQEDAncO9smawv7+vz372s3rlK19pj8XjcV122WW68cYbT/uawWCgwWBg308mE+3u7mp5efkuGRMQEBAQcE9hOp2q1WrpyJEj33Ai75niXukMtre3NR6Ptb6+Hnl8fX1dN91002lf87rXvS7MUgkICDir8PWvf13nnHPOQo51r3QGdwSvfOUrI+sLG42GzjvvPCUSiZAZBAQEfFthOp1qPB4vdM/FvdIZrKysKJFI6OTJk5HHT548qUOHDp32Nel0OrI4BbCPNiAgIODbDYu0bfdKNdHS0pIe9rCH6YYbbrDHJpOJbrjhBl166aX34JkFBAQEfHviXpkZSNJLX/pSXXnllXr4wx+u7/3e79Xv/M7vqNPp6FnPetY9fWoBAQEB33a41zqDpz71qdra2tKv/uqvamNjQw9+8IN1/fXXn1JUDggICAi487jX9hncWTSbTZXLZSWTyVAzCAgI+LbCdDrVaDRSo9H4hvuzzxT3yppBQEBAQMDdi+AMAgICAgKCMwgICAgICM4gICAgIEDBGQQEBAQEKDiDgICAgAAFZxAQEBAQoOAMAgICAgIUnEFAQEBAgIIzCAgICAhQcAYBAQEBAQrOICAgICBAwRkEBAQEBCg4g4CAgIAABWcQEBAQEKDgDAICAgICFJxBQEBAQICCMwgICAgIUHAGAQEBAQEKziAgICAgQMEZBAQEBAQoOIOAgICAAAVnEBAQEBCg4AwCAgICAhScQUBAQECAgjMICAgICFBwBgEBAQEBCs4gICAgIEDBGQQEBAQEKDiDgICAgAAFZxAQEBAQoOAMAgICAgIUnEFAQEBAgIIzCAgICAhQcAYBAQEBAQrOICAgICBAwRkEBAQEBCg4g4CAgIAABWcQEBAQEKDgDAICAgICFJxBQEBAQICCMwgICAgIUHAGAQEBAd9yiMcXb7qDMwgICAj4FkIymVQ+n1/8cRd+xICAgICAhSIWi2k6nSqZTCqXy90lmUFwBgEBAQH3csRiMWUyGS0tLWlpaUnT6XTh7xGcQUBAQMC9GKlUSrlcTolEQrFY7C57n+AMAgICAu6FiMViWlpaUjabVTwejziCRCKx8PcLziAgICDgXoZ4PK5kMmmOQDpwDolEQslkMtQMAgICAs4GTKdTpVIpJZMzE42D8I8tEsEZBAQEBNxN+GaFXww+/6Igms8G7oraQXAGAQEBAXcDbo8CCLXQ6V7jM4PgDAICAgK+xXB7nEAikVA6nVYqlTJD7+sD0+lU0+lUiURCS0tLwRkEBAQEfCvhthxBPB63r0wmo2QyqUQiYa/h+1gspmQyaX0GsVhM4/F44ecanEFAQEDAXYBvlhGQDUD9JBIJJRIJxeNxcwI85umj8XgcpKUBAQEB3wr4Zo4gFospFotpNBoplUpZhkAW4DOCZDKppaUlxeNxjUaju+ycw6C6gICAgAXi9tQIptOp9vf3rRYgzRwEP59MJqYmisfj9j0Zw6IRMoOAgICABeG2HAFGfF4+SuHYj5uYTCaWIUAb8dy7aiRFcAYBAQEBC8BtOYKlpSUrEkML+SgfY4+hj8fjSqVSymaz5jigjdLp9F1CFwVnEBAQEHAXAiOPs4AaOh39QzaQSqW0tLSkVCoVOc5oNFK/3w/S0oCAgIB7I24rK/BSUUZMeDoIeNookUhoMploMBhYcZmMgp8tGsEZBAQEBNwJfCNH4PsDoIHmn8ucIU8fxWIxcwCSIjWDpaUlJRIJ7e/vL/w6gjMICAgIuAuQSqWsjyAej2s8Hp8iH53vK/CD6PzPcAb0HAwGg4Wfb3AGAQEBAXcQp8sK2EPgHcFkMjGqxxv8+fETPivwQ+roTB6Px5pMJsrlcgu/luAMAgICAu4A5h0BnD9Ujo/+ee7S0pI5Ap8leFoIx+GnleIwKCyHzCAgICDgXgicAP0CvosYIz//uK8XJJNJKwpj/P2uYxRIvG44HC7+GhZ+xICAgIBvc2CYpVmhGAook8lENpRNJhNNJpNITWA6nVo2gJSUruP5eUXSQUbQ7/etazl0IAcEBATcw4jH42awJUWyAb6XZl3EnhoCGPtUKmUqIuoB/vhkCdQJGFkRMoOAgICAexCxWCziCDxQC0ky6edkMtFoNLJBc/yLI2AaqVccxWIxKxAznA5l0nA4jMwzWiSCMwgICAi4nfAyUD9UTlLkeyggXxw+3RJ7P2JiOByanNQ7CvoKcEBMO100gjMICAgI+AbwYyQw2n4fMQViv44Sgz4/kG6+h8APphuNRhElEjOJYrGYUqmULbbhOf1+f+HXGpxBQEBAwDcARtt/wfFLihh9iro4BO8gMOS+8MuxqDkkEgnl83kVCgWlUimNRiMVCgVlMhllMhl7biqVUr1eX/i1BmcQEBAQ4EDEPp1ObbsYhtwXfSn2ztNA85mAl5Ni9DlmKpVSuVxWtVrVcDhULpdTsVi0RjXpoCA9HA41Ho/V6XQ0nU61vb298OsOziAgICDAIR6Pq1AoSJJJQk+3gUxSxMhLswmlkmxPAQVfHEY6nVY2m1WxWFSxWFS1WlU6nY48h2MPh0PV6/VIlsExFo3gDAICAgL+H+gRWFpaUi6X0/7+vvb3983gz+8fkBQx9n4vAXx/oVBQIpEwyod+hEQioUwmo3w+r3w+b1NKB4OBer2ejarO5/NKp9Maj8eSdFqp6iIQnEFAQMBZDS/59LODYrGYarWaJpOJ+v2+KXjmF9Hwr98/sLS0pHw+r/X1ddVqNTPeS0tLisViGgwGSqfTWlpa0v7+vhKJhLa3tzUcDk1imslklE6nNZlM1Ov1ImOsi8Xiwu9DcAYBAQFnNeDuJdkwuP39faOIcrmc0UY0e7G1zC+Z8ZlBNptVtVrVZDJRvV7XdDq1rKDX69lsITag5XI5tVotJRIJlctlyyb8/KLpdGrnSZaw0Puw8CMGBAQEfAsA/t1PDUXhk0gkTEY6mUxsCqkkmxnE+AhJkTEUjJn2E0lpFmu325ZlFAoF6zoejUZaXl42J+N7EvierGI0Gqndbi/8fgRnEBAQcFbCd/6i7/eD5cbjsU0cpSYgSblczrT+vV4vsnfAdwbjaJgnRDaQzWYlSYVCQel0WrlcLlIQbrVa2t/fNwdUKpWUzWatpjAajdTtdhd+P4IzCAgIOKuA8YdyYc2kJCv8enWQX0IzmUzUaDSsKSyZTGo8HhttA6UzmUyM/6ebGIcBBUV2UCqVFIvF1Gw2NRqNNB6PlUwmlcvlVKlUlM1mNZ1OLaNoNpthUF1AQEDAHQEG3ncQ+6mhXv/vi8i+WExkzw5iuoa9LFQ6yDgmk4m63a4dP5/PK5FIWBYwGAwii2zoOh4Oh8rn8/beg8FAm5ub6na7kbHWYRxFQEBAwBnA7wbgixHQ813ERPWe7/cSUmmWRfjtZfQM+Oe12217LjJVxkpIB/0LfJ/P5yXNisKNRsMyhF6vp/39fctmRqORRqNRWG4TEBAQcHtAlM9eAV8X8MVZ3zuA00D1Q/HXTxid7zZGQkovwP7+vnq9npaWltTpdEyFhJoIh7O+vm7H7Xa76vf7arfbisVi1mncarUkHTiJVCpl/Q50JC8awRkEBAR824AR0/PL5FEJzW8g87uGidQZNcHYCbIFHADyU96j0+nY8hmUSIPBQMPhUIPBQIVCwWoA/X5fOzs7li1kMhm1Wi0z7hShu92uhsOhRqOROatUKmXqI1RMi0RwBgEBAd+y8OodeHc/LZQuX6/VJ+LHuLMrwMtAfQ/BaDQyA+wLwb4A3e/3bX6Qfw3HyuVy6nQ6arfbdg78nH9xMBSKcUaAgvRdheAMAgIC7vX4ZstcUqmUFWmlGf1DZI88lKjej5b2BhZDj+wU2oalM9QJ/G7iXq9nkT0LbrLZrPUdJJNJ7e7ummGnwxgH0O12LdKnMLy0tKThcKhisWjyVDKUyWRidYZFIjiDgICAexXOdItXPB5XLpczNQ6PQeMMBgNrCuP4fqIoNIwfM03NgB4BKbq8ZjKZaDqdKpvNqtvtajQaWWHaF5JHo5HRSPl8Xr1eLzLWYjQa2TgK31XMMDscFc1ozCgKNFFAQMC3He7oCkev/snlcqbp94vnMaae9/ejoecNPbSNzwD81FKciqd6oI+Gw6FJUMfjsT3G4Lt+v2/PlQ4URe1226aQkoFks1l7Px7z85E8pbVIBGcQEBBwt+PO7vCNxWLKZrMReebpBslhtOkNmN8/4OcJjUajiLPwDWi8Fz/z/H46nVY8HreoHwkrNBQRPueHamk8HqtcLltWkMlkNJlMbDgd7yHJJKWcE1nOIhGcQUBAwN2GRSxyn+8bKJfLpg7yIyQkRVRFAOPPz5Cc4jCkWe8BktJMJhNZdo9xlmQKomw2q16vp1gsplKpZAolHA31BArBDMGjdkCmQn2CfgcG1OVyOcss9vf37/R9nEdwBgEBAXc5FuEEPMefy+VsRwBRN1mAN/7zfQR+OB1Ogch+PB7bMcgSUqmUFYHnz6Pf7xuN4x1CJpPRyspKpFt4f39fg8HAHEqv11Mul5MkywKglyaTiV0bVBHXSDGcHoRF4ox1Sp/4xCf0Ez/xEzpy5IhisZje//73R34+nU71q7/6qzp8+LCy2awuu+wyfelLX4o8Z3d3Vz/zMz+jUqmkSqWi5zznOadM4funf/onPfrRj1Ymk9G5556r17/+9Wd+dQEBAfcoUPDcGfgl80TpKHW8sodxE/OvoTiMg/B7i5kE6ikkr+v3fQZ8FYtFFQoFFYtFVSoVo3oYP12tVu119C1wzmQLxWJRuVwuMiI7m82qUCjYADvuHR3H1AyYbbRonHFm0Ol09KAHPUjPfvaz9aQnPemUn7/+9a/XW97yFv3BH/yBLrjgAv3Kr/yKLr/8cv3Lv/yL8Vw/8zM/oxMnTugjH/mIhsOhnvWsZ+l5z3uerr32WklSs9nUYx/7WF122WV6xzveoc9//vN69rOfrUqlouc973l38pIDAgLuDizCCUDTSIoYdX6GTfFjqL02388cItJHtcP3/ue+zsB0Ut/F7GWqZAzUGcg6ksmkhsPhKcfled4J8Zx0Om01AeYe+a7o8Xhsc5X6/f5dsuksNr0Tn1gsFtP73vc+PfGJT5R08OEfOXJEv/ALv6Bf/MVflHQwZ2N9fV3vete79LSnPU3/9//+X11yySX6zGc+o4c//OGSpOuvv14//uM/rltvvVVHjhzR29/+dv2n//SftLGxYb8Iv/RLv6T3v//9uummm27XuTWbTZXL5VMWUAQEBNz1uDMKIR/N+y5iP3I6mUwqn88bpQP8EDpJkf9LiiyyL5VKEaqG43MMMgO2i+Ek5hVG8Xjc5gf5VZjz2QbHxKijXAJ0HHsngAOhTjGdTjUcDtXv9/WGN7xBjUZDpVLpDt3reSy0ne3mm2/WxsaGLrvsMnusXC7rEY94hG688UZJ0o033qhKpWKOQJIuu+wyxeNxffrTn7bn/MAP/IA5Akm6/PLL9cUvflF7e3unfe/BYKBmsxn5CggIuPtxZx0BlAoFVLIDRkPTJxCLxUyuiSGmCDydTm0fgDfqGGNoHjIDP3cIY8/7+hHW85QRTWmcP1vSWGZDQZjn8P7UCZCmeloL58Z99MPzxuOxRqPRXTKbaKHOYGNjQ5K0vr4eeXx9fd1+trGxobW1tcjPk8mkarVa5DmnO4Z/j3m87nWvU7lctq9zzz33zl9QQEDAGeHOOIJsNhvZE4ARJhr2BhV6CAOKofZfFIhxAtQZSqWSqtWq6fnnZxVBNflJph5QRZLsvMg+iN59RuLPBxWSb1Dz/Quc67yklAyBmsFdsfbyrht0cTfjla98pRqNhn19/etfv6dPKSDgrMIddQQUfskIvDH03cJE8BSJoVRuq8HM7zHgtYVCwaSinr7xjgVH5A0/WQbGHopnfjmOp4JQI1F3gLL2oynodGY4HowI18dzfeF4EeqseSy0CnHo0CFJ0smTJ3X48GF7/OTJk3rwgx9sz9nc3Iy8bjQaaXd3115/6NAhnTx5MvIcvuc580in05HVcQEBAXcfztQ4eQPvDTENWL7O56N2nxX4vQReQjq/vIb34n34uW8qO93yG/98SeYAuFbGYPh9yL7JzTuU090rzh1JK9QS5+qdmV9sMz9PaVFY6BEvuOACHTp0SDfccIM91mw29elPf1qXXnqpJOnSSy9VvV7XZz/7WXvORz/6UU0mEz3iEY+w53ziE5+I8GIf+chHdNFFF6larS7ylAMCAu5mUBdgnpCXfUqzXQTzxpzIHu09z/HNXZ4egteff1yajbKYl4+SQfjXzYOfU9fAceTzecsCyHLmsw3viDj3+TWb3BMMPgok5Kd3lTM448yg3W7ry1/+sn1/880363Of+5xqtZrOO+88vfjFL9av//qv6/73v79JS48cOWKKo+/4ju/Qj/3Yj+nnfu7n9I53vEPD4VAvfOEL9bSnPU1HjhyRJP30T/+0XvOa1+g5z3mOXvGKV+gLX/iC3vzmN+tNb3rTYq46ICBgYbi9WQFG06tupNkMf7860vP1ROhQMBRePZ3jC7BkFRhcDOv8+GmKzTwPumeeMvIROudLsZhCNUYdmoefkeVkMhkLbqGoeA4KJ67LK5FQL83XIu4Vs4n+/u//Xj/8wz9s37/0pS+VJF155ZV617vepZe//OXqdDp63vOep3q9rkc96lG6/vrrI7M0rrnmGr3whS/Uj/zIjygej+uKK67QW97yFvt5uVzWX/7lX+qqq67Swx72MK2srOhXf/VXQ49BQMC3GDBmFEjnKRqMvzd0UEXzFItXC/E6L0Wdl5F6J+UlqT5LgNbxVNJ8FkHmwo4BXyzG0PPeFJN5Ld3JdDpzzjxOXwGTSzknxlZwHdPp1FRKHGPhn9Wd6TO4NyP0GQQE3PW4LfOBQghu3/PgXsbpDTtR+bwzgFrCWFJcRXJ5ujoAmYiXqPLF4DkMs6dxfEE6Ho/bc9k74ANb3pvCsndww+HQuo0Hg4EGg4FdG5JY5LLdbjfiZFiO4+sK7XbblEWDwUBXX331QvsMwmyigICAOw0yAP7v5wgx++d00bzfEeDnB/kuYh/5g3lJqe9APl0GME8dJRIJm2/kKRtew/+l2ewgHJpvLPNReyaTUalU0mg0Uq/Xs/PwvQ68j79vUFWTycTmEwH6Cnq9np0TxeZFIziDgICAOwSvqsnn86Z/x/jPD43zHLwUHSHB//3rpBm94+FVQ77wDPwICq/y4TjMFyLboJOZhjHOAePt34/6AOOqMfZMJWWO0P7+fqQ47ecTsd+YbAC6iSU5OFaG13EdfojeXYHgDAICAu4U4LyhZE7H4WOM51VD8xSunyo6n0H41/vI31ND88fEgKISKpVKOnLkiIrFoil05gu1sVjMFtVIUrfbtboBS2Z6vV5kWF4ymbTOYIrVXo0EVYVDGI1GKhaLGg6H2tzcVK/Xi0xBHY/Hlg1Isomn9CTgJBaJ4AwCAgLuNNgrLM0MsI/wpZkM1GcGPrvwz8Ooe6rHy0J9ncBnEfyLPJPXZbNZ1Wo1ra6uqlarmUTV7x6eTCY2SdRH36zTpGYAb8/7UbsgU8hkMkYrkZXgaBhgh4Pa3t4+pdfBT1H1W9d4b79LYZEIziAgIOCMgRGncIqm3kf2PG8+S/B0kTdq3gFQ/IXvxyl4aahvDEPiyc+9Tp/jEIVvb29HlENIO2nswpH58RjsUcbg42hYuek7mf0xiOiHw6EtpSFz6HQ6tqTG3x+/04B6Bk4B3BXjKIIzCAgIOGNAyfidw14hNK/qkWaZgY/IPSUkzegf/1z+7zMEP8nU9xtIp04M7ff79oWhTqVSRhGx0xj1Dwoov0ug2WxGltjk83mTig6Hw4iaiToDNZTBYKBsNmsGnp+1Wi2Tq7K/oF6va39/PzLgjnvK+dwVuwyk4AwCAgLOAL4pyw+S81z96SgiP5rBOw6Mmzf+ROseRNO+65cmMYy759cnk4mNd5Bmw+Wgb+Lxg7HT6XRazWbTRlhPJhN1Oh2L/P3o6EQiYRvKcrmcms2mBoOBnRdOgDWc0EkMxNvf39f+/r7tIyBj6Pf76nQ6Vq/wztPXLhhxjbNbNIIzCAgI+KbA4PIF3+8Lt/65vonMc/2+RsBYBwwbRVoe8w1hDJdjK5gf5pZOpzUej9XtdtXr9SLvNb9TAHoFeortYd7453I5xeNxNZtNO6d+v698Pm/n7tdZUjT2o6e5NulgxaUvCG9vb0uSOY3d3V11Oh1bmFMsFs0J+YIxNYt5ddWiEJxBQEDAN4Qf6eDlnBhbT834AqgUrQ0QCWN0meXD8X3NQZJx+Dy3UCioVCppZWXFzguD3Gg0TOpJT4DvXOY4OCLfzYvT4tz94vlKpSJJppTq9XpGDe3v7yuZPFiwg7zUZ0S8FzQPGUK9Xlcmk9FgMFCn01Gr1TIVkSRVq1Wtr6+r0WgYzUTG4emwkBkEBATcraCAO9+hK80cgHcEfiInz6VzGHmnb8TCUFOE9cfwzmB5eVmrq6vWmBWLxdTr9dRoNNTtdq0hC2dAoZZ6ADUBsg5f84CKIQPxhexut2t0En0E+Xw+QpNhnBOJhI2m6PV6kayE6J4sYTqdqtlsqt1uR2oR+/v7ajQatgXN01zQTZIsA1roZ73wIwYEBHxbAGrIR80UYJE64ggAz8PYZ7NZ2yWMYZ+fJOqb0vx7JxIHI6WLxaJWV1dVKpXUbretGFyv161j1xeqiZo5l/39ffV6PXsfRkFLs5ERTARlyFy/3zc1EAoiFEYsrE+lUhoMBnYML0llXAZqoL29PZOGDodDDYdDUxr5Pgfel8fK5bI6nY4Gg4Gm06ldb5CWBgQE3C3wY5290fZSTwqk0myHMAVeov9qtRop7voCMc8D8yMtkG1WKhUVi0Wl02mb6SPNjHo+nzfj6iWmfl4QmQf/9vt9o62oR5CVEMFPJhNzIkhAKU6vrq6as/TjJ8hGGIdNg1mhULBo3iupJFnWwD1ttVpaWlpSuVxWPp9XPp/X8ePHzRGQGS0awRkEBAQYKOBiqKF4/Mho31iFMfdbyjw9JMmKq+jlMWhE16dTGaEWymazxtMz7pnCLFG/72nwmcx4PFYul7PahCR7rR9rTUYgHRSU9/f3LRrn3IjwuUfT6VTtdtuifd8bQR0ik8lY7aNUKpnDWFlZscFz9XrdVmdyD6jPUKfwBWlPPy0awRkEBJzlmN805g1lLpezGT1w+0S8koyLZzQDkTJOot/v2/uMx+MIzQTd4Re9kxFALxEtw8VnMhmVy2X1ej2rAfiCLc/hNUTpRPyccy6Xi9wDis+oi7rdrjkVonZqCfQekKXghJC6+lpEv9+PrLikiY3CcLFYNLUSmQ0OoV6v2z2DMtvf31elUlGn01n470FwBgEBZzH8Anav84fmwHgBFDT5fF7xeDyijyeDQEvv5xL5cdPSbLoonbUcQ5opdRqNRsQI+25cP9ai3++r3W6b+iafz9tzBoOBcftSdGop9A9GnewFx0TxmZoE2cZwONTGxoZdT7PZVDqd1tramt03ispIVMliEomEOp2O1Q3W19eVyWS0s7Mj6aCG0el0bI5Rq9Wy0dXUJrini0ZwBgEBZyngvOcLuhhZOGrvJLyMEnkoxnI4HNrSdpa7++P7wq7/PxE430tRHj2ZTNqUUUlmGFENMdaBzt1Op2PzhLwklqzFj5JGiTQcDk3txPP8Ok46malP+IU21WrVag7QOSiKOp2OFYWheRqNhgaDgXK5nPVHoB6iDpNOpy176Xa7Rl/R27C3t7fw34fgDAICzkIwKI0vr9snAvbNY8lkUueee65qtZpyuVykM5YpnpPJJLLNy6uQcABw6tAf88oYDD7z+onoE4mEKpWKRfmoimjW8somspNaraZyuWxa/1gsZkab92BEBUaZbIL6ABlGNps1SWm/31exWDRaLJPJqF6v23V4hVA8HlehULA+ByglnB39BPV6PZI14cBQNjWbTVNRMTRv0QjOICDgLANRKgVfDCjFThwANYNqtapzzjlH973vfSXNaByi+3Q6rePHj6vf70eKvJ5aAVAlvhvYOyJpNluI/3e7XXMocPXSrKGLiB7qxc/7AV4JRcNZKpWyLmD/XJwa1y8dNIMxHoIO6EqlEqGSeN9sNmt7ElKplBnwXq9naqROp2M0mZel4ji8SqnVatk5dzody2YWjeAMAgLOEvgRENQB4LVpqvLTQtPptMrlsu573/vq8OHDymazFqnu7++rUCiY9DOTyejWW29Vv99Xt9vVYDCwAq4UXeXo5xDN7x+YHxdBdD0YDLS3t2fHxqiyTwAHNJlMtLe3ZzJSFtH7LIKC8nQ6tc5lCsfZbFbSbKkOGYGX1/qsKplMmkqI6afzmQV1Aqgn34zm7zX3pVwum/Pic0GFRYNa2HQWEBBwh4Hun+gYQ+VVQPMz9eH9h8OhTp48aVG7H73gMwiKpd1uV81mU/V63d7DR9EAQ3c6+Oxgf38/om4iA6Dpi3HTRObLy8vG87daLWWzWaspSLICt2+aQwI7Go1sJAXvkU6nI/JaX9vAQWWzWXNSKJrYX1AsFq0egVHnuGQf/BzHxLVT6Ebu6rOqRSI4g4CAswB+yByGbX7ENEVVDBgUzYkTJ6xbFgPN2OZWq6WVlZXICGrkkczcgR9n1IMkM7Q4Bz+/yDsMqCyi6Gw2a1NFS6WS1tbW1Gq1tLu7q36/r3Q6raNHjyqdTqvdbttzuc6TJ09GZg6h/KFu4sdHY/jJbnBIGPTt7W07r3K5bPeae8iynEKhYI/5LmWoolwuZ84pm82q1WoZFURGgFNDqhpmEwUEBNwuELnDtc/v4yUa9REor4OeoOGMMQk0QXk5aLvdNtqp3W5rd3dXUnRIHZEwBVo/DgJjh8GnaOr1+hjJXC5nPPrKyorud7/7qVKp6MSJE8rn82q1WtZk5umvTCZjWUo+n9fS0pLp+umPkGSjpckWcAKcD41pOEmcBeM2fHNZr9dTLBZTPp9XoVCwHgZfSOde+qF23EtoJTIBHGc6nbZsaNEIziAg4NsMSDH9whUiWHh8Inc/kdSPUSBbQH0DrUS0zXHG47Fx8bu7u9asJc34/tNRMX7Ane9sxoF4QANBmVQqFR0+fFj5fN7GUVALkGSGGkfC8ZCAdrtdc0AMp2N8NEVi6BtqBlAz3AOcK04qk8lEZgr5a67X69afUalUNBqNbDw2zhiKiYY4Rl7v7u6qXq/b+eE8gzMICAi4TcTjcdVqNVOl0KlKo5ikyOROv2uA17AYBueAIqjRaKher6tardrzBoOBjh8/rtXVVRUKBZvhg7qGQrEf5Tw/UM6/D85JUkTqGovFzMERGXuahrEUfjAdxprlNWQBZD7T6VSVSkWHDh0yJ4V8k01mPBeKhwyBTmwoJug3ppoib4V6w/n4ojM0EsX4RCKhnZ0do9WazaYymYztN+j1epZdePXTohCcQUDAtxGISlHQoJCBHiGyhbqRZsPjer2eyUahaYiCMegch/HO0BnxeFzFYtEKr9JM+kkxWpoZft9bwPGgiaCHUB/53gS/k0A6cCiNRkM7OzumIPJ7ihOJhGq1msllO52OEomE1tfXtbS0pGKxaHQQc4CYh+SX7OB06MpGNkqUThZAcbtYLJp8FYeCAceodzodO2feK5PJ6MSJE2o2m/bZDYdDy8j8vV00gjMICPg2Ahp2SRYZI0+kgxXu3q9Q9Ny+NHMQPM+rjLyzofkJFRHGn/f3yhvfCewbxaQZpQRlRJ0AHn5tbc2mlo5GI+3u7kaWxlSrVdspnEgkTJ4pyTKiXq+n5eVlOy9qITgnP3AO2gxjTwaFU+D/NMDxvZeNlstly0ZwiNQxuBY/XK9YLJosNZfL2XEZo+37NoIzCAg4y+EndALPuUMhUEj1CiEMsJ8/RCYwr6+nJpDJZLS/v28/H4/HarVa2tvbs8gfemVnZ8dGTftuWv++1CQ4FqobDB3nTiGX4/nCs58YyvnynmwjI4OZVwzhsDqdjtrtttUJ/J5jHFa73TZZrKe7MOyDwcAURsxGgm4jA0LuSkMcjq5WqymTyZgCipoIlBE9CYPBQPV63fohJNm5LhrBGQQEfIuAGfesesSIor0nKmcBCwYVuaQfEUHki9GqVqs2fA5qJpfLWbQ6mUxsBy+ZBU4Eo4hhY1wFlIvfMezrFJyH73j2Y63pKqZ4m81mlUgcLKWvVCrmBCkwY4TZJsY+Y4rGnIffxoZSh3tHxN7tdu0cSqWSZQHcHwq9mUzG5Kvz10gGNF/PIEPg/RKJhMlJd3Z2jPYi+8KBeFVXWG4TEHCWwnPyu7u7kYYxPxzN7yBgqBmvn06nkT0ExWJR0kxOioKFn7HRy+/grdfrmkwmKpVKisVitgzeL6wh4i8Wi6pWq1Z3IMKn+Ow3lKXTaXNgSDP7/b4ZeAq+yDWhd9glzHMovvrdxnt7e5ZBtNttVatVUxAhsS2Xy2q322bM/bjrbrdrhd79/X21222Vy2XT+3PPuT5oNRRHvo+CwjLOJZfL2TKdTqdjRXoK2X7UBc5jOByq2Wwu/HcsOIOAgG8BMOuG+TTo4Cl0MkWTqBQlzjz3jww0n89rMBioVCopmUxqf3/fDAxzdyTZDmDP70NT+AU4ZBp00FJk5dy9ZBUuHyopl8tZ9M05lEqlyHMk2XweqCVfIOecKNpWKhXLaDC8vpsa+gzOniIvg+h4HTQa4619gZ3sgfvtpZ/UIZLJpNUcWHbD+3KNzDuiaEy2RDEc2qvZbEaUSYtGcAYBAd8CIOrc3t6OFCn9ngCicxqTUKjQXYs2Hc4blQrRKsfAaSABZcAa6iKyBwwo0zyXlpaseE2zF07LF6zJNKCU0NVLsjoH50yDG4ofImPOMZ/PG5XV7XbtfTmmp8Z4T+4JNBXUD//3XdJ+lhHXjJPD8XjqCJoOZ4W8tFgsGrXjaR/oL3+dOGkcOsonppySUS0awRkEBNzLQVQJfSLJIm0yA18DwOj7gXREmBRL54esocDxXbt+zHSz2TT6xO8zQOnj1z/y3n6PgZ+IiuGlPgCdRcTruXZqAn7UdK/XsxHWHH9nZ0fxeFxHjhyxmoo0GyGRy+VsOxr3gfvl6w5E5khk6RngHuZyOcseUCzhHMlYoNSSyaT1CvgxH9LM0TC/SJJqtZplHThdsggcG44v0EQBAWcZMEzSTAdPRA4P7ukaonkMOhEpGnU6bKXZTgMMIwPe/DYtZI3FYtFejwInl8tpeXlZ5XLZipudTscyFC+B9BvDksmkqtWqGVLOib4CRjZA5+BEoImog5RKJaVSKXU6HTWbTauB4FhWVlbMuA6HQ+XzeVMq+W5nsgbu3d7enjkFDDyFbO479Q2KymQlZAk4U0nmsKB5yNhwgozk5nNZXl42pyrJ6CUyGb8xbpEIziAg4F4KGqZ8oxE0BZJFLyeVZstg+DnjIniczMCrhjBu6OE9XbS/v29GFKOIzNMbWgw29QuKnkS20mxYXqFQkCSb9ukbzjh2u902CotaiX+cERTtdttGO1APIIvBgFLLQBnkh/RJs81pfhE9Ox+oG6BEkhRxHPycWkalUrF7zn4CegO63a62trZUKpWsgN1qtSxb4f6j1uI+Innlve6KIXVScAYBAfda0JnKvB8/tM1r7+Hmpdl+AiJpuor9IppkMhnpV2Aqph/tgLaewjVRME6HRe5+NSa8PrSQ58YlmdNitDRjJeDNOS+MM0VbuoahVlAL8X+Kumjyp9OplpeXTYmE4okMIJlMKpfLKRaLWdOYnxF0zjnn2LkhkfXOyi/f8dkaPD+RPlkQhW6/NIeF99x3lEq+5jMej835STIaLpFImENdJIIzCAi4FwIpqZcpYiiJcqkb+O5d3wGMUfYLUuCpyQwkmQPwXcEUkCuVihWIPX/uZaJ+fLU/Rww65+Wjd79IR5IpdVhrScGa7Gb+evg/BetGo6HzzjtPhUJBw+FQpVLJ6gE0yvlxExyfkRqcI3Od2u22NdwhIeUelkolc6D++hOJhK2xpNei1WpJOsgmmEeUSCRUr9ctK1hZWbHx1Gtra4rH49rb29Pe3p6ds+/bSCQSoWYQEHC2gImZfjaQH+vsG7Sk2SJ5IndvvKCDcBQcazKZmLGBkiDKZlBdNpu1mgD8fi6Xi1A/fiIpmcBkMjHaBWeGEfcafpwCx8NRjMdjWxDD82lGY54P19hoNIzSQu5JbcHLQ6HI2u22hsOhcrmcUTLUH3heqVSKdAwzOpvdxxSjafjjeqCGyJxisZjtW2Cs9S233BLpeD527Jg6nY46nY52dnY0mUzMObTbbct+UBp1u12dPHly4b9zwRkEBNzLEI/HbTIozVYYcE/J+OFnSCWhhYjKySD82GPklhwLSgnJJMcvlUoql8vmdPzICr+AxmcZfiy1H32BM0L77xU3OALoLI4FvUJ0XSwWFYvF1Ol0NB6PValUjCYrlUoajUba3t6OrKT0iiGcI5lLu902g0zETQaBNNXvVGa8hG+Sa7fbWl1dtXsPrebHgDNnCEfnJatQUa1WS9vb29ZzkM1mVa/XVa/XzRlQs+EeLhrBGQQE3MvAKAiveYePh4dGo4+GH0ULih0/aZOI36tboB38KAiM19LSkhkkol6cCtG4NMtCcCZw/H4lJu/hdfe+hgGXjqqGc2GHABkFhproGNlppVKxXoeNjQ01m02jzgqFgg2L4/0ojHMvidbpUuZaoc5wqGQ9SGExyHRi+xEV3AOOl06nTenU6/VUKBSsw3owGGhnZ8cKzDT5lUolK5wXCgV1Oh0dO3bMMocwqC4g4CwA0S40x3wEjbMgMpYOFqhgIOfHHGM8yDA4piQrrvpjEy1ToJ1vqsKBePjhafycKB9lEU4AGshLV309w4+qQLWE8d3Z2ZF0EG03Go0ILSbNsh6viuJ8PMVGZkQhFkUU9wKHgTyXcR1IfdlhjAPEAfhiNh3E3W7XMoydnR17jMyHvojt7W3FYjGtr69HZLwIAbg3ZFaLRnAGAQH3MqBhR5XiKReMTqlUspn5RNz8HDoIZ+A3j9GAhTGjQxgJJFGsbwjz28t87YGo33c3U1Dl+RSQ/YwdjCiv96s3qSn0+30Vi8VIpuML09JBZL+5ualCoWBcOqM2mKuEcywWi5HzzWaz6na7lgV0Oh2Tl9LtS+GWLMxnBzSAdTodawRErkptgwY5JKVbW1s6efKkzSFCSrq/v2/jt2OxmBqNhpaWlrS1tWVD+Sg8k+kxOnyRCM4gIOBeAubk1Gq1yOA5onlULZlMRrVaTZLMSEBJEGF7R0CE7NVHkqx/ACoFUPj00a40o6r4maeEeAz5oz8vImVpNl/IL6rBcOJgpFmxeDqd2sweDDXF262tLVUqFZVKJYu0l5eXbcRFKpWySazQPryP3zfsR2P7/gkyCpr5qH1wf7iH1GT8mAi6pBk812g01Gq1IjupUW0dO3ZMu7u7ymazqlQqdn2dTseyKTIIGvTCOIqAgG8DnG4WPQaINYy+UOpnEDG10xcnGXrGmGYMLWoeony+59/pdGqdyhhkXufHRCCvhKbAOUExSYrQFpwvzo1jM4XTf/F8SRFe3yuRyCaI0jGUHJNGNmYAoebBoZJxeMcIvcT3vA/3K5vN2ngM31FNrYXrkmSZTTqdNuUQhWHf+V0sFnX8+HFzjL1eT61Wy+YNSbLr8Vkh70nDn3fQi0RwBgEBdwNO5wAAtEU2m9Xq6qpt7Zqf9Y/DQJWDYsV3xqIQ8nJSOm99tO0LuNAufgAeOwEA9A3vPd9b4McnUHQmguW1jHbgmjiPeQoMZ4PxhTuXZEPsKN5ms1mbMkrfADUVCs0UeXEGGO9kMmnziHi979nwtRdPg+EMJEWyplarZb0D3AefGfX7fZOack+YoTQ/JNA7593dXbXbbbsnfB6LRnAGAQF3EW7LAXhgsJkNlE6nTd2CoaRzFUNFBIlhQnbonQNZANkDRg2DAv3Ba3EWPlKltwEjjLPxSifUNPN1At8AhyPgen0R2htfXgP1gloKGaif0EpvBE1j3W7Xms6YI8RiGeoHkozO8VSLb5bDIfEafsbjXD8FeY4JHVWr1WxBDsbfjwPxG9hWV1ftcyHiJ5vAMdGN7NVat/d360wQnEFAwIJxR/5QoU2IbjG+0oxGwSHMD39DOirN6CbfXYyShUjcq1SkmfFGm09nLVEw30szBwPINHzdgHlD1AwwYDyfgrMfIe0zDa6XWUatVsuieBQ60CZkNsvLy4rH4yaJZRSFp3OQ1EIBYXC908XJMR4D+HEWZAWcB0Y7kUjYMh8K0n5GEwVmjsv3TCFdWloy5VKz2VS/37d7xznjOPjdWCSCMwgIWBDuaLTmI2M/5AyeGqNB4ZGMwEeJGD2KjRhkokn2FPN+/NxTQUTaFKnRxmPIKLpi+D0Xj6GVZlE2GQXn6fsOOF8ibqJsnBhGGyfFeeK4uB90OtdqNZscWq1Wtba2ZlE+s48w5n7OEY7N91DQX8H5kdXgICXZRjWun/EWdApXq1X1ej37vPb29lSv15VMJrW+vm7FZAz93t6e0um0SqWSGo2Gjh8/rp2dHSu4z2diZBqLRHAGAQELwB11BPN8O5QNETjGHboH4+X5dwwcRh+56TyvjSLFT8H0RobjYoBxCp7i8PQKhpzxD2Qd8O88R5oNqeM1XCtZAvUNsgSuzW8zoymNnQJw6rlcToVCwYrO5XLZGsZ8dzFRuX8f3y/hpaE8zr3ysl3OzWcTUHU8Vi6XVSgUbKw3+6vJaFZWVmxkRiKR0AUXXGBZ1nQ6VaVS0U033RQZZufpukATBQTcy3Bn/yi9cYVP7nQ6Fv2jtWcBPHOEmLmD/p4xBYyrxqnwcx8NS7KuX6+sIQqlD4EVmb6QTfTsp56SfWAQ53sQUC1JMhrJj1SAnuIYOEGAQ8nlclY0J4tgeU2xWLTCN06EURQ08fkubt8ZTaaDYffKKO/oyJr8/CQK6F4qi5KI+8zso0KhYBQg19dut00Wy+fOSHGG1rVaLcvmOB8fQCwKwRkEBNxB3FlHgIRyvqcAJYykSN2AjmQiV4we+nlv7L1ax2vjyQ58kZcomPf0TWMUOn1Nwzex8S8Gdr6G4KWnfraSP1dGZFNA9RvSJNm14Si4B71ez+YADYdDHTp0yF5LppDJZFQul82ZSrPpp/5zxJj7Tmbfmd3v983IowrqdrtGKbVaLXsN/H6j0bBi8HQ6te1lmUzGPje211FjmE6nJiSo1WrK5/Pa29vT9va2zWjyjmeRCM4gIOAO4M7+MaZSKStw4gSKxaJFsj5jgIuWZt3IGD0e5/nUGjBwZBFw8lAdNDPNq33mxzH4iZweGD7+nR8HAWUFPcTaSSJa/mWvAN/T+ev5/kwmY8ocsgiUPiiGcKocg3tJzwFR//woBy95RcVEhgOlQ6G6Xq9btkSm0Gw2I84tlUrZFNVut2sOAKkuM5a2trZs3DVzm5jSGo/HtbW1pUKhoHg8bmO66ZRmjMeiEZxBQMAZ4s46AiJWInyyAXbgUtzFwGDEaR4jmicChTbwz/V8vten+/n7GD8iemoTTCglEvcOxfP7ngbyTsHz7XD8dDuPx2NtbW1Fhu2hjqH4yuhslDaj0cj49lgsZpNU8/m8UV2Mm+D8odPmewd817OX2UI5eepIkg3QazQa1hMwT8Nxf2KxmJrNpu1nZlIp94wR25PJwQrMWCymfr+vVqtlz/X9Dl5iSzbkez0WjeAMAgLuJlATIKrHESwtLdkSGZqRRqORbTDzRVPfqCXJjCqFZmlmhAGGzReYJ5PZ0hsiVjh1ipV03pIdzBd+eS//vaeestlsZAIq0XSpVLIaBuOmkWz6URLUEHBsg8FAmUzGnoPxzufzyufzSqVSVmPxI6z9zgWuA2NOY5ofU+GLxETxrVYrQtlh7KGHqtWq4vG46vW6TR+FWuIz9jsKpINsbGdnx8ZP0GtAN3Wv14v0eXhJb+hADgi4h3Fn5KMYPqJIaA6oDIq2PtLHKFNUpYnK8/FeWcO/vrELg++VPZwTVI4vnOJ8GP3s6w7eyczLW8kKMGCZTEYrKytKJA5GRTO/3+9h4Hy4PzRk0eXM0D6vUoICYpHMZDIxZ1AqlexacGRencQ57+/vWwTvaTMew0k0m01tbGxImq36HI/H2t3dtRWbXBfD8mgS8/sLcGbMWeK5no7zg/y8Gss3nHENDMdbJIIzCAi4nbgz9JDnpHEERLnlctkMEQYV1U2321UmkzEe3/8c4wCl5EcmzBdEvbqHDAVaiIUsFKiJtL381NNBkiKZgS8OS7MMiOmncObIPDHa3sARwWOYeQ/fXc35SbOheWQVOE8/d8kXjL3Dgs/n+dxrFtucPHnSVlcyRsIrlIbDofb29uz3wReJGW9BoRnDPb90CIeHEyQAmG9k81va2HWAA1s0gjMICLibgPGDJoKTJ5L027VisZgVXKEQiLo9J48hni+KEkmjt5dkhWqeD2VVKBSMmvANWn6WEcbVv16SOQrfhQs9gwFDfYMTYGENYzJ8jwRjObzWHyMK4vGD4W1E6jgCmrw4ru/Z8EVuT6d1Oh2rCWxsbOjkyZORJfWcl6ewptOpbTljYB4OQTpwDu122wy+p6IoJOPYga/PSLLuY64fio21naFmEBBwD2ERUj6Ms98JAM3CY+Px2ObsE5X3+33LJLzG3i+FkWaLafje/0tdgOMSTWezWeXzeYt4pdlICF8U9l3QUBi+gCzNMgL2N1Mg9ZG/H8dAgRc6JR6PW5bCsSi4UjxF6sr5ob7BsCK/JPPwTsRPWY3H42q329rb21Oz2bR9A5Ks4C3NhtQR9WOwGSjHZFL+v7m5afUQKKF+v2+bzegCBxSGfT8I14MEGIWVFwGEzCAg4FsUROJ+xg9/1BhU36xElD2ZTNTpdCI1BpzE/KgHjL1vlJqfvQNNJc0mZeKIKBT7mUF+T4JvzvLPg76Zr21IsveGt+fceQ7ySU+NcK+k2QA43/FLpE5B2VM0zWYzsrUM9ZSPrMkIWq2Wjej2jX3UGlB1sRoTg00heDI5WJrjj0NBm3MiM0KBhECATJD1ntRDfPMg93h+xhG/B4tGcAYBAd8EdyYrwCAxfRMDimGBOmLBPek/RVE/ksJz8lI0E/CUEV9kHv51GHR+jqxVmjUzeefiC8vzyiF/LJybzxRYLuMltN6Q+cIy/QZcGwaQqBzVFBSOr2VQlOZaMMY4Lb8ukv+fPHnSsiVJ1rfg7x2FYWio0Wik3d1d63LmHiGH5ZxRB3W7XaOPfNGecdw4et9RjjNATcZrcTRcc1ATBQR8C8AbRIyYj26JiomUoWUwMhRfi8Wi0QrzXbMYIuShvmvYGw0iXW/UqQfwfxrdGJDnqQuewzn4Rjiu0+vieW2xWIw01jGSAmrIOw4MO/cOZ0nfgb9esiVUVTgU3pfj8nwcCUadQvT8HgMW2nCvMpmMOp2Otra2rKjO+7bbbaODfFe0H03h+wTg/726yzf2se+az5r77gUD3Hecox8wuCgEZxAQcBs4k6wAowE9QAHTGyh/TN8r0O/3IwVEJohCwRAd+kif98RQ8L3fL4zR986A88ERMNIhmUxahytUDudKhoLhx8B7KoprLBaLNlQvm81G6gW+jkGDGBE6hp6CMo1wRMG+J4KMwHcr++v0TsZPPIX2yWazRsf4Ogr3AaPO94lEQnt7exaho3xKpVKq1+va399XPp83xQ+GHmkpxWR/Lrxvu922LMZTSgQR3W43sijIq8QWieAMAgIWBKJEDIakSIQO7YKhnufQ4cKRhlIwxfh5CaLvrOV9OM6805EUcQQ8189FSiQSVjSF7vA0EQbfR/HzPQ2ohdgtgPoGp+Mlr9QuMOTUTJBwQqERVcP5w7VzTRxrMpmo2+1a85fvtOZcUfagABoOh0ZTSYoouyj20hOxt7enRqOh7e1te70kNZtNk6lSR/Bzh6CJcBC+MxxHf7qGN5xgJpMxWSo1IT+3aZEIziAgYEHwf9jQChhdHzl7x4DcE8OAk4AGkWTGAY06nbmeqplvQvOvnaeXfHEVo0yhlujTR9e+9oDhxDj7wjUjJzDyqIJwBJyLLxgT9cOTc/0YRqgTVDXxeFyVSiWyvQ1nQO8EjozrnkwmVuTl82H8g6fCPO1GZJ5KpWzSKDUJFtVTWObz8419SF0x6iwI4r7yfMaBUAvh9QgJaL7zRWZeu2gEZxAQ8A1wpoVj1CcYWvh0H8XDl3t5pZeR+j98XwMAGMp53hgD66Wg89HjPJ3EOXulkqRTnBDP5TGv7KEmQoSP46OD2XP3fA0GA9XrdU0mEyumAgqoGHAaveDYGdHBfWXQHE4N59Htdo1m8udA1M/POW/vfLlexkrjqHzm5B0ZxV8cNv/3/QQUhzknP3nU039eUYXUlKyQzx7nh4x2UQjOICDgTsAXi5ENznfuet7ad8JidIgGpVmB0Ct2PF+MQSBKxOFIM92/zxakqBPw0f581jAcDiPKFn7uVUPzenivkKJgjIPjmjGe0E+MfKCWwH2TZmO0p9ODkc/1et2mdbJfmCmm2WxW3W5XqVRKKysrds6JREKdTscids7RTyBFOsp5Y7h91sJUUY7HuIxKpaLBYGBjtL0KyBeHoZoobvMzP5nVS1IlWR+K/73hc0Q2fDpHvwgEZxAQcCeA0cOgQ/f4oqTn1T33TeHYq4qgU+LxuI1amB+t4DtrfRMYP59vHpt3RIBI2TsmImZfHJ7PDjiWNOtVYAa/rw3MF1F9TQDHEYvFrImr2+1a1zWGlQIqjWuM7SiVSmq1Wtrb29Pa2prdD190J+vhmN6Rch9oCPMLgHBSGP16vW4UDs4Mh9ZqtSIGG6fjZwd5+s5ndV4pNi8PzmazVj/g2rgOT4EtEsEZBATcCcxTSZ4q8XJPL72UZgYC/pjHiAqhXnz07OcRwan7AizGxhs7X1T2HcNEr36lJbUBjKnfT4wT8iodX3coFAqKxWJG8XjnBW+OwcUwUygmAvcdt/V6Xc1m0zqOoZPo/GV0B4t3vOPxVBuD47j3GHvuPWoe6Be2qXHtUFDxeFx7e3u65ZZbdPLkSct2cJg4d+67p/DIApgpRDHb12L4bHDg0E04B2mmAuO9F43gDAICToPbUy/AGBIFYhgxrPNqHO8I/B+zp5m82oTI2O824F9PawBvXDg+RolI0jct+YjUOyVf18DIYfR4P2ShLJCRZPJYzhv5KQoeDJ0fSdHtdtVqtU6Zp8RSGN6fIX65XE6TyUQ7OzvK5/MqlUrWP8A94bwxqK1Wy6JpDG0sdrCIHifKfcepcf2MkTh27JiazaaazWakoY3Mif/PD5GjjgCNdLreDR80AJwT1JSXFOM0F43gDAIC7iDmNf6k8PPOQIpmBr55i595/T3fezrJq5D8a3wG4FU0GFxvmHgMAz1v4MkqMP7zE0D5l36IQqFwSmQ+Go2M3qLXwvc9eHqDLIRr6Ha7dh2obHxjGPeEcRE0jlFQRd0Dr97v922/ADsS/BRUCubtdlvxeFzValXFYlHNZjNSzB2NRur1epGZUb4uMZ+VsKiHegFUFPJZHL2Xv/r77OW3OFp6QHwmsmgEZxAQcAfhI3zfVeuLxzxv/ntf7JUUMexEnUSTnjbyXbbz0STvMW9IAY/7ZfQYMs4JSodCq59dxHnQUObnHPlzxihTI+AaGIvNdXnahOfizBjh4Z0KG9BwUhhf6i4UdSn6tlotm/GTzWbN+FObQO5ZKpVULpet4MwoiUajoePHj5sMlUxsbW3NrpXje/qOz9vvpvY1Exy0b+Ljd8BTbDyHnQ7zmQWb1xaF4AwCAm4HPHeLAsUX/Pze4nmZqG/UkhShGbzqx3Px87w874MzwHByXL/ERZoNeOP96ESGp+fnvqgqzfTtjI2QZHQFmY+XlkqyTlkvp/R0FN/7Mc+MYuY92Xdwuq7mfD4fqTdwfcPhUIVCIdKwhr6fjmF/nGQyaSOqcSo+2yKaZ48EhWUyB+6Fbw5D8gn9RLbAY14qiiGfr9vw2XulEM6OXgvuN/c0LLcJCLiHwB81skkMsjf0p1P3SLNi8bwiR9IpGQIqIhwMBgsnMP8auG0/adNLRjlnSRbdekOEIfUNbTgZZgml02lVq1WL6pntwypLP+eH8/CD1HzjFHuAMXpkK8zwmW964z2SyaQ18nFdGHRqBJ6eGw6HkSF5KJGkWad4NpuNGGpqFfD83Mvx+GCQ4Nramg2fo6ekXC6b4glnwigR79B9Y6CnvLzx577x2bDyE+eUSCRsk9v879giEJxBQMAcTlc8prBJFE13Lc1aRHX8kfrInNfzrx8BLc0UP75BbX5XMgbaOxsK1ry/l6Bi5BjdwBA66hC+j8DvRcDxsJMAdQ3RcT6fV6VSsb3G0+nU6BcyAN+FS6bRarWMr8d4+/EK1Ask2RgGms280YQ+InNB+ePvP93J7FLwhXWoLTqpoZkajYa9P9E4Re1sNhsZAYLDwAlzzjTF+U5qX5vxii9fdJ4vqmezWbs/OHI+R9/NvWgEZxAQcAYYj8c2zA0e33fj8oc6H7lh0LwKBfB6DII3bBh8v3NgvlMYR+GbxBgHAXfOoDRoovn9vL5pjKgfQ4dxpGjJOAiuHSUO1zY/qC2RSKhQKNgoBVRC3jDyf0nmjChOcz9SqZTK5bJyuZxF4lBNfsUm98l3+lLwhVrimmKxmOr1ur03zoxFOKPRwZ5lrlWaFbrZVUCDGXOjvISVOUX0DuAoGHRHxoRjzOVyNl+JukO327XNajgpPptFIjiDgIAzgOd2fdMWmQBGkEjdq1uIFonuPeUhzeoSGGaoofkRF9Pp9JRBbFAjRJoMiEMFg/EnK5iXkSJhZOUlxplxD2QNPB/d//xUVK4Z58M1zmdNdPTS5+AX//Cc+VEXROnQSpwbKiDuh7+vzWbTzpX7SsTPefpInc/NK6fi8bgKhYK97ujRoyZ9bbVapmSC2qErmWi+1WpZtI+qKJlMqtVqmaOnQ5nzRkK7v79v50BvxfwGt0UhOIOAgDOANxCSIpGrNNONE5F6jT7P8/UB/zMe8/QTjgBDy5wcDKVvvILeYohds9m0aBJOnMImNIunl3zNg2P53ctw5PPyWa7VK2E4X7qHMebNZlN7e3uWDUBzSTPaa34bG1E19x0jmUwmVSgUVCqVIo4FJ83wPM6V86TuAVXEfaVmwXt6GSvXjGMqlUqqVqvWw8Ax+cx9J3q5XLYJtN1u14w5DpgCPIEFM5kkmeLJg6L1ohGcQUDAGQDjLc16BzxFNP9cH8kT3XvljX89XDbyTV8w9gogXscC+MFgEHEcS0tLJp0kgsRpYdT94hRJRgtRMJ6XpqJ5h76RZn0VvosWw4/axo+QGI1GqtfrZrQpWk8mE5sEOplMVCqVLEPh/lBM9ooc7pNfxMP94d7NK7GYQIr2n/tITYXZTLyWY9PJ7GsE3NNisWgZGMfkc4Aa63a7qtfrGo1GyuVyETks99/fx/nBe7wOhxT6DAIC7mFACfmImujRR/xSdCQBhtfLRXnM00EUbb2B881kPvJkd0K9XlehULAaAVEwBhDumfeVZkPPfK2iUCioUqlIOqBLoGFwUsVi0c5znurCAbRaLTO+ZCN+1ASvIcLHCZTL5cg4Cowq8k2ckb9Xvt8ASSnOD4fFNTPkjgU0nt6Dqx8MBqZukmZzl3CsqISQuw4GA1t4s7KyYt3U1FcoqPM6XxDmfkITeXUXVF4ul7PPg+tgKU/oQA4IuJfA0yoYG6+vJzr0kew898/jGDs/G8fz716eSKTNREyvUJlMJqpUKpFIWJIZGWgZSRFHQTRcKpV05MiRCM3UbDYjUbbvTZB0SgG43W7bEh4oEUlWcOf5UCUUoMl6WGjvMxBvpHHAUCtepcX1YliJzpkEKilCSzHignuCygn58NLSklqtlhXIcfadTke7u7uRxq9KpaIjR46o0WhoZ2dHvV7PqDgaznCu7D1mb3Kn04l8lj5I4Pcrl8uZBJjPatEIziAg4AzhaSJGM/g+AB+temPuaSIiQCJc5v9Dj2AkAZE2BgXj4UdPUHREweJnFHnJKcbP90ggWazX65HGLq6PZiuoDXT2jJ/w0s1Go6FWq6V2u23PK5VKZuALhYJ6vZ52dnbMkaDKgV/HCRWLRYuscQresONYMNZ+xAVOhnvS6/XU6/XMkHop6Xg8tqJ7LBZTsVjUdDq1mgAROTUQSdrZ2TFqy48OgWZjkCAzlXiM6xmPx+b8CBAYz+3Py48GGY/H1oS3aARnEBDgcLoeAw/fCCYp0hzmo0dknl5RhKQQIJfEUObzeRUKBeP6E4mEGVtJxj1jJDiGH2fgl6r7wWbw0F79g8Pxzov3SCYPxmuzuYxI13fHIslklEMsdjCOGmMONYWzpAmMSBkHinGUpF6vp3w+b0odomUKwb7zmmyLLIMZQvV6PZId4UC5bzghv3bSU2U4PzqZuZ9QgRTweW8osr29vVMyQUnW3CbJ6KbhcKidnR1ryMMZ4MCbzaapjVZWVuxz4/59s9/TO4LgDAICzgBIIDFIvj5A7QAH4McN+OmUXrWTTqdVqVSsmcs/lz/46XRqUbafdSNF5x5RcMSA+XP0tA5cvB+CVyqVtLq6qnj8YFQzKhb4e4av5XI5lcvlSLczRjifz1uG4p2D74CWZPUS3t83c9HsJsnkr0hAGemM0fZy0EQioXa7rUajoWazqVgsZv0E9AVMJhM1Gg2LvHO5nA3bw8Di3JG/Qst4hRJ7DBhEx/mTpXhlF5Qf91yajQShaM2sJ/oVstms3XOK6fwOSAc9FfN9LItAcAYBAWcA32AmKULpYHAxsBgKPwETqoivfD6vcrmsWq1mWnaiZqJZGqzmpZx8TyTrMwBf6GXAmZcjci7QNvl83mgWJKQYaK4ZHpsaA+fXbreVSCTU7XZN4UPjlDRbRo+DwQmyRjKdTqvRaNi95Jww+rweeofj8Blw/1H7eIkm1819bLfb2t3dtWvknrRaLZtYijPG+Pr5QXD/Xv2ztLRkc5e85BgJLJ8VGQJ9CdlsVvl83oro/O5IMsfa6XRMPozySJLK5fKif7WDMwgIuL3wETjfS7MmJ6gHipnzdQJPLcHdV6tV2xCGwZpMJkYH+dqCjzgxMEhKMeR+wqg0m6ZJJO6jVN/VjBqn0Wio1+upXC5bYZvnM7baq3kqlUqk74Fzq1QqymazZnwbjYZlCtQYkEpy/6iZcL9WVla0vLwc6TXwRWyMtL9PGODBYGDjLCTZOGuKyb4HwiuI2CuM0on7RbGbCJ3pprynd0x8xvQfUCtoNpvWtYyBl2Q9FPV63ahB6jKDwUC1Ws1oMBrZdnZ2Fv77HZxBQMDtBIPbSNE9lQP1gTPAQPoag88OGK1A9yzFyUajYTQCc/o9xYBRoN7gdfQUkDFE0mwNJvw4NAvUDc4qFjvYUkaUz1gHlEFExaxexGnRe8C4aYzm0tKS7TDe29uzfcNQKkTMdOXinIrFogqFgo2dIEugC5jsC2coybIoaC26k/k5UkwcHgV7+j28TBdnQ7exj8bJ/iqVik0nbTQa6nQ6Vp+AwuOzG41G1qOwu7urbrervb09u1ZJ1s08vwiHxjRfr6GWEDqQAwLuIWB80+m0DUfDmME1U1D0dQKv7fddxn5nsHQw76bZbFpU6KNfr1mXZsofSWbYiZopCPO+fv4QFA4OzcsoMWQsU2F5DEbeZxhw3RR1/WTVbrdrS2Da7baNkeY52WzW+g4o5HI+1BuYfYSDRbrL9bKKcj7j8dG1N8zsI4jH45bxoA6ixsL7+3oGTnhvb8+KzJVKxWStOCT6PngtVBUGm3OHEqIbmWZB7icTUcka/BKhfD6vRqNh9/OuQHAGAQG3A16XT6EYwwvmO5A9f+wfy2azqlarkRHFSB+hEMgEKBpzbD+8DZUNGQIRrh9zwPGIeFEscV44AwzgdDpVPp/X8vKyJFmU67MbspP5vgFqAc1mU5ubm9rc3IxsGcMYd7tdbW9vm3oJ50afA+/HNTBy2vdOSLMuYBrUcA5+DAj3j/oN7ynNeiRqtZoppnzT3ng8tq5iv1kN2S7HZaYT84YoqPsiP0PrCoWC6vW6Go2GFYr9khoCCCg1pLKMwGBI4l3hEIIzCAi4HeCPzyuB5kdQkBH4TAAKBirHj6WGUuJn88ogagQYWaLQbrdrDglDibFmnHUmk1G5XDaKxqub2u22USVkHBjItbU1KxBT4CWr8EYWg+jpKL/Yfnd3V1tbW1ZXoF8AHnwymahardp1cR28V7FYtGIy9JzX3EOleQUP9w95Lc1cftInjpGidCKR0MbGhkXmyWRStVpN5XLZ7gnFdByPJHPk0oxqwzlBzUmzbWjcF+i8VCqlfr+vdrttTpj7yLWwfhOHOR6PVa1W1Wg0Ak0UEHB3A+pFOnU1pVcGUUwkspRkRpVagR/f4IuzSAoTiYNRz34vsNfWU5AsFArGo+NI8vm8GS9oH++wKGQyQnp5edkKpDQyMZ8I/t3PTvKRN9dGMxfn0G63deLECe3t7anZbNp9otGLrAglDO8zmUy0vLxso7PX19ftPlI7wND78Rf+i8Y1nO3e3p7q9bo6nY7a7bZlPNBe3O96va5Wq2XF3Uwmo93dXdVqtUjjGqMguKdkUsxW8o2IjMXwc5t8befo0aNqNBra3t5WuVxWPp+3gYL+uL4/pdPpaHV11eooZBcL/V1f6NECAr6NQFTKkDWv76eL14+O8PJLIn1Jkcg/mUxqbW3NOGtJRuUUi0WjYCSZYsXDS1bR42MgKO6iSIFS4HkUJskIkLZCxfAcDNL+/r41xFHolWY9FRhBMou9vT3927/9myaTiTkWMhYMVyKRULVa1fr6ura3t9XpdJTNZlWpVFQqlUz3z7mxBwFH4NVVXKfvQObnrVZLGxsbkQyAWg9OiPtLhI5Sh8+brmGfOZVKpUiG4cUEFJzJaPgckZTiYHu9ntbX15VKpSxroI8DypDszzv8ePxgdShfi8ape/huA6973ev0Pd/zPSoWi1pbW9MTn/hEffGLX4w8p9/v66qrrtLy8rIKhYKuuOIKnTx5MvKcW265RY9//OOVy+W0traml73sZae0V3/sYx/TQx/6UKXTaV144YV617vedceuMCDgDoAo3csl/YhkSZE/VvhjmqwwaEguKdxWq1WVSiVzLBQayRQwoF5RgoIml8uZ2gbFD4Zsa2vLMox2u21NapwHUa7PGCqVisrlsmUafvuXz4YYhlev13Xy5EmdPHlS29vblgHs7OxoZ2dH7XZb+Xzezl+aOZfhcGjy0nw+r3w+r/PPP18XXXSRzj33XBva5usHZD/cJwrqfgQEx0eJdfLkSR0/flybm5tmVPms+Ay59169g/PCgfM8agIUtHk/r8oiaPDLgaC7JpOJisWiOQSfba2vr+uCCy6w34lDhw7p6NGjOu+883T06FHreIZepD/Bj8RYJM4oM/j4xz+uq666St/zPd+j0WikX/7lX9ZjH/tY/cu//Ivxiy95yUt03XXX6T3veY/K5bJe+MIX6klPepL+9m//VtJBVPH4xz9ehw4d0qc+9SmdOHFCz3jGM5RKpXT11VdLkm6++WY9/vGP1/Of/3xdc801uuGGG/Tc5z5Xhw8f1uWXX77gWxAQcABPAUEpEOXRuOWLkdQG4OoxZr7/gA5j6cAwlkolMwh08WKgoV3mh7f5AmWxWDTVDrQI83Mw5kTQfu4NPDoGrFgsWmMTnbq+DwHn0Wg0tLm5aaMu/MKaeDyu5eVl4+nR8O/v75vcki+US7zWD+TjXuBMcSh8Jih0MM5E+9Qu2u22Fa2he8gYoGckmRwU2onsh+cxuZR7gbzX00TSbBqt31XAPaeRjWa91dVVZbNZbWxsRNZ54pCSyaQOHTqkSqVizpLPtFQqaTQaqdVqmepMOqjr9Ho9o+IWhdj0TriYra0tra2t6eMf/7h+4Ad+QI1GQ6urq7r22mv15Cc/WZJ000036Tu+4zt044036pGPfKT+4i/+Qk94whN0/Phxra+vS5Le8Y536BWveIUVnF7xilfouuuu0xe+8AV7r6c97Wmq1+u6/vrrb9e5NZvNyMyUgIBvBv4UoCfYZ+u3fSF9XF1djUTzPuKTZkPsMOIofSqVihluCpzeGdCJy6iDWCxmDoBBaswuIkr1qiU/ldM3ujEps1AomKQVg4wqqN/v2wgGtnVJB41Y9BmgihmNDtZBrq6uajqdant725q62u22vR9SzmazadLMBz/4wVpdXbUoOp1Oq1wuW6SP4YN6o8iNOsg7zXq9rs3NTX31q1/V3t6e2u12hLriurhPyGUlGbfPdfIaHCdjN3ynN4EAMuNSqWSOi3vTbrd17Ngxo9P6/b6azabNJZpXeLEWk8Y+sj4K5fV6XalUymobyFNvvvlmNRqNhU0wvVM1A3jAWq0mSfrsZz+r4XCoyy67zJ5z8cUX67zzzjNncOONN+qBD3ygOQJJuvzyy/WCF7xA//zP/6yHPOQhuvHGGyPH4DkvfvGL78zpBgR8U8Tj8chsHT9EDN5ZmjU9eVqHuoKfzwOvDT1CBOwHzeFIMFqSjJrwFIUk45RRBBHFMx2UKBrlCv8vFouWDUA5cF1EsXDtdA1LB06EonIikbCiM3QNlM3Ozo7RRhh0mqPK5bLRRn5BC0VinCPD4LzGnya6+eY5+hharZZOnDhhRpK6iSRTXs0vtqfZzFNGvA+jtv3YDz5j9P88xvNpiGPEBnQSIyooVuOEkLsOBgP7PHzm44cf0mPgdzXQtLdo3GFnMJlM9OIXv1jf//3fr+/6ru+SJG1sbFj047G+vq6NjQ17jncE/Jyf3dZzms2mzfSYB5I1sOgUKuDbHxgMeHZpNuMeWghe2A+ck2ZjqyVFhrP5wqNv9vJ/2My3gVbyhWgasJgBRGMaMkfvlKTZ3wGy05WVFTOQGEMcHVE057C9va3jx4+r1WpF5KiS7Lo5d157/vnnG53U6XRsjhIGWIou9vGNd77vAePou619XwA/h77qdDra2dnRiRMnIsPn+NwYZEetAG6fTmu2m2GkyXb8mA5oIi/3xVAXi0WjkrgfvpdDko3AphMd2g8ZK/c3n89rOp3aOeM8+GyhDPf3921sNvd2kbjDzuCqq67SF77wBf3N3/zNIs/nDuN1r3udXvOa19zTpxHwLQz4c4qBvtAI9YCx9oaKxi2yBl5Ps1Aul1OtVjOj4jl3ZtOnUikr4vI8HAG0QKPRMGUMvDIyVLpiGUmRTqe1srJi58Tj89GtNJup1Gg0TEnjlTI+CiUDgsuH8iBz8B3J3Mv9/X2LgNHxQ1kh1+SYOCqcIfeLfxnbUa/Xtb29bZJMIn3uBcVWupVxCmQPUH84R5w0PQBQU3xGZCxkXET1BAtkM2RDnAsBBs6e7zkHVEYIDHZ3d+1ecB+g0JLJpFZXV228xpe//OXF/v7fkRe98IUv1Ac/+EF94hOf0DnnnGOPHzp0yJQHPjs4efKkDh06ZM/5u7/7u8jxUBv558wrkE6ePGnjXE+HV77ylXrpS19q3zebTZ177rl35PICzlKgc0f5QRQnKSLbZD4/ETVD0VZXV61ADIWay+W0vr6uUqlkUkY/JhmjByXEfgNp1iFLMbjT6dg5+SIvRoOMRZKWl5d19OhRq3UwBgKKAocFBYPklOsHnpqhSCzJspZaraZer6dKpaKdnR2LcjOZjFZWViyahiaj1sKXX6spyagrsixpttd4NBoZ984EUuSuPnqXZFkGzWsUlHGgZAVw9l6WyrlxX31m6EeBIO/0zp7lNGQeXmrq6UayOT80jx4QpqJyHmQPF154oXU3Q+MtEmfkDKbTqV70ohfpfe97nz72sY/pggsuiPz8YQ97mFKplG644QZdccUVkqQvfvGLuuWWW3TppZdKki699FL9xm/8hjY3N7W2tiZJ+shHPqJSqaRLLrnEnvOhD30ocuyPfOQjdozTgRsXEHBH4JUsFC3JFKB3/CISv2QEKiWbzapWq2llZUUbGxva2tpSOp22YqlXAEF9wN2n02lVq1XTtvd6PYs4t7a2LGL0xgkjR4cuGQoZTK1Ws4iWZS1QJETQS0tLNv8/kUioVquZ4fSD91qtVuRcy+WyVldXbRl8PB5XpVIxh7G2tma1REm2B+HQoUPmiGioI4L2C1xwEtxjv5wGeSVZiSS7bk8nMUKCpjNoNn5GVO9Xe8bjcavHeOqPYjHP4bMhoidQYGyEV52ROfE7wzHIIMh8yFT8yA0K+pLMEZw4ccKmqy4SZ+QMrrrqKl177bX6wAc+oGKxaBx/uVy2zsLnPOc5eulLX6paraZSqaQXvehFuvTSS/XIRz5SkvTYxz5Wl1xyiX72Z39Wr3/967WxsaFXvepVuuqqq8yYP//5z9db3/pWvfzlL9ezn/1sffSjH9Wf/Mmf6Lrrrlvw5QcEHACDirH3XaVw7dShvPadiNQ3bUkHO3FXVlYiFIMvRkuKOBEmU6K8wVh//etf19bWltFBvvgpyWSi/Evx1lMcGFOoJGm2M5gl9jgIKCOcF+9DJoPBg8vmXJeXlyOZR61Ws5n/UEHLy8v2uN8M54fQcU98xzOOkSF4OGUUWZIsa0L+ymfJ+ezt7VkW4ec2wdH7Og+GWVJkkN1wODTJMZ8DRWPuPZ3crPZkVpEfqkfggePCKUIXgq2tLdsmx74KMiOcyiJxRs7g7W9/uyTph37ohyKP//7v/76e+cxnSpLe9KY3KR6P64orrtBgMNDll1+u3/u937PnJhIJffCDH9QLXvACXXrppcrn87ryyiv12te+1p5zwQUX6LrrrtNLXvISvfnNb9Y555yjd77znaHHIOAuATQN0TFGyX9P9Act42kMX7yluCnJZtykUint7u6alBPKgwhWmg2gg9qAOsBA8DqUPyiFKE5KssYpBqY1Go3I9jQ4eUkW2VKHoD7ilTpQKWQDyDTZu5DL5ZTL5bS6umqGjlHM1ArIYBjX7Qv0SGE9xeNHTpA5+aI0s3xisZjtK4BeQXGE40NhRbbC+3n1l9++RsZCxoFDpmkwm82aE/WLecrlsr0GZxCLxbS8vByh+jwtR+2BaF9SpJ7EBFOkx8PhUNvb2xoMBrZTYtE4Y5romyGTyehtb3ub3va2t33D55x//vmn0EDz+KEf+iH94z/+45mcXkDAHQKRv6d94HK91A/JIPQC1AbGjSi22WzaVFIM+Pb2dqRr1o9V6Pf7kbEPKGPoXvXUgh9g59U5GMVarWbG8cSJE2aEkUcCisV0KnN86BloIl8IhgNnzlA8HjdunPn8NN5RG4nFDtZPsreBeotX7eDcuGbAPdrf31ez2bQCOcP2qN+wnQwDjlPEaUP5QeVw//0MJ7IF7invVSgU7PcBh4WiketDTpvNZs14Z7NZXXDBBfY5+eCBHg5oOt8AR7ZDtsaIC2SmfPb0QiwSYTZRwFkNZttjzKGHMBLSbO7M/LA0OHRvlIlk19fXLROY74rFiHj1UTKZjHQ5E+FjMHzzGjSOl6dirDBIZDLtdlsrKyuRpfPo1OkKZj4P9QRJZsSKxaI5KUkWWadSKe3s7FhhvVAomIFH/dLr9VQsFi2y9rUAvyQImsQPoaPQCv0DTYeTJmOpVqvmoHd2diKzidgd7AfKURj2fQ0cz8+UwmnNN/AVi0VzKvwu+N4S6iy8juNIs1lT0F6MC1ldXbVzpkZAoIDsldEjft/FohGcQcBZDYwtzoA/eoweUStpuY/KiGwxVjgGv5AEOgKKodPpGP/u1UAYq+FwaJQVGUihUDD+O5vNqlQqmVHN5XI2PI3xCJVKxYwcUXS5XDZO3dMoOAOoHzh0MgKcFMtb4NqRbdJvgBPFadVqNe3u7hrdxbX468Ph8EXU6+cQYQBhJbzDhi6iLkL3cK/Xsw5eIm44fqgysiGkrDg4us4ZBIhjLpVKmk6ndq+pG/hRFX7gH1mkdFA8397eVqPRsOyTXhDfVIdToq+EDnNqSXymOJ9FIziDgLMaROBeTYIh5jHfXIYhIhvwUlPm8B8+fNimkkKXkOITsWMMvFIGvj2fz+vw4cORefxIXJeXl00BxHiHWq1mBVkcBzPviTgZHyHNKCWMOJEzUkcyDZwXxpklMOl0Wru7u5H1i4ypZmRGKpVStVq1wjaKJKgoP2aCrMPTYdKsGI+T9J3P9AvQE4DT9D0P9Xo9ktUhCODz7fV6VgAmi2CKKo5dUmTPAr8PvgHNDyX0clEyF5xuLpdTs9m0LnLv/PiXL+5Nv983VVa/31exWDTHuWgEZxBw1gLOn8jeD5rjMZwAxgFDRvMQUSJjI1DMeG08BmM0GtlzcQL9fj9CB6EeYRcykTgD0Ihijx49qrW1NaMtMNxQU9QvJNlAPD+P3y/ZYfwCUS1RKIVwjKBXTxHVM/U0kUjY/9k85nl2+hOI+L3e3qur/BwxXyQngxoMBsanE92T1fBaPwiQkRR8nn7sA7PLfNOZHzXue0B8oxjHwLH7ZsR4PG5rLJGn4pComSCLJcrni0wA6SwBwu7urv0+4fD9tIVFITiDgLMW0EEYBNQxGMv5dY+SIs9Hjkh3LU2RcPY+7Z8fH00ECE1DtIphXl9fVzKZ1O7urhkdok00/USJqVRKvV7PonK6mv3ETYq83llg9Hd2dtRqtUyySMZALSCXy5mk00fxjGbm5xh9JoGurKxYEZ3ncj+laMY1X+wFnnbx3H82mzXFDdNIGcUBDca5+gyPArMf4+H7CXAY3GvoIpRR3oDzmXE9qJb4fUESiqIL2o5iPM6WDI56A/dXmo3SZukRTgBHv0gEZxBw1oI/fB+9QfdguIjqcQa+r4AREtJssBwGk+gzn89bNA+nDo/ulUAYsmw2q6NHj5pW3Y+s8MqTRCJhVI+kSESLtLHb7ZrTgabxOxPgy5FsomIia8HQYfgLhYJtA2MtJFFxPp+32gIFUlRSXpvPfePYZAUYY1+foeDu7xFG2mcfjOBGpcPrKb5irMlSoHgknWL4feZULBZtgqifV0RWhBHnX5REOCt+V9idDMVFsxnZhu/sJnNE5cVWOH4/R6ORtre3I+qkhf09LPyIAQHfIvA8r3cIGFYvK6UuQESJs6BwiGQRlQhGiEid10ozw4eBw6CUSiVVq1XVajWjHdLptDkcKAoMEtuwcDZ+wB5ZAIbZdxL7ngakkvQv+IgZGswrlbLZrGUkfhAc8lnGOZBh+fEOfsyHb67ymRc/913QyEC5DqShkqyYD63i5bFE8byemo3vp8ABUI/wMmEcDI4DUAPA2XoHQ2bTbrcjijRoKTKKRCJhjXDUDmiUo1CNk6BmRE2p2Wzeu6aWBgR8qwNnQFToeWIiZ3jrTCZjKh304HDpa2trptuXZJJFDJgfTeDpEDjo6XSqSqWi5eVlU6EwYA2e39MPHJfMQZJFpqhhKKpKsojdPwf9OjuH/ZgGXwdBMurrFRhMdPCTyUS5XE7VatWuCZnpvFLKq7J8k5WnizCO1Bfg0n3jHFmSl+2iboLS8fUBVEzeCfrmNmk2sI9uX2gcZjXRpc410PvgP1uOB83G+yGtJdCgqI8zajabVlfqdDqmxvK1AvY/TCYHexwW/vew8CMGBHyLwFMsGDkiWIwwKhBWvSLJZGTBYDDQ3t7eKYtmfHQtyRqVeE+cAeMaGOWM4UbxQxSO8fLGnHP3I6OhiuCfMcQ7OzuKx+ORlYlQO7VaTQ984APNkFL/YE4ThtwXjyVF1DAUkDkvshccF0VcfsY99EX8eXnpvFGHGsKA4ryIqHHGFJx94xkNdzgCFEdQbUT79HIAnzFy/ThaAgbkuv5z4pyhD6fTg3HWOAT6MaDMCoWCnT8KrGw2q52dHetdwRGwIOmWW25Z6N9DcAYBZy18lOojPEABmIiMoXVwvVAs/N9z7GQV3uBh5HEI6XTaomuURBhJuHBfVPTyVgyeNFP58AVNAs3R6XQ0nU7tXFEp0RgHN72ysmL3hcIpjWKSzMBRpK1Wq+ZAyJJQLvF/qDBJ5piguyRZFA7F4gfT8RiZCEVwrhdKJpVKqdFoWFZCpM8SILI/HImnsPzvgm8o5HsyKH5HcFaeGvQNYGRQfO7Ue3CONAyWy2WjhrLZrJrNplFYfN69Xs+kxNQQKBxT31kkgjMIOGsxrw6RZjN8/KA66BF4Zyglir5o0DHQXqZK0xK6cYyMLzZ3u10zBru7u6a+SSQSkTHG0mw1IwaDBi7OF0OKcmV/f9/GNmNMaMjCCCMNpVBOfQQqBkeC0fNSU+4JhpT/M9TPL5mhoItjRNUENQYt5B2zp3KQu0LD4JTq9bp2d3etfoCT5Hx4nMxtOp0tlKHgjsSXrMurelBekZmRyfCZkEVCV/EZt1otcwA+Y/RNZ9B9PEZmxufG8Sjg7+3tWb1i0QjOIOCsBNEbDT/A8/r+D5g/cOgLH8XCAzMAjS5hP/uG98PwoTVnWQt0ApJJ6CeicwwqzVY8nyyC84HGkGaFWSJsDLDvuh4Oh5aB0M2LI/CzjLg232uAIfd1kNXVVeVyOeXzeVMZce3Ibblv3Fs/ioL77B0xdRfqKDgNsh8i7ETiYD80nb6SIg6ICJ9o3E8fJRvi3HB0UFW+e9mPlPD3B1oKxxiLxcwheHqIQIEggi5kegrIZNiL4AMUrhGV0SIRnEHAWQuMvR+B4IuXgD9w/k9U6jXx8OySrNDsqSIizEajoVarFZF9Qhf5ZSgYoE6nE2kioxfAd+cSYUqzERl+FzCjmRljQUbgO35ZYpPP5yMZDO/h+wtwfmRW3C9GVDBvB1qJvcdeluvvPVSLPyZOt9/vq9VqWfeyH8NN9M5nx71gsin1Cj4v38RG0xfX5DMsX+eAhiI7g+bDOfvxEtSeqCUx2VSSjSbBOTOyBIebz+e1t7dn151MJm0hEr8bNC12Oh37XVskgjMIOCvh1UNErsAbOM/5+y5VAM+LAavVaqpWqxF1CYay0WhY5EfUCTWDsfFdqNKsyA3FQ6cx0ak0o22gE3zzFtw/19nv9yOjFMhgvKzRZ02+YOw7bXEQXpVzuuf5zME7F55HZI5z8qMZ2EzWaDTMKO/v75sjpSaALJZZRqh4PAXDvcSZ8HqcF/fdy3P9SAgyEH5vcBAUnLmnODAcPfONyNZoQPO9J/PnwvlAW7XbbW1tbVl2lE6n7/nlNgEB3y7w3a++gOwNuDeM0DVw8RgcjgF/Td8BRhRDQIQrzXh+Vjd6uSbGMB6PG5fvqRKK1bwn3DLGyI95gJbi+ET1PI9BdPF43KSk0DleaUW07OkZn01Isqjej7wAXvkkzSg6T6vwPO9YqK1w/XQc4zT96kua5vb29qxIDB2EAgzKJxaLWUcvhpwo36uFuHYMvpeqevEB1+T3QfNc39dB0Zla0fb2dmRPM4/HYgf7r/kMNjc3lc1mbaop92PRCM4g4KyEbwbyWQHGyTdB+cYy70Ck2ZgEJlvSYYx0FEqHwXGe6vBKG8ZheK4eI00RFBoJiaofHQEtBBWBYcV4E6ET1Uoy48j7e2PtZaQ+e+ILp+PVUTgMfzzom3nqyR/LK328M6Bxrt/v24A3+iXIjqDV9vf3TXGDs1heXo70AECXcR5Mk/VGHqUYvyPcEz4bRAPQT5wfwQTH55hQYjhbP1PIryGl5oBz9ZG/FygUCgUbXrhoBGcQcFaCyF6aDUTzYxK8PBAaxUfcftDb/v6+rX3luGQKfucAXyyf573JAjDodC1DT0FX4GDQ7/O4pMiaR6JQr27CKPvtZb4w2m63I/0LHM9TaBg8DCcO0jeQzWdE0G1kAd7hSDOj748NqJHwRVbU6XRsn7GnivxSeZzy/v6+ZVj5fN4knT6boqjrjTFOhHtFxuBlvr6pTJrJSpGckokBnC9UHp8JtQWvyqI2RKc7nzvZUiggBwQsAPOR8vwfPnJJfg7nLs2aqbwh4ec4DD+/BuPmozs/pkGaDczzctF8Pm/USL1eN17cGya4bzqRoSi4Hj9UD0fBz6A5oEBuvvlmFYtFraysRHoBKP76bMPLKj0d5DMV3wHNvfWRNvdEmvUj+KyDey/N+ijoet7b27MModfrqV6vm+NA8QMtxmfheya4J3xuOEaKt0tLS6aC8tQRdQJfH/DXQU8EP+eY3E8UVr7e4z8DsjrumSS1223bSQFVmEqlgrQ0IGAR8AaAjmOiQx6TZAbbb+Xy1Ibfi8zroIjmMwFpZhRZY4jjkQ6iwlwuZ/0AZB+DwUDNZtOUJvD6ZCmewqJ4SnTMjBschaTIrKHxeKxms2m9ByhWarWaGVRv4LyDmy82kw0RLTNHh+vDEfJcX5znOGQUvleCrAGOHcdA1E02R/Ecg48z9I2EDAckE/POiKjff44EBb4Y7+W2RPbUF/giE/L1JDrR51VYPhvhviDhpRjN9z4T9NTmohCcQcBZBwqGGEUMH2Mo+Bmt/4yG9pw70SZ8NbQPhWea0nAUyBml0/Pz8NXSbGwxWvZE4mCJDdEjFI2f1gmlRGGYyN3vAcCYQGH4/cfo4TE61WrVhu4xRsEri6Bg+NcvhBmPx5HRC/O1DE89ecdApE8RVZKdA06SHgIyl2w2q0OHDtmMon6/b+/JOfmtZDgaHK6XvaL84feDoMB3lJN9MCaE6+LecyxPofE9x+Szos+Ee0gmSDbDwEOCBrLOZDIZaKKAgEXAR5PSLFPAcPilNYyTxpB5igWDlc/nI3/40Are6JHiY9y97DAej9u2rX6/b05md3fXaAIMFwZ4NBqp0WjY63ESODJp1h/gJ4BCJWFs+Bnc+9bWljkjnwUxaI370Gg0bFIoM/t90ZlFO/NKIj+S2heZoZWotZBx4cCguGKxgy1ufsgbxXuyDIbSIZ2l/uHHd3AOGGMMtVdczddEJNluA5yXV0XxO0Tz4Hg8jtSA6B0ggOB80um06vV6JFhANMD1ADIs/9iiEJxBwFkH3wwGbcDjvkN0eXlZKysrERWMp5igckj56RvwxpnCL1vNKC6yZH48HqtUKhklw3H9uGKMnd/mRQ2B3gY/995nAF5qivFJJg/m/MC1t9ttUyphkEejkRlUeGoG6sXjce3u7trxPNUBJ8458P4YNn/ffV2ByHj+HODWUVn57mqcJAVXL21lOBzvHYvNtq1Jsk5kPjvuHVJWz/v7YIF7wXn7bINggse5Vr+/mM+FjCKbzRqt5bMvHuN3jUxTmg36W/jfxcKPGBBwL4eXU/oCqC+KZjKZyF4B3xzlo0GMgh9YhjGDdvF6fD/UjnkzUAYYRzh3OmA5DkYKfhtDSJcyxpvdBRhJ39jmR2Bsb29re3vbFCrtdlv1et1GXtBARxEU41WtVk2xxH2jsIyhJKJmSqp3BLwGQ0uR3ddLMLr+npEVYRhxOt5RMA+KKamNRsOu3at+UA+h2CFy5wtahnPzSjKvQsOJFYtFuyfUgyTZxjWoOTI5eh/4veIe8b3ve6EfwnfINxqNhf9dBGcQcNZhXg7oZ+XwB5nP51WpVMw4+O5ZL4P0yiGMtue5MawYbow7U1BjsZjJJul2hRYh+iOyrdVq1mzF8neaoXz06lUwNELhXHZ3d7W5uWnSxW63a/WJTqdj7/XVr35VX/nKV8zQ1Wo1LS8vWxYQj8dtGY/fCEd21e12zRBLs6GAOAov1SUDYIQzWZJfFuRrCXxWUG0YdeoyPqL2HclsacOZS7LVpfN9J3zmvk+B96QeIc2UQMDTTJ7np1mMFZ1+UivnQf8EgQGOlONRH+J3a9EIziDgrAN/XBgnH3Fh2HmOV+7wB46x9bJDnISnYpip4+sFS0tL1gyFMSeKhUuOx+O2YYtoF0qDGfgYUCJaL2uFjyZCxijeeuut+upXv2pGBv57OBzaNNBYLKadnR07Tq/XU7FYtJpCPB7X8vKy6fX9HggoJUmWOVHs9dvViMa5Xu4N3D33m/4CzpXvKayOx2O1223lcjmL9skC/E5mLxKAouPnpVIpUnsg+mfsA5mBH7nta0fIb7nf89kSDhLnISlSeJd0yuBCnBABCM+HYsKZLhrBGQScdfCt/BgiDy9z9GofUnxPE+AUoDiYPQNwEER7LJQBiUTCOHsK1RinTCZjckeKkihjGGMwmUzMEVB09E1LiUTCtPlbW1tm3Cj+jsdjex+ynEQiYaMfuIZWq6VerxehmjCGGEe0+POSUIykV+X4c+U++54GrguDSUG/WCxGBsj54rMvkiPJxGhi7CVZD0G1WjXtP/UAaUYf+oIzvw8ox7xCiKjez6jy856kWTbqP//5mUfdbtcCA45D1ugLxzy2aARnEHDWwXP93tgTFc5TA76gyOvmC8peCoizKBQKajQaERmk7/xl0iU9BNBERLcoU4hCfS2CQrckoyPg6/2sm8FgoGPHjml7e9uMLxSMN8CSzLmQ7cDHs2uZncoUzdvttslbGSbHzB96KaBFksmkddr6wjH31TezYUzJIDDCfDY4Cegj7j8RNtkFhVp/fLbW0QvAalE/4tqrjOD+cfgYde+4cQQ4KTILisrMgCJT8JknDWVQZPF43Kg7eg747BEskBkuGsEZBJx1mC9iAgw7EZ9vkuLn0DlEgRRNMVSSInJNull5X4rJvlGM7VdQJjwHYwOlQr8AUTPKGYyd17mPRiPt7Ozo+PHj2tra0sbGhtElRMsYN6ikpaUlNZtNM9YYIWbwoLTBeLKAxxtkRk1LsgLvcDhUq9WKdP1yXM/LUxjmftI4x898VuJrD/OqIrT4XhrKPudMJmOZAYVenMd8HYjInGNzHD8+A6fEZ8YWNe4dr+f3AOkvkuFWq2XUECM0/MRaqDeuiyxhPptdBIIzCDirEI/HjfflD3w+A+A586+TZoojgJH2qiSME3NloGQwjujJ4cJrtZparZadD8YYCofH/L/o4HlfKBMML30A0CzVatUWxmcyGa2srKjf71v9AINI4RKKyWdAiURCpVJJxWJRlUrFmvRwLr4BC1XT/La00Whk9QauB0dE1jS/5pPPh+ewK5rPi/eiyOyb+qBrKHJD65AR8Fyktfw+kAH5bEWaqYNQ92DQyWK4nnq9bkIEqDlqFbw3vye+TkVhnnoP2Qk1k/39fduGt2gEZxBwVoE/OE8FeaM3j3njL8mMbqfTMUNQqVQi83CgasgwiLpZb8lyExaZLC0t2R5fNnPl83kVi0VJMqNENFqv123MMdNR4baJNEulkjV/DYdD7e7umkEmC0KaSjRdq9WUyWQswveFUyiWtbU1c3RcnyRzgNPp1J7rHQ6GGoPJNfmirVd2QRExMoP1nZlMRocOHdLOzo4ajYYVkzOZjC3wwZDTdIa0NJvN2tgKX8T3dSGyM09xQfNhwHmdH31BY5431GQCODJqJZ4q495BxdEhza4MadYbk0qlVK1WA00UEHBngRHyNQEpGvl/IwfAv0j8ms2mdnd3ba7+6uqqccn82+/3LRKFZuh0Osrn8xYpQnWQRTAaI5/PWz2Arl7fSMWOBMZK+CmZqJmoO+zs7KjX65kxxUBTt8CRxGIxm7lE45Y/JygrisG5XE7Ly8v2/r4AzD1FaorR9F3YfoQFBo7sjH99p6/vT6DoPRwOVS6XjZLh3uMk/Xnk83nrVqYojjOgJ8P3e/B+GHNUVpwXWZXvRfHFaBy733M9P9HU0144af5tNpuR+kG73T6lK3lRCM4g4KwDhkY6tYAsKRKdehD1s1Bme3vbeNxer6ednR1Vq9XInJ7p9GCODZGqbw7DmEgyvX6hULD3IyqFOslkMpFmNnoYaBQbjUYqlUpaWVkxg0X2ANVAbYJrxNBRVOWxSqVijVSeKoEXx1Dmcjnj5on4JUUMm1f7+EY/X6/BMfjvkWf65Ty+eAzlQwSdz+cjdBqNaIlEQuVyWeVy2a6JRi6K7L73wDcJ8vmg+vE9HDgnDLXvfCZT84PsOC//ufIzaEmeL8k+Q+/QqCeEfQYBAXcS/KH6vgKifkkRx+BrCt4YEpGjCMJwMWcfQ4h0c3V11fbdwi0zjgLjgNNYWVkxw4MRppANdUBhlYU39AXE43HrRuZc6YrleKVSyc51MpmoVCpZw5s0oyuQXUqyIjH0kySjiaiF0GeAQ/WFV2m2H4Fr9vuAqdFgeHFejGn2qiquycs3q9Wq0V8ct1qtWj2B+00zHxnF3t5eZJc1NAw7qsmC+Nza7bZNsfU7lX0xW5I5WzIab8yJ8nFAni6CokKAIB1kDZ1Ox7qpmV0VagYBAXcSOACvHedxDNd8sZifMcZhb2/PIjMMC9JDLwuEy2b0MotlyuWy0USZTEaVSkXlclmFQsHoISSHqGIwshgJaAecE7QDs254Hh3NHIfCZCaTUS6Xs5lH9XpdkmwaKucpybhzmqu8EfNrO9PptEXc/X7fpqf6oXf+vlKz8FmY71iG14cu86MZqB9wHBrKyMBwZGQOvJbPhPrNZDJRsVg0mSryWQxyIpGwZUSlUilStIYW8lJWsgFoSLIQnLVXfvF7M98Bzu9KvV6PKJVomCsUCqpWqwv9u5CCMwg4y8Afn8fpJKY8jhOACmg2m9at6x0IRsC/DiPtR01gNLa3t834ozaCboG3RmpKNIwz6nQ6EfULSqJ5A0RUS60hm82q2WxGZI44QzqbqRmQGWDsJNn6SaLXRqNh/DtUjV8szzVxfpKs6MxnQbGWEeA8jqHn/Ima+/1+ZGIqzgEuHcPsJ6miZEKJw/fUPYjy6ciWZIV7aD2vGoMeojeEz5x7zu8Qn4VfOOSpNBRQOCnovs3NTe3t7anRaFjnsldobW9v2/ktEsEZBJxVwPgQlXmDDo0BTQMVgxHwETcG0TdC8YdPFCrJCr10qUozGqHRaNigukwmo93dXdOpo+PHECIrRJ2D0e12uzb7iEL09va2RcneuYzHY+XzeU2nB2MtiEb9eGiG01WrVSWTSZsZ1Gq1tLOzYyojomRJWl1dtQzEdwVLM0mqp4E8ncS9o16AQosmNYw0Dk2aORHWQVJMZdHP0tKSVldX7fPD6DYaDRvwRjMXnxVUFfeR//u9Bn7EBvcTOtAvs8EpSor0qnhakiBhb2/PGs7q9bq2t7e1tbVl54vj5J4sLy/bOS4awRkEnFXAQPi6AfCSU1Q08L3ICjF4PmInKvdLcaCRvOQTrhejwZRQpKXFYtE6eTHa8PKSjMrAGZAl+PNghEQmk7FOVd8kBaXD8Zk9hPOhRkFWsrW1pePHj0dmGEFlQHl0u137Hk4bo4lzpSOZLmC/w9nXaPyETiJwSSa5xDlwrxnnwftks1mtrq4ql8uZWogFPUTeZCJkX51OxzKc+fHk3Ef/uRHh40io+fB5+6ZCf42+f2Q4HGpra0utVst+VzY3N9VqtaweQ8Gbz7nZbKparYams4CARcEPcpunjMgC0PIzxtpLIjGYpO3MmsEg8IfKsYnOM5mMOSJmDhERb2xsKJvNanl52YwDhcvxeDbOuVKp2DRQb4SgbTBiUEiZTEZ7e3vKZrNWeD5y5IjVJtbX1xWPxy06xehQYN7d3VW9XjeHRzTMc9bW1rSysqJyuWzX5Ll7nKtvSMMxcDwcgZfvno6G475TI2CIXzqdVqvV0qFDh6xOgaFGjonEs1qtWme4HyqIoU+lUiqXy5pMJioUCkaV4bCQA/NaHK6vAfhi8en+9Q2FOHV+nkqlVCgU7DGypp2dHS0vL5uAIOwzCAhYAHwHqX9MkhUMm82mKXAYEkeEDY/tR1Zg2L1RI7LH8BHZUvj1owaSyaTq9bp2dnZMNYPDoaAIDZVOpyM9AxjPVqslSRaZEnXifMbjsY4cOaKVlRVzarFYLFKI3t3djdwbirW9Xk+lUskks9Bn4/FYjUZDzWbTImtptjNAmskyoVd8Qdk7V5RZ3EccGo/jxH1kztf6+ro5wVQqZcV6nKY39pwfVAs9C/wslUrp6NGjkazMj4jAIVFzwFEQsVODIvvEqfO4rx3QfLi7u2uOCAqL3wP6SGKxWGTcx6IRnEHAWQf4Wh/Be004dAKNRky/XF5eNj6fP3CoBAwPUR8GAiMxmUxsnDVRNgYISoootlgsWn2iUCgYxcB4CZyEJJN20hiGwfUGimOsrq7q6NGjymQylgHAWVM3oD4APUI9AnUTSiOuASNLVuKbyeidwPhLsyF1OE+vt+fzSKVSdl1+zPPe3p4VbilSF4tFo52gr3BO1Dswwt4x+F4E6EIyDq/WwRF5mogaAeeKY4BO9EPq5rMbHL+fyMrvFDs0JGlnZ8ecM783TDnF2S0awRkEnJXwWm5ppgaC30Z/PplMrLEKXhm6gPn+ZAcUE71yxkfY3rghxeTn6OpxCr4u4SWV6ORRJmGUC4VCpFZBA9Tq6qpWV1eVz+e1vLxsTunWW2+1/gQoFDIiroEo30s1Ud7MO5/xeGySTO8QSqVSZAEN1wNNQnHVfxb0NfiRGRjk8Ti6O7pcLltWgZPn/mDk+azJpOY1/z7Ch6bxY0G4HzwG/UZhGUnpeDy27GBeTuubz3zRnEwP2o738+MxGATInCM6kxeN4AwCzkr4Qh5/qDQtQalg5DDOhw4dsumdRLFIF330BoVCJMqIYrpJiex9Ny1R9tbWlmKxmC688EKTNHpdPhQOr4vFDha0YPAwqolEQueff76OHDliG9skWZ8EBiaZTFokzY4CjDEOjOgXpwcHTxbFuUE7STLHRKGaRi1oLyJpJog2Gg17P64ZB0uRl3PzPQh+1MSJEyd0/Phxo5egmmgE9FkZjp76Add25MgRra2tmbElGyNI4PcBR8DPue9kbjgWHAXd5dSiBoOBSqWSKpWKSYX9CHEa3sgi+J2jlhNmEwUELAi+09PLTBkiRsTK4zs7O6rX69YJK80UOzgCDAArDtPptNEwzLEneozFDlYgZjIZra6uRmbf4DwqlYrRH0T8vI5uZJ+NTCYT45ylaPYBxUDmgYNhlPLu7q7VQzA6GLJYLBaZyY8iSZJlCLyeSarw8T5jQmLqay+s0SQrQ/0EdULxPJ/PW2RNIZq+DygnXo+DJtPiZ9BDOAn/OZdKJa2vr+vw4cOm7cdBYuB90Vo6MPw8FydFzYDzABSd2f3Aop58Pq92u22fDQMP+V3kvicSB3svqBHNCx8WgeAMAs5KeMmjN6bQAL7gRwS6u7urlZUVU8pArfjZ9aiGcDLo7zFqqEHgq3lvmoh4fxberK+vWyaBjNN3GvNFpI1RRYHS6/VUqVTMEBEBU3OAFul0OhadzzdG+Rk5GEaO46NU7hlOIZ/Pq1wum6KIvgE0/H7kh6+dTKdTM4L0WbDzGQdFQdcvodnf3zeKBzUQ1I4fHsdnh0osnU6rWq3qnHPO0crKSkTNxHvyOwO9xfWPx2P7HcDJSDKlmW9ApIHNOw6EBEhG54vNa2trFqBkMhltbGyYKm3RCM4g4KwEyhyM5Dxl5PsHMH5eosgfO99XKhX7A8UBEBWTebDnVpLpyOG12XlMcxr9Bs1mU/l83jaKEUFSACdSTqfTVizFEDM1tdFo2KTVfD5vGQVGeH4JD1z97u6uJJkBp6awv7+vYrFoxWTOz3fqMo6ZUQ84K/++3COyDwwrY7DJtpjlT9HWF/tx6MxuouZB0xk/Z3IozhaHRFZw8cUX69xzz7XiOp8hC3Uw0PRU+M92NBpZpzVFdKgongstyM+Zb8X9XV1dNeVWq9WysROJRML2U6A48o5tkQjOIOCsBfpwCsZQHtLM4Piu5N3dXaNDfH1gaWlJ6+vrRuH4Gf5w5gDlEZGpV5pQ5CTzQB65v7+v9fV106F7pRKGAUcCfeR5ft8NjNyUjmlv7KC40M5jxPb3920ek++eJQtiGByGtVQqqVqt2mwjJnmiSuL/flLnYDBQvV6P0Dm+xpJIJExlFY/HbaE9DmI0Gunw4cNW0+DzY38BRpzPjiJusVjUxRdfrPPPP9/Ok5rRYDCI7EvgX3+ORPB+XLYviJPF4Cil08/HIlOAQiSbiMViKhaLqtfr1k1dKpUi020XheAMAs5aYJigPzDgfqyALy63223t7e2pUCjY7J1ut2vSRpqUms1mZMgcxT+6jaFE/BhkHIdXkVBnwMBJsr4FqAsoEN9sRoZD4Rj+mTHWGHsK2NAybOGCcpFkPDkFZ2lWK2FUN5lVNps1Q5XP54068T0YXBtKKAr2Ozs7di4UbL3qhkIyzoHr8jOB0um0KpWKGf5ms6lUKqV6vW7Xwz0sl8s699xzdd/73ldHjhyxbIndFBR6t7e3jZrzdSSOM6/5p87BZyfJnBq/Z2RwUINeMUSgAFVH1omstlqtan19XdVqVR//+McX+vcQnEHAWQs/JwajhJIDkOrDC/stVXC+zOrhmL7gyegDsgAvF0S2Cn0APQPtQIRIYxjjFjhnZIzQXUSjw+FQy8vL5tS8pt6Pp6C4CqUUix1sG4O+4FzZICbJaCGMHjuFK5WKarVaZNSEj4S5r1A3gCi9UCio1WpF5kZRSOX5UCw0jOGAEomEGo2GNjY2LLonwyF7o7DNzof73ve+uuiii0yuub29bfLe3d1dHT9+PKLxp4bhazQ4ReAzMZwWNRXuF9knDpLsrtvtqtVq2YgNVlvm83kTDBw6dEgrKysqlUqm4lokgjMIOGtBvYA/WD+wDAPmxy4Ph0Ob3ElUDU8M3YQKB6Pgu3RzuZwGg4FRUd4o+PHGjK/AOO/s7KjdbpvhoBnNZy6DwcB6D4rFYmSEhiRT9DCcjsI4Rm0ymRhNwyY0IluMMVQUA+F4j0qlouXl5cjkU6J2z61LsuvDAdOdnc1mLWLmXvomNjImnADGFsfJeksoHpb9IGuFfy8UCrrooouMo//a175mA/i8A0d95RsTEQQwWoPsj8+J+0OHNlQcToNgQ5Ldc2YrkX0hofUDCff29nTLLbfYschQF43gDALOWoxGI3U6HcsE0NRDUUiKNFD5Gf4YH4wx1MQtt9yiVqtlFIIfe+y14V4z70chzFNT9AH827/9m4rFokXo1BxQGkFFEc17xQ0UE4VLdhBQMPYdvSh+WKfpJYxkAIx+wFBiRCn+4uDmG/WkWV8G5+93AeAkcQS+tgBNhAPzqyK57lwuZ1nA4cOHrccAKm40Gml9fV25XM4mgyL13NrasggeOS9d1dJBhzXZ1Gg0ijQl4tCQCkNtLS0taWVlxe7X5uamNcgxx6nZbOrWW29VrVaLCAcYCkiGg3Lt61//ug0sXDSCMwg4q0GkR+QHdYTRosBHtoD0kkIvESJFYv5IMfzUBegI9kVDoliMqd93zOv7/b62t7dtPpAf5wBlgDOgK7rZbEaUKjgXRjlz/nDYXFsymTQVDk1XGLxKpaKjR4+qWq3amG2cJ3sDyHCgjlhKQ5aDEfX9BtJMsklG5DMlPgdJdp5E6N1u14wkDW3QOl6xxPfsmGZUBQ58Y2PD9jQwHtpLdMnwuG9kWET7/X7fCsTQUtQE1tbWjGJcXl7W/v6+7Snodrva3t420YEkcwLUd6DdEBRIB4FAyAwCAhYMIn3m9/seA19TAESnRMKbm5tGwWB0MGrzEa4fxeANvlfF+EF4OB6/yAVj5TeaYfQ8rSHJHMvS0pLa7bYZPxqiuAboCpwWSiEyE0laXl5WpVKJOANJFt2TSfnR1Rh935dB5sVj3AtfL/H/p9bBdaGAkmT1DSSfdE1zXjgP6i7UUMh4ptOpNjc3beMZTofsghrH/IRY32vBfceZor6iNjGZTHTy5EkdOXLE6DKeByXFVFgcgJ/5NBgMtLe3Z/e30+lYM92iEZxBwFkPGpPy+bzRFZ5y8fw2xpVo1nf7+u5U+F1pNrIAQ4zRJZr1ahmv2EFKCBWBg/LnwqgCjCgOAY08lJc37hQ2MeJQI14Bg0SUSD2VSqlUKml5ednkstA7UEIobrzsdf5xQC1BOqCZ0PVLszlORNpQat5ZMJqb+09WhzHGYMLh4zybzaaJAKDCMLyS7P6TqeHY6Ovg/pJR+mI/55/L5ax+4kdPQG2trq7atQyHQ+Xzefvs6TpmpwH1j1arFREVhA7kgIC7AL57mJRfkkX1GAF08UT+GNJutxtZVs9roWEw/BQZcQgsbee5RNEYFiJp5t5zjl6fT3bBHH9vkNCnM5EUQ+lXTJbLZcs2UEExtZMIFWdVLBZVq9Vs0Y83TNRd6DvwskvvBKDgADUAnkM2gxOGmsNIE3XjRNk3QOSPsfYFcCgZejz6/b7VC8jKcI4YWe4rc6f6/X5k3SmfoSTLIpi1RB1oZ2dHkkwauru7a/OIptOpiQK4Vqg5HGClUtHhw4dVKBS0ubkpSfZvWHsZEHAXYL4bGR7d00Zw7hT/oC3gqVHy8McNVy/N5KmeFpJkzgEJJYVWIv3RaGSccS6Xiyh1MNREjyyuIQtguJsfVUHR1iti+v2+yuWyKWHIBLwyCN7e89hE17yfNFMbYRB9k5lXF1GQ9yM0fIHZZxdcG8YWTt0vyPGfFbQXx/Zb2dD/eyfKZwpVJsmica6d2gW/KxTkfYY2nU5VqVS0tramXq+n48ePG92WTCa1tbWl4XCoYrFodZ3d3V3LGnd3dyNdz/F43Da0ZbNZFQoFLS0taXt722oai0ZwBgFnPYj0oH783mNPIRCxdrtdra2t2QgIRiFgmDAWvgjto2wcCaMSJBll4yNtFrT75fJexeKnnkIz+cmj0mzfMDQHPQ0UcP3wOWoBZCzSTPWEMfSG32coOA6azTi2VzfhIHwDF5QQkkkoHgw2zVfeoXnlFYPq2P7lG9zYG5zL5SJb2Lh+uqr5GXSgj/xRWWUyGTWbTaPacIQUlaGoqL1IB1QbmVYikTDpLoEHz+V8yXo83dhoNFSv161Z0G+QWzSCMwgIkCKjk3EIRLoeRKrxeNxWPdLpyrROGsrg7qUZHeL/7xuTMPYYPK9iYYYR287g4YmUMYJQVN6wjMdj245F/YCo20fyOJ9isahisRiheeh4xvCxDAd6hOU5RPgYbqgdnOJ8F69vPiPrwDjTC+EpIaJ3GtTg/RllwTlRUyiVSlbT8IPlUFVxTTglMgSoOO8g0um0lpeX1Wq1zFkVi0WrRywtHeywZiRJOp22oXdkd/4zJruSDoKMWq1ms5N8Ux2OKhabbTmD7lo0gjMICNBs2Tx/3AyPI8qDV5cOorXt7W1L3RkiR9RKT4EfjU1UPq868hGvNFu23ul0jKKoVqsm9ySKr9VqVhxlfAQRONJL3h+jl0wmrQcCKolMhcygUqnYQnsf3e/s7KjRaKjX6xn9gdMZj8cqFosql8tGQ41GBzuZ5wvT3FcoESLkfD5vz8tms9aBi+GE5iGyZ1qpJJPLcr5sQCNbIjNCCeaL356OwvlS4OfY87UHPs9Op2PFb/oMyGi4h/wueQqK34O9vT3rAp9Op+ZUoPHIJn3WQ2YanEFAwF0Eol4iT4xyv983JQqR3Hg81le+8pUIl0sk7qdr+hk7/PF6+gYZJMVXMgeMA8bPzytaWlrS8vKyGV3GKVD3wMBDdWBkMLo4FOmgyIxqqFKpKJfLRWSUfjAdy3mq1aqNk/a8OwP8WDUJzQTFQoGae0QW4fsPPD8/Ho+1vb1tGQdFV96DHdV+ZAcZQK1Ws/NnfhTjIHzPAJSQn3mEI/PSUagrroEObUQDfBbtdtuceC6XU7PZ1PLysn3u3EvqGEx29fWmyWRi14eUl/oIDpzPctEIziAgQLPJmfDXUB9E/BgXjMN0OtWJEye0vLxsc/PpeMWoYVxQyPB/qBr/PDh1DJynMDD0GNVisWhG1Re5oYUwdmQMjEaQZNdVLpfNAfjFNdBevshKL4E3Zl5Zw31pNptGx0izjud5eSeRN/eVY/smM0Ze1Ov1yD3hX9/c55v2vMGk/4DvvZIJWS4Rt6ev+IKSw8n6ugCOk3sGXYfzYQ8Eo6u3trZs2dHx48eNBoIeg+Kq1+sRpRadz9wrMpV5+nIRCM4gIOD/ATki//IHyx8tf+gYkWPHjqnX66lcLttwNgq1FCl5XJpF/tAGqHtisZgpinyki1qFwjHUB1EpDXNw/nTEkuGQ3UwmExuVUCwWI52+RL8Yyfkdyhg7r0zyhg86DKqFL3hyBrAxFZWoH9UU70PU70d/SAeyTLINCu9kFF61xP2Nx+O2XQ6HQtHc7zDGAVEIxvij1OH9qVfgwBgdsrKyolgsZlNOcWZ+ZMZwOFS73bZAATqLPhaoMHoNCAgKhYJlIH5lJ1QYx1s0gjMICPh/wAhDG/ghZZJMqkhhlM5QeHzPl6OwwfCgBPH0D8adtB9nwL8YsWKxqPPOO09f+MIXbCUmBphOVKJ334eAlJJ5OtAx0FJemeJ39xIZUyNAB+/1/Bg76ge9Xk/b29t2L1dWVqwgSsEWWoSMiEYqz9+TCdEAKMn2LPiO6FKpZFkVTXCMDt/d3TWnyNA+6hE4PTh+XxPinvEZcV+4n5wbDXxIWaGF2OvASAzfXYzT8ddVKBQsw9vb27OaBw6rUChErpNszEtxF4ngDAIC5oCR892oksxwEBGPx2OTNkoymoMZMvxRE+3RK0BxkQiYiB4ZJ3w2RhNnREcsjsN3FfP6YrFoRUs4bGnm0HwdASMHJ+2vHaOIU6JQ7K8R6qTX69mGrnh8No6awWvUURiEVyqVzClAL3F/yYhogGPrF3QNETKODjnsYDDQV7/6VdPz+wh7vk+CJkDfmT3ftOadoqf8uK9kANSaoPCgb7hmhs1JsiI5NYfl5WWtrq7qK1/5ik0iRY1ERsb8KTK6zc1NtVqtUDMICLgr4efXUDiGcuEPPpfLmXSU50EfSTMKCCPh9egoVaAvJNnPKPgy9thLXeHp6RZmP/L+/n6EKllZWYnUOnwmgvFcW1tTsVg0bp8Z+kxHhYKSZJHu/IpNmuwkWbQK9cPqRj/biWI53Huv17PCOyMv5pv1GPSGmsbXLDheInEwrpvPgDn/XubLddCsxufmZz9x/l4OzLn6TmOieIrXvsOa1/N+1DDYTEbTHD9nmiu9B8hQ6RPxQ/GgqSaTiclaUVItEsEZBAQ4kH7DiSMh5I8bioXIkT0CqFyIVonUiSAxcvD8rVbLCrhErtLM4EAF8H7dbteWy0M9SDLqhemhKGlisZjJRKFxODdJajabNjPHL4GRZM+lEMrrfK8DRpqMgfsBxea7i+HiWdVIH4ckmz6KRBf6ycsr/YyhTCZjvQd+Mqrfq3DixAlTB0ky6S/D7Lyh9w2AGGvfGAYw7Az8495DafnlNf1+Xzs7OyoWi6fMsOKaK5WKZWNQWGtra0qlUtra2rLPp9/va2NjwyTGXEcYVBcQcBcD7ppCIbw9EaIfBwEFwcJ1b/D89E4KftAidChTRCUS9ZuvoDAYe42uHsqEURWFQkG1Ws24c17r5Yd+iBpqFB+5szUL/Tq7hjHuKGhwkETljIEm46Gr2St2MOZe9krkjOHne/Ys1Ot1bW5uajQa2V6CyWRi85f8zgFGd+NMiMBbrZade6lUsl3V1CroP8CI81nhlH0nOs/xHd7UhHCYfL6SIvQZi+85ZzLLRqNhNBbOjOCBeUvUmiqVihWO6Zzmd2iRCM4gIMABSkaSacehHZgzj9TPSyEpWBK1IrmEPkG5g9IG/hnDilGA3vAjHgCKGn5O0ZoIeHd317Tvg8Eg0qRGloPKyPdCYORRtZDFoM9n2idZEsfAYPrx22QlUG4UiFHTwL1T8Pab4ZjU6rfBcb2ciyRrLBuNRtrc3NThw4fNMOdyOa2trZkTJTOTZs6JTIbHyWJ8xzjZEsoplED8XvimwpMnT0ZmG0my3xWugZoFziOZTNp4C7Iv1loix83n8+Z8qE8xOC+oiQIC7kZ4qSjFXZwANASzf/ygO8+dU+Cdn+Pvm5841vy453kaRpKdD1JSIlAiW4wHRV4vc8UZMGyO6+M9MMA++pZkXbJQWGRHnk+XZnP+B4OBGTKyEpRYkkz9g7GVZEVvIvZCoWBfGEMcDw1ojUbDomh2Se/v72t1ddVmCaEykg6a7LrdrvL5vGUrOAwpShFi8DkmFNN8QxrOjcF2kqw2USwW7byYkcTnnU6n1Wg0LPsiOEBlxu8H2Q6/W76vYtEIziAg4BuAqNAbCcY5+DESGE3f9EWkScZA96of1uYH5EE98FoMOf0HGF4feY9GI5uASYNXpVJRsVi0gqOntMbjsRUzoVygiDxVQiaEykmSjX3mfqDuwYhls1m7Bt6XGgNRrN8F7GmwbDZr7+/rBwDjN78CMh6Pm3oK48x9oJbCYD+uwRepMcYYZ7INzp/rgXJDDMDnz2eOQybKJ6tjXHg6nbZtcBTokQdLMidBT0q73dbq6qpRitROisWinTPBwSIRnEFAwG3Adw2PRiPT7GMwMGp+3AH8vpcrYlShPdCb+8mfDICDS/fRP1w2Bo8REL4fIh6PG21SLBbV6/XMkVGbgLfmePDoFFb9HCOOjVNsNBpmGJE3EtlD0czTW1BHRMC8noKwl3ByHRhQSRY1S7OxHSdPnozUNnASfEZE9NBpqHLIDOaVRHyO1Gx8NuOL46iT/O8Dxpt7yHFwHs1m08QFfr4STomMIZvNmgQViomtcvPd4BT9F43gDAICbgMUgMkCvMKE6BDj7ruXpVNnDKEgoihJpIyaxG/4ghagaAg1AddMEdH3OCD5HAwGWl5eNmmmH5vNdfA9hgs5qM9ovOySYqhvyiPToRsaQwhd5RvZgDfUXBsOyRe2uSZptmq0Vqvp2LFjajQa1kyGAyZz4vox3kT4OCTuIfef3gjvNPxOC5wCnwHRP+9DcODVYBw/lUppbW1NsdjBnmw+O5yCpEiWgcR2ZWXFnBy/g5w/wUfoMwgIuAdAZAx9AvWCaoSoFINOURjDxv8Hg4F2d3cjhVB09/D6FGeJrJE8FotFGwtBoViabWPzlBCUCq8j4t3fP1jGzjYySaeoZ/xsf+/IPD3klTYYMo6FUeUYGGbejxoLRpjiNsfCudAgRh0B48oGNknWWMbaSGoayHA9reNnFEmyKB86xxeycWh8ISvlfpD9ISnm/vjeA+oYZBrNZtMmnlL07/V6RnNtbW1pPB7baBE+e9+/gPPn2haN4AwCAm4HvMIFAyDN6J1sNmtqGAwXRUhvpJlJgwyTuUN+v0CxWLRjYZS9jh1j6NU7GGAifQwzHcQYr729PZXL5UgNA8UUozYwhmQpRP1EyhhGDBtGkPeH5uJrfnYQES/cv5/94zuGOSa1hXQ6rVqtZlJRnGqn0zFDSdRMpkBthEY9321MXQWDTzbhBwR6p95sNo3u8/OBCAS8Q8Mpbm1tSZJ1ZOMsGK+Bg+V3DBUY15pKpex9OddWqxXpW1gUgjMICDgNMBh+yBxFS6I1DKTXlMMPS7I/WJyAJNPASweRLb0BfvEK/QeVSsXOh/eH9kCd5KeE+nERSDWJmmligvJZX19XJpOxAjJZj+82pqBKhM17cB3w/6h7/AgLH/V7yS0d2J1Ox3h0nIg30iikKC7XajW7N8vLy1a3GY0OFtxAv5TLZRUKhciuh3q9bg1jkkyBxHswLM/XQ3gtKiiavby+H+noZDKxZj4czmQysaIy14TzwQnyvHa7HXHqCAbo/vadyUxiDdLSgIC7EX40tSSL4KE8iMZ9TcAXH33Tlx8tgYPBAcBHQ0cgSaXoyehn+GgavTg+lAeOguyABiciUj8GA9WT18dj+Jkh1Gw2jcLy01R90Xv+Gjkv6CAoITh4lD/SQRf0/IA6MrBkMmnTQNkNwCY2nDKvoaN7dXXVaC/qA0hp/f3m/HDekuy+4eSRg/rR1Rh83sMPFmQ3AjUQqB3Ow/P+9BWwXY5si8I2Gc1oNFKxWDRH3mw2rQ8kNJ0FBNzF8IYJKSajhpE+Qr1gPKEVoEcoeLKekEiPKBj6xdMxvCdRox9V7AfJ+QjcN3t5igWD5DMYaTb2gOuE697d3Y0MgZNkxpLolftCBkGGJB1w2TgtnotTZPnO/MYzJKz8n3tDzcB35Z48edKyA+ZDJZNJ60GAzpFkun4MMlkaDtFPKfVjQjy9w3wn7oUfq0HxmM/d12O47tXVVRsqx330BXsyhHw+b93TOE1fV/D1Dd8B7qetLhLBGQQEfAMwu6dYLFqBUVKET8fooDKh74DHiE55HUYb7fi8fBEFD9x0IjFbp+iVOdQXPE0EUL00Gg2TLhJtYyCJRFljCR2BU9rb27Oo2KtdoMU4X7qr/TUwogNKhEwJxybNshhfTKd3gg7c0Wiker1uPRdkRUTIdDKTQUER0fiGbt8XbaG1BoOBdnZ2ImOyfcTPZ8t8KLqQ/b5nHALnIR1QUD/zMz+jeDyuP/zDPzS1kVdacW38rnB//P6MYrGolZUVO+/RaKSTJ0/aLKQwwjog4G6En7DJ7gAMCwYf40dxjxk40A4+i/BjCaSorBBgkDwF5QvG8/JIxmFDWXBsL3HlPD3HvrOzY9w6xpNIGUPjx1bw/pwf7+Xfk6yF88TpUPym0Iu01BtEzgHVD01uZBOMdqaZDGqIQXVILj0lR3GWruNarWbRNU4Jugx6C/qFDAMnwDX7wYF0UTNmg2v4+te/rksuuUS1Ws2udzo9mMLqM0vurR97QVa5vb1tiiqyS94nl8tZ3WmRCM4gIOA24DdmSTOenAIrBhLD6AvNLI3HYWC0fbEUUFyVZhQGr8FgehkryhfegwYrSTbREpoIYw0dNRwOtb29bVQSkSsRP8Z5XrHCtc3POSLzIBr3dBdyVQq6AMoF+owuYygR7hvG06ua4Ppp9MLw06xFlgA/Tx0il8tZIZgIezKZGFfPzgkK7RhtHFosFrMGOOSlZFtkQoPBQNddd51uvPFGU2dRsCY7YOmOH33OjgQK/74uhQOWZIVyHNQiEZxBQMBtgOwAyoAppkSC0oxWwLh75QeNTESf86/1zWR+sBmOoFAoRBrHMC7w336uDRG4H3eBJJIVk3Dh29vbJsNE4sproUx8QZif8a9fAerHNkCvpFIplUolG0dBlM6oDI5FjYUmMGYASbMdyjhT34XL/eZcMNS+GY2eDynaK8LQN5wuTpixGoDPqlgs2vfUfJgXRBbFudGR7DuWvdPwk1392Gw/s6hQKKhcLqvdbkd+Z3Z2diJdzotGcAYBAd8ErVbLlqjA7XrO3HP9/g+VmgEzhjAm/jlQD362jq8LeIPtxyZQa/DHQZXiaxRkBlAnPksYDAaq1WpqtVrKZDJmnOZHSPgmMwwqBpn7g8H2SqJ4PK5yuWy7Engt4zD8yAqMMo13YL4zGZ09yp3pdGp0F0ossjLpwNmWy2V1Op3IiAtmA/HZcc7c61jsYMeyJLt3fObz6i8yidFopE6nE1Ep8bkz3hxqiVoINYFqtWoUJHLTwWCgjY2NyBhrPte7AsEZBAR8EwyHQxsQRuEYgwFVIs1GJGMImGsEp+2Lvb4jF6UNryV69AojjKVfWM/z4/G4KZ4oNnqnwbniQDBsg8HAtPlE0Ri8er0eWeSOMyAqxrEwr8lH6l6FgyoGtY1XDMGbc244RjId7iH0ls+8cL7UXbivFFlLpZJRXUg1GfqGIoppphhXBsuxZyCbzarb7Ua6jpH4emrMK6Q433Q6bVTVaDRSqVRSJpNRNpvVzs6OxuOx9RF4x0UDYL1etx4Lzk2SyYw9dbQoBGcQEDAHuH0P/iiZ7Y8+3BeDiWwxxj6i9mqWZDJpu3D9HB4ehyrAsMLPQ2PgjOjapV7QbrcjOxR4DhE11BXv1+12tbe3ZxMyabKD2kLfDiVERCzJMiQ6aUEmk7Gom/OaTqem0fcdztQvUABBq4zHYzPc1B04fxwQNQRJth+iXq+bQ6EAPBwOtbe3F3HgmUxGlUrFMgToKElWxyiXy6Z+ghry740T5/2y2ax1OTM2AwlpLBbT+vq6OeZ2u63Dhw9rc3PTMiTfnDeZTOz3BpqwVqtpb2/Pfg/CprOAgHsB6F6FNyZy9HN+pFmTk4+KMdDFYlGHDx82wwsVQpSI0fK9AtAscMgYBqgQKCuoIq+S4XUYG75wbL5oDO/daDTMqTF2wtcRfF2EbmcoKYy1z5ZQx1Ao9rN8KFZ7/T+1AOo0OGm/F4DJoKlUymiXXq+nTqdjzgUHR1MbKqdisRjpDaHgS8cy6iBJdq6cC4adVZQ0t5FB8nuRyWRs37GXJksypyjJsoZ+v29KIhwkX9RCPMW2SARnEBBwB+D18F7C6Qut0mwUBYU/HqPIWK1W7Xj+X6JmpIUYajT3GMNEImEFWHj0QqFgka6XXHpHQJTLfga0681mU7feeqt1B6Phx/D7vgnvyMhecGC+DuAbyiRF/o+z5H762USxWMw2lnHNFHiJ6pnZUygUjHra3d3V9va2Dh06ZH0Bg8HApK2NRkPdbtcyMBbd8C/jxXGqOA0K1H4Mhe8VmU6nKpfLkZlMnU5HnU7HMiN6Jyiq++yQe1mpVIzO8j/DqZ2ut2QRCM4gIOAOwu8jkGYRqNfnE6k3Gg31+30VCgWrD2xsbKjX6+nw4cMmU+UYnnenqEonM4aGmgAGkYIu0biPYCn+8uUNMM11ZAonTpywa0LeSUbDF9dLxsC54ix4f4q8UGa++Al3z/tA5ZANQYf4L7h83hup5rFjx7Szs2M7j5GoIk1luxo0DufNPYJWok8E50BGIs2mzHK/+RdKjp/t7+9rb2/PZkmVy2UrONNp7DfN0bfCvcJJMHqC++NFAmQ9i0RwBgEBdwIMW5NmBg2dOFEvESSaewyTNCsy12q1U+gaDCv0D4bb9zH4/cVQEWj3pdksfBwNr4fK6HQ6qtfrqtfrVghutVqnSF19l62fOwR/7lVILOWRZhkOvQkMb5uXs/riN1EzA/YoZvulPPQE0HfAakrqFYyrQL4KlePXf3JtUFLpdNqc5PyGt1wuZ70TZBn0WNBlvLOzY4aazyudTmtvb8/mVpXLZdvR3Ol0tLy8bI6LgnO9Xo8IBHwmtbq6qmPHjtnk10UiOIOAgNPgdEXk0wHjORqNInP1Pbfru2HR0MO1oxiC6kAn7wu1cNfw136sBFG0L7D6oWhEnZLM0eCkMLS+OcvTI37UhO8VqNfrWl5eti1cOIKlpSVTCHmdP+ofht4hmR0MBioUCnb+ZD3tdjsy98h3MTMqnF0BGH8cDOeIAox6x97enmq1mmKxmDV8TSYTU/TgCCmA8zNJdk44DTKJVqulRqMR2XTW7/ct8uf8/O8EVF+pVLLZREhYffBQrVbNIcXj8Uj/Qz6fD7OJAgLujYDOYLAdRrndbhtfL8moHhwEVBC0TbVaVbFYNCVRPp+36HleSkqTlZe6+vk9RKi8J+8Pd002wHY0tPFkEJxns9mMSGQ5V5+5QHEgS/X7GdDV+9Wf1BWouXAPuIccdzwe2zIbDDvvu7S0pEajob29PaVSKe3t7Vk2AJ2C0onCbL/fV7lcVj6fV6VSMcOdSCRUKpXMaDOGgpEf29vbRh9RM2CJDkViPhPuH8osnBWfOU14ZBZra2uRhTYECAwPXF5eVjKZVKPRsM7sVCqlWq228N/j4AwCAhYEP0MIyoSIdX5uD5p+RiN4SScGihENlUrF5JIch6idDl24fZ9RSLKmMZQpftgbjsAbcHoeaN6iaAyFw5TNVCoVKWKj0JFkjqVQKFh24DtpMYw0YTGfnwI0hXBoGSgRGrIw4p1OR3t7exFtP5JLahs4EM6XPc7Ly8vW9cwYjWQyafN/lpeXIwt6KGLTFcznICkywZbfA39PvepsXt3F7wBjrbl2Pjd+P2KxWCSrpCt6kQjOICBgAUCZUiqVjJbxqiKiZAqYUCNIGykMNhoN6zVABskUS3h9abZExY8soHBcKpWssYv3RzbZbrd18uRJbW5uRhbZ4LSIcqGGcF7IXskEvIrGD7nz3bpQL0TQKJ0wlHD6OMNYLGZTYqGd6vV6ZFHNdHqwv2Bra8vOn3oBjWTD4VBHjhwxhRQGn3tLTYHF8rw/18LnSVfz4cOHNZ1OVa/Xtbe3F/nch8Oh3VtpJhjw/ScUpul05qtUKkmaKdN6vZ5lljgFsiRfC/F9EYtE/Js/ZYa3v/3t+u7v/m6VSiWVSiVdeuml+ou/+Av7eb/f11VXXaXl5WUVCgVdccUVOnnyZOQYt9xyix7/+Mcrl8tpbW1NL3vZyyJNK5L0sY99TA996EOVTqd14YUX6l3vetcdv8KAgDuI2yvfi8fjkemZXg2Dfp3iJv+n6Al9cbrZ+dQFbr31Vn3ta1+zkdNMHd3c3LRisHTQnQrlwBd0DAaHY0iyJjeicByIJCsWA4wbxdFGo6F6vW7XgdPxiiKK1FBEUFo8RuGVgjsGGM29n9OD2orMoNlsqtPpRHo74P7r9bo2Nze1ubmpnZ0dG+2AM2ZRDLWBWCxmDXh+S52fF7S+vq7V1VUtLS2ZRBUKiiK2JFviA53jG+pYZ4pQgHoLmRSOCqFAu93W9va2ZYrcA682WyTOKDM455xz9F/+y3/R/e9/f02nU/3BH/yB/t2/+3f6x3/8R33nd36nXvKSl+i6667Te97zHpXLZb3whS/Uk570JP3t3/6tpIMP7PGPf7wOHTqkT33qUzpx4oSe8YxnKJVK6eqrr5Yk3XzzzXr84x+v5z//+brmmmt0ww036LnPfa4OHz6syy+/fOE3ICDgzoI/UiJVP6MfTT/FR0lG28A3+wIohUcMEc6F40L/YBgxOhh0jC6UC9QDxg0H5+cr+YmlUDkYPX7uh9MxFoNI10s86ZD250ZB1/dhoN3HqFF4nkwm2tnZsdrG3t6ecfZeikrU7OkWHCMF3dFopEKhYLsPptOparWaOVnuF8qlra0tEwKkUqlIoZZ+h2q1anSSHxFRKpWMUsORIm2FYuPzh3ryRn19fV35fF71el3D4dAyotXVVR09etRoO34v7oo+g9j0Tg65qNVqesMb3qAnP/nJWl1d1bXXXqsnP/nJkqSbbrpJ3/Ed36Ebb7xRj3zkI/UXf/EXesITnqDjx49rfX1dkvSOd7xDr3jFK7S1taWlpSW94hWv0HXXXacvfOEL9h5Pe9rTVK/Xdf3119/u82o2m6bvvStuXMDZgW/254Fho8hJeu+5dT9nn58RCWJ4KU4eOnTInIsvGvN7jEMgo0Bh4w0jmYUk23Pc6XSMStrd3VWr1bKFNhgXCsQ4oO3tbaM8/IRWr1giguc6GAvtG/EwfkTKuVzOdPYYX5wgDnV5eVlbW1v6yle+omazadw5x/MdvtQPcAbT6VSVSkW1Wk3ValWVSsU2jhUKBa2trUVkraictra2ImOkDx06ZHOY2AjHYns/i8kbZ7I+wP2FTiKr4T1RExWLRRWLRSsy+10O/E4gGuh0Omq1Wvrrv/5rNRoNo5vuLO5wzWA8Hus973mPOp2OLr30Un32s5/VcDjUZZddZs+5+OKLdd5555kzuPHGG/XABz7QHIEkXX755XrBC16gf/7nf9ZDHvIQ3XjjjZFj8JwXv/jFt3k+XnonyYZQBQTcGXwziSkFUGgRSZEuUYqYROFEhKho/OgG5JBw2fMdzfDlviDN66CkfOMaEbzvAEamCh3BSGx6DqA5JKlcLqvRaBj3jkEmyqeBjqzIZxEomfzIbaiRYrGoSqViBWw/TVSa7XTGwW5sbEQ6s1E7cT9xVjxGXSOdTlvEzhgLP+wOB8djtVrNaK/RaKRbbrlF5XLZjoF9YYIoC2ay2aydO05xMploZWXFlt00m03bRQCtyPv42o//fMgoNjY2zPHi5O4VTWef//zndemll5qXfd/73qdLLrlEn/vc57S0tKRKpRJ5/vr6ujY2NiRJGxsbEUfAz/nZbT0Hb+r1th6ve93r9JrXvOZMLycg4E7DK0mkWQ+BH/Pso2Wkh9BI8xGqpMgGMyShGH9e4wu40EM8nzEVGOlKpaJyuWzRLLJOz/VjLKFdSqWS9RLQXAdVAwXkx0szzsGv46QYTjctRWJUNdRZ0P5j7Hu9ns0c8nJXCue+k5lmLhwW84DoR+D6UCdRB8CRcr+onzAygq5xHKofrpfL5VQsFrW1tRXZmsYeY4x4IpHQ1taW6vW6UXHpdNqc/f7+vjY3N5XL5cwRo8CC1ur1emq322o2m9rd3VWpVFKhUFj47/EZO4OLLrpIn/vc59RoNPTe975XV155pT7+8Y8v/MTOFK985Sv10pe+1L5vNps699xz78EzCjjb4WWN0AlEhsgF/TgLPxTNr1L0PDkG0RtGomOOB1XC9FQKvplMRuecc45FtRyj1WqZIaIAjWzVK204f5wXdIiPygeDgTkyrptMAaPOuS4vL0dqCDivfr9vU0uppVDcphbAuczTXNwLCrWFQkErKytqtVo6duyYHYd75GctAY7NPRiPD5bhUOAmu0NVVa/XtbW1ZVNWm82mZQiMw2aIH0ED6zWl6EBDHCrOHjoP4QFObHd3d+G/r2fsDJaWlnThhRdKkh72sIfpM5/5jN785jfrqU99qvb391Wv1yPZwcmTJ3Xo0CFJ0qFDh/R3f/d3keOhNvLPmVcgnTx5UqVS6RtmBZIsAgkIWDRubzeyB8VWP5nSR90cl9oAjoA1jhg0TwPhBPg5Kh4MIdp6MgaUJ3QWw1Gvrq7qwgsv1PHjx42eQF3D6GUiZYrIsVjMFslzTmQ4RN8+akYxA4XEms3l5WWjnTDeGEMMJcoehvJRd+Ee+Wmu0oxe8t3I1FCQqqKsYkgck2MZ/UFEjgMgq+EzqdfrkqTl5WVzamQ3FMIp8nLNOC1p1lTnaTjuJVJgXw+hqN3r9czJSAdZ5XxdYlG4030GRAMPe9jDlEqldMMNN+iKK66QJH3xi1/ULbfcoksvvVSSdOmll+o3fuM3tLm5qbW1NUnSRz7yEZVKJV1yySX2nA996EOR9/jIRz5ixwgI+FYBxoDI2TsCInrm/PCYpIj8UpJRPvwMI4QjYXibX4jjRx9APyG7LJfLqlQqpv33kk5oFv5PVCvJePder2eFXt98hRGGKoGqIROSZBJcXsPUUPonaIJDPkt2Ap9OoZlGMya7SrLmtGQyaf8/duyY2u22LrzwQt3nPvfR5uambQ5DtcX4a+94eS8/6VWSdnZ2rCA9Go1sqVC5XFY8Hle73Y5MKOW6/NA7P1Ib2o0GPRwN01b970ez2bR7M5/NLAJn5Axe+cpX6nGPe5zOO+88tVotXXvttfrYxz6mD3/4wyqXy3rOc56jl770parVaiqVSnrRi16kSy+9VI985CMlSY997GN1ySWX6Gd/9mf1+te/XhsbG3rVq16lq666yrzw85//fL31rW/Vy1/+cj372c/WRz/6Uf3Jn/yJrrvuuoVffEDA7cUdyQ7g0YlOieb8LB6MOwPakEgiOfXNaqDb7UboHO9oKIASddKERpQ+GAwse0eNQ2GSGTx+JDVAhgn15LuBvd6ehTd+0icNXtVq1RwEdRUi/FQqFVm7SZ2C41NzweF4FgDHhaNl4melUlGv19Pa2poVYNH6U6PACEMF4RT8fCiyE+S17XbbHBCOAoUYUTuO3U9qRWnmh/xRYK9UKrbHoFwuq1wu68iRI5Kk3d1d65wme7nHncHm5qae8Yxn6MSJEyqXy/ru7/5uffjDH9aP/uiPSpLe9KY3KR6P64orrtBgMNDll1+u3/u937PXJxIJffCDH9QLXvACXXrppcrn87ryyiv12te+1p5zwQUX6LrrrtNLXvISvfnNb9Y555yjd77znaHHIOBbEkTn+XxehULBjATOAP08kSePecOBIUIhREMS82n8pFMMUSqVsqXqvkg8HA61tbVlxpvZ/VAXFId3d3cteiUTwPgTsfp6QiKRMHWRdwzFYtGkk+VyWZKMIsIJehmqH93sz1uajX3gPnAfeQ4FWn9PVlZWtLy8rFjsYIR3uVy2zWgUu6HPms2mNa/hKNPptMk+ffPe1taWCoWCZQgU7peXl22OEFJjKDuuEToPKiubzVpDIsePxWJ6wAMeYGs4NzY2IoX7yWSiL37xiwv9Xb3TfQb3VoQ+g4C7AnfkzyWbzapWq6lYLEYiw2Qyactr5ukIImqG1fnx0ESFRPV8YXAwPrFYzLh3T30Ui0U94AEPsCI10zV9Y1mz2bQuYz8i20fsvO9gMDAZJ7QVs4cookIPMREVuSbKG6/XP378uE6ePKmbbrpJ29vbkUgdpzjP2UuyzKtSqej8889XPp/XkSNHtLa2Zue6urqqfr+vRqNhDWecx7Fjx1Sv180RoIqi5+LEiRM2TpvRHYcOHTKHgnNst9vmTLl/vi/CN/sVCgVVq1WTrrZaLU0mE9VqNR05csQovUajYfcZWuvaa6+9d/QZBAScjbgjdBHFQyJiIkJoCNQ2GAxv1CkQE9BAWYxGB+se57uKoVvoeB6Px+p0Our3+0Zl+PEOkiyaHwwG2tvbs0jXyyBTqZSazaaNbMBwY2Ax8J7e8pE8RWKuD0UOFM38YD2cgBTdD81QO847l8tZbWV1dVW9Xs+yi9XVVa2srGhlZUX5fN7oMmglRknjpIrFovUOQM+happOp1pZWbFdxxSIyQLoq+BecY+QgOKoOC50GHQV9QWm1i4tLdnvDCOse72ednZ2IktvFongDAICzhBn6hD8+ANfE5BmDU9+O5gfDYEx9XuAUbpA1WxvbxsVw+wgaeY4GLhGNIrk0h+b2gONb9QhisWiGXLqCXTzci98vwASUy8JJfPAgcRiMRsvLckoqtHoYEEM0kxJRgdBjfA+OFTosPF4rJWVFXsP6hP3uc99dPjwYbsPvrFvNBppdXXVCs6MjMYJkRlxX5LJpI4ePaojR45oc3PTnMKxY8esWxkV2OHDh9Xtdm0UNRkZsl5URNwvzpnnoDpaX1+3Ij6DDGlyXDSCMwgIuBuAhpyIEEmlH1mMbh0D69Un/3975x4j51md8Wdmdu732dmrY7u+pA4hF+pQnKUlbWUrTuoCLakUaITSQoOSmooADSG0JQVVSgRSW0oJRULF/YNiQUW4haRNk9hAa9LEjZM4IQYHBzvYu/bO7twvO7v79o/Vc/Z8YzuJ7VnvenN+0sr2zDffvO/M+j3vey7PYbARmC+gor+aEgV8vrPQisKRDFAzVsA0TBoVGoZsNotWqyVKmpTLoJQEK4c5Ll3lrBvbc77c2dNYcLGj754LInfrXDxZJKdPDZwXZT0AiF4Q8/IjkQhyuRzWrl2LbDYrLh+66Lj40sBWKhWpSGZgWEtTcGwMYMdiMQwODiIQCEiPY6bexuNxiY0Ac0W0NArhcBi5XA7OOTG4dAdGo1Gk02mRvWB6bjqdluwrtiYFzs5d+WqYMTCMs4Cumdf6n5ILihZu0wsTU0K52+W/tfopF1a6gRhcZhCYizJTRQHI9cy+YdbSxMQEVq1aJdkuVOJkQRbdWUz7zGQycurIZrMA5oLjNBZs5UkDw10/d8rs7EV3iBbn47hppAqFglQq69oKYF5NlVk9AKSimdlAPCGxXwJTNbXuEeMztVoNR48elTEw04mvTafTmJ6elnhPOp1GMBhEoVDAypUrpViMBogqq+xhkMvlZL7FYhHZbBbZbFY+b6bh1ut1jI+Pywag1WphbGwMExMTovfEhAGeVLqNGQPDOAfOxGXEmhwdK6ArR1f2ckevaxKY7qk7ijETKZPJyMKmNfkplkepA94XmMuXX7duHXp7e8Utw45afL9kMin1DnRpsHKZBVIUn6MbQ6fB0jBlMhkpZmMlLdMwGWdgPEUL0jH2QANJTSSeQhgELhQKyOVyUgDXbrcxOjqKbDaL4eFhDA0NAZgrXvX5fBgeHoZzToLk2n3GOAbjK7rPsu7qRoVZVggzvTYYDHpORLq/MU9g1JeinhqDzfydoFQIi834+9VsNqVN6UIkxZgxMIxz5EwMArNpGDugG0LfS8P7ag0dLVRH33Emk0EikcDExIRHhoIuCJ5CGLhm8VY8HkepVJITBt1O3DlnMhlxjbTbbWQyGWmXSS0jumt0MRnn2dPTg2QyiVwuJ4sfd/f0/bM6mCcdFqLRbcaFkxXLmUwGtVpN3p89GxjEzufz6Ovrw8qVK8VIjI6OolAoIJlMitIrq5rp32f9BzOP6MJrt9vIZrOyUOvKZ+oiUVyQBj4QCEiFM7WQKFo4OzuLsbExjI6Oihup0WiIC0/3rOaGgDEdLaHdbcwYGEYXeK0GgbIFPAHQnaP7FHCHzcWUBoKuAa2Xz2u569eLN3f7TPukCyIUCsliSKNB/fxsNotyuSwLEbt0lctlcb1kMhlp1gNAFm0aKMYBgDnl00gkIlXQehdOhU6/349sNotisSjpoKOjozI3AHJv7r4ZNKbCJ/P1V65cicHBQaxbtw6rVq2SrCum5XJ3TtkJ7vSZyaWNJFNDWZXNmgsaA/Yx4OfLTnCMjdBQU1KC75vL5eQEwZoFZjMNDg6KlDWb3DBri9XfjLl0GzMGhtElzuSEoOMBVK/UHccASNooXQ7cPU9OTkrWCXeu9XpdCpR4Dy76TFfU3cpisZgsXitWrMD4+DiKxSKGhoawfv162ZknEglUKhUcP34cU1NTqFar4gZhrIK58gBEw4e7XO7qaZjoOmEGEx9LJpPIZrN4+eWXJV7Be1H8jk1rmFnEymJmZw0PD6Ovrw9r1qxBLpeTz4+L6apVq2T3r/Wf6JLh+2oZCLrKeKrhdxCLxeSU1SkoSBceXYC67ScX9Ww2K0VldMUFAnN9rzkm1h3oVFMas0516G5gxsAwFgnudmkM9E6VRV7cCXLHyR3m7OysuHV0pg67qNE9QYOjdYjYXAaA3OcNb3gDDh8+jFarJU1h6DNn8LharYohYjtGYL7dJhe0/v5+j+uLfRNYk8BArha6o8pnNpuVUwYXStZIsM6BiyyVQHmPoaEhDA0NyelEq4/SADA4y1MCA8s6a4kB/lqthnK57EnlpcEm/NxZK8BKYhYBNhoNqTPhiYDFfpSxeOtb34pms4mxsTFxo+VyOUxOTqLdbqNcLothiEajHunxbmLGwDAWEd2jgJW1ulGKVuHkrpAVszQOuuduq9WSdo26+Q0F3ahBVKlUcOTIEVkkA4GACLDpZjzcBQ8PD4u7RFcr+3w+5PN52cmyYE27XuhaYV8DGql4PI5Go4FEIuGpZGZqJuUjuPvP5/MYHx+XRXJgYEDiDazU5amBgVvOj+4pngJ0rwnKZ3PsrOzujOswiK+NjT616bTURCIhqafT09NS18DKc7rrmIWVSCRkHJQbodge3VU81bAwsNuYMTCMLnKmBWm6WYtzTvz4evepn+culycALn66vwFTVEOhkBR7ZTIZcS0Fg0FUq1UcOXLEs/ik02kMDAwgnU5LERX96Hr3zSwepl/S3cSFlAtZOByWQLKuiQDmYgks8KLvn5XQMzMzEvvgD3sm9/X14aWXXsLk5CT6+vpEzA2YV0SlgWQmED9DrfekT1qd3eh48mBev3POo2pKQ0AXlC4YZD+DmZkZcTFNTEzg6NGjiEQi2LBhg7SxpJuKr6fBYLwglUphfHxcqrVphLQaajcxY2AYiwh3vfw7eyCwApm7UQBSIEbXRK1W82TzcHHijp0LKQOVXKRoXI4fPy4LXLlcxtGjR/GLX/wCmUwGqVQKQ0ND6O/vR29vrxRtMXjLRatYLMLn86FUKklnMh3g7O/vl/gC58R76IY3DAJz7MCcvPXY2JhUPtO90t/fj8HBQeRyOUmbZSYPDUogEJAgte4mx/iBrl3gZ8bvgMYLmJO4iEajqFQqUhPAtF9ma/E7opFk5hFjDzzpTExM4Oc//7lkRNFAaq0qjov9lilXwSwobgJGR0fxwx/+sKu/i2YMDKPLnI1+EQDZ+XFRYIEa70nXQGd1MjBflQvMN6GfmZmRhiq8lmmPugo6kUhIFfP4+Diq1SoymQzK5TJeeuklUfocGBgQwb1IJIJVq1ZhaGgIfr9fdr5cJJmqyVRPupEov53NZsU3z2I3ylawSCsUCqFSqUgxFpvX5PN50fzhnHK5nLjS2A2M8QJ+JvzMtOYTG83TxaNbiPJ6pu0mk0mUy2UxdBx7tVoVTSQaTN6/t7cX09PTyGazyOVymJmZwdjYGMbGxiQbiam+DFDze2M67erVqyV1tl6vo1Qqeaqcu4UZA8NYQjAQyQIrLRjHhY1wgePiobWB6O+mIaC0RKlUkp0pANk90yBwcWMMo6enR4KoL7zwApLJJHp7exEMBjEwMIAVK1agp6cHq1evFgVRGkMupjwRUPsHgBRfUf+HJxymy/KUwXTXyclJVKtViaPQDUTxOr/fLzo+rDqm0aOrSI+J4+qs8OZYmfUEzNd+sMc7TzJMl+Wungs5AIyPj0u6K/sq+P1+jI+Piwifnge/My7yNLw8+bDRD09gllpqGMsc+t61XAWDytz1Ei4gAGQBJaya5Q6Zjd11Y5RwOCy580xr5OLMoDbjDgBErO7EiROIx+MYGxtDsViUrKO+vj4J4tIHz/HypNNqtdBoNESvh7n0bFvb09MjGUU0LAMDA+jv78fAwACmpqaQyWSQTqdFjI4LP19PV4uW9OBnybHwcSrA0kXHz47ZRryeRoN9mLUUCNNvS6WSfFYsOOOJI5FIiGQGu5UBczUIzFqiGN7AwIAEllutFmq1mgjUMe5ixsAwLhDO1lVEnRsaAfqwtQSBzokH5ttrcmHna+gqoiuF7o/JyUlEo1HPQqxPCBMTEyKTwAAn4FUQ5YL/9NNPo91uI5/PI5fLIZfLifRCNpuVFFkGV2lktDuGBo3VvOxRzOBuPp+XRRuA1Cgw8KrdY/zMmRWlJb75nTAYD0AMFhd43VNCjx3wpgJryXG6mriY8zPSld6UC6Eu0okTJ6S/9PT0NCKRCMbHx8Uo/vSnP0U6nRYXFsdEWWvTJjKMZQ5dHHT5cCeqg7KUI2DGUGdOP3fKvI/WQuLCzpRJKoRyRx0KhTA4OIgTJ05I4JkLH2sUgsGg6PhT3bRcLuOXv/wlACCXy2FoaAgrVqxAPp+XDCkaJyq4chGna4XSzsz4Yd8FHaTVsg6E8+NnpyXAtbyHdl/xfenb158rPzd+VnQn8SSm/07FWQZ2aaB08RoAiYUAc6cGABIDYOovlVonJydRKBQQDofR39+PWCwmrizGgyybyDAuIM72dMDgKxcBrfuv/dJ0GXDhASAZLsyi0TLZ3MHy1MBiNt1qkYValH1g7QB/mIrKhYkuF8YcZmdnUSqVRO+fWjorVqyQedDvrnsi1Ot10TvK5XIyV6ap8nTEQDMLr7Qh5L0YR+k0CLrwTJ8E+Jlybnxcxxj0XPnD+AULBnWfATaj4SI/MTEhshM0vuy/zEwr6j5xwQ8EAiiXy1LBzM9B96zoJmYMDGOJwRMBffoAZPHVTU24C+1MOeUunvEHuo20O4SLH1VIdUCV96RfnIsdUzjp3uAOnu4pXs/MHy5ouVxOgp7OOcTjcTEc3E3Pzs41AMpkMtLfOR6Pi6uH82VgndLQrCvQaaK6RSaDyJwzF3HA2zeZzzFWw8wu3ku77fgntZVYp9FqtaSvMl9PVxy7zRUKBRkT4wmsbGYsgUaCJ6B4PI7x8XHUajVJRzVjYBgXGGd7OpidnZX8eroduFDrYCgDxFysuMDqfrk0CFwUmSnEQiouMKx05m5YBynpJ+fuXO+OdcCYiyH93TzllEolNBoNVKtVUUBNJBKemAQAkZ4oFAoYGhqSTBwWggFzmTqMjSSTSTlB6faerMJmbKVT5ZWwzoKnAxoGZnRRD4kZWTR2fC0NA08O1DFivICGnfUedC9Vq1WpWu7r64PP55NK7cnJSU+BYb1elwC0Hku3MWNgGAvM2RoELTnAXbjunUzfNd0luqEMd9HcKXOnqg1Jp9wF9fO1mip33awSZh49XVE8NbDal8aHRoO1BMx04riYWspFjYFTxhOAuUybiy++GPF4XMZCw0MDEY/HpYaCuflMkQ0GgyJmxzHxPjwF0RDws6Qh5ClBq5TSCDCmoGMFOohNjSnnHCYnJ6WoMJFIwO/3I5FIiPuH8Z1yuSyfB+NErM2gfEZvb690ZVsIzBgYxgWAlnNmSqR2+XCB4mLPyl6eGnTsgTtMvQhygeG/p6enEY/HEY1GJcBJ/R7q+/BUQC0fALKYsQCLGj98ju4gymjQdVWr1UTUrXPM69atO6VKKABphgNADJk2UOVyWU5INHg0kjoNVWcYaU0jPkZZcAaMmRJKoxIKhdBoNDyd49LptEcIjychnhxYR5BKpVAsFuUkRoNXKpUAQAwxs6xo4LuNGQPDOA+c7elAQ3+5rgHgbly7LHQmjBbCO1XhGgC5px4ni7AYSObjzWZTduh0G+mUTI4rm80ikUhgZmYGlUpFit+09g/F4uhbByBFWEx9nZ2dxcGDB3HRRRfJLp/uIu6YuXDT1653852ZQTojqLOWg5+Tvh6AnJTo02e7ykqlInGZcDgsmVyUodbGFpjLsurt7UWhUMD4+Lh8vn6/H/l8HrVaDYVCAZVK5aTeFfweaRgoQdJNzBgYxnmiGwZBq4DyhKANAl0gXHB1jj1hgFi7m04VXGXQWncFY5aP7rzG+gEAUhfA5jNscs+TAIOlTOlkpTSNCu/FLJxWq4VSqSRtODlnLrRsU8m0V533zwplnlro0uF70pevBepY3MfPgFlYjOGUy2VpU6nlxXWKKufD6uhmsyl9kdPptJx82DCHpw2/349KpSLfDduBUhKbr1kozBgYxgUGXS2UpdYSy3R9cKH0+XyyuAGQxZs6QrrDGk8XdD8B8wVu1P7n6URXMuvCLrpwjh49Km4p7vB1K0yePrRhocFgg3he75zDiRMnMDg4KGmYzIBiIJzxj2w2K9lUjLNwcWUcgO/RaDRkdx+JRMTg0fXE8U9PT0sDe6Z3OjfXYIafNeUpGJehkdZpv8zMCgQCKBaLaLfb0uMgEAigt7cX69evx+TkpBhQGo5UKoVQKCRNe8bGxrr+e2XGwDDOI904HRAuUnTZ6DRK7XfvjCEwf58ZP8B820194tDBYO1GYoYOK2EZFKVxoN6+zzfXPjIcDks8QLtNuEhrPSFmRPFaVggXCgUcOXIEvb29UgjHdpuU0qZsdj6f93xOOh5At1S5XEalUkGz2RQ3EIPR7C9MPScWhvFzASABc3Zk07LWrIrmjr/dbuPYsWOoVqsi8kejDMwZ0MHBQRlDKBTC+Pi4J+XXOSfd3EKhEFKpVFd+hzRmDAzjPNNNg8DFTccE6PPmIquLyeiLpjxCOp2WkwUw36ReZwtxkdbVzKxd0Ltq7tQZU+BYGHDWrSP1zp4aPsxU0kFduo64Y2c+Pnft9M8nEglUq1UUi0VpE6mlKtiHoFarYXJyUtxLNJj1eh2FQkFOED6fT4K6DOxyQaZB1Oqx/CyA+cyoZrMpstc8rejsKbq0KpWKaDxFIhHkcjkx2vy82D+CacCniv2cK2YMDGMR6KZBACAuF+5IO3f8OjeemTQ8WcTjccmJB+aF2bhwsWBNvw8A6dTFYKlOZeV9ms2mJ/DMRZw5/QA82Ux0sVCbSAfCnXMol8uym9fB32AwKOJwnAtPLzwJFItFjI+Pixw0K6yZXsrYSygUkhRVGgyerBh3KJVKspPv7e1Fo9HA5OSkSEzn83mJc7A9aSaTkUVcnx5YtHf8+HGEQiG5L12B9XpdFFtZ6VwoFLr2u0PMGBjGItEtg6AF2KitE4lEZHeug8fc0QPwNJahIBrdNDqPnpk/fA+tSMrAKF1DNBQ8LdA3z6rl0xkpGoloNHqSYBwXfgZSm80misWijIsBcUpGa199tVqV6t1CoYBarSapp4xf8ATE3f7U1JSos2rXUKVSkernQCAgtQ7AvKJrJBJBLBbzpNvypMZAND9zZigx3ZQGiEV9+juj0WWMhK6sbmLGwDCWAdqwcAdOvzYXf92wRRdSsdl6rVaT+3CR5C6fRoY58uFw2FMURZ863SE6oMpx0TBpkTmd6sl/Mw7BIGwkEhH3DI0IMF8PQOMQi8WQTCY9Jxzu7Oke4mdDTSFm7QCQoDUwX1dA1xGlOzjOvr4+6f1AN9vU1BR6e3s9arL83NlyFPA2ItLZYQxgM7jM7Cm6k2gkKH/dbcwYGMYi0m13EeFCyN0vM1OYUaP9+tqHD5ycespgp3bzAPAEhJkzz9fS7UN9oc7dvj6hsDaCu3ndHpOuqFQqJUaGJwKeZHQ7SvZlSCQS0jtBF5NxXPqz4L+ZCcS5MLWV46C7iaeder3uacIzPT2NyclJiV8AQCqVkmI1GudarSZif3TpMYWVcYZisYhisSiv5/fJGoSFMAhmDAxjkdF6+ed6H30PVgnrDmg6q4YLIXfbXJi4c2eDHH2K4G6du3dmMPF57pDpC2e6KI0OK3WBec1/jomxAv1eXPiZh0+fPU8AXDwDgQCOHTsG5xzy+bzUOHA+PT09Eixn+0y+Lw0QjZbP55NTUjKZFD2lZDKJWq0mukUsMmPVMU8bzLIC5qSr16xZg9nZWUxMTMhnz5RgSmhw0W+32xgeHkYqlZJTCusoWNtgnc4MY5mzEKcEuhY6e/R2wkUcgGeBZyA5HA5LIJS+be6mtTqqbh/JbJt4PC6prizC0kqqjF1wp85xdqa06spnppLOzs4ik8mIP75YLHp22FrCmv7/WCwmC3kkEvGkvTJbR58iGMSlvAa7wVE+nKqldP9Qe4mfPQ0H58n4APsaRCIRad1Jg0SZb57IotGouIv4eXYbMwaGsYQ4V4PQ+XqdFcTFj4ut9r/z70yR1MJt3NUzXkD3DBdRLujsYax7JfCEoOWieQ0XWwZS6dZiEJVjpC4Ts2+YBcVxsVl9s9mUjB5gzh+vA7naLQVAlE11bIHuG96bc+NizpoGjl3HVHRvCLrepqenJYMpGo2KNDVdQzxNULdodnZOtZSfO7OzfD4fEokEUqkUAoEAxsfHz/p35HSYMTCMJUa3DQKh64S7b61VpOWrCRdhnYqqO3hp95De1epuYIwxcJFlthJ/mB2jq6GB+fRW7qZZecwFWwfLK5UKyuWyCN7pDKlcLicLONtlMoOHY9U6PzyJsMkNAE/MwO/3S9qnFtrjn9QvYsYV1VlZp6EF/pidRbcT4xQ0ojrQz5MUTzCJROKsfz9OhxkDw1iCLJRB4C6YufVcxOg66gwcs6BKp65qjSHuWin7wAWQcPGne0gHoHVxG2MH3IVzsQTmheK4W2cGFF1LdPXwvSh8R8ORTCblHpwvexPrUwQ7vFFPqdVqIZ1Oi2IqTzkMFHNx9vl8cgJh1bLuNMe4iZa3YCHZ1NQUCoUCxsbGkEwmJbWW46UricaBxm4hZKzNGBjGMuWVDArjCHRDcIHSO3JdvaxdPVo6ggYAgKdHM40Nd7Q63VNXQfN6XXWs6yCYxkrXjC6A0+9DtxPHD0BcWVNTU4hGoyiXywiFQkin01KRzd06TyqUuw4EAlI5zEA2F3ufz4dUKiWfH6uw+WcwGJQiM2o7+f1+NBoN9PX1Sa9lah0Vi0Ux0vF4XALjjBuw9oFz7unpsWwiwzDOjFcyCLouQMs/0MXCugS6cOgi0gaC1+oThK41YEBZt7cE5iuhuQjq5jBa5I2P08XEkwgA8b3zfbT8NHflPD3QFcUdNWMNnIeOjdB3HwwGJZ00mUwikUjIewEQpVSmoDKtlbUAOthLgwNAxsHUVHY8Y9EbTys+nw/lctkTPG6328jn8wuSjmzGwDCWKN2uUH6l5wn98vqEoDWJCA2D3mHzT/rhQ6EQyuWyuHSA+SIzGgcam073FLN+KHfNnTtrJOiG0e4Yvi9POZSVYByACy6fp7EDvCcW3USH9QHA/MnH7/cjl8tJXwG6nhgAz+VyniI6Vm3X63X09/fLZ6YVT5k9RbkJppzOzs5KG0/WPFhqqWEYZ83pDAI7mAGnNgRE5+B3+v216BwX8nK5LLttHSjVRWrAfBtM7si5O2b6qG67qd1XXERpCHQNBDWFuKPmqYHdz3hvjomwLoH+ee0S40mpU1JaB5/5+bJQLhgMSjru+Pg4isUiKpWKnIZ0sRqlsemiarVamJiYkAyuFStWIBKJSKYSDVc3MWNgGEuYbtYenOpeMzMzsnBr9wp32p1Kosw4ovuFiykzk7SYGwDPyYKBVO6aKSfBuANPB3TF0F/OxZNjp3yE7hUAQIwB4JW1YNaSrpfg+1SrVSkCY/9lBox1fYKuZ6DrhzEBajixwC0ejyOXy8lnoFNm2ehGF6YxLsIx8335mbEXMx9j7UG3MWNgGK8jXinLSO+SCWsT6I5hVTEAj/Ccdsd0ZgnpmAKNQ6dR0OPiQsngLsdHo8R+BjoeQa0kAFJ0xvgA35NGRvca5nhZG8HgL4v0OC6/349yuYxUKiUuMZ5iaLTo/unMLnLOob+/X4rXqGY6MTGBYrEotR00JsyQYvBdK6my3oKfXTcxY2AYrzPORP5idnZWCqqorUMj0OlOohuFGkYMInOx66wj4J+8V2e9gk4t5euZ1kr3E3fPlH3me1DAjlXCvI/uIcz3ZByBmUJ0b7FYje+nZTtSqZQYiWw2CwCSFUQlV46JRjIej+PIkSN4+eWXkU6nkUwmPZlENGg0gHwts4roNjOhOsN4nbJQYnav9b70r3PXyuCslp/Wp4TOgPSpAtCdzzNLqTOFkq+jL10L7PE6YL55jb6Xc04Mkt7Fs8KYbiM+zjgETwT045fLZcRiMeTzeU/tBedJnSG2pKQx0fUbFL9j7UO9XkdPTw/y+bxIXzcaDclQqtfrqFQqYmh8Ph+y2SwymcxJtRzdwoyBYVwALKRBAF79lMD0TC2TwIW4U42UO3kaDgAePaJOGWr+2Vm3wPvp5jNcpNlnQdcUUOaZ8hs8SXBxZ3omq4m1G4Z9Djh2Zv/o0wONId1VjUZDDB1PSLy/dqWxMK2npwfZbBZr1qzB6OgoCoUCMpkMotEowuEwjh49Cr/fj97eXvT392N0dBSRSAT9/f0IBALo6+tDPp/H7OwsDh48eM7ffSdmDAzDOCOjQFcF3UaEi6juYqZPEzogyx08n9P3YWxCZ/LwGu7I6ZKiMaFhYt9h5xxisZinYprj4ymDhkp3VGNmD+fRbDZFfK5cLkv6KiuqOcd4PO6R2WBAXcty0GD19/cjnU5jfHxcAtg8EVSrVQwODqLRaGB4eBjJZBJ9fX1yapqcnJS2mt3GjIFhXCAs1Omg8z2AVzcKzMRh+iYzcrRvX2fzcOHl4u73+z3unk7XEiuO6Srigqp34dy1A/PBYMpAU3+J1+hMo5mZGdRqNaljCAQCqFarYhTon2eKK9NVCYvMeAqi24hzA+Z7PQDepj5TU1PiEmK2FgPCgUAAQ0NDSKfTUiTHLKhQKISXX34ZPp8P/f39KJfL5/xdd2LGwDAuIM6HQeD7AK9sFKg5xIpkBlmZXqplGrgY8p5cRIF5F5He5Wu3E6/nLls/pg0CdXt8Pp9oE3GhpbuIsYJGo4FGo4FQKIRkMol0Oi1iesB80Jp1AIxJOOcwOTnpCWZTCI+xA84/k8mIi4qfF9tj0qDFYjFEo1FPsJzxCeotNZtN6ajGNFWTsDYM47wZBL4XOV1KKhdk1gzoLmKsOdBZQsB8S0i9CALzrqbOQDB36vqEoYPIzPXXLTW5cDJbJ5VKyUmDLiC2umTAl/LcrB/QchUcE2MJzGYKhUKYmJhAMBhEb2+vpzgsm83KKYiZSsxwYjc2GtLe3l45lWQyGblvq9WSz4IiebrYrVuYMTCMC5DzaRD0e5LO96Z/X+/o+Zp4PA5gvtUkMO8K4uu0bhHdOto9xIWYBoGVyUwx5W6cO26tAwRA6gvi8TjC4TByuZxIX5dKJXEjMSDMxV/3jeYcqJpKA0L5CC7YDPL29PTI/XO5HKLRqEhp0DVVqVTQ09ODWCyG3t5eiUcEAgHJNuLYqYNEvaRuY8bAMC5QFsMg6PfuRGcV6eso6czdvS4+00aDCyAAiRnoFpw6W0c336Hx0MaItQcUuqvVatIykm0zKRcxNTXlUTw9ldQFMJ++CswL3bGymAHidrst73XixAlxDTFQzgWdWUYcA4PCupqZho2xD+cc4vG4p6Cum5gxMIwLmMU0CK8Fuou03AUwP25dS8AFUBeyaTE6Ps5UT2A+cAzMu5i0ZARlLejqoTRFsVj0BLK5aOuezFo4T8tN0LVDPz5jCwyaU7W0UCggFoshkUhgbGxMjGIkEkEqlZK6gXg8LjLX7ERHYzg9PY1oNOqJYbRaLdRqta5/V2YMDOMC50wqihcLZvjofgTM8df1CBR2A+Y7qPF57evXWUaEwVf653VPBd6Puj7M+2dAWWcPUdaCxofBcOoEcew8TTDGQQPBDCUW5jEuUS6XEQwGJVhdKpXQ19eHNWvWwDmHiYkJtNttJJNJmevMzAwKhQIajQZyuZy4xOxkYBjGaVmqRoEuDmC+hwLTUNkHwOfzSVCUO3UGTpnhwzRMACf1EmbnMl2JDOCkPwFIbEG3oGQWFHsVa6PC67lAA/OGiieWRqMhEhTAfDFdpVKR2gcAUgFNg0SXD/s01Ot16Z1Qq9UkrTQQCEg3NJ/Ph0Kh0PXvyYyBYSwzlqpRIM45TwMXLrp+vx+FQkEWxk4xO54YuLDrwDNPC1xkdaMbXh8MBsUvz3vpDCQaLQrKafcMM5b0qYSPswuacw7lchnj4+Oe1M9GoyGuJdYs0HUVCoXwwgsvIJ1OI51Ow+/3S2CbRX2tVguDg4MeuW/qJnUTMwaGsUx5tbTQpQDTPrnr7izw0nLaACTdkymdrMytVquSCcRgM1/PuAJTTXUjGWA+zRWAJ1bBfweDQTml0HDQYNGA1Ot1TzYTF26+L+sf6CKjO4yFea1WC8ViUfSNWPPASmYaKQBSJ9FtzBgYxuuApW4YKBvNnbrO6+/UOWIQl4slA8W64EvHBLib1umhlKSgUikAT6CapwutqKqNEuMIuu6h1WohlUqJi6vVaoniKa8hvDcNCK9nIRsNxMzMDFKpFKrVKvr6+iSorN1e3cKMgWG8zjhVWuhSMBBc4PVCrBVP6XphIRjVP6PRqGdOXHQ7lUN15TJ3+rqCWb8HjUc4HJbAMTulNZtNTE5OIhQKyc6dRofuLwZ6+X58jHIUjGt0VlLzFMHaDBqncrmMcDgsonZWZ2AYxoJwKgMBnH8joYPNPA1w8eeOmY/TZdRutz39CXTcQGsTUWdInzK0hAZrCzpF9OgC4vMM6FLldHp6WgwG6w+Y7cPTDt1KAERIj7URTCllsRtPBAxiM9tpfHwc0WhU+ih3GzMGhmGcltMZifMNU1OBeWlqUqvVZJEOh8OeVE9gPoOJfZZ5YgDmaxu064X+/VqthkKhgFAoJH0F6vW6GAUaLmY/UaqCGU/AXNCa7iwu+qxpYABaB8b12JiGWiwWJQuJMQXTJjIM43VP566YAVzm/WsXjW7VyUpjZi/prCAAEndgoFj3Z2Z7SgafdS0EYxoMardaLSSTSZTLZTSbTU+DGwByX2C+aQ//3Ww2kUwmRa6CRoTXspaBbqRuYsbAMIxlAaWpTyWLQVcOgJPcR7otpu5HzL/rrmasMGbKKmMSbFTv8/lEqZWGg88xPbVTNoMuLArRVSoVxONxRCIRjxxHOBz2COt1GzMGhmEsG3TGTif062t5DGDeONBnz1NDPB6XtFKeBljBHAqFZNFndTRdVHwPLvI8rVBWm7URzKBiPQOD1Xycp4KBgQHPuHt6eqzozDAM42xg+ib99VxUdRtLupK0emkkEkE0GvWomgIQwTwtxc0TBHfuzEbSjXB4PwbGa7WaCOqxmppGgeOamppCqVSSBkIMMncbMwaGYbwuYAAamBfQA+Z7IzBDiKcD1gEwI4iuIQrhabjg8zQAzPn/4/E4kskkGo2GR/VUZzTpauvp6Wk5cfDUceLECc+JJ5lMeoLU3cKMgWEYr3t072bdEEe7k3ii0P2MO5vyMI2U0hX0/wNzp5NgMCgtL3lvvo4xh3q9LtLadDfphkHlcvkV3WFnixkDwzBe93CnzjoF3aktHo973Dzs0aB7HhMaCGoVUW6CshZ8nvEDBoL5ns1mE5FIBOFwGO12G9VqVVxGoVAIjUZDWnh2GzMGhmEYgOz4daEd01MpSEc9IfZF0A16WIXMmgDWFOi2ms1mE+l0WrSYWDTHBZ7pr9Q20pIYDIDrJkDdxIyBYRgGTt/jmS6ZdrstsQGdcspANNNVqR/UbDYRDoc9jXlYs8DgNOMIWrZienoa1WpVXFEzMzMIhUJSaR0KhTy9nruFGQPDMIxXgDt9fWpgMJkZQNzl03VEF5GWnZienpYKZdYgxONx9PT0oFqtyimEEheUreB71Wo16dtgchSGYRjnGTam0ScHBn1ZPcxCMqagUmSP1cK6KxvdS9VqFZFIBJlMBolEQprg0D3E96Amk76HZRMZhmEsIVj1TBcRU0Mpa8HHuNvX0tN+v99ToJZOp6UAbWpqSk4c/GF2U09PjzW3MQzDWCzo/ulEp3kySBwKhURpVYvhabcPXUJUKWU1ciKRQCwWE6kLxgfodqKR6TZmDAzDMLqEFrijnIXuaKab7Pj9fpGdYMYS4woseksmk0in05JKSukLMwaGYRiLyOlOB50456Q1JQXydEc13f2MCz/TTBlIrtfrKJfLiEQi4kLK5/MIhULW3MYwDONCYWZmRorGotGoxz2ku6DxNAFAUlZ1b2R2gIvFYlLRbHUGhmEYi8xrPR0QLuwMKtMdxJgB4whaNZUNcQCvyJ4uYus2ZgwMwzDOkDM1CCxEY/9jSmYzy4h1B7rRDd8HmFdFZXOehcCMgWEYxnmA7iCK4NElRKkKZhSxOllXPwNzKqjUOLKiM8MwjCXCmZ4OgHmpawByImA9AcXy6DqiMdBpqKxJsGwiwzCMC5hO48EYAAXpdJ9kGgEA4k5iCupCnAz8r36JYRiGcSrOdYfOuEGtVpMaBOoaUZZCy11Q5lo36ukWZgwMwzDOgXMxCKwrYDqp7rBGAwBAhPL42EIYA3MTGYZhnCNnEz8A5txBrDjWMYFODSM23QEgKabdxoyBYRjGIsJgMQARowPgyTLSBoKuo25jxsAwDKMLnO3pgMzOzqLZbEovZIrdtdtthEIhhMNh9PT0eAxGNzFjYBiG0SXO1SAA8yeFZrPp6XY2OzuLUCiEYDCIQCDQpRHPY8bAMAyji3TDIBBmEGkhOwCWTWQYhnEh0E03DnWIaGB0jKGb2MnAMAxjAeiWy6jVannuyQK1bmPGwDAMY4E4V4NAY6CVT9lWs9uck5vo3nvvhc/nw+233y6PNZtNbN++Hb29vUgkErjhhhswNjbmed3hw4exbds2xGIx9Pf344477jgpVWrXrl3YuHEjwuEw1q9fjx07dpzLUA3DMBYFFpKdC0wnbTabS68C+YknnsCXvvQlXHHFFZ7HP/zhD+O73/0uvvGNb2D37t04evQo3vWud8nzMzMz2LZtG6ampvA///M/+Nd//Vfs2LEDn/zkJ+WaQ4cOYdu2bfid3/kd7Nu3D7fffjv+9E//FP/xH/9xtsM1DMNYVLrh2mF18kLEDHzuLO5arVaxceNG3Hffffjbv/1bvOlNb8I//MM/oFQqoa+vD//2b/+GP/zDPwQAvPDCC3jDG96APXv24Oqrr8aDDz6I3/u938PRo0cxMDAAAPjnf/5n3HnnnThx4gRCoRDuvPNOPPDAA9i/f7+857vf/W4Ui0U89NBDr2mM5XIZ6XR6wfqFGoZhLBbBYBD1eh2lUgmpVKor9zyrk8H27duxbds2bNmyxfP43r170W63PY9fcsklWLVqFfbs2QMA2LNnDy6//HIxBACwdetWlMtlPPfcc3JN5723bt0q9zgVrVYL5XLZ82MYhrEcmZqa6vo9zzgKsXPnTvzf//0fnnjiiZOeGx0dRSgUQiaT8Tw+MDCA0dFRuUYbAj7P517pmnK5jEajgWg0etJ733PPPfjUpz51ptMxDMMwcIYngyNHjuBDH/oQvvrVryISiSzUmM6Ku+66C6VSSX6OHDmy2EMyDMO4YDgjY7B3714cP34cGzduRE9PD3p6erB792784z/+I3p6ejAwMICpqSkUi0XP68bGxjA4OAgAGBwcPCm7iP9+tWtSqdQpTwUAEA6HkUqlPD+GYRjGa+OMjMHmzZvx7LPPYt++ffLz5je/GTfddJP8PRgM4pFHHpHXHDhwAIcPH8bIyAgAYGRkBM8++yyOHz8u1zz88MNIpVK49NJL5Rp9D17DexiGYRjd5YxiBslkEpdddpnnsXg8jt7eXnn8/e9/Pz7ykY8gl8shlUrhz//8zzEyMoKrr74aAHDttdfi0ksvxXvf+1585jOfwejoKP7qr/4K27dvRzgcBgDceuut+Kd/+id87GMfw/ve9z48+uij+PrXv44HHnigG3M2DMMwOuh6Gdvf//3fw+/344YbbkCr1cLWrVtx3333yfOBQADf+973cNttt2FkZATxeBw333wzPv3pT8s1a9aswQMPPIAPf/jD+NznPoeLLroIX/7yl7F169ZuD9cwDMPAWdYZXAhYnYFhGMsV5xymp6cXv87AMAzDWF6YMTAMwzDMGBiGYRhmDAzDMAyYMTAMwzBgxsAwDMOAGQPDMAwDZgwMwzAMmDEwDMMwYMbAMAzDgBkDwzAMA2YMDMMwDJgxMAzDMGDGwDAMw4AZA8MwDANmDAzDMAyYMTAMwzBgxsAwDMOAGQPDMAwDZgwMwzAMmDEwDMMwYMbAMAzDgBkDwzAMA2YMDMMwDJgxMAzDMGDGwDAMw4AZA8MwDANmDAzDMAyYMTAMwzBgxsAwDMOAGQPDMAwDZgwMwzAMmDEwDMMwYMbAMAzDgBkDwzAMA2YMDMMwDJgxMAzDMGDGwDAMw4AZA8MwDANmDAzDMAyYMTAMwzBgxsAwDMOAGQPDMAwDZgwMwzAMmDEwDMMwYMbAMAzDgBkDwzAMA0DPYg9goXDOef40DMNYLizE+rZsjUGhUAAAzMzMLPJIDMMwFoZKpYJ0Ot2Vey1bY5DL5QAAhw8f7tqHtViUy2WsXLkSR44cQSqVWuzhnBPLZS7LZR6AzWWp8kpzcc6hUqlgeHi4a++3bI2B3z8XDkmn0xf8LwVJpVI2lyXGcpkHYHNZqpxuLt3e5FoA2TAMwzBjYBiGYSxjYxAOh3H33XcjHA4v9lDOGZvL0mO5zAOwuSxVzvdcfM5yLw3DMF73LNuTgWEYhvHaMWNgGIZhmDEwDMMwzBgYhmEYWKbG4Atf+AJ+5Vd+BZFIBJs2bcL//u//LvaQTuJv/uZv4PP5PD+XXHKJPN9sNrF9+3b09vYikUjghhtuwNjYmOcehw8fxrZt2xCLxdDf34877rgD09PTCz72H/zgB3j729+O4eFh+Hw+fOtb3/I875zDJz/5SQwNDSEajWLLli342c9+5rlmYmICN910E1KpFDKZDN7//vejWq16rnnmmWfwtre9DZFIBCtXrsRnPvOZ8zqPP/7jPz7pO7ruuuuW3DwA4J577sGv//qvI5lMor+/H7//+7+PAwcOeK7p1u/Url27sHHjRoTDYaxfvx47duw473P57d/+7ZO+m1tvvXVJzeWLX/wirrjiCikaGxkZwYMPPijPL7nvwy0zdu7c6UKhkPuXf/kX99xzz7lbbrnFZTIZNzY2tthD83D33Xe7N77xje7YsWPyc+LECXn+1ltvdStXrnSPPPKIe/LJJ93VV1/t3vrWt8rz09PT7rLLLnNbtmxxTz31lPv+97/v8vm8u+uuuxZ87N///vfdX/7lX7pvfvObDoC7//77Pc/fe++9Lp1Ou29961vu6aefdu94xzvcmjVrXKPRkGuuu+46d+WVV7of//jH7oc//KFbv369e8973iPPl0olNzAw4G666Sa3f/9+97Wvfc1Fo1H3pS996bzN4+abb3bXXXed5zuamJjwXLMU5uGcc1u3bnVf+cpX3P79+92+ffvc7/7u77pVq1a5arUq13Tjd+rnP/+5i8Vi7iMf+Yh7/vnn3ec//3kXCATcQw89dF7n8lu/9Vvulltu8Xw3pVJpSc3lO9/5jnvggQfcT3/6U3fgwAH3iU98wgWDQbd//37n3NL7PpadMXjLW97itm/fLv+emZlxw8PD7p577lnEUZ3M3Xff7a688spTPlcsFl0wGHTf+MY35LGf/OQnDoDbs2ePc25uIfP7/W50dFSu+eIXv+hSqZRrtVoLOnZN5yI6OzvrBgcH3Wc/+1l5rFgsunA47L72ta8555x7/vnnHQD3xBNPyDUPPvig8/l87pe//KVzzrn77rvPZbNZz1zuvPNOt2HDhvMyD+fmjME73/nO075mKc6DHD9+3AFwu3fvds5173fqYx/7mHvjG9/oea8bb7zRbd269bzNxbk5Y/ChD33otK9ZqnPJZrPuy1/+8pL8PpaVm2hqagp79+7Fli1b5DG/348tW7Zgz549iziyU/Ozn/0Mw8PDWLt2LW666SYcPnwYALB37160223PPC655BKsWrVK5rFnzx5cfvnlGBgYkGu2bt2KcrmM55577vxORHHo0CGMjo56xp5Op7Fp0ybP2DOZDN785jfLNVu2bIHf78fjjz8u11xzzTUIhUJyzdatW3HgwAFMTk6ep9nMHcH7+/uxYcMG3HbbbaKGu9TnUSqVAMwLNnbrd2rPnj2ee/Cahfz/1TkX8tWvfhX5fB6XXXYZ7rrrLtTrdXluqc1lZmYGO3fuRK1Ww8jIyJL8PpaVUN34+DhmZmY8Hx4ADAwM4IUXXlikUZ2aTZs2YceOHdiwYQOOHTuGT33qU3jb296G/fv3Y3R0FKFQCJlMxvOagYEBjI6OAgBGR0dPOU8+t1jwvU81Nj32/v5+z/M9PT3I5XKea9asWXPSPfhcNptdkPFrrrvuOrzrXe/CmjVr8OKLL+ITn/gErr/+euzZsweBQGDJzmN2dha33347fuM3fgOXXXaZvFc3fqdOd025XEaj0UA0Gl3wuQDAH/3RH2H16tUYHh7GM888gzvvvBMHDhzAN7/5zSU1l2effRYjIyNoNptIJBK4//77cemll2Lfvn1L7vtYVsbgQuL666+Xv19xxRXYtGkTVq9eja9//etd/w9lnB3vfve75e+XX345rrjiCqxbtw67du3C5s2bF3Fkr8z27duxf/9+/OhHP1rsoZwzp5vLBz7wAfn75ZdfjqGhIWzevBkvvvgi1q1bd76HeVo2bNiAffv2oVQq4d///d9x8803Y/fu3Ys9rFOyrNxE+XwegUDgpIj82NgYBgcHF2lUr41MJoNf/dVfxcGDBzE4OIipqSkUi0XPNXoeg4ODp5wnn1ss+N6v9B0MDg7i+PHjnuenp6cxMTGxpOe3du1a5PN5HDx4UMax1ObxwQ9+EN/73vfw2GOP4aKLLpLHu/U7dbprUqlU1zcxp5vLqdi0aRMAeL6bpTCXUCiE9evX46qrrsI999yDK6+8Ep/73OeW5PexrIxBKBTCVVddhUceeUQem52dxSOPPIKRkZFFHNmrU61W8eKLL2JoaAhXXXUVgsGgZx4HDhzA4cOHZR4jIyN49tlnPYvRww8/jFQqhUsvvfS8j5+sWbMGg4ODnrGXy2U8/vjjnrEXi0Xs3btXrnn00UcxOzsr/6lHRkbwgx/8AO12W655+OGHsWHDhvPiIjoVL7/8MgqFAoaGhmSMS2Uezjl88IMfxP33349HH330JNdUt36nRkZGPPfgNd38//VqczkV+/btAwDPd7MU5tLJ7OwsWq3W0vw+zjwevrTZuXOnC4fDbseOHe755593H/jAB1wmk/FE5JcCH/3oR92uXbvcoUOH3H//93+7LVu2uHw+744fP+6cm0s7W7VqlXv00Ufdk08+6UZGRtzIyIi8nmln1157rdu3b5976KGHXF9f33lJLa1UKu6pp55yTz31lAPg/u7v/s499dRT7he/+IVzbi61NJPJuG9/+9vumWeece985ztPmVr6a7/2a+7xxx93P/rRj9zFF1/sScksFotuYGDAvfe973X79+93O3fudLFYrKspma80j0ql4v7iL/7C7dmzxx06dMj913/9l9u4caO7+OKLXbPZXFLzcM652267zaXTabdr1y5PumW9XpdruvE7xVTGO+64w/3kJz9xX/jCF7qeWvpqczl48KD79Kc/7Z588kl36NAh9+1vf9utXbvWXXPNNUtqLh//+Mfd7t273aFDh9wzzzzjPv7xjzufz+f+8z//0zm39L6PZWcMnHPu85//vFu1apULhULuLW95i/vxj3+82EM6iRtvvNENDQ25UCjkVqxY4W688UZ38OBBeb7RaLg/+7M/c9ls1sViMfcHf/AH7tixY557vPTSS+7666930WjU5fN599GPftS12+0FH/tjjz3mAJz0c/PNNzvn5tJL//qv/9oNDAy4cDjsNm/e7A4cOOC5R6FQcO95z3tcIpFwqVTK/cmf/ImrVCqea55++mn3m7/5my4cDrsVK1a4e++997zNo16vu2uvvdb19fW5YDDoVq9e7W655ZaTNhVLYR7OuVPOA4D7yle+Itd063fqsccec29605tcKBRya9eu9bzH+ZjL4cOH3TXXXONyuZwLh8Nu/fr17o477vDUGSyFubzvfe9zq1evdqFQyPX19bnNmzeLIXBu6X0fJmFtGIZhLK+YgWEYhnF2mDEwDMMwzBgYhmEYZgwMwzAMmDEwDMMwYMbAMAzDgBkDwzAMA2YMDMMwDJgxMAzDMGDGwDAMw4AZA8MwDANmDAzDMAwA/w9xeWog4gCVZ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png;base64,iVBORw0KGgoAAAANSUhEUgAAAYMAAAIQCAYAAABjfgJiAAAAOXRFWHRTb2Z0d2FyZQBNYXRwbG90bGliIHZlcnNpb24zLjguMiwgaHR0cHM6Ly9tYXRwbG90bGliLm9yZy8g+/7EAAAACXBIWXMAAA9hAAAPYQGoP6dpAAD4y0lEQVR4nOy9ebSsd1Xm/9R0ah7PdIcMBAKJUWRUiIIDRiKCNhKaQVvCJMIK9A9QQGyUBjW0oCAIQq+mW2xMWgUFWoJBDDIoWYgoLWgHQQIh995zz1jzcGr6/XH6s2u/dS8hN6kMcL/PWmfde+pUvfW+b52zh2c/e+/YdDqdKiAgICDgrEb8nj6BgICAgIB7HsEZBAQEBAQEZxAQEBAQEJxBQEBAQICCMwgICAgIUHAGAQEBAQEKziAgICAgQMEZBAQEBAQoOIOAgICAAAVnEBBwh/Cf//N/ViwWO6Pnbm9v38VnFRBwxxGcQcA3xLve9S7FYjH9/d///T19Kt8SuPrqq/X+97//Ljv+xz72MT3pSU/SoUOHtLS0pLW1Nf3ET/yE/uzP/sye89WvflWxWEy/9Vu/dbuP+/KXv1yxWExPfepTT/vzb3bM0zm7Zz7zmYrFYqf9ymQyt/vcAu4+JO/pEwgI+FbEq171Kv3SL/1S5LGrr75aT37yk/XEJz5x4e/36le/Wq997Wt1//vfXz//8z+v888/Xzs7O/rQhz6kK664Qtdcc41++qd/+oyPO51O9b/+1//Sfe5zH/35n/+5Wq2WisXiQs45nU7rne985ymPJxKJhRw/YLEIziAg4A4gmUwqmbx7/nze+9736rWvfa2e/OQn69prr1UqlbKfvexlL9OHP/xhDYfDO3Tsj33sY7r11lv10Y9+VJdffrn+7M/+TFdeeeVCzjuZTOo//If/sJBjBdz1CDRRwBnhmc98pgqFgm655RY94QlPUKFQ0NGjR/W2t71NkvT5z39ej3nMY5TP53X++efr2muvjbx+d3dXv/iLv6gHPvCBKhQKKpVKetzjHqf/83/+zynv9bWvfU0/+ZM/qXw+r7W1Nb3kJS/Rhz/8YcViMX3sYx+LPPfTn/60fuzHfkzlclm5XE4/+IM/qL/927+9zWuZTqdaWVnRS1/6UntsMpmoUqkokUioXq/b47/5m7+pZDKpdrst6dSaQSwWU6fT0R/8wR8YHfLMZz4z8n71el3PfOYzValUVC6X9axnPUvdbvc2z1GSfuVXfkW1Wk3/43/8j4gjAJdffrme8IQnfNPjnA7XXHONLrnkEv3wD/+wLrvsMl1zzTV36DgB3/oIziDgjDEej/W4xz1O5557rl7/+tfrPve5j174whfqXe96l37sx35MD3/4w/Wbv/mbKhaLesYznqGbb77ZXvuVr3xF73//+/WEJzxBb3zjG/Wyl71Mn//85/WDP/iDOn78uD2v0+noMY95jP7qr/5K//E//kf9p//0n/SpT31Kr3jFK045n49+9KP6gR/4ATWbTb361a/W1VdfrXq9rsc85jH6u7/7u294HbFYTN///d+vT3ziE/bYP/3TP6nRaEhSxJl88pOf1EMe8hAVCoXTHuvd73630um0Hv3oR+vd73633v3ud+vnf/7nI895ylOeolarpde97nV6ylOeone96116zWtec5v3+ktf+pJuuukmPfGJT1wYfQMGg4H+9E//VE9/+tMlSU9/+tP10Y9+VBsbG6d9frfb1fb29ilft+XQTvf8ZrO50OsIWBCmAQHfAL//+78/lTT9zGc+Y49deeWVU0nTq6++2h7b29ubZrPZaSwWm/7RH/2RPX7TTTdNJU1f/epX22P9fn86Ho8j73PzzTdP0+n09LWvfa099tu//dtTSdP3v//99liv15tefPHFU0nTv/7rv55Op9PpZDKZ3v/+959efvnl08lkYs/tdrvTCy64YPqjP/qjt3mNb3jDG6aJRGLabDan0+l0+pa3vGV6/vnnT7/3e793+opXvGI6nU6n4/F4WqlUpi95yUvsda9+9aun838++Xx+euWVV57yHjz32c9+duTxn/qpn5ouLy/f5vl94AMfmEqavulNb7rN54Gbb755Kmn6hje84Zs+973vfe9U0vRLX/rSdDqdTpvN5jSTyZzyXhzzm31tbW3Za/g9Od3X5ZdffruuJeDuRagZBNwhPPe5z7X/VyoVXXTRRfryl7+spzzlKfb4RRddpEqloq985Sv2WDqdtv+Px2PV63UVCgVddNFF+od/+Af72fXXX6+jR4/qJ3/yJ+2xTCajn/u5n9Mv/MIv2GOf+9zn9KUvfUmvetWrtLOzEznHH/mRH9G73/1uTSYTxeOnT4If/ehHazwe61Of+pQuv/xyffKTn9SjH/1ora+v65Of/KQk6Qtf+ILq9boe/ehHn+ltiuD5z3/+Ke/9vve9T81mU6VS6bSvIYpedFYgHVBED3/4w3XhhRfaezz+8Y/XNddcoxe/+MWnPP95z3ue/v2///enPP4//+f/1Lvf/e5THs9kMvrzP//zUx5fWVm58ycfsHAEZxBwxshkMlpdXY08Vi6Xdc4555yivS+Xy9rb27PvJ5OJ3vzmN+v3fu/3dPPNN2s8HtvPlpeX7f9f+9rXdL/73e+U42G4wJe+9CVJus2iZ6PRULVaPe3PHvrQhyqXy+mTn/ykOYPXvOY1OnTokH73d39X/X7fnMKjHvWob/getwfnnXde5HvOaW9v7xs6Ax5vtVp36r3nUa/X9aEPfUgvfOEL9eUvf9ke//7v/3796Z/+qf71X/9VD3jAAyKvuf/976/LLrvslGP9zd/8zWnfI5FInPb5AfdOBGcQcMb4RtLAb/T41G1Wvfrqq/Urv/Irevazn61f+7VfU61WUzwe14tf/GJNJpMzPhde84Y3vEEPfvCDT/ucb8TzS1IqldIjHvEIfeITn9CXv/xlbWxsWGYwHA716U9/Wp/85Cd18cUXn+IAzxS35/7M4+KLL5Z0UJhfJN7znvdoMBjot3/7t/Xbv/3bp/z8mmuu+ab1jIBvLwRnEHC34r3vfa9++Id/WP/9v//3yOP1ej1CH5x//vn6l3/5F02n00h24KNYSbrf/e4n6SCCvqNR6KMf/Wj95m/+pv7qr/5KKysruvjiixWLxfSd3/md+uQnP6lPfvKTt0utc3s7ks8ED3jAA3TRRRfpAx/4gN785jffpmM7E1xzzTX6ru/6Lr361a8+5Wf/9b/+V1177bXBGZxlCGqigLsViUTilEj4Pe95j44dOxZ57PLLL9exY8f0v//3/7bH+v2+/tt/+2+R5z3sYQ/T/e53P/3Wb/2WyT49tra2vuk5PfrRj9ZgMNDv/M7v6FGPepQZdZRBx48fv131gnw+H5GjLgqvec1rtLOzo+c+97kajUan/Pwv//Iv9cEPfvB2H+/rX/+6PvGJT+gpT3mKnvzkJ5/y9axnPUtf/vKX9elPf3qRlxFwL0fIDALuVjzhCU/Qa1/7Wj3rWc/S933f9+nzn/+8rrnmGt33vveNPO/nf/7n9da3vlVPf/rT9f/9f/+fDh8+rGuuucZGGWCw4/G43vnOd+pxj3ucvvM7v1PPetazdPToUR07dkx//dd/rVKpdNoipsell16qZDKpL37xi3re855nj//AD/yA3v72t0vS7XIGD3vYw/RXf/VXeuMb36gjR47oggsu0CMe8Ygzuj+nw1Of+lR9/vOf12/8xm/oH//xH/X0pz/dOpCvv/563XDDDaf0c9xwww3q9/unHOuJT3yirrvuOk2n00hx3uPHf/zHlUwmdc0119yp8x+NRvrDP/zD0/7sp37qp5TP5+/wsQMWj+AMAu5W/PIv/7I6nY6uvfZa/fEf/7Ee+tCH6rrrrjtltEOhUNBHP/pRvehFLzJ65BnPeIa+7/u+T1dccUVkvs0P/dAP6cYbb9Sv/dqv6a1vfava7bYOHTqkRzziEado/U+HfD6vhzzkIfrMZz4TKRLjAM4991ydf/753/Q4b3zjG/W85z1Pr3rVq9Tr9XTllVcuxBlI0q//+q/rMY95jN7ylrfo7W9/u3Z3d1WtVvXIRz5SH/jAB04x7Ndff72uv/76U45zn/vcR9dcc43OO+88PehBDzrte1UqFT3qUY/SH//xH+uNb3zjHT7nwWCgn/3Znz3tz26++ebgDO5liE1vq3oVEHAvw+/8zu/oJS95iW699VYdPXr0nj6dgIBvGwRnEHCvRa/XUzabte/7/b4e8pCHaDwe61//9V/vwTMLCPj2Q6CJAu61eNKTnqTzzjtPD37wg9VoNPSHf/iHuummm8L8nICAuwDBGQTca3H55Zfrne98p6655hqNx2Ndcskl+qM/+qNvOHc/ICDgjuNeTRO97W1v0xve8AZtbGzoQQ96kH73d39X3/u933tPn1ZAQEDAtx3utX0Gf/zHf6yXvvSlevWrX61/+Id/0IMe9CBdfvnl2tzcvKdPLSAgIODbDvfazOARj3iEvud7vkdvfetbJR2MHTj33HP1ohe96BQZYkBAQEDAncO9smawv7+vz372s3rlK19pj8XjcV122WW68cYbT/uawWCgwWBg308mE+3u7mp5efkuGRMQEBAQcE9hOp2q1WrpyJEj33Ai75niXukMtre3NR6Ptb6+Hnl8fX1dN91002lf87rXvS7MUgkICDir8PWvf13nnHPOQo51r3QGdwSvfOUrI+sLG42GzjvvPCUSiZAZBAQEfFthOp1qPB4vdM/FvdIZrKysKJFI6OTJk5HHT548qUOHDp32Nel0OrI4BbCPNiAgIODbDYu0bfdKNdHS0pIe9rCH6YYbbrDHJpOJbrjhBl166aX34JkFBAQEfHviXpkZSNJLX/pSXXnllXr4wx+u7/3e79Xv/M7vqNPp6FnPetY9fWoBAQEB33a41zqDpz71qdra2tKv/uqvamNjQw9+8IN1/fXXn1JUDggICAi487jX9hncWTSbTZXLZSWTyVAzCAgI+LbCdDrVaDRSo9H4hvuzzxT3yppBQEBAQMDdi+AMAgICAgKCMwgICAgICM4gICAgIEDBGQQEBAQEKDiDgICAgAAFZxAQEBAQoOAMAgICAgIUnEFAQEBAgIIzCAgICAhQcAYBAQEBAQrOICAgICBAwRkEBAQEBCg4g4CAgIAABWcQEBAQEKDgDAICAgICFJxBQEBAQICCMwgICAgIUHAGAQEBAQEKziAgICAgQMEZBAQEBAQoOIOAgICAAAVnEBAQEBCg4AwCAgICAhScQUBAQECAgjMICAgICFBwBgEBAQEBCs4gICAgIEDBGQQEBAQEKDiDgICAgAAFZxAQEBAQoOAMAgICAgIUnEFAQEBAgIIzCAgICAhQcAYBAQEBAQrOICAgICBAwRkEBAQEBCg4g4CAgIAABWcQEBAQEKDgDAICAgICFJxBQEBAQICCMwgICAgIUHAGAQEBAd9yiMcXb7qDMwgICAj4FkIymVQ+n1/8cRd+xICAgICAhSIWi2k6nSqZTCqXy90lmUFwBgEBAQH3csRiMWUyGS0tLWlpaUnT6XTh7xGcQUBAQMC9GKlUSrlcTolEQrFY7C57n+AMAgICAu6FiMViWlpaUjabVTwejziCRCKx8PcLziAgICDgXoZ4PK5kMmmOQDpwDolEQslkMtQMAgICAs4GTKdTpVIpJZMzE42D8I8tEsEZBAQEBNxN+GaFXww+/6Igms8G7oraQXAGAQEBAXcDbo8CCLXQ6V7jM4PgDAICAgK+xXB7nEAikVA6nVYqlTJD7+sD0+lU0+lUiURCS0tLwRkEBAQEfCvhthxBPB63r0wmo2QyqUQiYa/h+1gspmQyaX0GsVhM4/F44ecanEFAQEDAXYBvlhGQDUD9JBIJJRIJxeNxcwI85umj8XgcpKUBAQEB3wr4Zo4gFospFotpNBoplUpZhkAW4DOCZDKppaUlxeNxjUaju+ycw6C6gICAgAXi9tQIptOp9vf3rRYgzRwEP59MJqYmisfj9j0Zw6IRMoOAgICABeG2HAFGfF4+SuHYj5uYTCaWIUAb8dy7aiRFcAYBAQEBC8BtOYKlpSUrEkML+SgfY4+hj8fjSqVSymaz5jigjdLp9F1CFwVnEBAQEHAXAiOPs4AaOh39QzaQSqW0tLSkVCoVOc5oNFK/3w/S0oCAgIB7I24rK/BSUUZMeDoIeNookUhoMploMBhYcZmMgp8tGsEZBAQEBNwJfCNH4PsDoIHmn8ucIU8fxWIxcwCSIjWDpaUlJRIJ7e/vL/w6gjMICAgIuAuQSqWsjyAej2s8Hp8iH53vK/CD6PzPcAb0HAwGg4Wfb3AGAQEBAXcQp8sK2EPgHcFkMjGqxxv8+fETPivwQ+roTB6Px5pMJsrlcgu/luAMAgICAu4A5h0BnD9Ujo/+ee7S0pI5Ap8leFoIx+GnleIwKCyHzCAgICDgXgicAP0CvosYIz//uK8XJJNJKwpj/P2uYxRIvG44HC7+GhZ+xICAgIBvc2CYpVmhGAook8lENpRNJhNNJpNITWA6nVo2gJSUruP5eUXSQUbQ7/etazl0IAcEBATcw4jH42awJUWyAb6XZl3EnhoCGPtUKmUqIuoB/vhkCdQJGFkRMoOAgICAexCxWCziCDxQC0ky6edkMtFoNLJBc/yLI2AaqVccxWIxKxAznA5l0nA4jMwzWiSCMwgICAi4nfAyUD9UTlLkeyggXxw+3RJ7P2JiOByanNQ7CvoKcEBMO100gjMICAgI+AbwYyQw2n4fMQViv44Sgz4/kG6+h8APphuNRhElEjOJYrGYUqmULbbhOf1+f+HXGpxBQEBAwDcARtt/wfFLihh9iro4BO8gMOS+8MuxqDkkEgnl83kVCgWlUimNRiMVCgVlMhllMhl7biqVUr1eX/i1BmcQEBAQ4EDEPp1ObbsYhtwXfSn2ztNA85mAl5Ni9DlmKpVSuVxWtVrVcDhULpdTsVi0RjXpoCA9HA41Ho/V6XQ0nU61vb298OsOziAgICDAIR6Pq1AoSJJJQk+3gUxSxMhLswmlkmxPAQVfHEY6nVY2m1WxWFSxWFS1WlU6nY48h2MPh0PV6/VIlsExFo3gDAICAgL+H+gRWFpaUi6X0/7+vvb3983gz+8fkBQx9n4vAXx/oVBQIpEwyod+hEQioUwmo3w+r3w+b1NKB4OBer2ejarO5/NKp9Maj8eSdFqp6iIQnEFAQMBZDS/59LODYrGYarWaJpOJ+v2+KXjmF9Hwr98/sLS0pHw+r/X1ddVqNTPeS0tLisViGgwGSqfTWlpa0v7+vhKJhLa3tzUcDk1imslklE6nNZlM1Ov1ImOsi8Xiwu9DcAYBAQFnNeDuJdkwuP39faOIcrmc0UY0e7G1zC+Z8ZlBNptVtVrVZDJRvV7XdDq1rKDX69lsITag5XI5tVotJRIJlctlyyb8/KLpdGrnSZaw0Puw8CMGBAQEfAsA/t1PDUXhk0gkTEY6mUxsCqkkmxnE+AhJkTEUjJn2E0lpFmu325ZlFAoF6zoejUZaXl42J+N7EvierGI0Gqndbi/8fgRnEBAQcFbCd/6i7/eD5cbjsU0cpSYgSblczrT+vV4vsnfAdwbjaJgnRDaQzWYlSYVCQel0WrlcLlIQbrVa2t/fNwdUKpWUzWatpjAajdTtdhd+P4IzCAgIOKuA8YdyYc2kJCv8enWQX0IzmUzUaDSsKSyZTGo8HhttA6UzmUyM/6ebGIcBBUV2UCqVFIvF1Gw2NRqNNB6PlUwmlcvlVKlUlM1mNZ1OLaNoNpthUF1AQEDAHQEG3ncQ+6mhXv/vi8i+WExkzw5iuoa9LFQ6yDgmk4m63a4dP5/PK5FIWBYwGAwii2zoOh4Oh8rn8/beg8FAm5ub6na7kbHWYRxFQEBAwBnA7wbgixHQ813ERPWe7/cSUmmWRfjtZfQM+Oe12217LjJVxkpIB/0LfJ/P5yXNisKNRsMyhF6vp/39fctmRqORRqNRWG4TEBAQcHtAlM9eAV8X8MVZ3zuA00D1Q/HXTxid7zZGQkovwP7+vnq9npaWltTpdEyFhJoIh7O+vm7H7Xa76vf7arfbisVi1mncarUkHTiJVCpl/Q50JC8awRkEBAR824AR0/PL5FEJzW8g87uGidQZNcHYCbIFHADyU96j0+nY8hmUSIPBQMPhUIPBQIVCwWoA/X5fOzs7li1kMhm1Wi0z7hShu92uhsOhRqOROatUKmXqI1RMi0RwBgEBAd+y8OodeHc/LZQuX6/VJ+LHuLMrwMtAfQ/BaDQyA+wLwb4A3e/3bX6Qfw3HyuVy6nQ6arfbdg78nH9xMBSKcUaAgvRdheAMAgIC7vX4ZstcUqmUFWmlGf1DZI88lKjej5b2BhZDj+wU2oalM9QJ/G7iXq9nkT0LbrLZrPUdJJNJ7e7ummGnwxgH0O12LdKnMLy0tKThcKhisWjyVDKUyWRidYZFIjiDgICAexXOdItXPB5XLpczNQ6PQeMMBgNrCuP4fqIoNIwfM03NgB4BKbq8ZjKZaDqdKpvNqtvtajQaWWHaF5JHo5HRSPl8Xr1eLzLWYjQa2TgK31XMMDscFc1ozCgKNFFAQMC3He7oCkev/snlcqbp94vnMaae9/ejoecNPbSNzwD81FKciqd6oI+Gw6FJUMfjsT3G4Lt+v2/PlQ4URe1226aQkoFks1l7Px7z85E8pbVIBGcQEBBwt+PO7vCNxWLKZrMReebpBslhtOkNmN8/4OcJjUajiLPwDWi8Fz/z/H46nVY8HreoHwkrNBQRPueHamk8HqtcLltWkMlkNJlMbDgd7yHJJKWcE1nOIhGcQUBAwN2GRSxyn+8bKJfLpg7yIyQkRVRFAOPPz5Cc4jCkWe8BktJMJhNZdo9xlmQKomw2q16vp1gsplKpZAolHA31BArBDMGjdkCmQn2CfgcG1OVyOcss9vf37/R9nEdwBgEBAXc5FuEEPMefy+VsRwBRN1mAN/7zfQR+OB1Ogch+PB7bMcgSUqmUFYHnz6Pf7xuN4x1CJpPRyspKpFt4f39fg8HAHEqv11Mul5MkywKglyaTiV0bVBHXSDGcHoRF4ox1Sp/4xCf0Ez/xEzpy5IhisZje//73R34+nU71q7/6qzp8+LCy2awuu+wyfelLX4o8Z3d3Vz/zMz+jUqmkSqWi5zznOadM4funf/onPfrRj1Ymk9G5556r17/+9Wd+dQEBAfcoUPDcGfgl80TpKHW8sodxE/OvoTiMg/B7i5kE6ikkr+v3fQZ8FYtFFQoFFYtFVSoVo3oYP12tVu119C1wzmQLxWJRuVwuMiI7m82qUCjYADvuHR3H1AyYbbRonHFm0Ol09KAHPUjPfvaz9aQnPemUn7/+9a/XW97yFv3BH/yBLrjgAv3Kr/yKLr/8cv3Lv/yL8Vw/8zM/oxMnTugjH/mIhsOhnvWsZ+l5z3uerr32WklSs9nUYx/7WF122WV6xzveoc9//vN69rOfrUqlouc973l38pIDAgLuDizCCUDTSIoYdX6GTfFjqL02388cItJHtcP3/ue+zsB0Ut/F7GWqZAzUGcg6ksmkhsPhKcfled4J8Zx0Om01AeYe+a7o8Xhsc5X6/f5dsuksNr0Tn1gsFtP73vc+PfGJT5R08OEfOXJEv/ALv6Bf/MVflHQwZ2N9fV3vete79LSnPU3/9//+X11yySX6zGc+o4c//OGSpOuvv14//uM/rltvvVVHjhzR29/+dv2n//SftLGxYb8Iv/RLv6T3v//9uummm27XuTWbTZXL5VMWUAQEBNz1uDMKIR/N+y5iP3I6mUwqn88bpQP8EDpJkf9LiiyyL5VKEaqG43MMMgO2i+Ek5hVG8Xjc5gf5VZjz2QbHxKijXAJ0HHsngAOhTjGdTjUcDtXv9/WGN7xBjUZDpVLpDt3reSy0ne3mm2/WxsaGLrvsMnusXC7rEY94hG688UZJ0o033qhKpWKOQJIuu+wyxeNxffrTn7bn/MAP/IA5Akm6/PLL9cUvflF7e3unfe/BYKBmsxn5CggIuPtxZx0BlAoFVLIDRkPTJxCLxUyuiSGmCDydTm0fgDfqGGNoHjIDP3cIY8/7+hHW85QRTWmcP1vSWGZDQZjn8P7UCZCmeloL58Z99MPzxuOxRqPRXTKbaKHOYGNjQ5K0vr4eeXx9fd1+trGxobW1tcjPk8mkarVa5DmnO4Z/j3m87nWvU7lctq9zzz33zl9QQEDAGeHOOIJsNhvZE4ARJhr2BhV6CAOKofZfFIhxAtQZSqWSqtWq6fnnZxVBNflJph5QRZLsvMg+iN59RuLPBxWSb1Dz/Quc67yklAyBmsFdsfbyrht0cTfjla98pRqNhn19/etfv6dPKSDgrMIddQQUfskIvDH03cJE8BSJoVRuq8HM7zHgtYVCwaSinr7xjgVH5A0/WQbGHopnfjmOp4JQI1F3gLL2oynodGY4HowI18dzfeF4EeqseSy0CnHo0CFJ0smTJ3X48GF7/OTJk3rwgx9sz9nc3Iy8bjQaaXd3115/6NAhnTx5MvIcvuc580in05HVcQEBAXcfztQ4eQPvDTENWL7O56N2nxX4vQReQjq/vIb34n34uW8qO93yG/98SeYAuFbGYPh9yL7JzTuU090rzh1JK9QS5+qdmV9sMz9PaVFY6BEvuOACHTp0SDfccIM91mw29elPf1qXXnqpJOnSSy9VvV7XZz/7WXvORz/6UU0mEz3iEY+w53ziE5+I8GIf+chHdNFFF6larS7ylAMCAu5mUBdgnpCXfUqzXQTzxpzIHu09z/HNXZ4egteff1yajbKYl4+SQfjXzYOfU9fAceTzecsCyHLmsw3viDj3+TWb3BMMPgok5Kd3lTM448yg3W7ry1/+sn1/880363Of+5xqtZrOO+88vfjFL9av//qv6/73v79JS48cOWKKo+/4ju/Qj/3Yj+nnfu7n9I53vEPD4VAvfOEL9bSnPU1HjhyRJP30T/+0XvOa1+g5z3mOXvGKV+gLX/iC3vzmN+tNb3rTYq46ICBgYbi9WQFG06tupNkMf7860vP1ROhQMBRePZ3jC7BkFRhcDOv8+GmKzTwPumeeMvIROudLsZhCNUYdmoefkeVkMhkLbqGoeA4KJ67LK5FQL83XIu4Vs4n+/u//Xj/8wz9s37/0pS+VJF155ZV617vepZe//OXqdDp63vOep3q9rkc96lG6/vrrI7M0rrnmGr3whS/Uj/zIjygej+uKK67QW97yFvt5uVzWX/7lX+qqq67Swx72MK2srOhXf/VXQ49BQMC3GDBmFEjnKRqMvzd0UEXzFItXC/E6L0Wdl5F6J+UlqT5LgNbxVNJ8FkHmwo4BXyzG0PPeFJN5Ld3JdDpzzjxOXwGTSzknxlZwHdPp1FRKHGPhn9Wd6TO4NyP0GQQE3PW4LfOBQghu3/PgXsbpDTtR+bwzgFrCWFJcRXJ5ujoAmYiXqPLF4DkMs6dxfEE6Ho/bc9k74ANb3pvCsndww+HQuo0Hg4EGg4FdG5JY5LLdbjfiZFiO4+sK7XbblEWDwUBXX331QvsMwmyigICAOw0yAP7v5wgx++d00bzfEeDnB/kuYh/5g3lJqe9APl0GME8dJRIJm2/kKRtew/+l2ewgHJpvLPNReyaTUalU0mg0Uq/Xs/PwvQ68j79vUFWTycTmEwH6Cnq9np0TxeZFIziDgICAOwSvqsnn86Z/x/jPD43zHLwUHSHB//3rpBm94+FVQ77wDPwICq/y4TjMFyLboJOZhjHOAePt34/6AOOqMfZMJWWO0P7+fqQ47ecTsd+YbAC6iSU5OFaG13EdfojeXYHgDAICAu4U4LyhZE7H4WOM51VD8xSunyo6n0H41/vI31ND88fEgKISKpVKOnLkiIrFoil05gu1sVjMFtVIUrfbtboBS2Z6vV5kWF4ymbTOYIrVXo0EVYVDGI1GKhaLGg6H2tzcVK/Xi0xBHY/Hlg1Isomn9CTgJBaJ4AwCAgLuNNgrLM0MsI/wpZkM1GcGPrvwz8Ooe6rHy0J9ncBnEfyLPJPXZbNZ1Wo1ra6uqlarmUTV7x6eTCY2SdRH36zTpGYAb8/7UbsgU8hkMkYrkZXgaBhgh4Pa3t4+pdfBT1H1W9d4b79LYZEIziAgIOCMgRGncIqm3kf2PG8+S/B0kTdq3gFQ/IXvxyl4aahvDEPiyc+9Tp/jEIVvb29HlENIO2nswpH58RjsUcbg42hYuek7mf0xiOiHw6EtpSFz6HQ6tqTG3x+/04B6Bk4B3BXjKIIzCAgIOGNAyfidw14hNK/qkWaZgY/IPSUkzegf/1z+7zMEP8nU9xtIp04M7ff79oWhTqVSRhGx0xj1Dwoov0ug2WxGltjk83mTig6Hw4iaiToDNZTBYKBsNmsGnp+1Wi2Tq7K/oF6va39/PzLgjnvK+dwVuwyk4AwCAgLOAL4pyw+S81z96SgiP5rBOw6Mmzf+ROseRNO+65cmMYy759cnk4mNd5Bmw+Wgb+Lxg7HT6XRazWbTRlhPJhN1Oh2L/P3o6EQiYRvKcrmcms2mBoOBnRdOgDWc0EkMxNvf39f+/r7tIyBj6Pf76nQ6Vq/wztPXLhhxjbNbNIIzCAgI+KbA4PIF3+8Lt/65vonMc/2+RsBYBwwbRVoe8w1hDJdjK5gf5pZOpzUej9XtdtXr9SLvNb9TAHoFeortYd7453I5xeNxNZtNO6d+v698Pm/n7tdZUjT2o6e5NulgxaUvCG9vb0uSOY3d3V11Oh1bmFMsFs0J+YIxNYt5ddWiEJxBQEDAN4Qf6eDlnBhbT834AqgUrQ0QCWN0meXD8X3NQZJx+Dy3UCioVCppZWXFzguD3Gg0TOpJT4DvXOY4OCLfzYvT4tz94vlKpSJJppTq9XpGDe3v7yuZPFiwg7zUZ0S8FzQPGUK9Xlcmk9FgMFCn01Gr1TIVkSRVq1Wtr6+r0WgYzUTG4emwkBkEBATcraCAO9+hK80cgHcEfiInz6VzGHmnb8TCUFOE9cfwzmB5eVmrq6vWmBWLxdTr9dRoNNTtdq0hC2dAoZZ6ADUBsg5f84CKIQPxhexut2t0En0E+Xw+QpNhnBOJhI2m6PV6kayE6J4sYTqdqtlsqt1uR2oR+/v7ajQatgXN01zQTZIsA1roZ73wIwYEBHxbAGrIR80UYJE64ggAz8PYZ7NZ2yWMYZ+fJOqb0vx7JxIHI6WLxaJWV1dVKpXUbretGFyv161j1xeqiZo5l/39ffV6PXsfRkFLs5ERTARlyFy/3zc1EAoiFEYsrE+lUhoMBnYML0llXAZqoL29PZOGDodDDYdDUxr5Pgfel8fK5bI6nY4Gg4Gm06ldb5CWBgQE3C3wY5290fZSTwqk0myHMAVeov9qtRop7voCMc8D8yMtkG1WKhUVi0Wl02mb6SPNjHo+nzfj6iWmfl4QmQf/9vt9o62oR5CVEMFPJhNzIkhAKU6vrq6as/TjJ8hGGIdNg1mhULBo3iupJFnWwD1ttVpaWlpSuVxWPp9XPp/X8ePHzRGQGS0awRkEBAQYKOBiqKF4/Mho31iFMfdbyjw9JMmKq+jlMWhE16dTGaEWymazxtMz7pnCLFG/72nwmcx4PFYul7PahCR7rR9rTUYgHRSU9/f3LRrn3IjwuUfT6VTtdtuifd8bQR0ik8lY7aNUKpnDWFlZscFz9XrdVmdyD6jPUKfwBWlPPy0awRkEBJzlmN805g1lLpezGT1w+0S8koyLZzQDkTJOot/v2/uMx+MIzQTd4Re9kxFALxEtw8VnMhmVy2X1ej2rAfiCLc/hNUTpRPyccy6Xi9wDis+oi7rdrjkVonZqCfQekKXghJC6+lpEv9+PrLikiY3CcLFYNLUSmQ0OoV6v2z2DMtvf31elUlGn01n470FwBgEBZzH8Anav84fmwHgBFDT5fF7xeDyijyeDQEvv5xL5cdPSbLoonbUcQ5opdRqNRsQI+25cP9ai3++r3W6b+iafz9tzBoOBcftSdGop9A9GnewFx0TxmZoE2cZwONTGxoZdT7PZVDqd1tramt03ispIVMliEomEOp2O1Q3W19eVyWS0s7Mj6aCG0el0bI5Rq9Wy0dXUJrini0ZwBgEBZyngvOcLuhhZOGrvJLyMEnkoxnI4HNrSdpa7++P7wq7/PxE430tRHj2ZTNqUUUlmGFENMdaBzt1Op2PzhLwklqzFj5JGiTQcDk3txPP8Ok46malP+IU21WrVag7QOSiKOp2OFYWheRqNhgaDgXK5nPVHoB6iDpNOpy176Xa7Rl/R27C3t7fw34fgDAICzkIwKI0vr9snAvbNY8lkUueee65qtZpyuVykM5YpnpPJJLLNy6uQcABw6tAf88oYDD7z+onoE4mEKpWKRfmoimjW8somspNaraZyuWxa/1gsZkab92BEBUaZbIL6ABlGNps1SWm/31exWDRaLJPJqF6v23V4hVA8HlehULA+ByglnB39BPV6PZI14cBQNjWbTVNRMTRv0QjOICDgLANRKgVfDCjFThwANYNqtapzzjlH973vfSXNaByi+3Q6rePHj6vf70eKvJ5aAVAlvhvYOyJpNluI/3e7XXMocPXSrKGLiB7qxc/7AV4JRcNZKpWyLmD/XJwa1y8dNIMxHoIO6EqlEqGSeN9sNmt7ElKplBnwXq9naqROp2M0mZel4ji8SqnVatk5dzody2YWjeAMAgLOEvgRENQB4LVpqvLTQtPptMrlsu573/vq8OHDymazFqnu7++rUCiY9DOTyejWW29Vv99Xt9vVYDCwAq4UXeXo5xDN7x+YHxdBdD0YDLS3t2fHxqiyTwAHNJlMtLe3ZzJSFtH7LIKC8nQ6tc5lCsfZbFbSbKkOGYGX1/qsKplMmkqI6afzmQV1Aqgn34zm7zX3pVwum/Pic0GFRYNa2HQWEBBwh4Hun+gYQ+VVQPMz9eH9h8OhTp48aVG7H73gMwiKpd1uV81mU/V63d7DR9EAQ3c6+Oxgf38/om4iA6Dpi3HTRObLy8vG87daLWWzWaspSLICt2+aQwI7Go1sJAXvkU6nI/JaX9vAQWWzWXNSKJrYX1AsFq0egVHnuGQf/BzHxLVT6Ebu6rOqRSI4g4CAswB+yByGbX7ENEVVDBgUzYkTJ6xbFgPN2OZWq6WVlZXICGrkkczcgR9n1IMkM7Q4Bz+/yDsMqCyi6Gw2a1NFS6WS1tbW1Gq1tLu7q36/r3Q6raNHjyqdTqvdbttzuc6TJ09GZg6h/KFu4sdHY/jJbnBIGPTt7W07r3K5bPeae8iynEKhYI/5LmWoolwuZ84pm82q1WoZFURGgFNDqhpmEwUEBNwuELnDtc/v4yUa9REor4OeoOGMMQk0QXk5aLvdNtqp3W5rd3dXUnRIHZEwBVo/DgJjh8GnaOr1+hjJXC5nPPrKyorud7/7qVKp6MSJE8rn82q1WtZk5umvTCZjWUo+n9fS0pLp+umPkGSjpckWcAKcD41pOEmcBeM2fHNZr9dTLBZTPp9XoVCwHgZfSOde+qF23EtoJTIBHGc6nbZsaNEIziAg4NsMSDH9whUiWHh8Inc/kdSPUSBbQH0DrUS0zXHG47Fx8bu7u9asJc34/tNRMX7Ane9sxoF4QANBmVQqFR0+fFj5fN7GUVALkGSGGkfC8ZCAdrtdc0AMp2N8NEVi6BtqBlAz3AOcK04qk8lEZgr5a67X69afUalUNBqNbDw2zhiKiYY4Rl7v7u6qXq/b+eE8gzMICAi4TcTjcdVqNVOl0KlKo5ikyOROv2uA17AYBueAIqjRaKher6tardrzBoOBjh8/rtXVVRUKBZvhg7qGQrEf5Tw/UM6/D85JUkTqGovFzMERGXuahrEUfjAdxprlNWQBZD7T6VSVSkWHDh0yJ4V8k01mPBeKhwyBTmwoJug3ppoib4V6w/n4ojM0EsX4RCKhnZ0do9WazaYymYztN+j1epZdePXTohCcQUDAtxGISlHQoJCBHiGyhbqRZsPjer2eyUahaYiCMegch/HO0BnxeFzFYtEKr9JM+kkxWpoZft9bwPGgiaCHUB/53gS/k0A6cCiNRkM7OzumIPJ7ihOJhGq1msllO52OEomE1tfXtbS0pGKxaHQQc4CYh+SX7OB06MpGNkqUThZAcbtYLJp8FYeCAceodzodO2feK5PJ6MSJE2o2m/bZDYdDy8j8vV00gjMICPg2Ahp2SRYZI0+kgxXu3q9Q9Ny+NHMQPM+rjLyzofkJFRHGn/f3yhvfCewbxaQZpQRlRJ0AHn5tbc2mlo5GI+3u7kaWxlSrVdspnEgkTJ4pyTKiXq+n5eVlOy9qITgnP3AO2gxjTwaFU+D/NMDxvZeNlstly0ZwiNQxuBY/XK9YLJosNZfL2XEZo+37NoIzCAg4y+EndALPuUMhUEj1CiEMsJ8/RCYwr6+nJpDJZLS/v28/H4/HarVa2tvbs8gfemVnZ8dGTftuWv++1CQ4FqobDB3nTiGX4/nCs58YyvnynmwjI4OZVwzhsDqdjtrtttUJ/J5jHFa73TZZrKe7MOyDwcAURsxGgm4jA0LuSkMcjq5WqymTyZgCipoIlBE9CYPBQPV63fohJNm5LhrBGQQEfIuAGfesesSIor0nKmcBCwYVuaQfEUHki9GqVqs2fA5qJpfLWbQ6mUxsBy+ZBU4Eo4hhY1wFlIvfMezrFJyH73j2Y63pKqZ4m81mlUgcLKWvVCrmBCkwY4TZJsY+Y4rGnIffxoZSh3tHxN7tdu0cSqWSZQHcHwq9mUzG5Kvz10gGNF/PIEPg/RKJhMlJd3Z2jPYi+8KBeFVXWG4TEHCWwnPyu7u7kYYxPxzN7yBgqBmvn06nkT0ExWJR0kxOioKFn7HRy+/grdfrmkwmKpVKisVitgzeL6wh4i8Wi6pWq1Z3IMKn+Ow3lKXTaXNgSDP7/b4ZeAq+yDWhd9glzHMovvrdxnt7e5ZBtNttVatVUxAhsS2Xy2q322bM/bjrbrdrhd79/X21222Vy2XT+3PPuT5oNRRHvo+CwjLOJZfL2TKdTqdjRXoK2X7UBc5jOByq2Wwu/HcsOIOAgG8BMOuG+TTo4Cl0MkWTqBQlzjz3jww0n89rMBioVCopmUxqf3/fDAxzdyTZDmDP70NT+AU4ZBp00FJk5dy9ZBUuHyopl8tZ9M05lEqlyHMk2XweqCVfIOecKNpWKhXLaDC8vpsa+gzOniIvg+h4HTQa4619gZ3sgfvtpZ/UIZLJpNUcWHbD+3KNzDuiaEy2RDEc2qvZbEaUSYtGcAYBAd8CIOrc3t6OFCn9ngCicxqTUKjQXYs2Hc4blQrRKsfAaSABZcAa6iKyBwwo0zyXlpaseE2zF07LF6zJNKCU0NVLsjoH50yDG4ofImPOMZ/PG5XV7XbtfTmmp8Z4T+4JNBXUD//3XdJ+lhHXjJPD8XjqCJoOZ4W8tFgsGrXjaR/oL3+dOGkcOsonppySUS0awRkEBNzLQVQJfSLJIm0yA18DwOj7gXREmBRL54esocDxXbt+zHSz2TT6xO8zQOnj1z/y3n6PgZ+IiuGlPgCdRcTruXZqAn7UdK/XsxHWHH9nZ0fxeFxHjhyxmoo0GyGRy+VsOxr3gfvl6w5E5khk6RngHuZyOcseUCzhHMlYoNSSyaT1CvgxH9LM0TC/SJJqtZplHThdsggcG44v0EQBAWcZMEzSTAdPRA4P7ukaonkMOhEpGnU6bKXZTgMMIwPe/DYtZI3FYtFejwInl8tpeXlZ5XLZipudTscyFC+B9BvDksmkqtWqGVLOib4CRjZA5+BEoImog5RKJaVSKXU6HTWbTauB4FhWVlbMuA6HQ+XzeVMq+W5nsgbu3d7enjkFDDyFbO479Q2KymQlZAk4U0nmsKB5yNhwgozk5nNZXl42pyrJ6CUyGb8xbpEIziAg4F4KGqZ8oxE0BZJFLyeVZstg+DnjIniczMCrhjBu6OE9XbS/v29GFKOIzNMbWgw29QuKnkS20mxYXqFQkCSb9ukbzjh2u902CotaiX+cERTtdttGO1APIIvBgFLLQBnkh/RJs81pfhE9Ox+oG6BEkhRxHPycWkalUrF7zn4CegO63a62trZUKpWsgN1qtSxb4f6j1uI+Innlve6KIXVScAYBAfda0JnKvB8/tM1r7+Hmpdl+AiJpuor9IppkMhnpV2Aqph/tgLaewjVRME6HRe5+NSa8PrSQ58YlmdNitDRjJeDNOS+MM0VbuoahVlAL8X+Kumjyp9OplpeXTYmE4okMIJlMKpfLKRaLWdOYnxF0zjnn2LkhkfXOyi/f8dkaPD+RPlkQhW6/NIeF99x3lEq+5jMej835STIaLpFImENdJIIzCAi4FwIpqZcpYiiJcqkb+O5d3wGMUfYLUuCpyQwkmQPwXcEUkCuVihWIPX/uZaJ+fLU/Rww65+Wjd79IR5IpdVhrScGa7Gb+evg/BetGo6HzzjtPhUJBw+FQpVLJ6gE0yvlxExyfkRqcI3Od2u22NdwhIeUelkolc6D++hOJhK2xpNei1WpJOsgmmEeUSCRUr9ctK1hZWbHx1Gtra4rH49rb29Pe3p6ds+/bSCQSoWYQEHC2gImZfjaQH+vsG7Sk2SJ5IndvvKCDcBQcazKZmLGBkiDKZlBdNpu1mgD8fi6Xi1A/fiIpmcBkMjHaBWeGEfcafpwCx8NRjMdjWxDD82lGY54P19hoNIzSQu5JbcHLQ6HI2u22hsOhcrmcUTLUH3heqVSKdAwzOpvdxxSjafjjeqCGyJxisZjtW2Cs9S233BLpeD527Jg6nY46nY52dnY0mUzMObTbbct+UBp1u12dPHly4b9zwRkEBNzLEI/HbTIozVYYcE/J+OFnSCWhhYjKySD82GPklhwLSgnJJMcvlUoql8vmdPzICr+AxmcZfiy1H32BM0L77xU3OALoLI4FvUJ0XSwWFYvF1Ol0NB6PValUjCYrlUoajUba3t6OrKT0iiGcI5lLu902g0zETQaBNNXvVGa8hG+Sa7fbWl1dtXsPrebHgDNnCEfnJatQUa1WS9vb29ZzkM1mVa/XVa/XzRlQs+EeLhrBGQQE3MvAKAiveYePh4dGo4+GH0ULih0/aZOI36tboB38KAiM19LSkhkkol6cCtG4NMtCcCZw/H4lJu/hdfe+hgGXjqqGc2GHABkFhproGNlppVKxXoeNjQ01m02jzgqFgg2L4/0ojHMvidbpUuZaoc5wqGQ9SGExyHRi+xEV3AOOl06nTenU6/VUKBSsw3owGGhnZ8cKzDT5lUolK5wXCgV1Oh0dO3bMMocwqC4g4CwA0S40x3wEjbMgMpYOFqhgIOfHHGM8yDA4piQrrvpjEy1ToJ1vqsKBePjhafycKB9lEU4AGshLV309w4+qQLWE8d3Z2ZF0EG03Go0ILSbNsh6viuJ8PMVGZkQhFkUU9wKHgTyXcR1IfdlhjAPEAfhiNh3E3W7XMoydnR17jMyHvojt7W3FYjGtr69HZLwIAbg3ZFaLRnAGAQH3MqBhR5XiKReMTqlUspn5RNz8HDoIZ+A3j9GAhTGjQxgJJFGsbwjz28t87YGo33c3U1Dl+RSQ/YwdjCiv96s3qSn0+30Vi8VIpuML09JBZL+5ualCoWBcOqM2mKuEcywWi5HzzWaz6na7lgV0Oh2Tl9LtS+GWLMxnBzSAdTodawRErkptgwY5JKVbW1s6efKkzSFCSrq/v2/jt2OxmBqNhpaWlrS1tWVD+Sg8k+kxOnyRCM4gIOBeAubk1Gq1yOA5onlULZlMRrVaTZLMSEBJEGF7R0CE7NVHkqx/ACoFUPj00a40o6r4maeEeAz5oz8vImVpNl/IL6rBcOJgpFmxeDqd2sweDDXF262tLVUqFZVKJYu0l5eXbcRFKpWySazQPryP3zfsR2P7/gkyCpr5qH1wf7iH1GT8mAi6pBk812g01Gq1IjupUW0dO3ZMu7u7ymazqlQqdn2dTseyKTIIGvTCOIqAgG8DnG4WPQaINYy+UOpnEDG10xcnGXrGmGYMLWoeony+59/pdGqdyhhkXufHRCCvhKbAOUExSYrQFpwvzo1jM4XTf/F8SRFe3yuRyCaI0jGUHJNGNmYAoebBoZJxeMcIvcT3vA/3K5vN2ngM31FNrYXrkmSZTTqdNuUQhWHf+V0sFnX8+HFzjL1eT61Wy+YNSbLr8Vkh70nDn3fQi0RwBgEBdwNO5wAAtEU2m9Xq6qpt7Zqf9Y/DQJWDYsV3xqIQ8nJSOm99tO0LuNAufgAeOwEA9A3vPd9b4McnUHQmguW1jHbgmjiPeQoMZ4PxhTuXZEPsKN5ms1mbMkrfADUVCs0UeXEGGO9kMmnziHi979nwtRdPg+EMJEWyplarZb0D3AefGfX7fZOack+YoTQ/JNA7593dXbXbbbsnfB6LRnAGAQF3EW7LAXhgsJkNlE6nTd2CoaRzFUNFBIlhQnbonQNZANkDRg2DAv3Ba3EWPlKltwEjjLPxSifUNPN1At8AhyPgen0R2htfXgP1gloKGaif0EpvBE1j3W7Xms6YI8RiGeoHkozO8VSLb5bDIfEafsbjXD8FeY4JHVWr1WxBDsbfjwPxG9hWV1ftcyHiJ5vAMdGN7NVat/d360wQnEFAwIJxR/5QoU2IbjG+0oxGwSHMD39DOirN6CbfXYyShUjcq1SkmfFGm09nLVEw30szBwPINHzdgHlD1AwwYDyfgrMfIe0zDa6XWUatVsuieBQ60CZkNsvLy4rH4yaJZRSFp3OQ1EIBYXC908XJMR4D+HEWZAWcB0Y7kUjYMh8K0n5GEwVmjsv3TCFdWloy5VKz2VS/37d7xznjOPjdWCSCMwgIWBDuaLTmI2M/5AyeGqNB4ZGMwEeJGD2KjRhkokn2FPN+/NxTQUTaFKnRxmPIKLpi+D0Xj6GVZlE2GQXn6fsOOF8ibqJsnBhGGyfFeeK4uB90OtdqNZscWq1Wtba2ZlE+s48w5n7OEY7N91DQX8H5kdXgICXZRjWun/EWdApXq1X1ej37vPb29lSv15VMJrW+vm7FZAz93t6e0um0SqWSGo2Gjh8/rp2dHSu4z2diZBqLRHAGAQELwB11BPN8O5QNETjGHboH4+X5dwwcRh+56TyvjSLFT8H0RobjYoBxCp7i8PQKhpzxD2Qd8O88R5oNqeM1XCtZAvUNsgSuzW8zoymNnQJw6rlcToVCwYrO5XLZGsZ8dzFRuX8f3y/hpaE8zr3ysl3OzWcTUHU8Vi6XVSgUbKw3+6vJaFZWVmxkRiKR0AUXXGBZ1nQ6VaVS0U033RQZZufpukATBQTcy3Bn/yi9cYVP7nQ6Fv2jtWcBPHOEmLmD/p4xBYyrxqnwcx8NS7KuX6+sIQqlD4EVmb6QTfTsp56SfWAQ53sQUC1JMhrJj1SAnuIYOEGAQ8nlclY0J4tgeU2xWLTCN06EURQ08fkubt8ZTaaDYffKKO/oyJr8/CQK6F4qi5KI+8zso0KhYBQg19dut00Wy+fOSHGG1rVaLcvmOB8fQCwKwRkEBNxB3FlHgIRyvqcAJYykSN2AjmQiV4we+nlv7L1ax2vjyQ58kZcomPf0TWMUOn1Nwzex8S8Gdr6G4KWnfraSP1dGZFNA9RvSJNm14Si4B71ez+YADYdDHTp0yF5LppDJZFQul82ZSrPpp/5zxJj7Tmbfmd3v983IowrqdrtGKbVaLXsN/H6j0bBi8HQ6te1lmUzGPje211FjmE6nJiSo1WrK5/Pa29vT9va2zWjyjmeRCM4gIOAO4M7+MaZSKStw4gSKxaJFsj5jgIuWZt3IGD0e5/nUGjBwZBFw8lAdNDPNq33mxzH4iZweGD7+nR8HAWUFPcTaSSJa/mWvAN/T+ev5/kwmY8ocsgiUPiiGcKocg3tJzwFR//woBy95RcVEhgOlQ6G6Xq9btkSm0Gw2I84tlUrZFNVut2sOAKkuM5a2trZs3DVzm5jSGo/HtbW1pUKhoHg8bmO66ZRmjMeiEZxBQMAZ4s46AiJWInyyAXbgUtzFwGDEaR4jmicChTbwz/V8vten+/n7GD8iemoTTCglEvcOxfP7ngbyTsHz7XD8dDuPx2NtbW1Fhu2hjqH4yuhslDaj0cj49lgsZpNU8/m8UV2Mm+D8odPmewd817OX2UI5eepIkg3QazQa1hMwT8Nxf2KxmJrNpu1nZlIp94wR25PJwQrMWCymfr+vVqtlz/X9Dl5iSzbkez0WjeAMAgLuJlATIKrHESwtLdkSGZqRRqORbTDzRVPfqCXJjCqFZmlmhAGGzReYJ5PZ0hsiVjh1ipV03pIdzBd+eS//vaeestlsZAIq0XSpVLIaBuOmkWz6URLUEHBsg8FAmUzGnoPxzufzyufzSqVSVmPxI6z9zgWuA2NOY5ofU+GLxETxrVYrQtlh7KGHqtWq4vG46vW6TR+FWuIz9jsKpINsbGdnx8ZP0GtAN3Wv14v0eXhJb+hADgi4h3Fn5KMYPqJIaA6oDIq2PtLHKFNUpYnK8/FeWcO/vrELg++VPZwTVI4vnOJ8GP3s6w7eyczLW8kKMGCZTEYrKytKJA5GRTO/3+9h4Hy4PzRk0eXM0D6vUoICYpHMZDIxZ1AqlexacGRencQ57+/vWwTvaTMew0k0m01tbGxImq36HI/H2t3dtRWbXBfD8mgS8/sLcGbMWeK5no7zg/y8Gss3nHENDMdbJIIzCAi4nbgz9JDnpHEERLnlctkMEQYV1U2321UmkzEe3/8c4wCl5EcmzBdEvbqHDAVaiIUsFKiJtL381NNBkiKZgS8OS7MMiOmncObIPDHa3sARwWOYeQ/fXc35SbOheWQVOE8/d8kXjL3Dgs/n+dxrFtucPHnSVlcyRsIrlIbDofb29uz3wReJGW9BoRnDPb90CIeHEyQAmG9k81va2HWAA1s0gjMICLibgPGDJoKTJ5L027VisZgVXKEQiLo9J48hni+KEkmjt5dkhWqeD2VVKBSMmvANWn6WEcbVv16SOQrfhQs9gwFDfYMTYGENYzJ8jwRjObzWHyMK4vGD4W1E6jgCmrw4ru/Z8EVuT6d1Oh2rCWxsbOjkyZORJfWcl6ewptOpbTljYB4OQTpwDu122wy+p6IoJOPYga/PSLLuY64fio21naFmEBBwD2ERUj6Ms98JAM3CY+Px2ObsE5X3+33LJLzG3i+FkWaLafje/0tdgOMSTWezWeXzeYt4pdlICF8U9l3QUBi+gCzNMgL2N1Mg9ZG/H8dAgRc6JR6PW5bCsSi4UjxF6sr5ob7BsCK/JPPwTsRPWY3H42q329rb21Oz2bR9A5Ks4C3NhtQR9WOwGSjHZFL+v7m5afUQKKF+v2+bzegCBxSGfT8I14MEGIWVFwGEzCAg4FsUROJ+xg9/1BhU36xElD2ZTNTpdCI1BpzE/KgHjL1vlJqfvQNNJc0mZeKIKBT7mUF+T4JvzvLPg76Zr21IsveGt+fceQ7ySU+NcK+k2QA43/FLpE5B2VM0zWYzsrUM9ZSPrMkIWq2Wjej2jX3UGlB1sRoTg00heDI5WJrjj0NBm3MiM0KBhECATJD1ntRDfPMg93h+xhG/B4tGcAYBAd8EdyYrwCAxfRMDimGBOmLBPek/RVE/ksJz8lI0E/CUEV9kHv51GHR+jqxVmjUzeefiC8vzyiF/LJybzxRYLuMltN6Q+cIy/QZcGwaQqBzVFBSOr2VQlOZaMMY4Lb8ukv+fPHnSsiVJ1rfg7x2FYWio0Wik3d1d63LmHiGH5ZxRB3W7XaOPfNGecdw4et9RjjNATcZrcTRcc1ATBQR8C8AbRIyYj26JiomUoWUwMhRfi8Wi0QrzXbMYIuShvmvYGw0iXW/UqQfwfxrdGJDnqQuewzn4Rjiu0+vieW2xWIw01jGSAmrIOw4MO/cOZ0nfgb9esiVUVTgU3pfj8nwcCUadQvT8HgMW2nCvMpmMOp2Otra2rKjO+7bbbaODfFe0H03h+wTg/726yzf2se+az5r77gUD3Hecox8wuCgEZxAQcBs4k6wAowE9QAHTGyh/TN8r0O/3IwVEJohCwRAd+kif98RQ8L3fL4zR986A88ERMNIhmUxahytUDudKhoLhx8B7KoprLBaLNlQvm81G6gW+jkGDGBE6hp6CMo1wRMG+J4KMwHcr++v0TsZPPIX2yWazRsf4Ogr3AaPO94lEQnt7exaho3xKpVKq1+va399XPp83xQ+GHmkpxWR/Lrxvu922LMZTSgQR3W43sijIq8QWieAMAgIWBKJEDIakSIQO7YKhnufQ4cKRhlIwxfh5CaLvrOV9OM6805EUcQQ8189FSiQSVjSF7vA0EQbfR/HzPQ2ohdgtgPoGp+Mlr9QuMOTUTJBwQqERVcP5w7VzTRxrMpmo2+1a85fvtOZcUfagABoOh0ZTSYoouyj20hOxt7enRqOh7e1te70kNZtNk6lSR/Bzh6CJcBC+MxxHf7qGN5xgJpMxWSo1IT+3aZEIziAgYEHwf9jQChhdHzl7x4DcE8OAk4AGkWTGAY06nbmeqplvQvOvnaeXfHEVo0yhlujTR9e+9oDhxDj7wjUjJzDyqIJwBJyLLxgT9cOTc/0YRqgTVDXxeFyVSiWyvQ1nQO8EjozrnkwmVuTl82H8g6fCPO1GZJ5KpWzSKDUJFtVTWObz8419SF0x6iwI4r7yfMaBUAvh9QgJaL7zRWZeu2gEZxAQ8A1wpoVj1CcYWvh0H8XDl3t5pZeR+j98XwMAGMp53hgD66Wg89HjPJ3EOXulkqRTnBDP5TGv7KEmQoSP46OD2XP3fA0GA9XrdU0mEyumAgqoGHAaveDYGdHBfWXQHE4N59Htdo1m8udA1M/POW/vfLlexkrjqHzm5B0ZxV8cNv/3/QQUhzknP3nU039eUYXUlKyQzx7nh4x2UQjOICDgTsAXi5ENznfuet7ad8JidIgGpVmB0Ct2PF+MQSBKxOFIM92/zxakqBPw0f581jAcDiPKFn7uVUPzenivkKJgjIPjmjGe0E+MfKCWwH2TZmO0p9ODkc/1et2mdbJfmCmm2WxW3W5XqVRKKysrds6JREKdTscids7RTyBFOsp5Y7h91sJUUY7HuIxKpaLBYGBjtL0KyBeHoZoobvMzP5nVS1IlWR+K/73hc0Q2fDpHvwgEZxAQcCeA0cOgQ/f4oqTn1T33TeHYq4qgU+LxuI1amB+t4DtrfRMYP59vHpt3RIBI2TsmImZfHJ7PDjiWNOtVYAa/rw3MF1F9TQDHEYvFrImr2+1a1zWGlQIqjWuM7SiVSmq1Wtrb29Pa2prdD190J+vhmN6Rch9oCPMLgHBSGP16vW4UDs4Mh9ZqtSIGG6fjZwd5+s5ndV4pNi8PzmazVj/g2rgOT4EtEsEZBATcCcxTSZ4q8XJPL72UZgYC/pjHiAqhXnz07OcRwan7AizGxhs7X1T2HcNEr36lJbUBjKnfT4wT8iodX3coFAqKxWJG8XjnBW+OwcUwUygmAvcdt/V6Xc1m0zqOoZPo/GV0B4t3vOPxVBuD47j3GHvuPWoe6Be2qXHtUFDxeFx7e3u65ZZbdPLkSct2cJg4d+67p/DIApgpRDHb12L4bHDg0E04B2mmAuO9F43gDAICToPbUy/AGBIFYhgxrPNqHO8I/B+zp5m82oTI2O824F9PawBvXDg+RolI0jct+YjUOyVf18DIYfR4P2ShLJCRZPJYzhv5KQoeDJ0fSdHtdtVqtU6Zp8RSGN6fIX65XE6TyUQ7OzvK5/MqlUrWP8A94bwxqK1Wy6JpDG0sdrCIHifKfcepcf2MkTh27JiazaaazWakoY3Mif/PD5GjjgCNdLreDR80AJwT1JSXFOM0F43gDAIC7iDmNf6k8PPOQIpmBr55i595/T3fezrJq5D8a3wG4FU0GFxvmHgMAz1v4MkqMP7zE0D5l36IQqFwSmQ+Go2M3qLXwvc9eHqDLIRr6Ha7dh2obHxjGPeEcRE0jlFQRd0Dr97v922/ADsS/BRUCubtdlvxeFzValXFYlHNZjNSzB2NRur1epGZUb4uMZ+VsKiHegFUFPJZHL2Xv/r77OW3OFp6QHwmsmgEZxAQcAfhI3zfVeuLxzxv/ntf7JUUMexEnUSTnjbyXbbz0STvMW9IAY/7ZfQYMs4JSodCq59dxHnQUObnHPlzxihTI+AaGIvNdXnahOfizBjh4Z0KG9BwUhhf6i4UdSn6tlotm/GTzWbN+FObQO5ZKpVULpet4MwoiUajoePHj5sMlUxsbW3NrpXje/qOz9vvpvY1Exy0b+Ljd8BTbDyHnQ7zmQWb1xaF4AwCAm4HPHeLAsUX/Pze4nmZqG/UkhShGbzqx3Px87w874MzwHByXL/ERZoNeOP96ESGp+fnvqgqzfTtjI2QZHQFmY+XlkqyTlkvp/R0FN/7Mc+MYuY92Xdwuq7mfD4fqTdwfcPhUIVCIdKwhr6fjmF/nGQyaSOqcSo+2yKaZ48EhWUyB+6Fbw5D8gn9RLbAY14qiiGfr9vw2XulEM6OXgvuN/c0LLcJCLiHwB81skkMsjf0p1P3SLNi8bwiR9IpGQIqIhwMBgsnMP8auG0/adNLRjlnSRbdekOEIfUNbTgZZgml02lVq1WL6pntwypLP+eH8/CD1HzjFHuAMXpkK8zwmW964z2SyaQ18nFdGHRqBJ6eGw6HkSF5KJGkWad4NpuNGGpqFfD83Mvx+GCQ4Nramg2fo6ekXC6b4glnwigR79B9Y6CnvLzx577x2bDyE+eUSCRsk9v879giEJxBQMAcTlc8prBJFE13Lc1aRHX8kfrInNfzrx8BLc0UP75BbX5XMgbaOxsK1ry/l6Bi5BjdwBA66hC+j8DvRcDxsJMAdQ3RcT6fV6VSsb3G0+nU6BcyAN+FS6bRarWMr8d4+/EK1Ask2RgGms280YQ+InNB+ePvP93J7FLwhXWoLTqpoZkajYa9P9E4Re1sNhsZAYLDwAlzzjTF+U5qX5vxii9fdJ4vqmezWbs/OHI+R9/NvWgEZxAQcAYYj8c2zA0e33fj8oc6H7lh0LwKBfB6DII3bBh8v3NgvlMYR+GbxBgHAXfOoDRoovn9vL5pjKgfQ4dxpGjJOAiuHSUO1zY/qC2RSKhQKNgoBVRC3jDyf0nmjChOcz9SqZTK5bJyuZxF4lBNfsUm98l3+lLwhVrimmKxmOr1ur03zoxFOKPRwZ5lrlWaFbrZVUCDGXOjvISVOUX0DuAoGHRHxoRjzOVyNl+JukO327XNajgpPptFIjiDgIAzgOd2fdMWmQBGkEjdq1uIFonuPeUhzeoSGGaoofkRF9Pp9JRBbFAjRJoMiEMFg/EnK5iXkSJhZOUlxplxD2QNPB/d//xUVK4Z58M1zmdNdPTS5+AX//Cc+VEXROnQSpwbKiDuh7+vzWbTzpX7SsTPefpInc/NK6fi8bgKhYK97ujRoyZ9bbVapmSC2qErmWi+1WpZtI+qKJlMqtVqmaOnQ5nzRkK7v79v50BvxfwGt0UhOIOAgDOANxCSIpGrNNONE5F6jT7P8/UB/zMe8/QTjgBDy5wcDKVvvILeYohds9m0aBJOnMImNIunl3zNg2P53ctw5PPyWa7VK2E4X7qHMebNZlN7e3uWDUBzSTPaa34bG1E19x0jmUwmVSgUVCqVIo4FJ83wPM6V86TuAVXEfaVmwXt6GSvXjGMqlUqqVqvWw8Ax+cx9J3q5XLYJtN1u14w5DpgCPIEFM5kkmeLJg6L1ohGcQUDAGQDjLc16BzxFNP9cH8kT3XvljX89XDbyTV8w9gogXscC+MFgEHEcS0tLJp0kgsRpYdT94hRJRgtRMJ6XpqJ5h76RZn0VvosWw4/axo+QGI1GqtfrZrQpWk8mE5sEOplMVCqVLEPh/lBM9ooc7pNfxMP94d7NK7GYQIr2n/tITYXZTLyWY9PJ7GsE3NNisWgZGMfkc4Aa63a7qtfrGo1GyuVyETks99/fx/nBe7wOhxT6DAIC7mFACfmImujRR/xSdCQBhtfLRXnM00EUbb2B881kPvJkd0K9XlehULAaAVEwBhDumfeVZkPPfK2iUCioUqlIOqBLoGFwUsVi0c5znurCAbRaLTO+ZCN+1ASvIcLHCZTL5cg4Cowq8k2ckb9Xvt8ASSnOD4fFNTPkjgU0nt6Dqx8MBqZukmZzl3CsqISQuw4GA1t4s7KyYt3U1FcoqPM6XxDmfkITeXUXVF4ul7PPg+tgKU/oQA4IuJfA0yoYG6+vJzr0kew898/jGDs/G8fz716eSKTNREyvUJlMJqpUKpFIWJIZGWgZSRFHQTRcKpV05MiRCM3UbDYjUbbvTZB0SgG43W7bEh4oEUlWcOf5UCUUoMl6WGjvMxBvpHHAUCtepcX1YliJzpkEKilCSzHignuCygn58NLSklqtlhXIcfadTke7u7uRxq9KpaIjR46o0WhoZ2dHvV7PqDgaznCu7D1mb3Kn04l8lj5I4Pcrl8uZBJjPatEIziAg4AzhaSJGM/g+AB+temPuaSIiQCJc5v9Dj2AkAZE2BgXj4UdPUHREweJnFHnJKcbP90ggWazX65HGLq6PZiuoDXT2jJ/w0s1Go6FWq6V2u23PK5VKZuALhYJ6vZ52dnbMkaDKgV/HCRWLRYuscQresONYMNZ+xAVOhnvS6/XU6/XMkHop6Xg8tqJ7LBZTsVjUdDq1mgAROTUQSdrZ2TFqy48OgWZjkCAzlXiM6xmPx+b8CBAYz+3Py48GGY/H1oS3aARnEBDgcLoeAw/fCCYp0hzmo0dknl5RhKQQIJfEUObzeRUKBeP6E4mEGVtJxj1jJDiGH2fgl6r7wWbw0F79g8Pxzov3SCYPxmuzuYxI13fHIslklEMsdjCOGmMONYWzpAmMSBkHinGUpF6vp3w+b0odomUKwb7zmmyLLIMZQvV6PZId4UC5bzghv3bSU2U4PzqZuZ9QgRTweW8osr29vVMyQUnW3CbJ6KbhcKidnR1ryMMZ4MCbzaapjVZWVuxz4/59s9/TO4LgDAICzgBIIDFIvj5A7QAH4McN+OmUXrWTTqdVqVSsmcs/lz/46XRqUbafdSNF5x5RcMSA+XP0tA5cvB+CVyqVtLq6qnj8YFQzKhb4e4av5XI5lcvlSLczRjifz1uG4p2D74CWZPUS3t83c9HsJsnkr0hAGemM0fZy0EQioXa7rUajoWazqVgsZv0E9AVMJhM1Gg2LvHO5nA3bw8Di3JG/Qst4hRJ7DBhEx/mTpXhlF5Qf91yajQShaM2sJ/oVstms3XOK6fwOSAc9FfN9LItAcAYBAWcA32AmKULpYHAxsBgKPwETqoivfD6vcrmsWq1mWnaiZqJZGqzmpZx8TyTrMwBf6GXAmZcjci7QNvl83mgWJKQYaK4ZHpsaA+fXbreVSCTU7XZN4UPjlDRbRo+DwQmyRjKdTqvRaNi95Jww+rweeofj8Blw/1H7eIkm1819bLfb2t3dtWvknrRaLZtYijPG+Pr5QXD/Xv2ztLRkc5e85BgJLJ8VGQJ9CdlsVvl83oro/O5IMsfa6XRMPozySJLK5fKif7WDMwgIuL3wETjfS7MmJ6gHipnzdQJPLcHdV6tV2xCGwZpMJkYH+dqCjzgxMEhKMeR+wqg0m6ZJJO6jVN/VjBqn0Wio1+upXC5bYZvnM7baq3kqlUqk74Fzq1QqymazZnwbjYZlCtQYkEpy/6iZcL9WVla0vLwc6TXwRWyMtL9PGODBYGDjLCTZOGuKyb4HwiuI2CuM0on7RbGbCJ3pprynd0x8xvQfUCtoNpvWtYyBl2Q9FPV63ahB6jKDwUC1Ws1oMBrZdnZ2Fv77HZxBQMDtBIPbSNE9lQP1gTPAQPoag88OGK1A9yzFyUajYTQCc/o9xYBRoN7gdfQUkDFE0mwNJvw4NAvUDc4qFjvYUkaUz1gHlEFExaxexGnRe8C4aYzm0tKS7TDe29uzfcNQKkTMdOXinIrFogqFgo2dIEugC5jsC2coybIoaC26k/k5UkwcHgV7+j28TBdnQ7exj8bJ/iqVik0nbTQa6nQ6Vp+AwuOzG41G1qOwu7urbrervb09u1ZJ1s08vwiHxjRfr6GWEDqQAwLuIWB80+m0DUfDmME1U1D0dQKv7fddxn5nsHQw76bZbFpU6KNfr1mXZsofSWbYiZopCPO+fv4QFA4OzcsoMWQsU2F5DEbeZxhw3RR1/WTVbrdrS2Da7baNkeY52WzW+g4o5HI+1BuYfYSDRbrL9bKKcj7j8dG1N8zsI4jH45bxoA6ixsL7+3oGTnhvb8+KzJVKxWStOCT6PngtVBUGm3OHEqIbmWZB7icTUcka/BKhfD6vRqNh9/OuQHAGAQG3A16XT6EYwwvmO5A9f+wfy2azqlarkRHFSB+hEMgEKBpzbD+8DZUNGQIRrh9zwPGIeFEscV44AwzgdDpVPp/X8vKyJFmU67MbspP5vgFqAc1mU5ubm9rc3IxsGcMYd7tdbW9vm3oJ50afA+/HNTBy2vdOSLMuYBrUcA5+DAj3j/oN7ynNeiRqtZoppnzT3ng8tq5iv1kN2S7HZaYT84YoqPsiP0PrCoWC6vW6Go2GFYr9khoCCCg1pLKMwGBI4l3hEIIzCAi4HeCPzyuB5kdQkBH4TAAKBirHj6WGUuJn88ogagQYWaLQbrdrDglDibFmnHUmk1G5XDaKxqub2u22USVkHBjItbU1KxBT4CWr8EYWg+jpKL/Yfnd3V1tbW1ZXoF8AHnwymahardp1cR28V7FYtGIy9JzX3EOleQUP9w95Lc1cftInjpGidCKR0MbGhkXmyWRStVpN5XLZ7gnFdByPJHPk0oxqwzlBzUmzbWjcF+i8VCqlfr+vdrttTpj7yLWwfhOHOR6PVa1W1Wg0Ak0UEHB3A+pFOnU1pVcGUUwkspRkRpVagR/f4IuzSAoTiYNRz34vsNfWU5AsFArGo+NI8vm8GS9oH++wKGQyQnp5edkKpDQyMZ8I/t3PTvKRN9dGMxfn0G63deLECe3t7anZbNp9otGLrAglDO8zmUy0vLxso7PX19ftPlI7wND78Rf+i8Y1nO3e3p7q9bo6nY7a7bZlPNBe3O96va5Wq2XF3Uwmo93dXdVqtUjjGqMguKdkUsxW8o2IjMXwc5t8befo0aNqNBra3t5WuVxWPp+3gYL+uL4/pdPpaHV11eooZBcL/V1f6NECAr6NQFTKkDWv76eL14+O8PJLIn1Jkcg/mUxqbW3NOGtJRuUUi0WjYCSZYsXDS1bR42MgKO6iSIFS4HkUJskIkLZCxfAcDNL+/r41xFHolWY9FRhBMou9vT3927/9myaTiTkWMhYMVyKRULVa1fr6ura3t9XpdJTNZlWpVFQqlUz3z7mxBwFH4NVVXKfvQObnrVZLGxsbkQyAWg9OiPtLhI5Sh8+brmGfOZVKpUiG4cUEFJzJaPgckZTiYHu9ntbX15VKpSxroI8DypDszzv8ePxgdShfi8ape/huA6973ev0Pd/zPSoWi1pbW9MTn/hEffGLX4w8p9/v66qrrtLy8rIKhYKuuOIKnTx5MvKcW265RY9//OOVy+W0traml73sZae0V3/sYx/TQx/6UKXTaV144YV617vedceuMCDgDoAo3csl/YhkSZE/VvhjmqwwaEguKdxWq1WVSiVzLBQayRQwoF5RgoIml8uZ2gbFD4Zsa2vLMox2u21NapwHUa7PGCqVisrlsmUafvuXz4YYhlev13Xy5EmdPHlS29vblgHs7OxoZ2dH7XZb+Xzezl+aOZfhcGjy0nw+r3w+r/PPP18XXXSRzj33XBva5usHZD/cJwrqfgQEx0eJdfLkSR0/flybm5tmVPms+Ay59169g/PCgfM8agIUtHk/r8oiaPDLgaC7JpOJisWiOQSfba2vr+uCCy6w34lDhw7p6NGjOu+883T06FHreIZepD/Bj8RYJM4oM/j4xz+uq666St/zPd+j0WikX/7lX9ZjH/tY/cu//Ivxiy95yUt03XXX6T3veY/K5bJe+MIX6klPepL+9m//VtJBVPH4xz9ehw4d0qc+9SmdOHFCz3jGM5RKpXT11VdLkm6++WY9/vGP1/Of/3xdc801uuGGG/Tc5z5Xhw8f1uWXX77gWxAQcABPAUEpEOXRuOWLkdQG4OoxZr7/gA5j6cAwlkolMwh08WKgoV3mh7f5AmWxWDTVDrQI83Mw5kTQfu4NPDoGrFgsWmMTnbq+DwHn0Wg0tLm5aaMu/MKaeDyu5eVl4+nR8O/v75vcki+US7zWD+TjXuBMcSh8Jih0MM5E+9Qu2u22Fa2he8gYoGckmRwU2onsh+cxuZR7gbzX00TSbBqt31XAPaeRjWa91dVVZbNZbWxsRNZ54pCSyaQOHTqkSqVizpLPtFQqaTQaqdVqmepMOqjr9Ho9o+IWhdj0TriYra0tra2t6eMf/7h+4Ad+QI1GQ6urq7r22mv15Cc/WZJ000036Tu+4zt044036pGPfKT+4i/+Qk94whN0/Phxra+vS5Le8Y536BWveIUVnF7xilfouuuu0xe+8AV7r6c97Wmq1+u6/vrrb9e5NZvNyMyUgIBvBv4UoCfYZ+u3fSF9XF1djUTzPuKTZkPsMOIofSqVihluCpzeGdCJy6iDWCxmDoBBaswuIkr1qiU/ldM3ujEps1AomKQVg4wqqN/v2wgGtnVJB41Y9BmgihmNDtZBrq6uajqdant725q62u22vR9SzmazadLMBz/4wVpdXbUoOp1Oq1wuW6SP4YN6o8iNOsg7zXq9rs3NTX31q1/V3t6e2u12hLriurhPyGUlGbfPdfIaHCdjN3ynN4EAMuNSqWSOi3vTbrd17Ngxo9P6/b6azabNJZpXeLEWk8Y+sj4K5fV6XalUymobyFNvvvlmNRqNhU0wvVM1A3jAWq0mSfrsZz+r4XCoyy67zJ5z8cUX67zzzjNncOONN+qBD3ygOQJJuvzyy/WCF7xA//zP/6yHPOQhuvHGGyPH4DkvfvGL78zpBgR8U8Tj8chsHT9EDN5ZmjU9eVqHuoKfzwOvDT1CBOwHzeFIMFqSjJrwFIUk45RRBBHFMx2UKBrlCv8vFouWDUA5cF1EsXDtdA1LB06EonIikbCiM3QNlM3Ozo7RRhh0mqPK5bLRRn5BC0VinCPD4LzGnya6+eY5+hharZZOnDhhRpK6iSRTXs0vtqfZzFNGvA+jtv3YDz5j9P88xvNpiGPEBnQSIyooVuOEkLsOBgP7PHzm44cf0mPgdzXQtLdo3GFnMJlM9OIXv1jf//3fr+/6ru+SJG1sbFj047G+vq6NjQ17jncE/Jyf3dZzms2mzfSYB5I1sOgUKuDbHxgMeHZpNuMeWghe2A+ck2ZjqyVFhrP5wqNv9vJ/2My3gVbyhWgasJgBRGMaMkfvlKTZ3wGy05WVFTOQGEMcHVE057C9va3jx4+r1WpF5KiS7Lo5d157/vnnG53U6XRsjhIGWIou9vGNd77vAePou619XwA/h77qdDra2dnRiRMnIsPn+NwYZEetAG6fTmu2m2GkyXb8mA5oIi/3xVAXi0WjkrgfvpdDko3AphMd2g8ZK/c3n89rOp3aOeM8+GyhDPf3921sNvd2kbjDzuCqq67SF77wBf3N3/zNIs/nDuN1r3udXvOa19zTpxHwLQz4c4qBvtAI9YCx9oaKxi2yBl5Ps1Aul1OtVjOj4jl3ZtOnUikr4vI8HAG0QKPRMGUMvDIyVLpiGUmRTqe1srJi58Tj89GtNJup1Gg0TEnjlTI+CiUDgsuH8iBz8B3J3Mv9/X2LgNHxQ1kh1+SYOCqcIfeLfxnbUa/Xtb29bZJMIn3uBcVWupVxCmQPUH84R5w0PQBQU3xGZCxkXET1BAtkM2RDnAsBBs6e7zkHVEYIDHZ3d+1ecB+g0JLJpFZXV228xpe//OXF/v7fkRe98IUv1Ac/+EF94hOf0DnnnGOPHzp0yJQHPjs4efKkDh06ZM/5u7/7u8jxUBv558wrkE6ePGnjXE+HV77ylXrpS19q3zebTZ177rl35PICzlKgc0f5QRQnKSLbZD4/ETVD0VZXV61ADIWay+W0vr6uUqlkUkY/JhmjByXEfgNp1iFLMbjT6dg5+SIvRoOMRZKWl5d19OhRq3UwBgKKAocFBYPklOsHnpqhSCzJspZaraZer6dKpaKdnR2LcjOZjFZWViyahiaj1sKXX6spyagrsixpttd4NBoZ984EUuSuPnqXZFkGzWsUlHGgZAVw9l6WyrlxX31m6EeBIO/0zp7lNGQeXmrq6UayOT80jx4QpqJyHmQPF154oXU3Q+MtEmfkDKbTqV70ohfpfe97nz72sY/pggsuiPz8YQ97mFKplG644QZdccUVkqQvfvGLuuWWW3TppZdKki699FL9xm/8hjY3N7W2tiZJ+shHPqJSqaRLLrnEnvOhD30ocuyPfOQjdozTgRsXEHBH4JUsFC3JFKB3/CISv2QEKiWbzapWq2llZUUbGxva2tpSOp22YqlXAEF9wN2n02lVq1XTtvd6PYs4t7a2LGL0xgkjR4cuGQoZTK1Ws4iWZS1QJETQS0tLNv8/kUioVquZ4fSD91qtVuRcy+WyVldXbRl8PB5XpVIxh7G2tma1REm2B+HQoUPmiGioI4L2C1xwEtxjv5wGeSVZiSS7bk8nMUKCpjNoNn5GVO9Xe8bjcavHeOqPYjHP4bMhoidQYGyEV52ROfE7wzHIIMh8yFT8yA0K+pLMEZw4ccKmqy4SZ+QMrrrqKl177bX6wAc+oGKxaBx/uVy2zsLnPOc5eulLX6paraZSqaQXvehFuvTSS/XIRz5SkvTYxz5Wl1xyiX72Z39Wr3/967WxsaFXvepVuuqqq8yYP//5z9db3/pWvfzlL9ezn/1sffSjH9Wf/Mmf6Lrrrlvw5QcEHACDirH3XaVw7dShvPadiNQ3bUkHO3FXVlYiFIMvRkuKOBEmU6K8wVh//etf19bWltFBvvgpyWSi/Evx1lMcGFOoJGm2M5gl9jgIKCOcF+9DJoPBg8vmXJeXlyOZR61Ws5n/UEHLy8v2uN8M54fQcU98xzOOkSF4OGUUWZIsa0L+ymfJ+ezt7VkW4ec2wdH7Og+GWVJkkN1wODTJMZ8DRWPuPZ3crPZkVpEfqkfggePCKUIXgq2tLdsmx74KMiOcyiJxRs7g7W9/uyTph37ohyKP//7v/76e+cxnSpLe9KY3KR6P64orrtBgMNDll1+u3/u937PnJhIJffCDH9QLXvACXXrppcrn87ryyiv12te+1p5zwQUX6LrrrtNLXvISvfnNb9Y555yjd77znaHHIOAuATQN0TFGyX9P9Act42kMX7yluCnJZtykUint7u6alBPKgwhWmg2gg9qAOsBA8DqUPyiFKE5KssYpBqY1Go3I9jQ4eUkW2VKHoD7ilTpQKWQDyDTZu5DL5ZTL5bS6umqGjlHM1ArIYBjX7Qv0SGE9xeNHTpA5+aI0s3xisZjtK4BeQXGE40NhRbbC+3n1l9++RsZCxoFDpmkwm82aE/WLecrlsr0GZxCLxbS8vByh+jwtR+2BaF9SpJ7EBFOkx8PhUNvb2xoMBrZTYtE4Y5romyGTyehtb3ub3va2t33D55x//vmn0EDz+KEf+iH94z/+45mcXkDAHQKRv6d94HK91A/JIPQC1AbGjSi22WzaVFIM+Pb2dqRr1o9V6Pf7kbEPKGPoXvXUgh9g59U5GMVarWbG8cSJE2aEkUcCisV0KnN86BloIl8IhgNnzlA8HjdunPn8NN5RG4nFDtZPsreBeotX7eDcuGbAPdrf31ez2bQCOcP2qN+wnQwDjlPEaUP5QeVw//0MJ7IF7invVSgU7PcBh4WiketDTpvNZs14Z7NZXXDBBfY5+eCBHg5oOt8AR7ZDtsaIC2SmfPb0QiwSYTZRwFkNZttjzKGHMBLSbO7M/LA0OHRvlIlk19fXLROY74rFiHj1UTKZjHQ5E+FjMHzzGjSOl6dirDBIZDLtdlsrKyuRpfPo1OkKZj4P9QRJZsSKxaI5KUkWWadSKe3s7FhhvVAomIFH/dLr9VQsFi2y9rUAvyQImsQPoaPQCv0DTYeTJmOpVqvmoHd2diKzidgd7AfKURj2fQ0cz8+UwmnNN/AVi0VzKvwu+N4S6iy8juNIs1lT0F6MC1ldXbVzpkZAoIDsldEjft/FohGcQcBZDYwtzoA/eoweUStpuY/KiGwxVjgGv5AEOgKKodPpGP/u1UAYq+FwaJQVGUihUDD+O5vNqlQqmVHN5XI2PI3xCJVKxYwcUXS5XDZO3dMoOAOoHzh0MgKcFMtb4NqRbdJvgBPFadVqNe3u7hrdxbX468Ph8EXU6+cQYQBhJbzDhi6iLkL3cK/Xsw5eIm44fqgysiGkrDg4us4ZBIhjLpVKmk6ndq+pG/hRFX7gH1mkdFA8397eVqPRsOyTXhDfVIdToq+EDnNqSXymOJ9FIziDgLMaROBeTYIh5jHfXIYhIhvwUlPm8B8+fNimkkKXkOITsWMMvFIGvj2fz+vw4cORefxIXJeXl00BxHiHWq1mBVkcBzPviTgZHyHNKCWMOJEzUkcyDZwXxpklMOl0Wru7u5H1i4ypZmRGKpVStVq1wjaKJKgoP2aCrMPTYdKsGI+T9J3P9AvQE4DT9D0P9Xo9ktUhCODz7fV6VgAmi2CKKo5dUmTPAr8PvgHNDyX0clEyF5xuLpdTs9m0LnLv/PiXL+5Nv983VVa/31exWDTHuWgEZxBw1gLOn8jeD5rjMZwAxgFDRvMQUSJjI1DMeG08BmM0GtlzcQL9fj9CB6EeYRcykTgD0Ihijx49qrW1NaMtMNxQU9QvJNlAPD+P3y/ZYfwCUS1RKIVwjKBXTxHVM/U0kUjY/9k85nl2+hOI+L3e3qur/BwxXyQngxoMBsanE92T1fBaPwiQkRR8nn7sA7PLfNOZHzXue0B8oxjHwLH7ZsR4PG5rLJGn4pComSCLJcrni0wA6SwBwu7urv0+4fD9tIVFITiDgLMW0EEYBNQxGMv5dY+SIs9Hjkh3LU2RcPY+7Z8fH00ECE1DtIphXl9fVzKZ1O7urhkdok00/USJqVRKvV7PonK6mv3ETYq83llg9Hd2dtRqtUyySMZALSCXy5mk00fxjGbm5xh9JoGurKxYEZ3ncj+laMY1X+wFnnbx3H82mzXFDdNIGcUBDca5+gyPArMf4+H7CXAY3GvoIpRR3oDzmXE9qJb4fUESiqIL2o5iPM6WDI56A/dXmo3SZukRTgBHv0gEZxBw1oI/fB+9QfdguIjqcQa+r4AREtJssBwGk+gzn89bNA+nDo/ulUAYsmw2q6NHj5pW3Y+s8MqTRCJhVI+kSESLtLHb7ZrTgabxOxPgy5FsomIia8HQYfgLhYJtA2MtJFFxPp+32gIFUlRSXpvPfePYZAUYY1+foeDu7xFG2mcfjOBGpcPrKb5irMlSoHgknWL4feZULBZtgqifV0RWhBHnX5REOCt+V9idDMVFsxnZhu/sJnNE5cVWOH4/R6ORtre3I+qkhf09LPyIAQHfIvA8r3cIGFYvK6UuQESJs6BwiGQRlQhGiEid10ozw4eBw6CUSiVVq1XVajWjHdLptDkcKAoMEtuwcDZ+wB5ZAIbZdxL7ngakkvQv+IgZGswrlbLZrGUkfhAc8lnGOZBh+fEOfsyHb67ymRc/913QyEC5DqShkqyYD63i5bFE8byemo3vp8ABUI/wMmEcDI4DUAPA2XoHQ2bTbrcjijRoKTKKRCJhjXDUDmiUo1CNk6BmRE2p2Wzeu6aWBgR8qwNnQFToeWIiZ3jrTCZjKh304HDpa2trptuXZJJFDJgfTeDpEDjo6XSqSqWi5eVlU6EwYA2e39MPHJfMQZJFpqhhKKpKsojdPwf9OjuH/ZgGXwdBMurrFRhMdPCTyUS5XE7VatWuCZnpvFLKq7J8k5WnizCO1Bfg0n3jHFmSl+2iboLS8fUBVEzeCfrmNmk2sI9uX2gcZjXRpc410PvgP1uOB83G+yGtJdCgqI8zajabVlfqdDqmxvK1AvY/TCYHexwW/vew8CMGBHyLwFMsGDkiWIwwKhBWvSLJZGTBYDDQ3t7eKYtmfHQtyRqVeE+cAeMaGOWM4UbxQxSO8fLGnHP3I6OhiuCfMcQ7OzuKx+ORlYlQO7VaTQ984APNkFL/YE4ThtwXjyVF1DAUkDkvshccF0VcfsY99EX8eXnpvFGHGsKA4ryIqHHGFJx94xkNdzgCFEdQbUT79HIAnzFy/ThaAgbkuv5z4pyhD6fTg3HWOAT6MaDMCoWCnT8KrGw2q52dHetdwRGwIOmWW25Z6N9DcAYBZy18lOojPEABmIiMoXVwvVAs/N9z7GQV3uBh5HEI6XTaomuURBhJuHBfVPTyVgyeNFP58AVNAs3R6XQ0nU7tXFEp0RgHN72ysmL3hcIpjWKSzMBRpK1Wq+ZAyJJQLvF/qDBJ5piguyRZFA7F4gfT8RiZCEVwrhdKJpVKqdFoWFZCpM8SILI/HImnsPzvgm8o5HsyKH5HcFaeGvQNYGRQfO7Ue3CONAyWy2WjhrLZrJrNplFYfN69Xs+kxNQQKBxT31kkgjMIOGsxrw6RZjN8/KA66BF4Zyglir5o0DHQXqZK0xK6cYyMLzZ3u10zBru7u6a+SSQSkTHG0mw1IwaDBi7OF0OKcmV/f9/GNmNMaMjCCCMNpVBOfQQqBkeC0fNSU+4JhpT/M9TPL5mhoItjRNUENQYt5B2zp3KQu0LD4JTq9bp2d3etfoCT5Hx4nMxtOp0tlKHgjsSXrMurelBekZmRyfCZkEVCV/EZt1otcwA+Y/RNZ9B9PEZmxufG8Sjg7+3tWb1i0QjOIOCsBNEbDT/A8/r+D5g/cOgLH8XCAzMAjS5hP/uG98PwoTVnWQt0ApJJ6CeicwwqzVY8nyyC84HGkGaFWSJsDLDvuh4Oh5aB0M2LI/CzjLg232uAIfd1kNXVVeVyOeXzeVMZce3Ibblv3Fs/ioL77B0xdRfqKDgNsh8i7ETiYD80nb6SIg6ICJ9o3E8fJRvi3HB0UFW+e9mPlPD3B1oKxxiLxcwheHqIQIEggi5kegrIZNiL4AMUrhGV0SIRnEHAWQuMvR+B4IuXgD9w/k9U6jXx8OySrNDsqSIizEajoVarFZF9Qhf5ZSgYoE6nE2kioxfAd+cSYUqzERl+FzCjmRljQUbgO35ZYpPP5yMZDO/h+wtwfmRW3C9GVDBvB1qJvcdeluvvPVSLPyZOt9/vq9VqWfeyH8NN9M5nx71gsin1Cj4v38RG0xfX5DMsX+eAhiI7g+bDOfvxEtSeqCUx2VSSjSbBOTOyBIebz+e1t7dn151MJm0hEr8bNC12Oh37XVskgjMIOCvh1UNErsAbOM/5+y5VAM+LAavVaqpWqxF1CYay0WhY5EfUCTWDsfFdqNKsyA3FQ6cx0ak0o22gE3zzFtw/19nv9yOjFMhgvKzRZ02+YOw7bXEQXpVzuuf5zME7F55HZI5z8qMZ2EzWaDTMKO/v75sjpSaALJZZRqh4PAXDvcSZ8HqcF/fdy3P9SAgyEH5vcBAUnLmnODAcPfONyNZoQPO9J/PnwvlAW7XbbW1tbVl2lE6n7/nlNgEB3y7w3a++gOwNuDeM0DVw8RgcjgF/Td8BRhRDQIQrzXh+Vjd6uSbGMB6PG5fvqRKK1bwn3DLGyI95gJbi+ET1PI9BdPF43KSk0DleaUW07OkZn01Isqjej7wAXvkkzSg6T6vwPO9YqK1w/XQc4zT96kua5vb29qxIDB2EAgzKJxaLWUcvhpwo36uFuHYMvpeqevEB1+T3QfNc39dB0Zla0fb2dmRPM4/HYgf7r/kMNjc3lc1mbaop92PRCM4g4KyEbwbyWQHGyTdB+cYy70Ck2ZgEJlvSYYx0FEqHwXGe6vBKG8ZheK4eI00RFBoJiaofHQEtBBWBYcV4E6ET1Uoy48j7e2PtZaQ+e+ILp+PVUTgMfzzom3nqyR/LK328M6Bxrt/v24A3+iXIjqDV9vf3TXGDs1heXo70AECXcR5Mk/VGHqUYvyPcEz4bRAPQT5wfwQTH55hQYjhbP1PIryGl5oBz9ZG/FygUCgUbXrhoBGcQcFaCyF6aDUTzYxK8PBAaxUfcftDb/v6+rX3luGQKfucAXyyf573JAjDodC1DT0FX4GDQ7/O4pMiaR6JQr27CKPvtZb4w2m63I/0LHM9TaBg8DCcO0jeQzWdE0G1kAd7hSDOj748NqJHwRVbU6XRsn7GnivxSeZzy/v6+ZVj5fN4knT6boqjrjTFOhHtFxuBlvr6pTJrJSpGckokBnC9UHp8JtQWvyqI2RKc7nzvZUiggBwQsAPOR8vwfPnJJfg7nLs2aqbwh4ec4DD+/BuPmozs/pkGaDczzctF8Pm/USL1eN17cGya4bzqRoSi4Hj9UD0fBz6A5oEBuvvlmFYtFraysRHoBKP76bMPLKj0d5DMV3wHNvfWRNvdEmvUj+KyDey/N+ijoet7b27MModfrqV6vm+NA8QMtxmfheya4J3xuOEaKt0tLS6aC8tQRdQJfH/DXQU8EP+eY3E8UVr7e4z8DsjrumSS1223bSQFVmEqlgrQ0IGAR8AaAjmOiQx6TZAbbb+Xy1Ibfi8zroIjmMwFpZhRZY4jjkQ6iwlwuZ/0AZB+DwUDNZtOUJvD6ZCmewqJ4SnTMjBschaTIrKHxeKxms2m9ByhWarWaGVRv4LyDmy82kw0RLTNHh+vDEfJcX5znOGQUvleCrAGOHcdA1E02R/Ecg48z9I2EDAckE/POiKjff44EBb4Y7+W2RPbUF/giE/L1JDrR51VYPhvhviDhpRjN9z4T9NTmohCcQcBZBwqGGEUMH2Mo+Bmt/4yG9pw70SZ8NbQPhWea0nAUyBml0/Pz8NXSbGwxWvZE4mCJDdEjFI2f1gmlRGGYyN3vAcCYQGH4/cfo4TE61WrVhu4xRsEri6Bg+NcvhBmPx5HRC/O1DE89ecdApE8RVZKdA06SHgIyl2w2q0OHDtmMon6/b+/JOfmtZDgaHK6XvaL84feDoMB3lJN9MCaE6+LecyxPofE9x+Szos+Ee0gmSDbDwEOCBrLOZDIZaKKAgEXAR5PSLFPAcPilNYyTxpB5igWDlc/nI3/40Are6JHiY9y97DAej9u2rX6/b05md3fXaAIMFwZ4NBqp0WjY63ESODJp1h/gJ4BCJWFs+Bnc+9bWljkjnwUxaI370Gg0bFIoM/t90ZlFO/NKIj+S2heZoZWotZBx4cCguGKxgy1ufsgbxXuyDIbSIZ2l/uHHd3AOGGMMtVdczddEJNluA5yXV0XxO0Tz4Hg8jtSA6B0ggOB80um06vV6JFhANMD1ADIs/9iiEJxBwFkH3wwGbcDjvkN0eXlZKysrERWMp5igckj56RvwxpnCL1vNKC6yZH48HqtUKhklw3H9uGKMnd/mRQ2B3gY/995nAF5qivFJJg/m/MC1t9ttUyphkEejkRlUeGoG6sXjce3u7trxPNUBJ8458P4YNn/ffV2ByHj+HODWUVn57mqcJAVXL21lOBzvHYvNtq1Jsk5kPjvuHVJWz/v7YIF7wXn7bINggse5Vr+/mM+FjCKbzRqt5bMvHuN3jUxTmg36W/jfxcKPGBBwL4eXU/oCqC+KZjKZyF4B3xzlo0GMgh9YhjGDdvF6fD/UjnkzUAYYRzh3OmA5DkYKfhtDSJcyxpvdBRhJ39jmR2Bsb29re3vbFCrtdlv1et1GXtBARxEU41WtVk2xxH2jsIyhJKJmSqp3BLwGQ0uR3ddLMLr+npEVYRhxOt5RMA+KKamNRsOu3at+UA+h2CFy5wtahnPzSjKvQsOJFYtFuyfUgyTZxjWoOTI5eh/4veIe8b3ve6EfwnfINxqNhf9dBGcQcNZhXg7oZ+XwB5nP51WpVMw4+O5ZL4P0yiGMtue5MawYbow7U1BjsZjJJul2hRYh+iOyrdVq1mzF8neaoXz06lUwNELhXHZ3d7W5uWnSxW63a/WJTqdj7/XVr35VX/nKV8zQ1Wo1LS8vWxYQj8dtGY/fCEd21e12zRBLs6GAOAov1SUDYIQzWZJfFuRrCXxWUG0YdeoyPqL2HclsacOZS7LVpfN9J3zmvk+B96QeIc2UQMDTTJ7np1mMFZ1+UivnQf8EgQGOlONRH+J3a9EIziDgrAN/XBgnH3Fh2HmOV+7wB46x9bJDnISnYpip4+sFS0tL1gyFMSeKhUuOx+O2YYtoF0qDGfgYUCJaL2uFjyZCxijeeuut+upXv2pGBv57OBzaNNBYLKadnR07Tq/XU7FYtJpCPB7X8vKy6fX9HggoJUmWOVHs9dvViMa5Xu4N3D33m/4CzpXvKayOx2O1223lcjmL9skC/E5mLxKAouPnpVIpUnsg+mfsA5mBH7nta0fIb7nf89kSDhLnISlSeJd0yuBCnBABCM+HYsKZLhrBGQScdfCt/BgiDy9z9GofUnxPE+AUoDiYPQNwEER7LJQBiUTCOHsK1RinTCZjckeKkihjGGMwmUzMEVB09E1LiUTCtPlbW1tm3Cj+jsdjex+ynEQiYaMfuIZWq6VerxehmjCGGEe0+POSUIykV+X4c+U++54GrguDSUG/WCxGBsj54rMvkiPJxGhi7CVZD0G1WjXtP/UAaUYf+oIzvw8ox7xCiKjez6jy856kWTbqP//5mUfdbtcCA45D1ugLxzy2aARnEHDWwXP93tgTFc5TA76gyOvmC8peCoizKBQKajQaERmk7/xl0iU9BNBERLcoU4hCfS2CQrckoyPg6/2sm8FgoGPHjml7e9uMLxSMN8CSzLmQ7cDHs2uZncoUzdvttslbGSbHzB96KaBFksmkddr6wjH31TezYUzJIDDCfDY4Cegj7j8RNtkFhVp/fLbW0QvAalE/4tqrjOD+cfgYde+4cQQ4KTILisrMgCJT8JknDWVQZPF43Kg7eg747BEskBkuGsEZBJx1mC9iAgw7EZ9vkuLn0DlEgRRNMVSSInJNull5X4rJvlGM7VdQJjwHYwOlQr8AUTPKGYyd17mPRiPt7Ozo+PHj2tra0sbGhtElRMsYN6ikpaUlNZtNM9YYIWbwoLTBeLKAxxtkRk1LsgLvcDhUq9WKdP1yXM/LUxjmftI4x898VuJrD/OqIrT4XhrKPudMJmOZAYVenMd8HYjInGNzHD8+A6fEZ8YWNe4dr+f3AOkvkuFWq2XUECM0/MRaqDeuiyxhPptdBIIzCDirEI/HjfflD3w+A+A586+TZoojgJH2qiSME3NloGQwjujJ4cJrtZparZadD8YYCofH/L/o4HlfKBMML30A0CzVatUWxmcyGa2srKjf71v9AINI4RKKyWdAiURCpVJJxWJRlUrFmvRwLr4BC1XT/La00Whk9QauB0dE1jS/5pPPh+ewK5rPi/eiyOyb+qBrKHJD65AR8Fyktfw+kAH5bEWaqYNQ92DQyWK4nnq9bkIEqDlqFbw3vye+TkVhnnoP2Qk1k/39fduGt2gEZxBwVoE/OE8FeaM3j3njL8mMbqfTMUNQqVQi83CgasgwiLpZb8lyExaZLC0t2R5fNnPl83kVi0VJMqNENFqv123MMdNR4baJNEulkjV/DYdD7e7umkEmC0KaSjRdq9WUyWQswveFUyiWtbU1c3RcnyRzgNPp1J7rHQ6GGoPJNfmirVd2QRExMoP1nZlMRocOHdLOzo4ajYYVkzOZjC3wwZDTdIa0NJvN2tgKX8T3dSGyM09xQfNhwHmdH31BY5431GQCODJqJZ4q495BxdEhza4MadYbk0qlVK1WA00UEHBngRHyNQEpGvl/IwfAv0j8ms2mdnd3ba7+6uqqccn82+/3LRKFZuh0Osrn8xYpQnWQRTAaI5/PWz2Arl7fSMWOBMZK+CmZqJmoO+zs7KjX65kxxUBTt8CRxGIxm7lE45Y/JygrisG5XE7Ly8v2/r4AzD1FaorR9F3YfoQFBo7sjH99p6/vT6DoPRwOVS6XjZLh3uMk/Xnk83nrVqYojjOgJ8P3e/B+GHNUVpwXWZXvRfHFaBy733M9P9HU0144af5tNpuR+kG73T6lK3lRCM4g4KwDhkY6tYAsKRKdehD1s1Bme3vbeNxer6ednR1Vq9XInJ7p9GCODZGqbw7DmEgyvX6hULD3IyqFOslkMpFmNnoYaBQbjUYqlUpaWVkxg0X2ANVAbYJrxNBRVOWxSqVijVSeKoEXx1Dmcjnj5on4JUUMm1f7+EY/X6/BMfjvkWf65Ty+eAzlQwSdz+cjdBqNaIlEQuVyWeVy2a6JRi6K7L73wDcJ8vmg+vE9HDgnDLXvfCZT84PsOC//ufIzaEmeL8k+Q+/QqCeEfQYBAXcS/KH6vgKifkkRx+BrCt4YEpGjCMJwMWcfQ4h0c3V11fbdwi0zjgLjgNNYWVkxw4MRppANdUBhlYU39AXE43HrRuZc6YrleKVSyc51MpmoVCpZw5s0oyuQXUqyIjH0kySjiaiF0GeAQ/WFV2m2H4Fr9vuAqdFgeHFejGn2qiquycs3q9Wq0V8ct1qtWj2B+00zHxnF3t5eZJc1NAw7qsmC+Nza7bZNsfU7lX0xW5I5WzIab8yJ8nFAni6CokKAIB1kDZ1Ox7qpmV0VagYBAXcSOACvHedxDNd8sZifMcZhb2/PIjMMC9JDLwuEy2b0MotlyuWy0USZTEaVSkXlclmFQsHoISSHqGIwshgJaAecE7QDs254Hh3NHIfCZCaTUS6Xs5lH9XpdkmwaKucpybhzmqu8EfNrO9PptEXc/X7fpqf6oXf+vlKz8FmY71iG14cu86MZqB9wHBrKyMBwZGQOvJbPhPrNZDJRsVg0mSryWQxyIpGwZUSlUilStIYW8lJWsgFoSLIQnLVXfvF7M98Bzu9KvV6PKJVomCsUCqpWqwv9u5CCMwg4y8Afn8fpJKY8jhOACmg2m9at6x0IRsC/DiPtR01gNLa3t834ozaCboG3RmpKNIwz6nQ6EfULSqJ5A0RUS60hm82q2WxGZI44QzqbqRmQGWDsJNn6SaLXRqNh/DtUjV8szzVxfpKs6MxnQbGWEeA8jqHn/Ima+/1+ZGIqzgEuHcPsJ6miZEKJw/fUPYjy6ciWZIV7aD2vGoMeojeEz5x7zu8Qn4VfOOSpNBRQOCnovs3NTe3t7anRaFjnsldobW9v2/ktEsEZBJxVwPgQlXmDDo0BTQMVgxHwETcG0TdC8YdPFCrJCr10qUozGqHRaNigukwmo93dXdOpo+PHECIrRJ2D0e12uzb7iEL09va2RcneuYzHY+XzeU2nB2MtiEb9eGiG01WrVSWTSZsZ1Gq1tLOzYyojomRJWl1dtQzEdwVLM0mqp4E8ncS9o16AQosmNYw0Dk2aORHWQVJMZdHP0tKSVldX7fPD6DYaDRvwRjMXnxVUFfeR//u9Bn7EBvcTOtAvs8EpSor0qnhakiBhb2/PGs7q9bq2t7e1tbVl54vj5J4sLy/bOS4awRkEnFXAQPi6AfCSU1Q08L3ICjF4PmInKvdLcaCRvOQTrhejwZRQpKXFYtE6eTHa8PKSjMrAGZAl+PNghEQmk7FOVd8kBaXD8Zk9hPOhRkFWsrW1pePHj0dmGEFlQHl0u137Hk4bo4lzpSOZLmC/w9nXaPyETiJwSSa5xDlwrxnnwftks1mtrq4ql8uZWogFPUTeZCJkX51OxzKc+fHk3Ef/uRHh40io+fB5+6ZCf42+f2Q4HGpra0utVst+VzY3N9VqtaweQ8Gbz7nZbKparYams4CARcEPcpunjMgC0PIzxtpLIjGYpO3MmsEg8IfKsYnOM5mMOSJmDhERb2xsKJvNanl52YwDhcvxeDbOuVKp2DRQb4SgbTBiUEiZTEZ7e3vKZrNWeD5y5IjVJtbX1xWPxy06xehQYN7d3VW9XjeHRzTMc9bW1rSysqJyuWzX5Ll7nKtvSMMxcDwcgZfvno6G475TI2CIXzqdVqvV0qFDh6xOgaFGjonEs1qtWme4HyqIoU+lUiqXy5pMJioUCkaV4bCQA/NaHK6vAfhi8en+9Q2FOHV+nkqlVCgU7DGypp2dHS0vL5uAIOwzCAhYAHwHqX9MkhUMm82mKXAYEkeEDY/tR1Zg2L1RI7LH8BHZUvj1owaSyaTq9bp2dnZMNYPDoaAIDZVOpyM9AxjPVqslSRaZEnXifMbjsY4cOaKVlRVzarFYLFKI3t3djdwbirW9Xk+lUskks9Bn4/FYjUZDzWbTImtptjNAmskyoVd8Qdk7V5RZ3EccGo/jxH1kztf6+ro5wVQqZcV6nKY39pwfVAs9C/wslUrp6NGjkazMj4jAIVFzwFEQsVODIvvEqfO4rx3QfLi7u2uOCAqL3wP6SGKxWGTcx6IRnEHAWQf4Wh/Be004dAKNRky/XF5eNj6fP3CoBAwPUR8GAiMxmUxsnDVRNgYISoootlgsWn2iUCgYxcB4CZyEJJN20hiGwfUGimOsrq7q6NGjymQylgHAWVM3oD4APUI9AnUTSiOuASNLVuKbyeidwPhLsyF1OE+vt+fzSKVSdl1+zPPe3p4VbilSF4tFo52gr3BO1Dswwt4x+F4E6EIyDq/WwRF5mogaAeeKY4BO9EPq5rMbHL+fyMrvFDs0JGlnZ8ecM783TDnF2S0awRkEnJXwWm5ppgaC30Z/PplMrLEKXhm6gPn+ZAcUE71yxkfY3rghxeTn6OpxCr4u4SWV6ORRJmGUC4VCpFZBA9Tq6qpWV1eVz+e1vLxsTunWW2+1/gQoFDIiroEo30s1Ud7MO5/xeGySTO8QSqVSZAEN1wNNQnHVfxb0NfiRGRjk8Ti6O7pcLltWgZPn/mDk+azJpOY1/z7Ch6bxY0G4HzwG/UZhGUnpeDy27GBeTuubz3zRnEwP2o738+MxGATInCM6kxeN4AwCzkr4Qh5/qDQtQalg5DDOhw4dsumdRLFIF330BoVCJMqIYrpJiex9Ny1R9tbWlmKxmC688EKTNHpdPhQOr4vFDha0YPAwqolEQueff76OHDliG9skWZ8EBiaZTFokzY4CjDEOjOgXpwcHTxbFuUE7STLHRKGaRi1oLyJpJog2Gg17P64ZB0uRl3PzPQh+1MSJEyd0/Phxo5egmmgE9FkZjp76Add25MgRra2tmbElGyNI4PcBR8DPue9kbjgWHAXd5dSiBoOBSqWSKpWKSYX9CHEa3sgi+J2jlhNmEwUELAi+09PLTBkiRsTK4zs7O6rX69YJK80UOzgCDAArDtPptNEwzLEneozFDlYgZjIZra6uRmbf4DwqlYrRH0T8vI5uZJ+NTCYT45ylaPYBxUDmgYNhlPLu7q7VQzA6GLJYLBaZyY8iSZJlCLyeSarw8T5jQmLqay+s0SQrQ/0EdULxPJ/PW2RNIZq+DygnXo+DJtPiZ9BDOAn/OZdKJa2vr+vw4cOm7cdBYuB90Vo6MPw8FydFzYDzABSd2f3Aop58Pq92u22fDQMP+V3kvicSB3svqBHNCx8WgeAMAs5KeMmjN6bQAL7gRwS6u7urlZUVU8pArfjZ9aiGcDLo7zFqqEHgq3lvmoh4fxberK+vWyaBjNN3GvNFpI1RRYHS6/VUqVTMEBEBU3OAFul0OhadzzdG+Rk5GEaO46NU7hlOIZ/Pq1wum6KIvgE0/H7kh6+dTKdTM4L0WbDzGQdFQdcvodnf3zeKBzUQ1I4fHsdnh0osnU6rWq3qnHPO0crKSkTNxHvyOwO9xfWPx2P7HcDJSDKlmW9ApIHNOw6EBEhG54vNa2trFqBkMhltbGyYKm3RCM4g4KwEyhyM5Dxl5PsHMH5eosgfO99XKhX7A8UBEBWTebDnVpLpyOG12XlMcxr9Bs1mU/l83jaKEUFSACdSTqfTVizFEDM1tdFo2KTVfD5vGQVGeH4JD1z97u6uJJkBp6awv7+vYrFoxWTOz3fqMo6ZUQ84K/++3COyDwwrY7DJtpjlT9HWF/tx6MxuouZB0xk/Z3IozhaHRFZw8cUX69xzz7XiOp8hC3Uw0PRU+M92NBpZpzVFdKgongstyM+Zb8X9XV1dNeVWq9WysROJRML2U6A48o5tkQjOIOCsBfpwCsZQHtLM4Piu5N3dXaNDfH1gaWlJ6+vrRuH4Gf5w5gDlEZGpV5pQ5CTzQB65v7+v9fV106F7pRKGAUcCfeR5ft8NjNyUjmlv7KC40M5jxPb3920ek++eJQtiGByGtVQqqVqt2mwjJnmiSuL/flLnYDBQvV6P0Dm+xpJIJExlFY/HbaE9DmI0Gunw4cNW0+DzY38BRpzPjiJusVjUxRdfrPPPP9/Ok5rRYDCI7EvgX3+ORPB+XLYviJPF4Cil08/HIlOAQiSbiMViKhaLqtfr1k1dKpUi020XheAMAs5aYJigPzDgfqyALy63223t7e2pUCjY7J1ut2vSRpqUms1mZMgcxT+6jaFE/BhkHIdXkVBnwMBJsr4FqAsoEN9sRoZD4Rj+mTHWGHsK2NAybOGCcpFkPDkFZ2lWK2FUN5lVNps1Q5XP54068T0YXBtKKAr2Ozs7di4UbL3qhkIyzoHr8jOB0um0KpWKGf5ms6lUKqV6vW7Xwz0sl8s699xzdd/73ldHjhyxbIndFBR6t7e3jZrzdSSOM6/5p87BZyfJnBq/Z2RwUINeMUSgAFVH1omstlqtan19XdVqVR//+McX+vcQnEHAWQs/JwajhJIDkOrDC/stVXC+zOrhmL7gyegDsgAvF0S2Cn0APQPtQIRIYxjjFjhnZIzQXUSjw+FQy8vL5tS8pt6Pp6C4CqUUix1sG4O+4FzZICbJaCGMHjuFK5WKarVaZNSEj4S5r1A3gCi9UCio1WpF5kZRSOX5UCw0jOGAEomEGo2GNjY2LLonwyF7o7DNzof73ve+uuiii0yuub29bfLe3d1dHT9+PKLxp4bhazQ4ReAzMZwWNRXuF9knDpLsrtvtqtVq2YgNVlvm83kTDBw6dEgrKysqlUqm4lokgjMIOGtBvYA/WD+wDAPmxy4Ph0Ob3ElUDU8M3YQKB6Pgu3RzuZwGg4FRUd4o+PHGjK/AOO/s7KjdbpvhoBnNZy6DwcB6D4rFYmSEhiRT9DCcjsI4Rm0ymRhNwyY0IluMMVQUA+F4j0qlouXl5cjkU6J2z61LsuvDAdOdnc1mLWLmXvomNjImnADGFsfJeksoHpb9IGuFfy8UCrrooouMo//a175mA/i8A0d95RsTEQQwWoPsj8+J+0OHNlQcToNgQ5Ldc2YrkX0hofUDCff29nTLLbfYschQF43gDALOWoxGI3U6HcsE0NRDUUiKNFD5Gf4YH4wx1MQtt9yiVqtlFIIfe+y14V4z70chzFNT9AH827/9m4rFokXo1BxQGkFFEc17xQ0UE4VLdhBQMPYdvSh+WKfpJYxkAIx+wFBiRCn+4uDmG/WkWV8G5+93AeAkcQS+tgBNhAPzqyK57lwuZ1nA4cOHrccAKm40Gml9fV25XM4mgyL13NrasggeOS9d1dJBhzXZ1Gg0ijQl4tCQCkNtLS0taWVlxe7X5uamNcgxx6nZbOrWW29VrVaLCAcYCkiGg3Lt61//ug0sXDSCMwg4q0GkR+QHdYTRosBHtoD0kkIvESJFYv5IMfzUBegI9kVDoliMqd93zOv7/b62t7dtPpAf5wBlgDOgK7rZbEaUKjgXRjlz/nDYXFsymTQVDk1XGLxKpaKjR4+qWq3amG2cJ3sDyHCgjlhKQ5aDEfX9BtJMsklG5DMlPgdJdp5E6N1u14wkDW3QOl6xxPfsmGZUBQ58Y2PD9jQwHtpLdMnwuG9kWET7/X7fCsTQUtQE1tbWjGJcXl7W/v6+7Snodrva3t420YEkcwLUd6DdEBRIB4FAyAwCAhYMIn3m9/seA19TAESnRMKbm5tGwWB0MGrzEa4fxeANvlfF+EF4OB6/yAVj5TeaYfQ8rSHJHMvS0pLa7bYZPxqiuAboCpwWSiEyE0laXl5WpVKJOANJFt2TSfnR1Rh935dB5sVj3AtfL/H/p9bBdaGAkmT1DSSfdE1zXjgP6i7UUMh4ptOpNjc3beMZTofsghrH/IRY32vBfceZor6iNjGZTHTy5EkdOXLE6DKeByXFVFgcgJ/5NBgMtLe3Z/e30+lYM92iEZxBwFkPGpPy+bzRFZ5y8fw2xpVo1nf7+u5U+F1pNrIAQ4zRJZr1ahmv2EFKCBWBg/LnwqgCjCgOAY08lJc37hQ2MeJQI14Bg0SUSD2VSqlUKml5ednkstA7UEIobrzsdf5xQC1BOqCZ0PVLszlORNpQat5ZMJqb+09WhzHGYMLh4zybzaaJAKDCMLyS7P6TqeHY6Ovg/pJR+mI/55/L5ax+4kdPQG2trq7atQyHQ+Xzefvs6TpmpwH1j1arFREVhA7kgIC7AL57mJRfkkX1GAF08UT+GNJutxtZVs9roWEw/BQZcQgsbee5RNEYFiJp5t5zjl6fT3bBHH9vkNCnM5EUQ+lXTJbLZcs2UEExtZMIFWdVLBZVq9Vs0Y83TNRd6DvwskvvBKDgADUAnkM2gxOGmsNIE3XjRNk3QOSPsfYFcCgZejz6/b7VC8jKcI4YWe4rc6f6/X5k3SmfoSTLIpi1RB1oZ2dHkkwauru7a/OIptOpiQK4Vqg5HGClUtHhw4dVKBS0ubkpSfZvWHsZEHAXYL4bGR7d00Zw7hT/oC3gqVHy8McNVy/N5KmeFpJkzgEJJYVWIv3RaGSccS6Xiyh1MNREjyyuIQtguJsfVUHR1iti+v2+yuWyKWHIBLwyCN7e89hE17yfNFMbYRB9k5lXF1GQ9yM0fIHZZxdcG8YWTt0vyPGfFbQXx/Zb2dD/eyfKZwpVJsmica6d2gW/KxTkfYY2nU5VqVS0tramXq+n48ePG92WTCa1tbWl4XCoYrFodZ3d3V3LGnd3dyNdz/F43Da0ZbNZFQoFLS0taXt722oai0ZwBgFnPYj0oH783mNPIRCxdrtdra2t2QgIRiFgmDAWvgjto2wcCaMSJBll4yNtFrT75fJexeKnnkIz+cmj0mzfMDQHPQ0UcP3wOWoBZCzSTPWEMfSG32coOA6azTi2VzfhIHwDF5QQkkkoHgw2zVfeoXnlFYPq2P7lG9zYG5zL5SJb2Lh+uqr5GXSgj/xRWWUyGTWbTaPacIQUlaGoqL1IB1QbmVYikTDpLoEHz+V8yXo83dhoNFSv161Z0G+QWzSCMwgIkCKjk3EIRLoeRKrxeNxWPdLpyrROGsrg7qUZHeL/7xuTMPYYPK9iYYYR287g4YmUMYJQVN6wjMdj245F/YCo20fyOJ9isahisRiheeh4xvCxDAd6hOU5RPgYbqgdnOJ8F69vPiPrwDjTC+EpIaJ3GtTg/RllwTlRUyiVSlbT8IPlUFVxTTglMgSoOO8g0um0lpeX1Wq1zFkVi0WrRywtHeywZiRJOp22oXdkd/4zJruSDoKMWq1ms5N8Ux2OKhabbTmD7lo0gjMICNBs2Tx/3AyPI8qDV5cOorXt7W1L3RkiR9RKT4EfjU1UPq868hGvNFu23ul0jKKoVqsm9ySKr9VqVhxlfAQRONJL3h+jl0wmrQcCKolMhcygUqnYQnsf3e/s7KjRaKjX6xn9gdMZj8cqFosql8tGQ41GBzuZ5wvT3FcoESLkfD5vz8tms9aBi+GE5iGyZ1qpJJPLcr5sQCNbIjNCCeaL356OwvlS4OfY87UHPs9Op2PFb/oMyGi4h/wueQqK34O9vT3rAp9Op+ZUoPHIJn3WQ2YanEFAwF0Eol4iT4xyv983JQqR3Hg81le+8pUIl0sk7qdr+hk7/PF6+gYZJMVXMgeMA8bPzytaWlrS8vKyGV3GKVD3wMBDdWBkMLo4FOmgyIxqqFKpKJfLRWSUfjAdy3mq1aqNk/a8OwP8WDUJzQTFQoGae0QW4fsPPD8/Ho+1vb1tGQdFV96DHdV+ZAcZQK1Ws/NnfhTjIHzPAJSQn3mEI/PSUagrroEObUQDfBbtdtuceC6XU7PZ1PLysn3u3EvqGEx29fWmyWRi14eUl/oIDpzPctEIziAgQLPJmfDXUB9E/BgXjMN0OtWJEye0vLxsc/PpeMWoYVxQyPB/qBr/PDh1DJynMDD0GNVisWhG1Re5oYUwdmQMjEaQZNdVLpfNAfjFNdBevshKL4E3Zl5Zw31pNptGx0izjud5eSeRN/eVY/smM0Ze1Ov1yD3hX9/c55v2vMGk/4DvvZIJWS4Rt6ev+IKSw8n6ugCOk3sGXYfzYQ8Eo6u3trZs2dHx48eNBoIeg+Kq1+sRpRadz9wrMpV5+nIRCM4gIOD/ATki//IHyx8tf+gYkWPHjqnX66lcLttwNgq1FCl5XJpF/tAGqHtisZgpinyki1qFwjHUB1EpDXNw/nTEkuGQ3UwmExuVUCwWI52+RL8Yyfkdyhg7r0zyhg86DKqFL3hyBrAxFZWoH9UU70PU70d/SAeyTLINCu9kFF61xP2Nx+O2XQ6HQtHc7zDGAVEIxvij1OH9qVfgwBgdsrKyolgsZlNOcWZ+ZMZwOFS73bZAATqLPhaoMHoNCAgKhYJlIH5lJ1QYx1s0gjMICPh/wAhDG/ghZZJMqkhhlM5QeHzPl6OwwfCgBPH0D8adtB9nwL8YsWKxqPPOO09f+MIXbCUmBphOVKJ334eAlJJ5OtAx0FJemeJ39xIZUyNAB+/1/Bg76ge9Xk/b29t2L1dWVqwgSsEWWoSMiEYqz9+TCdEAKMn2LPiO6FKpZFkVTXCMDt/d3TWnyNA+6hE4PTh+XxPinvEZcV+4n5wbDXxIWaGF2OvASAzfXYzT8ddVKBQsw9vb27OaBw6rUChErpNszEtxF4ngDAIC5oCR892oksxwEBGPx2OTNkoymoMZMvxRE+3RK0BxkQiYiB4ZJ3w2RhNnREcsjsN3FfP6YrFoRUs4bGnm0HwdASMHJ+2vHaOIU6JQ7K8R6qTX69mGrnh8No6awWvUURiEVyqVzClAL3F/yYhogGPrF3QNETKODjnsYDDQV7/6VdPz+wh7vk+CJkDfmT3ftOadoqf8uK9kANSaoPCgb7hmhs1JsiI5NYfl5WWtrq7qK1/5ik0iRY1ERsb8KTK6zc1NtVqtUDMICLgr4efXUDiGcuEPPpfLmXSU50EfSTMKCCPh9egoVaAvJNnPKPgy9thLXeHp6RZmP/L+/n6EKllZWYnUOnwmgvFcW1tTsVg0bp8Z+kxHhYKSZJHu/IpNmuwkWbQK9cPqRj/biWI53Huv17PCOyMv5pv1GPSGmsbXLDheInEwrpvPgDn/XubLddCsxufmZz9x/l4OzLn6TmOieIrXvsOa1/N+1DDYTEbTHD9nmiu9B8hQ6RPxQ/GgqSaTiclaUVItEsEZBAQ4kH7DiSMh5I8bioXIkT0CqFyIVonUiSAxcvD8rVbLCrhErtLM4EAF8H7dbteWy0M9SDLqhemhKGlisZjJRKFxODdJajabNjPHL4GRZM+lEMrrfK8DRpqMgfsBxea7i+HiWdVIH4ckmz6KRBf6ycsr/YyhTCZjvQd+Mqrfq3DixAlTB0ky6S/D7Lyh9w2AGGvfGAYw7Az8495DafnlNf1+Xzs7OyoWi6fMsOKaK5WKZWNQWGtra0qlUtra2rLPp9/va2NjwyTGXEcYVBcQcBcD7ppCIbw9EaIfBwEFwcJ1b/D89E4KftAidChTRCUS9ZuvoDAYe42uHsqEURWFQkG1Ws24c17r5Yd+iBpqFB+5szUL/Tq7hjHuKGhwkETljIEm46Gr2St2MOZe9krkjOHne/Ys1Ot1bW5uajQa2V6CyWRi85f8zgFGd+NMiMBbrZade6lUsl3V1CroP8CI81nhlH0nOs/xHd7UhHCYfL6SIvQZi+85ZzLLRqNhNBbOjOCBeUvUmiqVihWO6Zzmd2iRCM4gIMABSkaSacehHZgzj9TPSyEpWBK1IrmEPkG5g9IG/hnDilGA3vAjHgCKGn5O0ZoIeHd317Tvg8Eg0qRGloPKyPdCYORRtZDFoM9n2idZEsfAYPrx22QlUG4UiFHTwL1T8Pab4ZjU6rfBcb2ciyRrLBuNRtrc3NThw4fNMOdyOa2trZkTJTOTZs6JTIbHyWJ8xzjZEsoplED8XvimwpMnT0ZmG0my3xWugZoFziOZTNp4C7Iv1loix83n8+Z8qE8xOC+oiQIC7kZ4qSjFXZwANASzf/ygO8+dU+Cdn+Pvm5841vy453kaRpKdD1JSIlAiW4wHRV4vc8UZMGyO6+M9MMA++pZkXbJQWGRHnk+XZnP+B4OBGTKyEpRYkkz9g7GVZEVvIvZCoWBfGEMcDw1ojUbDomh2Se/v72t1ddVmCaEykg6a7LrdrvL5vGUrOAwpShFi8DkmFNN8QxrOjcF2kqw2USwW7byYkcTnnU6n1Wg0LPsiOEBlxu8H2Q6/W76vYtEIziAg4BuAqNAbCcY5+DESGE3f9EWkScZA96of1uYH5EE98FoMOf0HGF4feY9GI5uASYNXpVJRsVi0gqOntMbjsRUzoVygiDxVQiaEykmSjX3mfqDuwYhls1m7Bt6XGgNRrN8F7GmwbDZr7+/rBwDjN78CMh6Pm3oK48x9oJbCYD+uwRepMcYYZ7INzp/rgXJDDMDnz2eOQybKJ6tjXHg6nbZtcBTokQdLMidBT0q73dbq6qpRitROisWinTPBwSIRnEFAwG3Adw2PRiPT7GMwMGp+3AH8vpcrYlShPdCb+8mfDICDS/fRP1w2Bo8REL4fIh6PG21SLBbV6/XMkVGbgLfmePDoFFb9HCOOjVNsNBpmGJE3EtlD0czTW1BHRMC8noKwl3ByHRhQSRY1S7OxHSdPnozUNnASfEZE9NBpqHLIDOaVRHyO1Gx8NuOL46iT/O8Dxpt7yHFwHs1m08QFfr4STomMIZvNmgQViomtcvPd4BT9F43gDAICbgMUgMkCvMKE6BDj7ruXpVNnDKEgoihJpIyaxG/4ghagaAg1AddMEdH3OCD5HAwGWl5eNmmmH5vNdfA9hgs5qM9ovOySYqhvyiPToRsaQwhd5RvZgDfUXBsOyRe2uSZptmq0Vqvp2LFjajQa1kyGAyZz4vox3kT4OCTuIfef3gjvNPxOC5wCnwHRP+9DcODVYBw/lUppbW1NsdjBnmw+O5yCpEiWgcR2ZWXFnBy/g5w/wUfoMwgIuAdAZAx9AvWCaoSoFINOURjDxv8Hg4F2d3cjhVB09/D6FGeJrJE8FotFGwtBoViabWPzlBCUCq8j4t3fP1jGzjYySaeoZ/xsf+/IPD3klTYYMo6FUeUYGGbejxoLRpjiNsfCudAgRh0B48oGNknWWMbaSGoayHA9reNnFEmyKB86xxeycWh8ISvlfpD9ISnm/vjeA+oYZBrNZtMmnlL07/V6RnNtbW1pPB7baBE+e9+/gPPn2haN4AwCAm4HvMIFAyDN6J1sNmtqGAwXRUhvpJlJgwyTuUN+v0CxWLRjYZS9jh1j6NU7GGAifQwzHcQYr729PZXL5UgNA8UUozYwhmQpRP1EyhhGDBtGkPeH5uJrfnYQES/cv5/94zuGOSa1hXQ6rVqtZlJRnGqn0zFDSdRMpkBthEY9321MXQWDTzbhBwR6p95sNo3u8/OBCAS8Q8Mpbm1tSZJ1ZOMsGK+Bg+V3DBUY15pKpex9OddWqxXpW1gUgjMICDgNMBh+yBxFS6I1DKTXlMMPS7I/WJyAJNPASweRLb0BfvEK/QeVSsXOh/eH9kCd5KeE+nERSDWJmmligvJZX19XJpOxAjJZj+82pqBKhM17cB3w/6h7/AgLH/V7yS0d2J1Ox3h0nIg30iikKC7XajW7N8vLy1a3GY0OFtxAv5TLZRUKhciuh3q9bg1jkkyBxHswLM/XQ3gtKiiavby+H+noZDKxZj4czmQysaIy14TzwQnyvHa7HXHqCAbo/vadyUxiDdLSgIC7EX40tSSL4KE8iMZ9TcAXH33Tlx8tgYPBAcBHQ0cgSaXoyehn+GgavTg+lAeOguyABiciUj8GA9WT18dj+Jkh1Gw2jcLy01R90Xv+Gjkv6CAoITh4lD/SQRf0/IA6MrBkMmnTQNkNwCY2nDKvoaN7dXXVaC/qA0hp/f3m/HDekuy+4eSRg/rR1Rh83sMPFmQ3AjUQqB3Ow/P+9BWwXY5si8I2Gc1oNFKxWDRH3mw2rQ8kNJ0FBNzF8IYJKSajhpE+Qr1gPKEVoEcoeLKekEiPKBj6xdMxvCdRox9V7AfJ+QjcN3t5igWD5DMYaTb2gOuE697d3Y0MgZNkxpLolftCBkGGJB1w2TgtnotTZPnO/MYzJKz8n3tDzcB35Z48edKyA+ZDJZNJ60GAzpFkun4MMlkaDtFPKfVjQjy9w3wn7oUfq0HxmM/d12O47tXVVRsqx330BXsyhHw+b93TOE1fV/D1Dd8B7qetLhLBGQQEfAMwu6dYLFqBUVKET8fooDKh74DHiE55HUYb7fi8fBEFD9x0IjFbp+iVOdQXPE0EUL00Gg2TLhJtYyCJRFljCR2BU9rb27Oo2KtdoMU4X7qr/TUwogNKhEwJxybNshhfTKd3gg7c0Wiker1uPRdkRUTIdDKTQUER0fiGbt8XbaG1BoOBdnZ2ImOyfcTPZ8t8KLqQ/b5nHALnIR1QUD/zMz+jeDyuP/zDPzS1kVdacW38rnB//P6MYrGolZUVO+/RaKSTJ0/aLKQwwjog4G6En7DJ7gAMCwYf40dxjxk40A4+i/BjCaSorBBgkDwF5QvG8/JIxmFDWXBsL3HlPD3HvrOzY9w6xpNIGUPjx1bw/pwf7+Xfk6yF88TpUPym0Iu01BtEzgHVD01uZBOMdqaZDGqIQXVILj0lR3GWruNarWbRNU4Jugx6C/qFDAMnwDX7wYF0UTNmg2v4+te/rksuuUS1Ws2udzo9mMLqM0vurR97QVa5vb1tiiqyS94nl8tZ3WmRCM4gIOA24DdmSTOenAIrBhLD6AvNLI3HYWC0fbEUUFyVZhQGr8FgehkryhfegwYrSTbREpoIYw0dNRwOtb29bVQSkSsRP8Z5XrHCtc3POSLzIBr3dBdyVQq6AMoF+owuYygR7hvG06ua4Ppp9MLw06xFlgA/Tx0il8tZIZgIezKZGFfPzgkK7RhtHFosFrMGOOSlZFtkQoPBQNddd51uvPFGU2dRsCY7YOmOH33OjgQK/74uhQOWZIVyHNQiEZxBQMBtgOwAyoAppkSC0oxWwLh75QeNTESf86/1zWR+sBmOoFAoRBrHMC7w336uDRG4H3eBJJIVk3Dh29vbJsNE4sproUx8QZif8a9fAerHNkCvpFIplUolG0dBlM6oDI5FjYUmMGYASbMdyjhT34XL/eZcMNS+GY2eDynaK8LQN5wuTpixGoDPqlgs2vfUfJgXRBbFudGR7DuWvdPwk1392Gw/s6hQKKhcLqvdbkd+Z3Z2diJdzotGcAYBAd8ErVbLlqjA7XrO3HP9/g+VmgEzhjAm/jlQD362jq8LeIPtxyZQa/DHQZXiaxRkBlAnPksYDAaq1WpqtVrKZDJmnOZHSPgmMwwqBpn7g8H2SqJ4PK5yuWy7Engt4zD8yAqMMo13YL4zGZ09yp3pdGp0F0ossjLpwNmWy2V1Op3IiAtmA/HZcc7c61jsYMeyJLt3fObz6i8yidFopE6nE1Ep8bkz3hxqiVoINYFqtWoUJHLTwWCgjY2NyBhrPte7AsEZBAR8EwyHQxsQRuEYgwFVIs1GJGMImGsEp+2Lvb4jF6UNryV69AojjKVfWM/z4/G4KZ4oNnqnwbniQDBsg8HAtPlE0Ri8er0eWeSOMyAqxrEwr8lH6l6FgyoGtY1XDMGbc244RjId7iH0ls+8cL7UXbivFFlLpZJRXUg1GfqGIoppphhXBsuxZyCbzarb7Ua6jpH4emrMK6Q433Q6bVTVaDRSqVRSJpNRNpvVzs6OxuOx9RF4x0UDYL1etx4Lzk2SyYw9dbQoBGcQEDAHuH0P/iiZ7Y8+3BeDiWwxxj6i9mqWZDJpu3D9HB4ehyrAsMLPQ2PgjOjapV7QbrcjOxR4DhE11BXv1+12tbe3ZxMyabKD2kLfDiVERCzJMiQ6aUEmk7Gom/OaTqem0fcdztQvUABBq4zHYzPc1B04fxwQNQRJth+iXq+bQ6EAPBwOtbe3F3HgmUxGlUrFMgToKElWxyiXy6Z+ghry740T5/2y2ax1OTM2AwlpLBbT+vq6OeZ2u63Dhw9rc3PTMiTfnDeZTOz3BpqwVqtpb2/Pfg/CprOAgHsB6F6FNyZy9HN+pFmTk4+KMdDFYlGHDx82wwsVQpSI0fK9AtAscMgYBqgQKCuoIq+S4XUYG75wbL5oDO/daDTMqTF2wtcRfF2EbmcoKYy1z5ZQx1Ao9rN8KFZ7/T+1AOo0OGm/F4DJoKlUymiXXq+nTqdjzgUHR1MbKqdisRjpDaHgS8cy6iBJdq6cC4adVZQ0t5FB8nuRyWRs37GXJksypyjJsoZ+v29KIhwkX9RCPMW2SARnEBBwB+D18F7C6Qut0mwUBYU/HqPIWK1W7Xj+X6JmpIUYajT3GMNEImEFWHj0QqFgka6XXHpHQJTLfga0681mU7feeqt1B6Phx/D7vgnvyMhecGC+DuAbyiRF/o+z5H762USxWMw2lnHNFHiJ6pnZUygUjHra3d3V9va2Dh06ZH0Bg8HApK2NRkPdbtcyMBbd8C/jxXGqOA0K1H4Mhe8VmU6nKpfLkZlMnU5HnU7HMiN6Jyiq++yQe1mpVIzO8j/DqZ2ut2QRCM4gIOAOwu8jkGYRqNfnE6k3Gg31+30VCgWrD2xsbKjX6+nw4cMmU+UYnnenqEonM4aGmgAGkYIu0biPYCn+8uUNMM11ZAonTpywa0LeSUbDF9dLxsC54ix4f4q8UGa++Al3z/tA5ZANQYf4L7h83hup5rFjx7Szs2M7j5GoIk1luxo0DufNPYJWok8E50BGIs2mzHK/+RdKjp/t7+9rb2/PZkmVy2UrONNp7DfN0bfCvcJJMHqC++NFAmQ9i0RwBgEBdwIMW5NmBg2dOFEvESSaewyTNCsy12q1U+gaDCv0D4bb9zH4/cVQEWj3pdksfBwNr4fK6HQ6qtfrqtfrVghutVqnSF19l62fOwR/7lVILOWRZhkOvQkMb5uXs/riN1EzA/YoZvulPPQE0HfAakrqFYyrQL4KlePXf3JtUFLpdNqc5PyGt1wuZ70TZBn0WNBlvLOzY4aazyudTmtvb8/mVpXLZdvR3Ol0tLy8bI6LgnO9Xo8IBHwmtbq6qmPHjtnk10UiOIOAgNPgdEXk0wHjORqNInP1Pbfru2HR0MO1oxiC6kAn7wu1cNfw136sBFG0L7D6oWhEnZLM0eCkMLS+OcvTI37UhO8VqNfrWl5eti1cOIKlpSVTCHmdP+ofht4hmR0MBioUCnb+ZD3tdjsy98h3MTMqnF0BGH8cDOeIAox6x97enmq1mmKxmDV8TSYTU/TgCCmA8zNJdk44DTKJVqulRqMR2XTW7/ct8uf8/O8EVF+pVLLZREhYffBQrVbNIcXj8Uj/Qz6fD7OJAgLujYDOYLAdRrndbhtfL8moHhwEVBC0TbVaVbFYNCVRPp+36HleSkqTlZe6+vk9RKi8J+8Pd002wHY0tPFkEJxns9mMSGQ5V5+5QHEgS/X7GdDV+9Wf1BWouXAPuIccdzwe2zIbDDvvu7S0pEajob29PaVSKe3t7Vk2AJ2C0onCbL/fV7lcVj6fV6VSMcOdSCRUKpXMaDOGgpEf29vbRh9RM2CJDkViPhPuH8osnBWfOU14ZBZra2uRhTYECAwPXF5eVjKZVKPRsM7sVCqlWq228N/j4AwCAhYEP0MIyoSIdX5uD5p+RiN4SScGihENlUrF5JIch6idDl24fZ9RSLKmMZQpftgbjsAbcHoeaN6iaAyFw5TNVCoVKWKj0JFkjqVQKFh24DtpMYw0YTGfnwI0hXBoGSgRGrIw4p1OR3t7exFtP5JLahs4EM6XPc7Ly8vW9cwYjWQyafN/lpeXIwt6KGLTFcznICkywZbfA39PvepsXt3F7wBjrbl2Pjd+P2KxWCSrpCt6kQjOICBgAUCZUiqVjJbxqiKiZAqYUCNIGykMNhoN6zVABskUS3h9abZExY8soHBcKpWssYv3RzbZbrd18uRJbW5uRhbZ4LSIcqGGcF7IXskEvIrGD7nz3bpQL0TQKJ0wlHD6OMNYLGZTYqGd6vV6ZFHNdHqwv2Bra8vOn3oBjWTD4VBHjhwxhRQGn3tLTYHF8rw/18LnSVfz4cOHNZ1OVa/Xtbe3F/nch8Oh3VtpJhjw/ScUpul05qtUKkmaKdN6vZ5lljgFsiRfC/F9EYtE/Js/ZYa3v/3t+u7v/m6VSiWVSiVdeuml+ou/+Av7eb/f11VXXaXl5WUVCgVdccUVOnnyZOQYt9xyix7/+Mcrl8tpbW1NL3vZyyJNK5L0sY99TA996EOVTqd14YUX6l3vetcdv8KAgDuI2yvfi8fjkemZXg2Dfp3iJv+n6Al9cbrZ+dQFbr31Vn3ta1+zkdNMHd3c3LRisHTQnQrlwBd0DAaHY0iyJjeicByIJCsWA4wbxdFGo6F6vW7XgdPxiiKK1FBEUFo8RuGVgjsGGM29n9OD2orMoNlsqtPpRHo74P7r9bo2Nze1ubmpnZ0dG+2AM2ZRDLWBWCxmDXh+S52fF7S+vq7V1VUtLS2ZRBUKiiK2JFviA53jG+pYZ4pQgHoLmRSOCqFAu93W9va2ZYrcA682WyTOKDM455xz9F/+y3/R/e9/f02nU/3BH/yB/t2/+3f6x3/8R33nd36nXvKSl+i6667Te97zHpXLZb3whS/Uk570JP3t3/6tpIMP7PGPf7wOHTqkT33qUzpx4oSe8YxnKJVK6eqrr5Yk3XzzzXr84x+v5z//+brmmmt0ww036LnPfa4OHz6syy+/fOE3ICDgzoI/UiJVP6MfTT/FR0lG28A3+wIohUcMEc6F40L/YBgxOhh0jC6UC9QDxg0H5+cr+YmlUDkYPX7uh9MxFoNI10s86ZD250ZB1/dhoN3HqFF4nkwm2tnZsdrG3t6ecfZeikrU7OkWHCMF3dFopEKhYLsPptOparWaOVnuF8qlra0tEwKkUqlIoZZ+h2q1anSSHxFRKpWMUsORIm2FYuPzh3ryRn19fV35fF71el3D4dAyotXVVR09etRoO34v7oo+g9j0Tg65qNVqesMb3qAnP/nJWl1d1bXXXqsnP/nJkqSbbrpJ3/Ed36Ebb7xRj3zkI/UXf/EXesITnqDjx49rfX1dkvSOd7xDr3jFK7S1taWlpSW94hWv0HXXXacvfOEL9h5Pe9rTVK/Xdf3119/u82o2m6bvvStuXMDZgW/254Fho8hJeu+5dT9nn58RCWJ4KU4eOnTInIsvGvN7jEMgo0Bh4w0jmYUk23Pc6XSMStrd3VWr1bKFNhgXCsQ4oO3tbaM8/IRWr1giguc6GAvtG/EwfkTKuVzOdPYYX5wgDnV5eVlbW1v6yle+omazadw5x/MdvtQPcAbT6VSVSkW1Wk3ValWVSsU2jhUKBa2trUVkraictra2ImOkDx06ZHOY2AjHYns/i8kbZ7I+wP2FTiKr4T1RExWLRRWLRSsy+10O/E4gGuh0Omq1Wvrrv/5rNRoNo5vuLO5wzWA8Hus973mPOp2OLr30Un32s5/VcDjUZZddZs+5+OKLdd5555kzuPHGG/XABz7QHIEkXX755XrBC16gf/7nf9ZDHvIQ3XjjjZFj8JwXv/jFt3k+XnonyYZQBQTcGXwziSkFUGgRSZEuUYqYROFEhKho/OgG5JBw2fMdzfDlviDN66CkfOMaEbzvAEamCh3BSGx6DqA5JKlcLqvRaBj3jkEmyqeBjqzIZxEomfzIbaiRYrGoSqViBWw/TVSa7XTGwW5sbEQ6s1E7cT9xVjxGXSOdTlvEzhgLP+wOB8djtVrNaK/RaKRbbrlF5XLZjoF9YYIoC2ay2aydO05xMploZWXFlt00m03bRQCtyPv42o//fMgoNjY2zPHi5O4VTWef//zndemll5qXfd/73qdLLrlEn/vc57S0tKRKpRJ5/vr6ujY2NiRJGxsbEUfAz/nZbT0Hb+r1th6ve93r9JrXvOZMLycg4E7DK0mkWQ+BH/Pso2Wkh9BI8xGqpMgGMyShGH9e4wu40EM8nzEVGOlKpaJyuWzRLLJOz/VjLKFdSqWS9RLQXAdVAwXkx0szzsGv46QYTjctRWJUNdRZ0P5j7Hu9ns0c8nJXCue+k5lmLhwW84DoR+D6UCdRB8CRcr+onzAygq5xHKofrpfL5VQsFrW1tRXZmsYeY4x4IpHQ1taW6vW6UXHpdNqc/f7+vjY3N5XL5cwRo8CC1ur1emq322o2m9rd3VWpVFKhUFj47/EZO4OLLrpIn/vc59RoNPTe975XV155pT7+8Y8v/MTOFK985Sv10pe+1L5vNps699xz78EzCjjb4WWN0AlEhsgF/TgLPxTNr1L0PDkG0RtGomOOB1XC9FQKvplMRuecc45FtRyj1WqZIaIAjWzVK204f5wXdIiPygeDgTkyrptMAaPOuS4vL0dqCDivfr9vU0uppVDcphbAuczTXNwLCrWFQkErKytqtVo6duyYHYd75GctAY7NPRiPD5bhUOAmu0NVVa/XtbW1ZVNWm82mZQiMw2aIH0ED6zWl6EBDHCrOHjoP4QFObHd3d+G/r2fsDJaWlnThhRdKkh72sIfpM5/5jN785jfrqU99qvb391Wv1yPZwcmTJ3Xo0CFJ0qFDh/R3f/d3keOhNvLPmVcgnTx5UqVS6RtmBZIsAgkIWDRubzeyB8VWP5nSR90cl9oAjoA1jhg0TwPhBPg5Kh4MIdp6MgaUJ3QWw1Gvrq7qwgsv1PHjx42eQF3D6GUiZYrIsVjMFslzTmQ4RN8+akYxA4XEms3l5WWjnTDeGEMMJcoehvJRd+Ee+Wmu0oxe8t3I1FCQqqKsYkgck2MZ/UFEjgMgq+EzqdfrkqTl5WVzamQ3FMIp8nLNOC1p1lTnaTjuJVJgXw+hqN3r9czJSAdZ5XxdYlG4030GRAMPe9jDlEqldMMNN+iKK66QJH3xi1/ULbfcoksvvVSSdOmll+o3fuM3tLm5qbW1NUnSRz7yEZVKJV1yySX2nA996EOR9/jIRz5ixwgI+FYBxoDI2TsCInrm/PCYpIj8UpJRPvwMI4QjYXibX4jjRx9APyG7LJfLqlQqpv33kk5oFv5PVCvJePder2eFXt98hRGGKoGqIROSZBJcXsPUUPonaIJDPkt2Ap9OoZlGMya7SrLmtGQyaf8/duyY2u22LrzwQt3nPvfR5uambQ5DtcX4a+94eS8/6VWSdnZ2rCA9Go1sqVC5XFY8Hle73Y5MKOW6/NA7P1Ib2o0GPRwN01b970ez2bR7M5/NLAJn5Axe+cpX6nGPe5zOO+88tVotXXvttfrYxz6mD3/4wyqXy3rOc56jl770parVaiqVSnrRi16kSy+9VI985CMlSY997GN1ySWX6Gd/9mf1+te/XhsbG3rVq16lq666yrzw85//fL31rW/Vy1/+cj372c/WRz/6Uf3Jn/yJrrvuuoVffEDA7cUdyQ7g0YlOieb8LB6MOwPakEgiOfXNaqDb7UboHO9oKIASddKERpQ+GAwse0eNQ2GSGTx+JDVAhgn15LuBvd6ehTd+0icNXtVq1RwEdRUi/FQqFVm7SZ2C41NzweF4FgDHhaNl4melUlGv19Pa2poVYNH6U6PACEMF4RT8fCiyE+S17XbbHBCOAoUYUTuO3U9qRWnmh/xRYK9UKrbHoFwuq1wu68iRI5Kk3d1d65wme7nHncHm5qae8Yxn6MSJEyqXy/ru7/5uffjDH9aP/uiPSpLe9KY3KR6P64orrtBgMNDll1+u3/u937PXJxIJffCDH9QLXvACXXrppcrn87ryyiv12te+1p5zwQUX6LrrrtNLXvISvfnNb9Y555yjd77znaHHIOBbEkTn+XxehULBjATOAP08kSePecOBIUIhREMS82n8pFMMUSqVsqXqvkg8HA61tbVlxpvZ/VAXFId3d3cteiUTwPgTsfp6QiKRMHWRdwzFYtGkk+VyWZKMIsIJehmqH93sz1uajX3gPnAfeQ4FWn9PVlZWtLy8rFjsYIR3uVy2zWgUu6HPms2mNa/hKNPptMk+ffPe1taWCoWCZQgU7peXl22OEFJjKDuuEToPKiubzVpDIsePxWJ6wAMeYGs4NzY2IoX7yWSiL37xiwv9Xb3TfQb3VoQ+g4C7AnfkzyWbzapWq6lYLEYiw2Qyactr5ukIImqG1fnx0ESFRPV8YXAwPrFYzLh3T30Ui0U94AEPsCI10zV9Y1mz2bQuYz8i20fsvO9gMDAZJ7QVs4cookIPMREVuSbKG6/XP378uE6ePKmbbrpJ29vbkUgdpzjP2UuyzKtSqej8889XPp/XkSNHtLa2Zue6urqqfr+vRqNhDWecx7Fjx1Sv180RoIqi5+LEiRM2TpvRHYcOHTKHgnNst9vmTLl/vi/CN/sVCgVVq1WTrrZaLU0mE9VqNR05csQovUajYfcZWuvaa6+9d/QZBAScjbgjdBHFQyJiIkJoCNQ2GAxv1CkQE9BAWYxGB+se57uKoVvoeB6Px+p0Our3+0Zl+PEOkiyaHwwG2tvbs0jXyyBTqZSazaaNbMBwY2Ax8J7e8pE8RWKuD0UOFM38YD2cgBTdD81QO847l8tZbWV1dVW9Xs+yi9XVVa2srGhlZUX5fN7oMmglRknjpIrFovUOQM+happOp1pZWbFdxxSIyQLoq+BecY+QgOKoOC50GHQV9QWm1i4tLdnvDCOse72ednZ2IktvFongDAICzhBn6hD8+ANfE5BmDU9+O5gfDYEx9XuAUbpA1WxvbxsVw+wgaeY4GLhGNIrk0h+b2gONb9QhisWiGXLqCXTzci98vwASUy8JJfPAgcRiMRsvLckoqtHoYEEM0kxJRgdBjfA+OFTosPF4rJWVFXsP6hP3uc99dPjwYbsPvrFvNBppdXXVCs6MjMYJkRlxX5LJpI4ePaojR45oc3PTnMKxY8esWxkV2OHDh9Xtdm0UNRkZsl5URNwvzpnnoDpaX1+3Ij6DDGlyXDSCMwgIuBuAhpyIEEmlH1mMbh0D69Un/3975x4j51md8Wdmdu732dmrY7u+pA4hF+pQnKUlbWUrTuoCLakUaITSQoOSmooADSG0JQVVSgRSW0oJRULF/YNiQUW4haRNk9hAa9LEjZM4IQYHBzvYu/bO7twvO7v79o/Vc/Z8YzuJ7VnvenN+0sr2zDffvO/M+j3vey7PYbARmC+gor+aEgV8vrPQisKRDFAzVsA0TBoVGoZsNotWqyVKmpTLoJQEK4c5Ll3lrBvbc77c2dNYcLGj754LInfrXDxZJKdPDZwXZT0AiF4Q8/IjkQhyuRzWrl2LbDYrLh+66Lj40sBWKhWpSGZgWEtTcGwMYMdiMQwODiIQCEiPY6bexuNxiY0Ac0W0NArhcBi5XA7OOTG4dAdGo1Gk02mRvWB6bjqdluwrtiYFzs5d+WqYMTCMs4Cumdf6n5ILihZu0wsTU0K52+W/tfopF1a6gRhcZhCYizJTRQHI9cy+YdbSxMQEVq1aJdkuVOJkQRbdWUz7zGQycurIZrMA5oLjNBZs5UkDw10/d8rs7EV3iBbn47hppAqFglQq69oKYF5NlVk9AKSimdlAPCGxXwJTNbXuEeMztVoNR48elTEw04mvTafTmJ6elnhPOp1GMBhEoVDAypUrpViMBogqq+xhkMvlZL7FYhHZbBbZbFY+b6bh1ut1jI+Pywag1WphbGwMExMTovfEhAGeVLqNGQPDOAfOxGXEmhwdK6ArR1f2ckevaxKY7qk7ijETKZPJyMKmNfkplkepA94XmMuXX7duHXp7e8Utw45afL9kMin1DnRpsHKZBVIUn6MbQ6fB0jBlMhkpZmMlLdMwGWdgPEUL0jH2QANJTSSeQhgELhQKyOVyUgDXbrcxOjqKbDaL4eFhDA0NAZgrXvX5fBgeHoZzToLk2n3GOAbjK7rPsu7qRoVZVggzvTYYDHpORLq/MU9g1JeinhqDzfydoFQIi834+9VsNqVN6UIkxZgxMIxz5EwMArNpGDugG0LfS8P7ag0dLVRH33Emk0EikcDExIRHhoIuCJ5CGLhm8VY8HkepVJITBt1O3DlnMhlxjbTbbWQyGWmXSS0jumt0MRnn2dPTg2QyiVwuJ4sfd/f0/bM6mCcdFqLRbcaFkxXLmUwGtVpN3p89GxjEzufz6Ovrw8qVK8VIjI6OolAoIJlMitIrq5rp32f9BzOP6MJrt9vIZrOyUOvKZ+oiUVyQBj4QCEiFM7WQKFo4OzuLsbExjI6Oihup0WiIC0/3rOaGgDEdLaHdbcwYGEYXeK0GgbIFPAHQnaP7FHCHzcWUBoKuAa2Xz2u569eLN3f7TPukCyIUCsliSKNB/fxsNotyuSwLEbt0lctlcb1kMhlp1gNAFm0aKMYBgDnl00gkIlXQehdOhU6/349sNotisSjpoKOjozI3AHJv7r4ZNKbCJ/P1V65cicHBQaxbtw6rVq2SrCum5XJ3TtkJ7vSZyaWNJFNDWZXNmgsaA/Yx4OfLTnCMjdBQU1KC75vL5eQEwZoFZjMNDg6KlDWb3DBri9XfjLl0GzMGhtElzuSEoOMBVK/UHccASNooXQ7cPU9OTkrWCXeu9XpdCpR4Dy76TFfU3cpisZgsXitWrMD4+DiKxSKGhoawfv162ZknEglUKhUcP34cU1NTqFar4gZhrIK58gBEw4e7XO7qaZjoOmEGEx9LJpPIZrN4+eWXJV7Be1H8jk1rmFnEymJmZw0PD6Ovrw9r1qxBLpeTz4+L6apVq2T3r/Wf6JLh+2oZCLrKeKrhdxCLxeSU1SkoSBceXYC67ScX9Ww2K0VldMUFAnN9rzkm1h3oVFMas0516G5gxsAwFgnudmkM9E6VRV7cCXLHyR3m7OysuHV0pg67qNE9QYOjdYjYXAaA3OcNb3gDDh8+jFarJU1h6DNn8LharYohYjtGYL7dJhe0/v5+j+uLfRNYk8BArha6o8pnNpuVUwYXStZIsM6BiyyVQHmPoaEhDA0NyelEq4/SADA4y1MCA8s6a4kB/lqthnK57EnlpcEm/NxZK8BKYhYBNhoNqTPhiYDFfpSxeOtb34pms4mxsTFxo+VyOUxOTqLdbqNcLothiEajHunxbmLGwDAWEd2jgJW1ulGKVuHkrpAVszQOuuduq9WSdo26+Q0F3ahBVKlUcOTIEVkkA4GACLDpZjzcBQ8PD4u7RFcr+3w+5PN52cmyYE27XuhaYV8DGql4PI5Go4FEIuGpZGZqJuUjuPvP5/MYHx+XRXJgYEDiDazU5amBgVvOj+4pngJ0rwnKZ3PsrOzujOswiK+NjT616bTURCIhqafT09NS18DKc7rrmIWVSCRkHJQbodge3VU81bAwsNuYMTCMLnKmBWm6WYtzTvz4evepn+culycALn66vwFTVEOhkBR7ZTIZcS0Fg0FUq1UcOXLEs/ik02kMDAwgnU5LERX96Hr3zSwepl/S3cSFlAtZOByWQLKuiQDmYgks8KLvn5XQMzMzEvvgD3sm9/X14aWXXsLk5CT6+vpEzA2YV0SlgWQmED9DrfekT1qd3eh48mBev3POo2pKQ0AXlC4YZD+DmZkZcTFNTEzg6NGjiEQi2LBhg7SxpJuKr6fBYLwglUphfHxcqrVphLQaajcxY2AYiwh3vfw7eyCwApm7UQBSIEbXRK1W82TzcHHijp0LKQOVXKRoXI4fPy4LXLlcxtGjR/GLX/wCmUwGqVQKQ0ND6O/vR29vrxRtMXjLRatYLMLn86FUKklnMh3g7O/vl/gC58R76IY3DAJz7MCcvPXY2JhUPtO90t/fj8HBQeRyOUmbZSYPDUogEJAgte4mx/iBrl3gZ8bvgMYLmJO4iEajqFQqUhPAtF9ma/E7opFk5hFjDzzpTExM4Oc//7lkRNFAaq0qjov9lilXwSwobgJGR0fxwx/+sKu/i2YMDKPLnI1+EQDZ+XFRYIEa70nXQGd1MjBflQvMN6GfmZmRhiq8lmmPugo6kUhIFfP4+Diq1SoymQzK5TJeeuklUfocGBgQwb1IJIJVq1ZhaGgIfr9fdr5cJJmqyVRPupEov53NZsU3z2I3ylawSCsUCqFSqUgxFpvX5PN50fzhnHK5nLjS2A2M8QJ+JvzMtOYTG83TxaNbiPJ6pu0mk0mUy2UxdBx7tVoVTSQaTN6/t7cX09PTyGazyOVymJmZwdjYGMbGxiQbiam+DFDze2M67erVqyV1tl6vo1Qqeaqcu4UZA8NYQjAQyQIrLRjHhY1wgePiobWB6O+mIaC0RKlUkp0pANk90yBwcWMMo6enR4KoL7zwApLJJHp7exEMBjEwMIAVK1agp6cHq1evFgVRGkMupjwRUPsHgBRfUf+HJxymy/KUwXTXyclJVKtViaPQDUTxOr/fLzo+rDqm0aOrSI+J4+qs8OZYmfUEzNd+sMc7TzJMl+Wungs5AIyPj0u6K/sq+P1+jI+Piwifnge/My7yNLw8+bDRD09gllpqGMsc+t61XAWDytz1Ei4gAGQBJaya5Q6Zjd11Y5RwOCy580xr5OLMoDbjDgBErO7EiROIx+MYGxtDsViUrKO+vj4J4tIHz/HypNNqtdBoNESvh7n0bFvb09MjGUU0LAMDA+jv78fAwACmpqaQyWSQTqdFjI4LP19PV4uW9OBnybHwcSrA0kXHz47ZRryeRoN9mLUUCNNvS6WSfFYsOOOJI5FIiGQGu5UBczUIzFqiGN7AwIAEllutFmq1mgjUMe5ixsAwLhDO1lVEnRsaAfqwtQSBzokH5ttrcmHna+gqoiuF7o/JyUlEo1HPQqxPCBMTEyKTwAAn4FUQ5YL/9NNPo91uI5/PI5fLIZfLifRCNpuVFFkGV2lktDuGBo3VvOxRzOBuPp+XRRuA1Cgw8KrdY/zMmRWlJb75nTAYD0AMFhd43VNCjx3wpgJryXG6mriY8zPSld6UC6Eu0okTJ6S/9PT0NCKRCMbHx8Uo/vSnP0U6nRYXFsdEWWvTJjKMZQ5dHHT5cCeqg7KUI2DGUGdOP3fKvI/WQuLCzpRJKoRyRx0KhTA4OIgTJ05I4JkLH2sUgsGg6PhT3bRcLuOXv/wlACCXy2FoaAgrVqxAPp+XDCkaJyq4chGna4XSzsz4Yd8FHaTVsg6E8+NnpyXAtbyHdl/xfenb158rPzd+VnQn8SSm/07FWQZ2aaB08RoAiYUAc6cGABIDYOovlVonJydRKBQQDofR39+PWCwmrizGgyybyDAuIM72dMDgKxcBrfuv/dJ0GXDhASAZLsyi0TLZ3MHy1MBiNt1qkYValH1g7QB/mIrKhYkuF8YcZmdnUSqVRO+fWjorVqyQedDvrnsi1Ot10TvK5XIyV6ap8nTEQDMLr7Qh5L0YR+k0CLrwTJ8E+Jlybnxcxxj0XPnD+AULBnWfATaj4SI/MTEhshM0vuy/zEwr6j5xwQ8EAiiXy1LBzM9B96zoJmYMDGOJwRMBffoAZPHVTU24C+1MOeUunvEHuo20O4SLH1VIdUCV96RfnIsdUzjp3uAOnu4pXs/MHy5ouVxOgp7OOcTjcTEc3E3Pzs41AMpkMtLfOR6Pi6uH82VgndLQrCvQaaK6RSaDyJwzF3HA2zeZzzFWw8wu3ku77fgntZVYp9FqtaSvMl9PVxy7zRUKBRkT4wmsbGYsgUaCJ6B4PI7x8XHUajVJRzVjYBgXGGd7OpidnZX8eroduFDrYCgDxFysuMDqfrk0CFwUmSnEQiouMKx05m5YBynpJ+fuXO+OdcCYiyH93TzllEolNBoNVKtVUUBNJBKemAQAkZ4oFAoYGhqSTBwWggFzmTqMjSSTSTlB6faerMJmbKVT5ZWwzoKnAxoGZnRRD4kZWTR2fC0NA08O1DFivICGnfUedC9Vq1WpWu7r64PP55NK7cnJSU+BYb1elwC0Hku3MWNgGAvM2RoELTnAXbjunUzfNd0luqEMd9HcKXOnqg1Jp9wF9fO1mip33awSZh49XVE8NbDal8aHRoO1BMx04riYWspFjYFTxhOAuUybiy++GPF4XMZCw0MDEY/HpYaCuflMkQ0GgyJmxzHxPjwF0RDws6Qh5ClBq5TSCDCmoGMFOohNjSnnHCYnJ6WoMJFIwO/3I5FIiPuH8Z1yuSyfB+NErM2gfEZvb690ZVsIzBgYxgWAlnNmSqR2+XCB4mLPyl6eGnTsgTtMvQhygeG/p6enEY/HEY1GJcBJ/R7q+/BUQC0fALKYsQCLGj98ju4gymjQdVWr1UTUrXPM69atO6VKKABphgNADJk2UOVyWU5INHg0kjoNVWcYaU0jPkZZcAaMmRJKoxIKhdBoNDyd49LptEcIjychnhxYR5BKpVAsFuUkRoNXKpUAQAwxs6xo4LuNGQPDOA+c7elAQ3+5rgHgbly7LHQmjBbCO1XhGgC5px4ni7AYSObjzWZTduh0G+mUTI4rm80ikUhgZmYGlUpFit+09g/F4uhbByBFWEx9nZ2dxcGDB3HRRRfJLp/uIu6YuXDT1653852ZQTojqLOWg5+Tvh6AnJTo02e7ykqlInGZcDgsmVyUodbGFpjLsurt7UWhUMD4+Lh8vn6/H/l8HrVaDYVCAZVK5aTeFfweaRgoQdJNzBgYxnmiGwZBq4DyhKANAl0gXHB1jj1hgFi7m04VXGXQWncFY5aP7rzG+gEAUhfA5jNscs+TAIOlTOlkpTSNCu/FLJxWq4VSqSRtODlnLrRsU8m0V533zwplnlro0uF70pevBepY3MfPgFlYjOGUy2VpU6nlxXWKKufD6uhmsyl9kdPptJx82DCHpw2/349KpSLfDduBUhKbr1kozBgYxgUGXS2UpdYSy3R9cKH0+XyyuAGQxZs6QrrDGk8XdD8B8wVu1P7n6URXMuvCLrpwjh49Km4p7vB1K0yePrRhocFgg3he75zDiRMnMDg4KGmYzIBiIJzxj2w2K9lUjLNwcWUcgO/RaDRkdx+JRMTg0fXE8U9PT0sDe6Z3OjfXYIafNeUpGJehkdZpv8zMCgQCKBaLaLfb0uMgEAigt7cX69evx+TkpBhQGo5UKoVQKCRNe8bGxrr+e2XGwDDOI904HRAuUnTZ6DRK7XfvjCEwf58ZP8B820194tDBYO1GYoYOK2EZFKVxoN6+zzfXPjIcDks8QLtNuEhrPSFmRPFaVggXCgUcOXIEvb29UgjHdpuU0qZsdj6f93xOOh5At1S5XEalUkGz2RQ3EIPR7C9MPScWhvFzASABc3Zk07LWrIrmjr/dbuPYsWOoVqsi8kejDMwZ0MHBQRlDKBTC+Pi4J+XXOSfd3EKhEFKpVFd+hzRmDAzjPNNNg8DFTccE6PPmIquLyeiLpjxCOp2WkwUw36ReZwtxkdbVzKxd0Ltq7tQZU+BYGHDWrSP1zp4aPsxU0kFduo64Y2c+Pnft9M8nEglUq1UUi0VpE6mlKtiHoFarYXJyUtxLNJj1eh2FQkFOED6fT4K6DOxyQaZB1Oqx/CyA+cyoZrMpstc8rejsKbq0KpWKaDxFIhHkcjkx2vy82D+CacCniv2cK2YMDGMR6KZBACAuF+5IO3f8OjeemTQ8WcTjccmJB+aF2bhwsWBNvw8A6dTFYKlOZeV9ms2mJ/DMRZw5/QA82Ux0sVCbSAfCnXMol8uym9fB32AwKOJwnAtPLzwJFItFjI+Pixw0K6yZXsrYSygUkhRVGgyerBh3KJVKspPv7e1Fo9HA5OSkSEzn83mJc7A9aSaTkUVcnx5YtHf8+HGEQiG5L12B9XpdFFtZ6VwoFLr2u0PMGBjGItEtg6AF2KitE4lEZHeug8fc0QPwNJahIBrdNDqPnpk/fA+tSMrAKF1DNBQ8LdA3z6rl0xkpGoloNHqSYBwXfgZSm80misWijIsBcUpGa199tVqV6t1CoYBarSapp4xf8ATE3f7U1JSos2rXUKVSkernQCAgtQ7AvKJrJBJBLBbzpNvypMZAND9zZigx3ZQGiEV9+juj0WWMhK6sbmLGwDCWAdqwcAdOvzYXf92wRRdSsdl6rVaT+3CR5C6fRoY58uFw2FMURZ863SE6oMpx0TBpkTmd6sl/Mw7BIGwkEhH3DI0IMF8PQOMQi8WQTCY9Jxzu7Oke4mdDTSFm7QCQoDUwX1dA1xGlOzjOvr4+6f1AN9vU1BR6e3s9arL83NlyFPA2ItLZYQxgM7jM7Cm6k2gkKH/dbcwYGMYi0m13EeFCyN0vM1OYUaP9+tqHD5ycespgp3bzAPAEhJkzz9fS7UN9oc7dvj6hsDaCu3ndHpOuqFQqJUaGJwKeZHQ7SvZlSCQS0jtBF5NxXPqz4L+ZCcS5MLWV46C7iaeder3uacIzPT2NyclJiV8AQCqVkmI1GudarSZif3TpMYWVcYZisYhisSiv5/fJGoSFMAhmDAxjkdF6+ed6H30PVgnrDmg6q4YLIXfbXJi4c2eDHH2K4G6du3dmMPF57pDpC2e6KI0OK3WBec1/jomxAv1eXPiZh0+fPU8AXDwDgQCOHTsG5xzy+bzUOHA+PT09Eixn+0y+Lw0QjZbP55NTUjKZFD2lZDKJWq0mukUsMmPVMU8bzLIC5qSr16xZg9nZWUxMTMhnz5RgSmhw0W+32xgeHkYqlZJTCusoWNtgnc4MY5mzEKcEuhY6e/R2wkUcgGeBZyA5HA5LIJS+be6mtTqqbh/JbJt4PC6prizC0kqqjF1wp85xdqa06spnppLOzs4ik8mIP75YLHp22FrCmv7/WCwmC3kkEvGkvTJbR58iGMSlvAa7wVE+nKqldP9Qe4mfPQ0H58n4APsaRCIRad1Jg0SZb57IotGouIv4eXYbMwaGsYQ4V4PQ+XqdFcTFj4ut9r/z70yR1MJt3NUzXkD3DBdRLujsYax7JfCEoOWieQ0XWwZS6dZiEJVjpC4Ts2+YBcVxsVl9s9mUjB5gzh+vA7naLQVAlE11bIHuG96bc+NizpoGjl3HVHRvCLrepqenJYMpGo2KNDVdQzxNULdodnZOtZSfO7OzfD4fEokEUqkUAoEAxsfHz/p35HSYMTCMJUa3DQKh64S7b61VpOWrCRdhnYqqO3hp95De1epuYIwxcJFlthJ/mB2jq6GB+fRW7qZZecwFWwfLK5UKyuWyCN7pDKlcLicLONtlMoOHY9U6PzyJsMkNAE/MwO/3S9qnFtrjn9QvYsYV1VlZp6EF/pidRbcT4xQ0ojrQz5MUTzCJROKsfz9OhxkDw1iCLJRB4C6YufVcxOg66gwcs6BKp65qjSHuWin7wAWQcPGne0gHoHVxG2MH3IVzsQTmheK4W2cGFF1LdPXwvSh8R8ORTCblHpwvexPrUwQ7vFFPqdVqIZ1Oi2IqTzkMFHNx9vl8cgJh1bLuNMe4iZa3YCHZ1NQUCoUCxsbGkEwmJbWW46UricaBxm4hZKzNGBjGMuWVDArjCHRDcIHSO3JdvaxdPVo6ggYAgKdHM40Nd7Q63VNXQfN6XXWs6yCYxkrXjC6A0+9DtxPHD0BcWVNTU4hGoyiXywiFQkin01KRzd06TyqUuw4EAlI5zEA2F3ufz4dUKiWfH6uw+WcwGJQiM2o7+f1+NBoN9PX1Sa9lah0Vi0Ux0vF4XALjjBuw9oFz7unpsWwiwzDOjFcyCLouQMs/0MXCugS6cOgi0gaC1+oThK41YEBZt7cE5iuhuQjq5jBa5I2P08XEkwgA8b3zfbT8NHflPD3QFcUdNWMNnIeOjdB3HwwGJZ00mUwikUjIewEQpVSmoDKtlbUAOthLgwNAxsHUVHY8Y9EbTys+nw/lctkTPG6328jn8wuSjmzGwDCWKN2uUH6l5wn98vqEoDWJCA2D3mHzT/rhQ6EQyuWyuHSA+SIzGgcam073FLN+KHfNnTtrJOiG0e4Yvi9POZSVYByACy6fp7EDvCcW3USH9QHA/MnH7/cjl8tJXwG6nhgAz+VyniI6Vm3X63X09/fLZ6YVT5k9RbkJppzOzs5KG0/WPFhqqWEYZ83pDAI7mAGnNgRE5+B3+v216BwX8nK5LLttHSjVRWrAfBtM7si5O2b6qG67qd1XXERpCHQNBDWFuKPmqYHdz3hvjomwLoH+ee0S40mpU1JaB5/5+bJQLhgMSjru+Pg4isUiKpWKnIZ0sRqlsemiarVamJiYkAyuFStWIBKJSKYSDVc3MWNgGEuYbtYenOpeMzMzsnBr9wp32p1Kosw4ovuFiykzk7SYGwDPyYKBVO6aKSfBuANPB3TF0F/OxZNjp3yE7hUAQIwB4JW1YNaSrpfg+1SrVSkCY/9lBox1fYKuZ6DrhzEBajixwC0ejyOXy8lnoFNm2ehGF6YxLsIx8335mbEXMx9j7UG3MWNgGK8jXinLSO+SCWsT6I5hVTEAj/Ccdsd0ZgnpmAKNQ6dR0OPiQsngLsdHo8R+BjoeQa0kAFJ0xvgA35NGRvca5nhZG8HgL4v0OC6/349yuYxUKiUuMZ5iaLTo/unMLnLOob+/X4rXqGY6MTGBYrEotR00JsyQYvBdK6my3oKfXTcxY2AYrzPORP5idnZWCqqorUMj0OlOohuFGkYMInOx66wj4J+8V2e9gk4t5euZ1kr3E3fPlH3me1DAjlXCvI/uIcz3ZByBmUJ0b7FYje+nZTtSqZQYiWw2CwCSFUQlV46JRjIej+PIkSN4+eWXkU6nkUwmPZlENGg0gHwts4roNjOhOsN4nbJQYnav9b70r3PXyuCslp/Wp4TOgPSpAtCdzzNLqTOFkq+jL10L7PE6YL55jb6Xc04Mkt7Fs8KYbiM+zjgETwT045fLZcRiMeTzeU/tBedJnSG2pKQx0fUbFL9j7UO9XkdPTw/y+bxIXzcaDclQqtfrqFQqYmh8Ph+y2SwymcxJtRzdwoyBYVwALKRBAF79lMD0TC2TwIW4U42UO3kaDgAePaJOGWr+2Vm3wPvp5jNcpNlnQdcUUOaZ8hs8SXBxZ3omq4m1G4Z9Djh2Zv/o0wONId1VjUZDDB1PSLy/dqWxMK2npwfZbBZr1qzB6OgoCoUCMpkMotEowuEwjh49Cr/fj97eXvT392N0dBSRSAT9/f0IBALo6+tDPp/H7OwsDh48eM7ffSdmDAzDOCOjQFcF3UaEi6juYqZPEzogyx08n9P3YWxCZ/LwGu7I6ZKiMaFhYt9h5xxisZinYprj4ymDhkp3VGNmD+fRbDZFfK5cLkv6KiuqOcd4PO6R2WBAXcty0GD19/cjnU5jfHxcAtg8EVSrVQwODqLRaGB4eBjJZBJ9fX1yapqcnJS2mt3GjIFhXCAs1Omg8z2AVzcKzMRh+iYzcrRvX2fzcOHl4u73+z3unk7XEiuO6Srigqp34dy1A/PBYMpAU3+J1+hMo5mZGdRqNaljCAQCqFarYhTon2eKK9NVCYvMeAqi24hzA+Z7PQDepj5TU1PiEmK2FgPCgUAAQ0NDSKfTUiTHLKhQKISXX34ZPp8P/f39KJfL5/xdd2LGwDAuIM6HQeD7AK9sFKg5xIpkBlmZXqplGrgY8p5cRIF5F5He5Wu3E6/nLls/pg0CdXt8Pp9oE3GhpbuIsYJGo4FGo4FQKIRkMol0Oi1iesB80Jp1AIxJOOcwOTnpCWZTCI+xA84/k8mIi4qfF9tj0qDFYjFEo1FPsJzxCeotNZtN6ajGNFWTsDYM47wZBL4XOV1KKhdk1gzoLmKsOdBZQsB8S0i9CALzrqbOQDB36vqEoYPIzPXXLTW5cDJbJ5VKyUmDLiC2umTAl/LcrB/QchUcE2MJzGYKhUKYmJhAMBhEb2+vpzgsm83KKYiZSsxwYjc2GtLe3l45lWQyGblvq9WSz4IiebrYrVuYMTCMC5DzaRD0e5LO96Z/X+/o+Zp4PA5gvtUkMO8K4uu0bhHdOto9xIWYBoGVyUwx5W6cO26tAwRA6gvi8TjC4TByuZxIX5dKJXEjMSDMxV/3jeYcqJpKA0L5CC7YDPL29PTI/XO5HKLRqEhp0DVVqVTQ09ODWCyG3t5eiUcEAgHJNuLYqYNEvaRuY8bAMC5QFsMg6PfuRGcV6eso6czdvS4+00aDCyAAiRnoFpw6W0c336Hx0MaItQcUuqvVatIykm0zKRcxNTXlUTw9ldQFMJ++CswL3bGymAHidrst73XixAlxDTFQzgWdWUYcA4PCupqZho2xD+cc4vG4p6Cum5gxMIwLmMU0CK8Fuou03AUwP25dS8AFUBeyaTE6Ps5UT2A+cAzMu5i0ZARlLejqoTRFsVj0BLK5aOuezFo4T8tN0LVDPz5jCwyaU7W0UCggFoshkUhgbGxMjGIkEkEqlZK6gXg8LjLX7ERHYzg9PY1oNOqJYbRaLdRqta5/V2YMDOMC50wqihcLZvjofgTM8df1CBR2A+Y7qPF57evXWUaEwVf653VPBd6Puj7M+2dAWWcPUdaCxofBcOoEcew8TTDGQQPBDCUW5jEuUS6XEQwGJVhdKpXQ19eHNWvWwDmHiYkJtNttJJNJmevMzAwKhQIajQZyuZy4xOxkYBjGaVmqRoEuDmC+hwLTUNkHwOfzSVCUO3UGTpnhwzRMACf1EmbnMl2JDOCkPwFIbEG3oGQWFHsVa6PC67lAA/OGiieWRqMhEhTAfDFdpVKR2gcAUgFNg0SXD/s01Ot16Z1Qq9UkrTQQCEg3NJ/Ph0Kh0PXvyYyBYSwzlqpRIM45TwMXLrp+vx+FQkEWxk4xO54YuLDrwDNPC1xkdaMbXh8MBsUvz3vpDCQaLQrKafcMM5b0qYSPswuacw7lchnj4+Oe1M9GoyGuJdYs0HUVCoXwwgsvIJ1OI51Ow+/3S2CbRX2tVguDg4MeuW/qJnUTMwaGsUx5tbTQpQDTPrnr7izw0nLaACTdkymdrMytVquSCcRgM1/PuAJTTXUjGWA+zRWAJ1bBfweDQTml0HDQYNGA1Ot1TzYTF26+L+sf6CKjO4yFea1WC8ViUfSNWPPASmYaKQBSJ9FtzBgYxuuApW4YKBvNnbrO6+/UOWIQl4slA8W64EvHBLib1umhlKSgUikAT6CapwutqKqNEuMIuu6h1WohlUqJi6vVaoniKa8hvDcNCK9nIRsNxMzMDFKpFKrVKvr6+iSorN1e3cKMgWG8zjhVWuhSMBBc4PVCrBVP6XphIRjVP6PRqGdOXHQ7lUN15TJ3+rqCWb8HjUc4HJbAMTulNZtNTE5OIhQKyc6dRofuLwZ6+X58jHIUjGt0VlLzFMHaDBqncrmMcDgsonZWZ2AYxoJwKgMBnH8joYPNPA1w8eeOmY/TZdRutz39CXTcQGsTUWdInzK0hAZrCzpF9OgC4vMM6FLldHp6WgwG6w+Y7cPTDt1KAERIj7URTCllsRtPBAxiM9tpfHwc0WhU+ih3GzMGhmGcltMZifMNU1OBeWlqUqvVZJEOh8OeVE9gPoOJfZZ5YgDmaxu064X+/VqthkKhgFAoJH0F6vW6GAUaLmY/UaqCGU/AXNCa7iwu+qxpYABaB8b12JiGWiwWJQuJMQXTJjIM43VP566YAVzm/WsXjW7VyUpjZi/prCAAEndgoFj3Z2Z7SgafdS0EYxoMardaLSSTSZTLZTSbTU+DGwByX2C+aQ//3Ww2kUwmRa6CRoTXspaBbqRuYsbAMIxlAaWpTyWLQVcOgJPcR7otpu5HzL/rrmasMGbKKmMSbFTv8/lEqZWGg88xPbVTNoMuLArRVSoVxONxRCIRjxxHOBz2COt1GzMGhmEsG3TGTif062t5DGDeONBnz1NDPB6XtFKeBljBHAqFZNFndTRdVHwPLvI8rVBWm7URzKBiPQOD1Xycp4KBgQHPuHt6eqzozDAM42xg+ib99VxUdRtLupK0emkkEkE0GvWomgIQwTwtxc0TBHfuzEbSjXB4PwbGa7WaCOqxmppGgeOamppCqVSSBkIMMncbMwaGYbwuYAAamBfQA+Z7IzBDiKcD1gEwI4iuIQrhabjg8zQAzPn/4/E4kskkGo2GR/VUZzTpauvp6Wk5cfDUceLECc+JJ5lMeoLU3cKMgWEYr3t072bdEEe7k3ii0P2MO5vyMI2U0hX0/wNzp5NgMCgtL3lvvo4xh3q9LtLadDfphkHlcvkV3WFnixkDwzBe93CnzjoF3aktHo973Dzs0aB7HhMaCGoVUW6CshZ8nvEDBoL5ns1mE5FIBOFwGO12G9VqVVxGoVAIjUZDWnh2GzMGhmEYgOz4daEd01MpSEc9IfZF0A16WIXMmgDWFOi2ms1mE+l0WrSYWDTHBZ7pr9Q20pIYDIDrJkDdxIyBYRgGTt/jmS6ZdrstsQGdcspANNNVqR/UbDYRDoc9jXlYs8DgNOMIWrZienoa1WpVXFEzMzMIhUJSaR0KhTy9nruFGQPDMIxXgDt9fWpgMJkZQNzl03VEF5GWnZienpYKZdYgxONx9PT0oFqtyimEEheUreB71Wo16dtgchSGYRjnGTam0ScHBn1ZPcxCMqagUmSP1cK6KxvdS9VqFZFIBJlMBolEQprg0D3E96Amk76HZRMZhmEsIVj1TBcRU0Mpa8HHuNvX0tN+v99ToJZOp6UAbWpqSk4c/GF2U09PjzW3MQzDWCzo/ulEp3kySBwKhURpVYvhabcPXUJUKWU1ciKRQCwWE6kLxgfodqKR6TZmDAzDMLqEFrijnIXuaKab7Pj9fpGdYMYS4woseksmk0in05JKSukLMwaGYRiLyOlOB50456Q1JQXydEc13f2MCz/TTBlIrtfrKJfLiEQi4kLK5/MIhULW3MYwDONCYWZmRorGotGoxz2ku6DxNAFAUlZ1b2R2gIvFYlLRbHUGhmEYi8xrPR0QLuwMKtMdxJgB4whaNZUNcQCvyJ4uYus2ZgwMwzDOkDM1CCxEY/9jSmYzy4h1B7rRDd8HmFdFZXOehcCMgWEYxnmA7iCK4NElRKkKZhSxOllXPwNzKqjUOLKiM8MwjCXCmZ4OgHmpawByImA9AcXy6DqiMdBpqKxJsGwiwzCMC5hO48EYAAXpdJ9kGgEA4k5iCupCnAz8r36JYRiGcSrOdYfOuEGtVpMaBOoaUZZCy11Q5lo36ukWZgwMwzDOgXMxCKwrYDqp7rBGAwBAhPL42EIYA3MTGYZhnCNnEz8A5txBrDjWMYFODSM23QEgKabdxoyBYRjGIsJgMQARowPgyTLSBoKuo25jxsAwDKMLnO3pgMzOzqLZbEovZIrdtdtthEIhhMNh9PT0eAxGNzFjYBiG0SXO1SAA8yeFZrPp6XY2OzuLUCiEYDCIQCDQpRHPY8bAMAyji3TDIBBmEGkhOwCWTWQYhnEh0E03DnWIaGB0jKGb2MnAMAxjAeiWy6jVannuyQK1bmPGwDAMY4E4V4NAY6CVT9lWs9uck5vo3nvvhc/nw+233y6PNZtNbN++Hb29vUgkErjhhhswNjbmed3hw4exbds2xGIx9Pf344477jgpVWrXrl3YuHEjwuEw1q9fjx07dpzLUA3DMBYFFpKdC0wnbTabS68C+YknnsCXvvQlXHHFFZ7HP/zhD+O73/0uvvGNb2D37t04evQo3vWud8nzMzMz2LZtG6ampvA///M/+Nd//Vfs2LEDn/zkJ+WaQ4cOYdu2bfid3/kd7Nu3D7fffjv+9E//FP/xH/9xtsM1DMNYVLrh2mF18kLEDHzuLO5arVaxceNG3Hffffjbv/1bvOlNb8I//MM/oFQqoa+vD//2b/+GP/zDPwQAvPDCC3jDG96APXv24Oqrr8aDDz6I3/u938PRo0cxMDAAAPjnf/5n3HnnnThx4gRCoRDuvPNOPPDAA9i/f7+857vf/W4Ui0U89NBDr2mM5XIZ6XR6wfqFGoZhLBbBYBD1eh2lUgmpVKor9zyrk8H27duxbds2bNmyxfP43r170W63PY9fcsklWLVqFfbs2QMA2LNnDy6//HIxBACwdetWlMtlPPfcc3JN5723bt0q9zgVrVYL5XLZ82MYhrEcmZqa6vo9zzgKsXPnTvzf//0fnnjiiZOeGx0dRSgUQiaT8Tw+MDCA0dFRuUYbAj7P517pmnK5jEajgWg0etJ733PPPfjUpz51ptMxDMMwcIYngyNHjuBDH/oQvvrVryISiSzUmM6Ku+66C6VSSX6OHDmy2EMyDMO4YDgjY7B3714cP34cGzduRE9PD3p6erB792784z/+I3p6ejAwMICpqSkUi0XP68bGxjA4OAgAGBwcPCm7iP9+tWtSqdQpTwUAEA6HkUqlPD+GYRjGa+OMjMHmzZvx7LPPYt++ffLz5je/GTfddJP8PRgM4pFHHpHXHDhwAIcPH8bIyAgAYGRkBM8++yyOHz8u1zz88MNIpVK49NJL5Rp9D17DexiGYRjd5YxiBslkEpdddpnnsXg8jt7eXnn8/e9/Pz7ykY8gl8shlUrhz//8zzEyMoKrr74aAHDttdfi0ksvxXvf+1585jOfwejoKP7qr/4K27dvRzgcBgDceuut+Kd/+id87GMfw/ve9z48+uij+PrXv44HHnigG3M2DMMwOuh6Gdvf//3fw+/344YbbkCr1cLWrVtx3333yfOBQADf+973cNttt2FkZATxeBw333wzPv3pT8s1a9aswQMPPIAPf/jD+NznPoeLLroIX/7yl7F169ZuD9cwDMPAWdYZXAhYnYFhGMsV5xymp6cXv87AMAzDWF6YMTAMwzDMGBiGYRhmDAzDMAyYMTAMwzBgxsAwDMOAGQPDMAwDZgwMwzAMmDEwDMMwYMbAMAzDgBkDwzAMA2YMDMMwDJgxMAzDMGDGwDAMw4AZA8MwDANmDAzDMAyYMTAMwzBgxsAwDMOAGQPDMAwDZgwMwzAMmDEwDMMwYMbAMAzDgBkDwzAMA2YMDMMwDJgxMAzDMGDGwDAMw4AZA8MwDANmDAzDMAyYMTAMwzBgxsAwDMOAGQPDMAwDZgwMwzAMmDEwDMMwYMbAMAzDgBkDwzAMA2YMDMMwDJgxMAzDMGDGwDAMw4AZA8MwDANmDAzDMAyYMTAMwzBgxsAwDMOAGQPDMAwDZgwMwzAMmDEwDMMwYMbAMAzDgBkDwzAMA0DPYg9goXDOef40DMNYLizE+rZsjUGhUAAAzMzMLPJIDMMwFoZKpYJ0Ot2Vey1bY5DL5QAAhw8f7tqHtViUy2WsXLkSR44cQSqVWuzhnBPLZS7LZR6AzWWp8kpzcc6hUqlgeHi4a++3bI2B3z8XDkmn0xf8LwVJpVI2lyXGcpkHYHNZqpxuLt3e5FoA2TAMwzBjYBiGYSxjYxAOh3H33XcjHA4v9lDOGZvL0mO5zAOwuSxVzvdcfM5yLw3DMF73LNuTgWEYhvHaMWNgGIZhmDEwDMMwzBgYhmEYWKbG4Atf+AJ+5Vd+BZFIBJs2bcL//u//LvaQTuJv/uZv4PP5PD+XXHKJPN9sNrF9+3b09vYikUjghhtuwNjYmOcehw8fxrZt2xCLxdDf34877rgD09PTCz72H/zgB3j729+O4eFh+Hw+fOtb3/I875zDJz/5SQwNDSEajWLLli342c9+5rlmYmICN910E1KpFDKZDN7//vejWq16rnnmmWfwtre9DZFIBCtXrsRnPvOZ8zqPP/7jPz7pO7ruuuuW3DwA4J577sGv//qvI5lMor+/H7//+7+PAwcOeK7p1u/Url27sHHjRoTDYaxfvx47duw473P57d/+7ZO+m1tvvXVJzeWLX/wirrjiCikaGxkZwYMPPijPL7nvwy0zdu7c6UKhkPuXf/kX99xzz7lbbrnFZTIZNzY2tthD83D33Xe7N77xje7YsWPyc+LECXn+1ltvdStXrnSPPPKIe/LJJ93VV1/t3vrWt8rz09PT7rLLLnNbtmxxTz31lPv+97/v8vm8u+uuuxZ87N///vfdX/7lX7pvfvObDoC7//77Pc/fe++9Lp1Ou29961vu6aefdu94xzvcmjVrXKPRkGuuu+46d+WVV7of//jH7oc//KFbv369e8973iPPl0olNzAw4G666Sa3f/9+97Wvfc1Fo1H3pS996bzN4+abb3bXXXed5zuamJjwXLMU5uGcc1u3bnVf+cpX3P79+92+ffvc7/7u77pVq1a5arUq13Tjd+rnP/+5i8Vi7iMf+Yh7/vnn3ec//3kXCATcQw89dF7n8lu/9Vvulltu8Xw3pVJpSc3lO9/5jnvggQfcT3/6U3fgwAH3iU98wgWDQbd//37n3NL7PpadMXjLW97itm/fLv+emZlxw8PD7p577lnEUZ3M3Xff7a688spTPlcsFl0wGHTf+MY35LGf/OQnDoDbs2ePc25uIfP7/W50dFSu+eIXv+hSqZRrtVoLOnZN5yI6OzvrBgcH3Wc/+1l5rFgsunA47L72ta8555x7/vnnHQD3xBNPyDUPPvig8/l87pe//KVzzrn77rvPZbNZz1zuvPNOt2HDhvMyD+fmjME73/nO075mKc6DHD9+3AFwu3fvds5173fqYx/7mHvjG9/oea8bb7zRbd269bzNxbk5Y/ChD33otK9ZqnPJZrPuy1/+8pL8PpaVm2hqagp79+7Fli1b5DG/348tW7Zgz549iziyU/Ozn/0Mw8PDWLt2LW666SYcPnwYALB37160223PPC655BKsWrVK5rFnzx5cfvnlGBgYkGu2bt2KcrmM55577vxORHHo0CGMjo56xp5Op7Fp0ybP2DOZDN785jfLNVu2bIHf78fjjz8u11xzzTUIhUJyzdatW3HgwAFMTk6ep9nMHcH7+/uxYcMG3HbbbaKGu9TnUSqVAMwLNnbrd2rPnj2ee/Cahfz/1TkX8tWvfhX5fB6XXXYZ7rrrLtTrdXluqc1lZmYGO3fuRK1Ww8jIyJL8PpaVUN34+DhmZmY8Hx4ADAwM4IUXXlikUZ2aTZs2YceOHdiwYQOOHTuGT33qU3jb296G/fv3Y3R0FKFQCJlMxvOagYEBjI6OAgBGR0dPOU8+t1jwvU81Nj32/v5+z/M9PT3I5XKea9asWXPSPfhcNptdkPFrrrvuOrzrXe/CmjVr8OKLL+ITn/gErr/+euzZsweBQGDJzmN2dha33347fuM3fgOXXXaZvFc3fqdOd025XEaj0UA0Gl3wuQDAH/3RH2H16tUYHh7GM888gzvvvBMHDhzAN7/5zSU1l2effRYjIyNoNptIJBK4//77cemll2Lfvn1L7vtYVsbgQuL666+Xv19xxRXYtGkTVq9eja9//etd/w9lnB3vfve75e+XX345rrjiCqxbtw67du3C5s2bF3Fkr8z27duxf/9+/OhHP1rsoZwzp5vLBz7wAfn75ZdfjqGhIWzevBkvvvgi1q1bd76HeVo2bNiAffv2oVQq4d///d9x8803Y/fu3Ys9rFOyrNxE+XwegUDgpIj82NgYBgcHF2lUr41MJoNf/dVfxcGDBzE4OIipqSkUi0XPNXoeg4ODp5wnn1ss+N6v9B0MDg7i+PHjnuenp6cxMTGxpOe3du1a5PN5HDx4UMax1ObxwQ9+EN/73vfw2GOP4aKLLpLHu/U7dbprUqlU1zcxp5vLqdi0aRMAeL6bpTCXUCiE9evX46qrrsI999yDK6+8Ep/73OeW5PexrIxBKBTCVVddhUceeUQem52dxSOPPIKRkZFFHNmrU61W8eKLL2JoaAhXXXUVgsGgZx4HDhzA4cOHZR4jIyN49tlnPYvRww8/jFQqhUsvvfS8j5+sWbMGg4ODnrGXy2U8/vjjnrEXi0Xs3btXrnn00UcxOzsr/6lHRkbwgx/8AO12W655+OGHsWHDhvPiIjoVL7/8MgqFAoaGhmSMS2Uezjl88IMfxP33349HH330JNdUt36nRkZGPPfgNd38//VqczkV+/btAwDPd7MU5tLJ7OwsWq3W0vw+zjwevrTZuXOnC4fDbseOHe755593H/jAB1wmk/FE5JcCH/3oR92uXbvcoUOH3H//93+7LVu2uHw+744fP+6cm0s7W7VqlXv00Ufdk08+6UZGRtzIyIi8nmln1157rdu3b5976KGHXF9f33lJLa1UKu6pp55yTz31lAPg/u7v/s499dRT7he/+IVzbi61NJPJuG9/+9vumWeece985ztPmVr6a7/2a+7xxx93P/rRj9zFF1/sScksFotuYGDAvfe973X79+93O3fudLFYrKspma80j0ql4v7iL/7C7dmzxx06dMj913/9l9u4caO7+OKLXbPZXFLzcM652267zaXTabdr1y5PumW9XpdruvE7xVTGO+64w/3kJz9xX/jCF7qeWvpqczl48KD79Kc/7Z588kl36NAh9+1vf9utXbvWXXPNNUtqLh//+Mfd7t273aFDh9wzzzzjPv7xjzufz+f+8z//0zm39L6PZWcMnHPu85//vFu1apULhULuLW95i/vxj3+82EM6iRtvvNENDQ25UCjkVqxY4W688UZ38OBBeb7RaLg/+7M/c9ls1sViMfcHf/AH7tixY557vPTSS+7666930WjU5fN599GPftS12+0FH/tjjz3mAJz0c/PNNzvn5tJL//qv/9oNDAy4cDjsNm/e7A4cOOC5R6FQcO95z3tcIpFwqVTK/cmf/ImrVCqea55++mn3m7/5my4cDrsVK1a4e++997zNo16vu2uvvdb19fW5YDDoVq9e7W655ZaTNhVLYR7OuVPOA4D7yle+Itd063fqsccec29605tcKBRya9eu9bzH+ZjL4cOH3TXXXONyuZwLh8Nu/fr17o477vDUGSyFubzvfe9zq1evdqFQyPX19bnNmzeLIXBu6X0fJmFtGIZhLK+YgWEYhnF2mDEwDMMwzBgYhmEYZgwMwzAMmDEwDMMwYMbAMAzDgBkDwzAMA2YMDMMwDJgxMAzDMGDGwDAMw4AZA8MwDANmDAzDMAwA/w9xeWog4gCVZ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png;base64,iVBORw0KGgoAAAANSUhEUgAAAYMAAAIQCAYAAABjfgJiAAAAOXRFWHRTb2Z0d2FyZQBNYXRwbG90bGliIHZlcnNpb24zLjguMiwgaHR0cHM6Ly9tYXRwbG90bGliLm9yZy8g+/7EAAAACXBIWXMAAA9hAAAPYQGoP6dpAAD4y0lEQVR4nOy9ebSsd1Xm/9R0ah7PdIcMBAKJUWRUiIIDRiKCNhKaQVvCJMIK9A9QQGyUBjW0oCAIQq+mW2xMWgUFWoJBDDIoWYgoLWgHQQIh995zz1jzcGr6/XH6s2u/dS8hN6kMcL/PWmfde+pUvfW+b52zh2c/e+/YdDqdKiAgICDgrEb8nj6BgICAgIB7HsEZBAQEBAQEZxAQEBAQEJxBQEBAQICCMwgICAgIUHAGAQEBAQEKziAgICAgQMEZBAQEBAQoOIOAgICAAAVnEBBwh/Cf//N/ViwWO6Pnbm9v38VnFRBwxxGcQcA3xLve9S7FYjH9/d///T19Kt8SuPrqq/X+97//Ljv+xz72MT3pSU/SoUOHtLS0pLW1Nf3ET/yE/uzP/sye89WvflWxWEy/9Vu/dbuP+/KXv1yxWExPfepTT/vzb3bM0zm7Zz7zmYrFYqf9ymQyt/vcAu4+JO/pEwgI+FbEq171Kv3SL/1S5LGrr75aT37yk/XEJz5x4e/36le/Wq997Wt1//vfXz//8z+v888/Xzs7O/rQhz6kK664Qtdcc41++qd/+oyPO51O9b/+1//Sfe5zH/35n/+5Wq2WisXiQs45nU7rne985ymPJxKJhRw/YLEIziAg4A4gmUwqmbx7/nze+9736rWvfa2e/OQn69prr1UqlbKfvexlL9OHP/xhDYfDO3Tsj33sY7r11lv10Y9+VJdffrn+7M/+TFdeeeVCzjuZTOo//If/sJBjBdz1CDRRwBnhmc98pgqFgm655RY94QlPUKFQ0NGjR/W2t71NkvT5z39ej3nMY5TP53X++efr2muvjbx+d3dXv/iLv6gHPvCBKhQKKpVKetzjHqf/83/+zynv9bWvfU0/+ZM/qXw+r7W1Nb3kJS/Rhz/8YcViMX3sYx+LPPfTn/60fuzHfkzlclm5XE4/+IM/qL/927+9zWuZTqdaWVnRS1/6UntsMpmoUqkokUioXq/b47/5m7+pZDKpdrst6dSaQSwWU6fT0R/8wR8YHfLMZz4z8n71el3PfOYzValUVC6X9axnPUvdbvc2z1GSfuVXfkW1Wk3/43/8j4gjAJdffrme8IQnfNPjnA7XXHONLrnkEv3wD/+wLrvsMl1zzTV36DgB3/oIziDgjDEej/W4xz1O5557rl7/+tfrPve5j174whfqXe96l37sx35MD3/4w/Wbv/mbKhaLesYznqGbb77ZXvuVr3xF73//+/WEJzxBb3zjG/Wyl71Mn//85/WDP/iDOn78uD2v0+noMY95jP7qr/5K//E//kf9p//0n/SpT31Kr3jFK045n49+9KP6gR/4ATWbTb361a/W1VdfrXq9rsc85jH6u7/7u294HbFYTN///d+vT3ziE/bYP/3TP6nRaEhSxJl88pOf1EMe8hAVCoXTHuvd73630um0Hv3oR+vd73633v3ud+vnf/7nI895ylOeolarpde97nV6ylOeone96116zWtec5v3+ktf+pJuuukmPfGJT1wYfQMGg4H+9E//VE9/+tMlSU9/+tP10Y9+VBsbG6d9frfb1fb29ilft+XQTvf8ZrO50OsIWBCmAQHfAL//+78/lTT9zGc+Y49deeWVU0nTq6++2h7b29ubZrPZaSwWm/7RH/2RPX7TTTdNJU1f/epX22P9fn86Ho8j73PzzTdP0+n09LWvfa099tu//dtTSdP3v//99liv15tefPHFU0nTv/7rv55Op9PpZDKZ3v/+959efvnl08lkYs/tdrvTCy64YPqjP/qjt3mNb3jDG6aJRGLabDan0+l0+pa3vGV6/vnnT7/3e793+opXvGI6nU6n4/F4WqlUpi95yUvsda9+9aun838++Xx+euWVV57yHjz32c9+duTxn/qpn5ouLy/f5vl94AMfmEqavulNb7rN54Gbb755Kmn6hje84Zs+973vfe9U0vRLX/rSdDqdTpvN5jSTyZzyXhzzm31tbW3Za/g9Od3X5ZdffruuJeDuRagZBNwhPPe5z7X/VyoVXXTRRfryl7+spzzlKfb4RRddpEqloq985Sv2WDqdtv+Px2PV63UVCgVddNFF+od/+Af72fXXX6+jR4/qJ3/yJ+2xTCajn/u5n9Mv/MIv2GOf+9zn9KUvfUmvetWrtLOzEznHH/mRH9G73/1uTSYTxeOnT4If/ehHazwe61Of+pQuv/xyffKTn9SjH/1ora+v65Of/KQk6Qtf+ILq9boe/ehHn+ltiuD5z3/+Ke/9vve9T81mU6VS6bSvIYpedFYgHVBED3/4w3XhhRfaezz+8Y/XNddcoxe/+MWnPP95z3ue/v2///enPP4//+f/1Lvf/e5THs9kMvrzP//zUx5fWVm58ycfsHAEZxBwxshkMlpdXY08Vi6Xdc4555yivS+Xy9rb27PvJ5OJ3vzmN+v3fu/3dPPNN2s8HtvPlpeX7f9f+9rXdL/73e+U42G4wJe+9CVJus2iZ6PRULVaPe3PHvrQhyqXy+mTn/ykOYPXvOY1OnTokH73d39X/X7fnMKjHvWob/getwfnnXde5HvOaW9v7xs6Ax5vtVp36r3nUa/X9aEPfUgvfOEL9eUvf9ke//7v/3796Z/+qf71X/9VD3jAAyKvuf/976/LLrvslGP9zd/8zWnfI5FInPb5AfdOBGcQcMb4RtLAb/T41G1Wvfrqq/Urv/Irevazn61f+7VfU61WUzwe14tf/GJNJpMzPhde84Y3vEEPfvCDT/ucb8TzS1IqldIjHvEIfeITn9CXv/xlbWxsWGYwHA716U9/Wp/85Cd18cUXn+IAzxS35/7M4+KLL5Z0UJhfJN7znvdoMBjot3/7t/Xbv/3bp/z8mmuu+ab1jIBvLwRnEHC34r3vfa9++Id/WP/9v//3yOP1ej1CH5x//vn6l3/5F02n00h24KNYSbrf/e4n6SCCvqNR6KMf/Wj95m/+pv7qr/5KKysruvjiixWLxfSd3/md+uQnP6lPfvKTt0utc3s7ks8ED3jAA3TRRRfpAx/4gN785jffpmM7E1xzzTX6ru/6Lr361a8+5Wf/9b/+V1177bXBGZxlCGqigLsViUTilEj4Pe95j44dOxZ57PLLL9exY8f0v//3/7bH+v2+/tt/+2+R5z3sYQ/T/e53P/3Wb/2WyT49tra2vuk5PfrRj9ZgMNDv/M7v6FGPepQZdZRBx48fv131gnw+H5GjLgqvec1rtLOzo+c+97kajUan/Pwv//Iv9cEPfvB2H+/rX/+6PvGJT+gpT3mKnvzkJ5/y9axnPUtf/vKX9elPf3qRlxFwL0fIDALuVjzhCU/Qa1/7Wj3rWc/S933f9+nzn/+8rrnmGt33vveNPO/nf/7n9da3vlVPf/rT9f/9f/+fDh8+rGuuucZGGWCw4/G43vnOd+pxj3ucvvM7v1PPetazdPToUR07dkx//dd/rVKpdNoipsell16qZDKpL37xi3re855nj//AD/yA3v72t0vS7XIGD3vYw/RXf/VXeuMb36gjR47oggsu0CMe8Ygzuj+nw1Of+lR9/vOf12/8xm/oH//xH/X0pz/dOpCvv/563XDDDaf0c9xwww3q9/unHOuJT3yirrvuOk2n00hx3uPHf/zHlUwmdc0119yp8x+NRvrDP/zD0/7sp37qp5TP5+/wsQMWj+AMAu5W/PIv/7I6nY6uvfZa/fEf/7Ee+tCH6rrrrjtltEOhUNBHP/pRvehFLzJ65BnPeIa+7/u+T1dccUVkvs0P/dAP6cYbb9Sv/dqv6a1vfava7bYOHTqkRzziEado/U+HfD6vhzzkIfrMZz4TKRLjAM4991ydf/753/Q4b3zjG/W85z1Pr3rVq9Tr9XTllVcuxBlI0q//+q/rMY95jN7ylrfo7W9/u3Z3d1WtVvXIRz5SH/jAB04x7Ndff72uv/76U45zn/vcR9dcc43OO+88PehBDzrte1UqFT3qUY/SH//xH+uNb3zjHT7nwWCgn/3Znz3tz26++ebgDO5liE1vq3oVEHAvw+/8zu/oJS95iW699VYdPXr0nj6dgIBvGwRnEHCvRa/XUzabte/7/b4e8pCHaDwe61//9V/vwTMLCPj2Q6CJAu61eNKTnqTzzjtPD37wg9VoNPSHf/iHuummm8L8nICAuwDBGQTca3H55Zfrne98p6655hqNx2Ndcskl+qM/+qNvOHc/ICDgjuNeTRO97W1v0xve8AZtbGzoQQ96kH73d39X3/u933tPn1ZAQEDAtx3utX0Gf/zHf6yXvvSlevWrX61/+Id/0IMe9CBdfvnl2tzcvKdPLSAgIODbDvfazOARj3iEvud7vkdvfetbJR2MHTj33HP1ohe96BQZYkBAQEDAncO9smawv7+vz372s3rlK19pj8XjcV122WW68cYbT/uawWCgwWBg308mE+3u7mp5efkuGRMQEBAQcE9hOp2q1WrpyJEj33Ai75niXukMtre3NR6Ptb6+Hnl8fX1dN91002lf87rXvS7MUgkICDir8PWvf13nnHPOQo51r3QGdwSvfOUrI+sLG42GzjvvPCUSiZAZBAQEfFthOp1qPB4vdM/FvdIZrKysKJFI6OTJk5HHT548qUOHDp32Nel0OrI4BbCPNiAgIODbDYu0bfdKNdHS0pIe9rCH6YYbbrDHJpOJbrjhBl166aX34JkFBAQEfHviXpkZSNJLX/pSXXnllXr4wx+u7/3e79Xv/M7vqNPp6FnPetY9fWoBAQEB33a41zqDpz71qdra2tKv/uqvamNjQw9+8IN1/fXXn1JUDggICAi487jX9hncWTSbTZXLZSWTyVAzCAgI+LbCdDrVaDRSo9H4hvuzzxT3yppBQEBAQMDdi+AMAgICAgKCMwgICAgICM4gICAgIEDBGQQEBAQEKDiDgICAgAAFZxAQEBAQoOAMAgICAgIUnEFAQEBAgIIzCAgICAhQcAYBAQEBAQrOICAgICBAwRkEBAQEBCg4g4CAgIAABWcQEBAQEKDgDAICAgICFJxBQEBAQICCMwgICAgIUHAGAQEBAQEKziAgICAgQMEZBAQEBAQoOIOAgICAAAVnEBAQEBCg4AwCAgICAhScQUBAQECAgjMICAgICFBwBgEBAQEBCs4gICAgIEDBGQQEBAQEKDiDgICAgAAFZxAQEBAQoOAMAgICAgIUnEFAQEBAgIIzCAgICAhQcAYBAQEBAQrOICAgICBAwRkEBAQEBCg4g4CAgIAABWcQEBAQEKDgDAICAgICFJxBQEBAQICCMwgICAgIUHAGAQEBAd9yiMcXb7qDMwgICAj4FkIymVQ+n1/8cRd+xICAgICAhSIWi2k6nSqZTCqXy90lmUFwBgEBAQH3csRiMWUyGS0tLWlpaUnT6XTh7xGcQUBAQMC9GKlUSrlcTolEQrFY7C57n+AMAgICAu6FiMViWlpaUjabVTwejziCRCKx8PcLziAgICDgXoZ4PK5kMmmOQDpwDolEQslkMtQMAgICAs4GTKdTpVIpJZMzE42D8I8tEsEZBAQEBNxN+GaFXww+/6Igms8G7oraQXAGAQEBAXcDbo8CCLXQ6V7jM4PgDAICAgK+xXB7nEAikVA6nVYqlTJD7+sD0+lU0+lUiURCS0tLwRkEBAQEfCvhthxBPB63r0wmo2QyqUQiYa/h+1gspmQyaX0GsVhM4/F44ecanEFAQEDAXYBvlhGQDUD9JBIJJRIJxeNxcwI85umj8XgcpKUBAQEB3wr4Zo4gFospFotpNBoplUpZhkAW4DOCZDKppaUlxeNxjUaju+ycw6C6gICAgAXi9tQIptOp9vf3rRYgzRwEP59MJqYmisfj9j0Zw6IRMoOAgICABeG2HAFGfF4+SuHYj5uYTCaWIUAb8dy7aiRFcAYBAQEBC8BtOYKlpSUrEkML+SgfY4+hj8fjSqVSymaz5jigjdLp9F1CFwVnEBAQEHAXAiOPs4AaOh39QzaQSqW0tLSkVCoVOc5oNFK/3w/S0oCAgIB7I24rK/BSUUZMeDoIeNookUhoMploMBhYcZmMgp8tGsEZBAQEBNwJfCNH4PsDoIHmn8ucIU8fxWIxcwCSIjWDpaUlJRIJ7e/vL/w6gjMICAgIuAuQSqWsjyAej2s8Hp8iH53vK/CD6PzPcAb0HAwGg4Wfb3AGAQEBAXcQp8sK2EPgHcFkMjGqxxv8+fETPivwQ+roTB6Px5pMJsrlcgu/luAMAgICAu4A5h0BnD9Ujo/+ee7S0pI5Ap8leFoIx+GnleIwKCyHzCAgICDgXgicAP0CvosYIz//uK8XJJNJKwpj/P2uYxRIvG44HC7+GhZ+xICAgIBvc2CYpVmhGAook8lENpRNJhNNJpNITWA6nVo2gJSUruP5eUXSQUbQ7/etazl0IAcEBATcw4jH42awJUWyAb6XZl3EnhoCGPtUKmUqIuoB/vhkCdQJGFkRMoOAgICAexCxWCziCDxQC0ky6edkMtFoNLJBc/yLI2AaqVccxWIxKxAznA5l0nA4jMwzWiSCMwgICAi4nfAyUD9UTlLkeyggXxw+3RJ7P2JiOByanNQ7CvoKcEBMO100gjMICAgI+AbwYyQw2n4fMQViv44Sgz4/kG6+h8APphuNRhElEjOJYrGYUqmULbbhOf1+f+HXGpxBQEBAwDcARtt/wfFLihh9iro4BO8gMOS+8MuxqDkkEgnl83kVCgWlUimNRiMVCgVlMhllMhl7biqVUr1eX/i1BmcQEBAQ4EDEPp1ObbsYhtwXfSn2ztNA85mAl5Ni9DlmKpVSuVxWtVrVcDhULpdTsVi0RjXpoCA9HA41Ho/V6XQ0nU61vb298OsOziAgICDAIR6Pq1AoSJJJQk+3gUxSxMhLswmlkmxPAQVfHEY6nVY2m1WxWFSxWFS1WlU6nY48h2MPh0PV6/VIlsExFo3gDAICAgL+H+gRWFpaUi6X0/7+vvb3983gz+8fkBQx9n4vAXx/oVBQIpEwyod+hEQioUwmo3w+r3w+b1NKB4OBer2ejarO5/NKp9Maj8eSdFqp6iIQnEFAQMBZDS/59LODYrGYarWaJpOJ+v2+KXjmF9Hwr98/sLS0pHw+r/X1ddVqNTPeS0tLisViGgwGSqfTWlpa0v7+vhKJhLa3tzUcDk1imslklE6nNZlM1Ov1ImOsi8Xiwu9DcAYBAQFnNeDuJdkwuP39faOIcrmc0UY0e7G1zC+Z8ZlBNptVtVrVZDJRvV7XdDq1rKDX69lsITag5XI5tVotJRIJlctlyyb8/KLpdGrnSZaw0Puw8CMGBAQEfAsA/t1PDUXhk0gkTEY6mUxsCqkkmxnE+AhJkTEUjJn2E0lpFmu325ZlFAoF6zoejUZaXl42J+N7EvierGI0Gqndbi/8fgRnEBAQcFbCd/6i7/eD5cbjsU0cpSYgSblczrT+vV4vsnfAdwbjaJgnRDaQzWYlSYVCQel0WrlcLlIQbrVa2t/fNwdUKpWUzWatpjAajdTtdhd+P4IzCAgIOKuA8YdyYc2kJCv8enWQX0IzmUzUaDSsKSyZTGo8HhttA6UzmUyM/6ebGIcBBUV2UCqVFIvF1Gw2NRqNNB6PlUwmlcvlVKlUlM1mNZ1OLaNoNpthUF1AQEDAHQEG3ncQ+6mhXv/vi8i+WExkzw5iuoa9LFQ6yDgmk4m63a4dP5/PK5FIWBYwGAwii2zoOh4Oh8rn8/beg8FAm5ub6na7kbHWYRxFQEBAwBnA7wbgixHQ813ERPWe7/cSUmmWRfjtZfQM+Oe12217LjJVxkpIB/0LfJ/P5yXNisKNRsMyhF6vp/39fctmRqORRqNRWG4TEBAQcHtAlM9eAV8X8MVZ3zuA00D1Q/HXTxid7zZGQkovwP7+vnq9npaWltTpdEyFhJoIh7O+vm7H7Xa76vf7arfbisVi1mncarUkHTiJVCpl/Q50JC8awRkEBAR824AR0/PL5FEJzW8g87uGidQZNcHYCbIFHADyU96j0+nY8hmUSIPBQMPhUIPBQIVCwWoA/X5fOzs7li1kMhm1Wi0z7hShu92uhsOhRqOROatUKmXqI1RMi0RwBgEBAd+y8OodeHc/LZQuX6/VJ+LHuLMrwMtAfQ/BaDQyA+wLwb4A3e/3bX6Qfw3HyuVy6nQ6arfbdg78nH9xMBSKcUaAgvRdheAMAgIC7vX4ZstcUqmUFWmlGf1DZI88lKjej5b2BhZDj+wU2oalM9QJ/G7iXq9nkT0LbrLZrPUdJJNJ7e7ummGnwxgH0O12LdKnMLy0tKThcKhisWjyVDKUyWRidYZFIjiDgICAexXOdItXPB5XLpczNQ6PQeMMBgNrCuP4fqIoNIwfM03NgB4BKbq8ZjKZaDqdKpvNqtvtajQaWWHaF5JHo5HRSPl8Xr1eLzLWYjQa2TgK31XMMDscFc1ozCgKNFFAQMC3He7oCkev/snlcqbp94vnMaae9/ejoecNPbSNzwD81FKciqd6oI+Gw6FJUMfjsT3G4Lt+v2/PlQ4URe1226aQkoFks1l7Px7z85E8pbVIBGcQEBBwt+PO7vCNxWLKZrMReebpBslhtOkNmN8/4OcJjUajiLPwDWi8Fz/z/H46nVY8HreoHwkrNBQRPueHamk8HqtcLltWkMlkNJlMbDgd7yHJJKWcE1nOIhGcQUBAwN2GRSxyn+8bKJfLpg7yIyQkRVRFAOPPz5Cc4jCkWe8BktJMJhNZdo9xlmQKomw2q16vp1gsplKpZAolHA31BArBDMGjdkCmQn2CfgcG1OVyOcss9vf37/R9nEdwBgEBAXc5FuEEPMefy+VsRwBRN1mAN/7zfQR+OB1Ogch+PB7bMcgSUqmUFYHnz6Pf7xuN4x1CJpPRyspKpFt4f39fg8HAHEqv11Mul5MkywKglyaTiV0bVBHXSDGcHoRF4ox1Sp/4xCf0Ez/xEzpy5IhisZje//73R34+nU71q7/6qzp8+LCy2awuu+wyfelLX4o8Z3d3Vz/zMz+jUqmkSqWi5zznOadM4funf/onPfrRj1Ymk9G5556r17/+9Wd+dQEBAfcoUPDcGfgl80TpKHW8sodxE/OvoTiMg/B7i5kE6ikkr+v3fQZ8FYtFFQoFFYtFVSoVo3oYP12tVu119C1wzmQLxWJRuVwuMiI7m82qUCjYADvuHR3H1AyYbbRonHFm0Ol09KAHPUjPfvaz9aQnPemUn7/+9a/XW97yFv3BH/yBLrjgAv3Kr/yKLr/8cv3Lv/yL8Vw/8zM/oxMnTugjH/mIhsOhnvWsZ+l5z3uerr32WklSs9nUYx/7WF122WV6xzveoc9//vN69rOfrUqlouc973l38pIDAgLuDizCCUDTSIoYdX6GTfFjqL02388cItJHtcP3/ue+zsB0Ut/F7GWqZAzUGcg6ksmkhsPhKcfled4J8Zx0Om01AeYe+a7o8Xhsc5X6/f5dsuksNr0Tn1gsFtP73vc+PfGJT5R08OEfOXJEv/ALv6Bf/MVflHQwZ2N9fV3vete79LSnPU3/9//+X11yySX6zGc+o4c//OGSpOuvv14//uM/rltvvVVHjhzR29/+dv2n//SftLGxYb8Iv/RLv6T3v//9uummm27XuTWbTZXL5VMWUAQEBNz1uDMKIR/N+y5iP3I6mUwqn88bpQP8EDpJkf9LiiyyL5VKEaqG43MMMgO2i+Ek5hVG8Xjc5gf5VZjz2QbHxKijXAJ0HHsngAOhTjGdTjUcDtXv9/WGN7xBjUZDpVLpDt3reSy0ne3mm2/WxsaGLrvsMnusXC7rEY94hG688UZJ0o033qhKpWKOQJIuu+wyxeNxffrTn7bn/MAP/IA5Akm6/PLL9cUvflF7e3unfe/BYKBmsxn5CggIuPtxZx0BlAoFVLIDRkPTJxCLxUyuiSGmCDydTm0fgDfqGGNoHjIDP3cIY8/7+hHW85QRTWmcP1vSWGZDQZjn8P7UCZCmeloL58Z99MPzxuOxRqPRXTKbaKHOYGNjQ5K0vr4eeXx9fd1+trGxobW1tcjPk8mkarVa5DmnO4Z/j3m87nWvU7lctq9zzz33zl9QQEDAGeHOOIJsNhvZE4ARJhr2BhV6CAOKofZfFIhxAtQZSqWSqtWq6fnnZxVBNflJph5QRZLsvMg+iN59RuLPBxWSb1Dz/Quc67yklAyBmsFdsfbyrht0cTfjla98pRqNhn19/etfv6dPKSDgrMIddQQUfskIvDH03cJE8BSJoVRuq8HM7zHgtYVCwaSinr7xjgVH5A0/WQbGHopnfjmOp4JQI1F3gLL2oynodGY4HowI18dzfeF4EeqseSy0CnHo0CFJ0smTJ3X48GF7/OTJk3rwgx9sz9nc3Iy8bjQaaXd3115/6NAhnTx5MvIcvuc580in05HVcQEBAXcfztQ4eQPvDTENWL7O56N2nxX4vQReQjq/vIb34n34uW8qO93yG/98SeYAuFbGYPh9yL7JzTuU090rzh1JK9QS5+qdmV9sMz9PaVFY6BEvuOACHTp0SDfccIM91mw29elPf1qXXnqpJOnSSy9VvV7XZz/7WXvORz/6UU0mEz3iEY+w53ziE5+I8GIf+chHdNFFF6larS7ylAMCAu5mUBdgnpCXfUqzXQTzxpzIHu09z/HNXZ4egteff1yajbKYl4+SQfjXzYOfU9fAceTzecsCyHLmsw3viDj3+TWb3BMMPgok5Kd3lTM448yg3W7ry1/+sn1/880363Of+5xqtZrOO+88vfjFL9av//qv6/73v79JS48cOWKKo+/4ju/Qj/3Yj+nnfu7n9I53vEPD4VAvfOEL9bSnPU1HjhyRJP30T/+0XvOa1+g5z3mOXvGKV+gLX/iC3vzmN+tNb3rTYq46ICBgYbi9WQFG06tupNkMf7860vP1ROhQMBRePZ3jC7BkFRhcDOv8+GmKzTwPumeeMvIROudLsZhCNUYdmoefkeVkMhkLbqGoeA4KJ67LK5FQL83XIu4Vs4n+/u//Xj/8wz9s37/0pS+VJF155ZV617vepZe//OXqdDp63vOep3q9rkc96lG6/vrrI7M0rrnmGr3whS/Uj/zIjygej+uKK67QW97yFvt5uVzWX/7lX+qqq67Swx72MK2srOhXf/VXQ49BQMC3GDBmFEjnKRqMvzd0UEXzFItXC/E6L0Wdl5F6J+UlqT5LgNbxVNJ8FkHmwo4BXyzG0PPeFJN5Ld3JdDpzzjxOXwGTSzknxlZwHdPp1FRKHGPhn9Wd6TO4NyP0GQQE3PW4LfOBQghu3/PgXsbpDTtR+bwzgFrCWFJcRXJ5ujoAmYiXqPLF4DkMs6dxfEE6Ho/bc9k74ANb3pvCsndww+HQuo0Hg4EGg4FdG5JY5LLdbjfiZFiO4+sK7XbblEWDwUBXX331QvsMwmyigICAOw0yAP7v5wgx++d00bzfEeDnB/kuYh/5g3lJqe9APl0GME8dJRIJm2/kKRtew/+l2ewgHJpvLPNReyaTUalU0mg0Uq/Xs/PwvQ68j79vUFWTycTmEwH6Cnq9np0TxeZFIziDgICAOwSvqsnn86Z/x/jPD43zHLwUHSHB//3rpBm94+FVQ77wDPwICq/y4TjMFyLboJOZhjHOAePt34/6AOOqMfZMJWWO0P7+fqQ47ecTsd+YbAC6iSU5OFaG13EdfojeXYHgDAICAu4U4LyhZE7H4WOM51VD8xSunyo6n0H41/vI31ND88fEgKISKpVKOnLkiIrFoil05gu1sVjMFtVIUrfbtboBS2Z6vV5kWF4ymbTOYIrVXo0EVYVDGI1GKhaLGg6H2tzcVK/Xi0xBHY/Hlg1Isomn9CTgJBaJ4AwCAgLuNNgrLM0MsI/wpZkM1GcGPrvwz8Ooe6rHy0J9ncBnEfyLPJPXZbNZ1Wo1ra6uqlarmUTV7x6eTCY2SdRH36zTpGYAb8/7UbsgU8hkMkYrkZXgaBhgh4Pa3t4+pdfBT1H1W9d4b79LYZEIziAgIOCMgRGncIqm3kf2PG8+S/B0kTdq3gFQ/IXvxyl4aahvDEPiyc+9Tp/jEIVvb29HlENIO2nswpH58RjsUcbg42hYuek7mf0xiOiHw6EtpSFz6HQ6tqTG3x+/04B6Bk4B3BXjKIIzCAgIOGNAyfidw14hNK/qkWaZgY/IPSUkzegf/1z+7zMEP8nU9xtIp04M7ff79oWhTqVSRhGx0xj1Dwoov0ug2WxGltjk83mTig6Hw4iaiToDNZTBYKBsNmsGnp+1Wi2Tq7K/oF6va39/PzLgjnvK+dwVuwyk4AwCAgLOAL4pyw+S81z96SgiP5rBOw6Mmzf+ROseRNO+65cmMYy759cnk4mNd5Bmw+Wgb+Lxg7HT6XRazWbTRlhPJhN1Oh2L/P3o6EQiYRvKcrmcms2mBoOBnRdOgDWc0EkMxNvf39f+/r7tIyBj6Pf76nQ6Vq/wztPXLhhxjbNbNIIzCAgI+KbA4PIF3+8Lt/65vonMc/2+RsBYBwwbRVoe8w1hDJdjK5gf5pZOpzUej9XtdtXr9SLvNb9TAHoFeortYd7453I5xeNxNZtNO6d+v698Pm/n7tdZUjT2o6e5NulgxaUvCG9vb0uSOY3d3V11Oh1bmFMsFs0J+YIxNYt5ddWiEJxBQEDAN4Qf6eDlnBhbT834AqgUrQ0QCWN0meXD8X3NQZJx+Dy3UCioVCppZWXFzguD3Gg0TOpJT4DvXOY4OCLfzYvT4tz94vlKpSJJppTq9XpGDe3v7yuZPFiwg7zUZ0S8FzQPGUK9Xlcmk9FgMFCn01Gr1TIVkSRVq1Wtr6+r0WgYzUTG4emwkBkEBATcraCAO9+hK80cgHcEfiInz6VzGHmnb8TCUFOE9cfwzmB5eVmrq6vWmBWLxdTr9dRoNNTtdq0hC2dAoZZ6ADUBsg5f84CKIQPxhexut2t0En0E+Xw+QpNhnBOJhI2m6PV6kayE6J4sYTqdqtlsqt1uR2oR+/v7ajQatgXN01zQTZIsA1roZ73wIwYEBHxbAGrIR80UYJE64ggAz8PYZ7NZ2yWMYZ+fJOqb0vx7JxIHI6WLxaJWV1dVKpXUbretGFyv161j1xeqiZo5l/39ffV6PXsfRkFLs5ERTARlyFy/3zc1EAoiFEYsrE+lUhoMBnYML0llXAZqoL29PZOGDodDDYdDUxr5Pgfel8fK5bI6nY4Gg4Gm06ldb5CWBgQE3C3wY5290fZSTwqk0myHMAVeov9qtRop7voCMc8D8yMtkG1WKhUVi0Wl02mb6SPNjHo+nzfj6iWmfl4QmQf/9vt9o62oR5CVEMFPJhNzIkhAKU6vrq6as/TjJ8hGGIdNg1mhULBo3iupJFnWwD1ttVpaWlpSuVxWPp9XPp/X8ePHzRGQGS0awRkEBAQYKOBiqKF4/Mho31iFMfdbyjw9JMmKq+jlMWhE16dTGaEWymazxtMz7pnCLFG/72nwmcx4PFYul7PahCR7rR9rTUYgHRSU9/f3LRrn3IjwuUfT6VTtdtuifd8bQR0ik8lY7aNUKpnDWFlZscFz9XrdVmdyD6jPUKfwBWlPPy0awRkEBJzlmN805g1lLpezGT1w+0S8koyLZzQDkTJOot/v2/uMx+MIzQTd4Re9kxFALxEtw8VnMhmVy2X1ej2rAfiCLc/hNUTpRPyccy6Xi9wDis+oi7rdrjkVonZqCfQekKXghJC6+lpEv9+PrLikiY3CcLFYNLUSmQ0OoV6v2z2DMtvf31elUlGn01n470FwBgEBZzH8Anav84fmwHgBFDT5fF7xeDyijyeDQEvv5xL5cdPSbLoonbUcQ5opdRqNRsQI+25cP9ai3++r3W6b+iafz9tzBoOBcftSdGop9A9GnewFx0TxmZoE2cZwONTGxoZdT7PZVDqd1tramt03ispIVMliEomEOp2O1Q3W19eVyWS0s7Mj6aCG0el0bI5Rq9Wy0dXUJrini0ZwBgEBZyngvOcLuhhZOGrvJLyMEnkoxnI4HNrSdpa7++P7wq7/PxE430tRHj2ZTNqUUUlmGFENMdaBzt1Op2PzhLwklqzFj5JGiTQcDk3txPP8Ok46malP+IU21WrVag7QOSiKOp2OFYWheRqNhgaDgXK5nPVHoB6iDpNOpy176Xa7Rl/R27C3t7fw34fgDAICzkIwKI0vr9snAvbNY8lkUueee65qtZpyuVykM5YpnpPJJLLNy6uQcABw6tAf88oYDD7z+onoE4mEKpWKRfmoimjW8somspNaraZyuWxa/1gsZkab92BEBUaZbIL6ABlGNps1SWm/31exWDRaLJPJqF6v23V4hVA8HlehULA+ByglnB39BPV6PZI14cBQNjWbTVNRMTRv0QjOICDgLANRKgVfDCjFThwANYNqtapzzjlH973vfSXNaByi+3Q6rePHj6vf70eKvJ5aAVAlvhvYOyJpNluI/3e7XXMocPXSrKGLiB7qxc/7AV4JRcNZKpWyLmD/XJwa1y8dNIMxHoIO6EqlEqGSeN9sNmt7ElKplBnwXq9naqROp2M0mZel4ji8SqnVatk5dzody2YWjeAMAgLOEvgRENQB4LVpqvLTQtPptMrlsu573/vq8OHDymazFqnu7++rUCiY9DOTyejWW29Vv99Xt9vVYDCwAq4UXeXo5xDN7x+YHxdBdD0YDLS3t2fHxqiyTwAHNJlMtLe3ZzJSFtH7LIKC8nQ6tc5lCsfZbFbSbKkOGYGX1/qsKplMmkqI6afzmQV1Aqgn34zm7zX3pVwum/Pic0GFRYNa2HQWEBBwh4Hun+gYQ+VVQPMz9eH9h8OhTp48aVG7H73gMwiKpd1uV81mU/V63d7DR9EAQ3c6+Oxgf38/om4iA6Dpi3HTRObLy8vG87daLWWzWaspSLICt2+aQwI7Go1sJAXvkU6nI/JaX9vAQWWzWXNSKJrYX1AsFq0egVHnuGQf/BzHxLVT6Ebu6rOqRSI4g4CAswB+yByGbX7ENEVVDBgUzYkTJ6xbFgPN2OZWq6WVlZXICGrkkczcgR9n1IMkM7Q4Bz+/yDsMqCyi6Gw2a1NFS6WS1tbW1Gq1tLu7q36/r3Q6raNHjyqdTqvdbttzuc6TJ09GZg6h/KFu4sdHY/jJbnBIGPTt7W07r3K5bPeae8iynEKhYI/5LmWoolwuZ84pm82q1WoZFURGgFNDqhpmEwUEBNwuELnDtc/v4yUa9REor4OeoOGMMQk0QXk5aLvdNtqp3W5rd3dXUnRIHZEwBVo/DgJjh8GnaOr1+hjJXC5nPPrKyorud7/7qVKp6MSJE8rn82q1WtZk5umvTCZjWUo+n9fS0pLp+umPkGSjpckWcAKcD41pOEmcBeM2fHNZr9dTLBZTPp9XoVCwHgZfSOde+qF23EtoJTIBHGc6nbZsaNEIziAg4NsMSDH9whUiWHh8Inc/kdSPUSBbQH0DrUS0zXHG47Fx8bu7u9asJc34/tNRMX7Ane9sxoF4QANBmVQqFR0+fFj5fN7GUVALkGSGGkfC8ZCAdrtdc0AMp2N8NEVi6BtqBlAz3AOcK04qk8lEZgr5a67X69afUalUNBqNbDw2zhiKiYY4Rl7v7u6qXq/b+eE8gzMICAi4TcTjcdVqNVOl0KlKo5ikyOROv2uA17AYBueAIqjRaKher6tardrzBoOBjh8/rtXVVRUKBZvhg7qGQrEf5Tw/UM6/D85JUkTqGovFzMERGXuahrEUfjAdxprlNWQBZD7T6VSVSkWHDh0yJ4V8k01mPBeKhwyBTmwoJug3ppoib4V6w/n4ojM0EsX4RCKhnZ0do9WazaYymYztN+j1epZdePXTohCcQUDAtxGISlHQoJCBHiGyhbqRZsPjer2eyUahaYiCMegch/HO0BnxeFzFYtEKr9JM+kkxWpoZft9bwPGgiaCHUB/53gS/k0A6cCiNRkM7OzumIPJ7ihOJhGq1msllO52OEomE1tfXtbS0pGKxaHQQc4CYh+SX7OB06MpGNkqUThZAcbtYLJp8FYeCAceodzodO2feK5PJ6MSJE2o2m/bZDYdDy8j8vV00gjMICPg2Ahp2SRYZI0+kgxXu3q9Q9Ny+NHMQPM+rjLyzofkJFRHGn/f3yhvfCewbxaQZpQRlRJ0AHn5tbc2mlo5GI+3u7kaWxlSrVdspnEgkTJ4pyTKiXq+n5eVlOy9qITgnP3AO2gxjTwaFU+D/NMDxvZeNlstly0ZwiNQxuBY/XK9YLJosNZfL2XEZo+37NoIzCAg4y+EndALPuUMhUEj1CiEMsJ8/RCYwr6+nJpDJZLS/v28/H4/HarVa2tvbs8gfemVnZ8dGTftuWv++1CQ4FqobDB3nTiGX4/nCs58YyvnynmwjI4OZVwzhsDqdjtrtttUJ/J5jHFa73TZZrKe7MOyDwcAURsxGgm4jA0LuSkMcjq5WqymTyZgCipoIlBE9CYPBQPV63fohJNm5LhrBGQQEfIuAGfesesSIor0nKmcBCwYVuaQfEUHki9GqVqs2fA5qJpfLWbQ6mUxsBy+ZBU4Eo4hhY1wFlIvfMezrFJyH73j2Y63pKqZ4m81mlUgcLKWvVCrmBCkwY4TZJsY+Y4rGnIffxoZSh3tHxN7tdu0cSqWSZQHcHwq9mUzG5Kvz10gGNF/PIEPg/RKJhMlJd3Z2jPYi+8KBeFVXWG4TEHCWwnPyu7u7kYYxPxzN7yBgqBmvn06nkT0ExWJR0kxOioKFn7HRy+/grdfrmkwmKpVKisVitgzeL6wh4i8Wi6pWq1Z3IMKn+Ow3lKXTaXNgSDP7/b4ZeAq+yDWhd9glzHMovvrdxnt7e5ZBtNttVatVUxAhsS2Xy2q322bM/bjrbrdrhd79/X21222Vy2XT+3PPuT5oNRRHvo+CwjLOJZfL2TKdTqdjRXoK2X7UBc5jOByq2Wwu/HcsOIOAgG8BMOuG+TTo4Cl0MkWTqBQlzjz3jww0n89rMBioVCopmUxqf3/fDAxzdyTZDmDP70NT+AU4ZBp00FJk5dy9ZBUuHyopl8tZ9M05lEqlyHMk2XweqCVfIOecKNpWKhXLaDC8vpsa+gzOniIvg+h4HTQa4619gZ3sgfvtpZ/UIZLJpNUcWHbD+3KNzDuiaEy2RDEc2qvZbEaUSYtGcAYBAd8CIOrc3t6OFCn9ngCicxqTUKjQXYs2Hc4blQrRKsfAaSABZcAa6iKyBwwo0zyXlpaseE2zF07LF6zJNKCU0NVLsjoH50yDG4ofImPOMZ/PG5XV7XbtfTmmp8Z4T+4JNBXUD//3XdJ+lhHXjJPD8XjqCJoOZ4W8tFgsGrXjaR/oL3+dOGkcOsonppySUS0awRkEBNzLQVQJfSLJIm0yA18DwOj7gXREmBRL54esocDxXbt+zHSz2TT6xO8zQOnj1z/y3n6PgZ+IiuGlPgCdRcTruXZqAn7UdK/XsxHWHH9nZ0fxeFxHjhyxmoo0GyGRy+VsOxr3gfvl6w5E5khk6RngHuZyOcseUCzhHMlYoNSSyaT1CvgxH9LM0TC/SJJqtZplHThdsggcG44v0EQBAWcZMEzSTAdPRA4P7ukaonkMOhEpGnU6bKXZTgMMIwPe/DYtZI3FYtFejwInl8tpeXlZ5XLZipudTscyFC+B9BvDksmkqtWqGVLOib4CRjZA5+BEoImog5RKJaVSKXU6HTWbTauB4FhWVlbMuA6HQ+XzeVMq+W5nsgbu3d7enjkFDDyFbO479Q2KymQlZAk4U0nmsKB5yNhwgozk5nNZXl42pyrJ6CUyGb8xbpEIziAg4F4KGqZ8oxE0BZJFLyeVZstg+DnjIniczMCrhjBu6OE9XbS/v29GFKOIzNMbWgw29QuKnkS20mxYXqFQkCSb9ukbzjh2u902CotaiX+cERTtdttGO1APIIvBgFLLQBnkh/RJs81pfhE9Ox+oG6BEkhRxHPycWkalUrF7zn4CegO63a62trZUKpWsgN1qtSxb4f6j1uI+Innlve6KIXVScAYBAfda0JnKvB8/tM1r7+Hmpdl+AiJpuor9IppkMhnpV2Aqph/tgLaewjVRME6HRe5+NSa8PrSQ58YlmdNitDRjJeDNOS+MM0VbuoahVlAL8X+Kumjyp9OplpeXTYmE4okMIJlMKpfLKRaLWdOYnxF0zjnn2LkhkfXOyi/f8dkaPD+RPlkQhW6/NIeF99x3lEq+5jMej835STIaLpFImENdJIIzCAi4FwIpqZcpYiiJcqkb+O5d3wGMUfYLUuCpyQwkmQPwXcEUkCuVihWIPX/uZaJ+fLU/Rww65+Wjd79IR5IpdVhrScGa7Gb+evg/BetGo6HzzjtPhUJBw+FQpVLJ6gE0yvlxExyfkRqcI3Od2u22NdwhIeUelkolc6D++hOJhK2xpNei1WpJOsgmmEeUSCRUr9ctK1hZWbHx1Gtra4rH49rb29Pe3p6ds+/bSCQSoWYQEHC2gImZfjaQH+vsG7Sk2SJ5IndvvKCDcBQcazKZmLGBkiDKZlBdNpu1mgD8fi6Xi1A/fiIpmcBkMjHaBWeGEfcafpwCx8NRjMdjWxDD82lGY54P19hoNIzSQu5JbcHLQ6HI2u22hsOhcrmcUTLUH3heqVSKdAwzOpvdxxSjafjjeqCGyJxisZjtW2Cs9S233BLpeD527Jg6nY46nY52dnY0mUzMObTbbct+UBp1u12dPHly4b9zwRkEBNzLEI/HbTIozVYYcE/J+OFnSCWhhYjKySD82GPklhwLSgnJJMcvlUoql8vmdPzICr+AxmcZfiy1H32BM0L77xU3OALoLI4FvUJ0XSwWFYvF1Ol0NB6PValUjCYrlUoajUba3t6OrKT0iiGcI5lLu902g0zETQaBNNXvVGa8hG+Sa7fbWl1dtXsPrebHgDNnCEfnJatQUa1WS9vb29ZzkM1mVa/XVa/XzRlQs+EeLhrBGQQE3MvAKAiveYePh4dGo4+GH0ULih0/aZOI36tboB38KAiM19LSkhkkol6cCtG4NMtCcCZw/H4lJu/hdfe+hgGXjqqGc2GHABkFhproGNlppVKxXoeNjQ01m02jzgqFgg2L4/0ojHMvidbpUuZaoc5wqGQ9SGExyHRi+xEV3AOOl06nTenU6/VUKBSsw3owGGhnZ8cKzDT5lUolK5wXCgV1Oh0dO3bMMocwqC4g4CwA0S40x3wEjbMgMpYOFqhgIOfHHGM8yDA4piQrrvpjEy1ToJ1vqsKBePjhafycKB9lEU4AGshLV309w4+qQLWE8d3Z2ZF0EG03Go0ILSbNsh6viuJ8PMVGZkQhFkUU9wKHgTyXcR1IfdlhjAPEAfhiNh3E3W7XMoydnR17jMyHvojt7W3FYjGtr69HZLwIAbg3ZFaLRnAGAQH3MqBhR5XiKReMTqlUspn5RNz8HDoIZ+A3j9GAhTGjQxgJJFGsbwjz28t87YGo33c3U1Dl+RSQ/YwdjCiv96s3qSn0+30Vi8VIpuML09JBZL+5ualCoWBcOqM2mKuEcywWi5HzzWaz6na7lgV0Oh2Tl9LtS+GWLMxnBzSAdTodawRErkptgwY5JKVbW1s6efKkzSFCSrq/v2/jt2OxmBqNhpaWlrS1tWVD+Sg8k+kxOnyRCM4gIOBeAubk1Gq1yOA5onlULZlMRrVaTZLMSEBJEGF7R0CE7NVHkqx/ACoFUPj00a40o6r4maeEeAz5oz8vImVpNl/IL6rBcOJgpFmxeDqd2sweDDXF262tLVUqFZVKJYu0l5eXbcRFKpWySazQPryP3zfsR2P7/gkyCpr5qH1wf7iH1GT8mAi6pBk812g01Gq1IjupUW0dO3ZMu7u7ymazqlQqdn2dTseyKTIIGvTCOIqAgG8DnG4WPQaINYy+UOpnEDG10xcnGXrGmGYMLWoeony+59/pdGqdyhhkXufHRCCvhKbAOUExSYrQFpwvzo1jM4XTf/F8SRFe3yuRyCaI0jGUHJNGNmYAoebBoZJxeMcIvcT3vA/3K5vN2ngM31FNrYXrkmSZTTqdNuUQhWHf+V0sFnX8+HFzjL1eT61Wy+YNSbLr8Vkh70nDn3fQi0RwBgEBdwNO5wAAtEU2m9Xq6qpt7Zqf9Y/DQJWDYsV3xqIQ8nJSOm99tO0LuNAufgAeOwEA9A3vPd9b4McnUHQmguW1jHbgmjiPeQoMZ4PxhTuXZEPsKN5ms1mbMkrfADUVCs0UeXEGGO9kMmnziHi979nwtRdPg+EMJEWyplarZb0D3AefGfX7fZOack+YoTQ/JNA7593dXbXbbbsnfB6LRnAGAQF3EW7LAXhgsJkNlE6nTd2CoaRzFUNFBIlhQnbonQNZANkDRg2DAv3Ba3EWPlKltwEjjLPxSifUNPN1At8AhyPgen0R2htfXgP1gloKGaif0EpvBE1j3W7Xms6YI8RiGeoHkozO8VSLb5bDIfEafsbjXD8FeY4JHVWr1WxBDsbfjwPxG9hWV1ftcyHiJ5vAMdGN7NVat/d360wQnEFAwIJxR/5QoU2IbjG+0oxGwSHMD39DOirN6CbfXYyShUjcq1SkmfFGm09nLVEw30szBwPINHzdgHlD1AwwYDyfgrMfIe0zDa6XWUatVsuieBQ60CZkNsvLy4rH4yaJZRSFp3OQ1EIBYXC908XJMR4D+HEWZAWcB0Y7kUjYMh8K0n5GEwVmjsv3TCFdWloy5VKz2VS/37d7xznjOPjdWCSCMwgIWBDuaLTmI2M/5AyeGqNB4ZGMwEeJGD2KjRhkokn2FPN+/NxTQUTaFKnRxmPIKLpi+D0Xj6GVZlE2GQXn6fsOOF8ibqJsnBhGGyfFeeK4uB90OtdqNZscWq1Wtba2ZlE+s48w5n7OEY7N91DQX8H5kdXgICXZRjWun/EWdApXq1X1ej37vPb29lSv15VMJrW+vm7FZAz93t6e0um0SqWSGo2Gjh8/rp2dHSu4z2diZBqLRHAGAQELwB11BPN8O5QNETjGHboH4+X5dwwcRh+56TyvjSLFT8H0RobjYoBxCp7i8PQKhpzxD2Qd8O88R5oNqeM1XCtZAvUNsgSuzW8zoymNnQJw6rlcToVCwYrO5XLZGsZ8dzFRuX8f3y/hpaE8zr3ysl3OzWcTUHU8Vi6XVSgUbKw3+6vJaFZWVmxkRiKR0AUXXGBZ1nQ6VaVS0U033RQZZufpukATBQTcy3Bn/yi9cYVP7nQ6Fv2jtWcBPHOEmLmD/p4xBYyrxqnwcx8NS7KuX6+sIQqlD4EVmb6QTfTsp56SfWAQ53sQUC1JMhrJj1SAnuIYOEGAQ8nlclY0J4tgeU2xWLTCN06EURQ08fkubt8ZTaaDYffKKO/oyJr8/CQK6F4qi5KI+8zso0KhYBQg19dut00Wy+fOSHGG1rVaLcvmOB8fQCwKwRkEBNxB3FlHgIRyvqcAJYykSN2AjmQiV4we+nlv7L1ax2vjyQ58kZcomPf0TWMUOn1Nwzex8S8Gdr6G4KWnfraSP1dGZFNA9RvSJNm14Si4B71ez+YADYdDHTp0yF5LppDJZFQul82ZSrPpp/5zxJj7Tmbfmd3v983IowrqdrtGKbVaLXsN/H6j0bBi8HQ6te1lmUzGPje211FjmE6nJiSo1WrK5/Pa29vT9va2zWjyjmeRCM4gIOAO4M7+MaZSKStw4gSKxaJFsj5jgIuWZt3IGD0e5/nUGjBwZBFw8lAdNDPNq33mxzH4iZweGD7+nR8HAWUFPcTaSSJa/mWvAN/T+ev5/kwmY8ocsgiUPiiGcKocg3tJzwFR//woBy95RcVEhgOlQ6G6Xq9btkSm0Gw2I84tlUrZFNVut2sOAKkuM5a2trZs3DVzm5jSGo/HtbW1pUKhoHg8bmO66ZRmjMeiEZxBQMAZ4s46AiJWInyyAXbgUtzFwGDEaR4jmicChTbwz/V8vten+/n7GD8iemoTTCglEvcOxfP7ngbyTsHz7XD8dDuPx2NtbW1Fhu2hjqH4yuhslDaj0cj49lgsZpNU8/m8UV2Mm+D8odPmewd817OX2UI5eepIkg3QazQa1hMwT8Nxf2KxmJrNpu1nZlIp94wR25PJwQrMWCymfr+vVqtlz/X9Dl5iSzbkez0WjeAMAgLuJlATIKrHESwtLdkSGZqRRqORbTDzRVPfqCXJjCqFZmlmhAGGzReYJ5PZ0hsiVjh1ipV03pIdzBd+eS//vaeestlsZAIq0XSpVLIaBuOmkWz6URLUEHBsg8FAmUzGnoPxzufzyufzSqVSVmPxI6z9zgWuA2NOY5ofU+GLxETxrVYrQtlh7KGHqtWq4vG46vW6TR+FWuIz9jsKpINsbGdnx8ZP0GtAN3Wv14v0eXhJb+hADgi4h3Fn5KMYPqJIaA6oDIq2PtLHKFNUpYnK8/FeWcO/vrELg++VPZwTVI4vnOJ8GP3s6w7eyczLW8kKMGCZTEYrKytKJA5GRTO/3+9h4Hy4PzRk0eXM0D6vUoICYpHMZDIxZ1AqlexacGRencQ57+/vWwTvaTMew0k0m01tbGxImq36HI/H2t3dtRWbXBfD8mgS8/sLcGbMWeK5no7zg/y8Gss3nHENDMdbJIIzCAi4nbgz9JDnpHEERLnlctkMEQYV1U2321UmkzEe3/8c4wCl5EcmzBdEvbqHDAVaiIUsFKiJtL381NNBkiKZgS8OS7MMiOmncObIPDHa3sARwWOYeQ/fXc35SbOheWQVOE8/d8kXjL3Dgs/n+dxrFtucPHnSVlcyRsIrlIbDofb29uz3wReJGW9BoRnDPb90CIeHEyQAmG9k81va2HWAA1s0gjMICLibgPGDJoKTJ5L027VisZgVXKEQiLo9J48hni+KEkmjt5dkhWqeD2VVKBSMmvANWn6WEcbVv16SOQrfhQs9gwFDfYMTYGENYzJ8jwRjObzWHyMK4vGD4W1E6jgCmrw4ru/Z8EVuT6d1Oh2rCWxsbOjkyZORJfWcl6ewptOpbTljYB4OQTpwDu122wy+p6IoJOPYga/PSLLuY64fio21naFmEBBwD2ERUj6Ms98JAM3CY+Px2ObsE5X3+33LJLzG3i+FkWaLafje/0tdgOMSTWezWeXzeYt4pdlICF8U9l3QUBi+gCzNMgL2N1Mg9ZG/H8dAgRc6JR6PW5bCsSi4UjxF6sr5ob7BsCK/JPPwTsRPWY3H42q329rb21Oz2bR9A5Ks4C3NhtQR9WOwGSjHZFL+v7m5afUQKKF+v2+bzegCBxSGfT8I14MEGIWVFwGEzCAg4FsUROJ+xg9/1BhU36xElD2ZTNTpdCI1BpzE/KgHjL1vlJqfvQNNJc0mZeKIKBT7mUF+T4JvzvLPg76Zr21IsveGt+fceQ7ySU+NcK+k2QA43/FLpE5B2VM0zWYzsrUM9ZSPrMkIWq2Wjej2jX3UGlB1sRoTg00heDI5WJrjj0NBm3MiM0KBhECATJD1ntRDfPMg93h+xhG/B4tGcAYBAd8EdyYrwCAxfRMDimGBOmLBPek/RVE/ksJz8lI0E/CUEV9kHv51GHR+jqxVmjUzeefiC8vzyiF/LJybzxRYLuMltN6Q+cIy/QZcGwaQqBzVFBSOr2VQlOZaMMY4Lb8ukv+fPHnSsiVJ1rfg7x2FYWio0Wik3d1d63LmHiGH5ZxRB3W7XaOPfNGecdw4et9RjjNATcZrcTRcc1ATBQR8C8AbRIyYj26JiomUoWUwMhRfi8Wi0QrzXbMYIuShvmvYGw0iXW/UqQfwfxrdGJDnqQuewzn4Rjiu0+vieW2xWIw01jGSAmrIOw4MO/cOZ0nfgb9esiVUVTgU3pfj8nwcCUadQvT8HgMW2nCvMpmMOp2Otra2rKjO+7bbbaODfFe0H03h+wTg/726yzf2se+az5r77gUD3Hecox8wuCgEZxAQcBs4k6wAowE9QAHTGyh/TN8r0O/3IwVEJohCwRAd+kif98RQ8L3fL4zR986A88ERMNIhmUxahytUDudKhoLhx8B7KoprLBaLNlQvm81G6gW+jkGDGBE6hp6CMo1wRMG+J4KMwHcr++v0TsZPPIX2yWazRsf4Ogr3AaPO94lEQnt7exaho3xKpVKq1+va399XPp83xQ+GHmkpxWR/Lrxvu922LMZTSgQR3W43sijIq8QWieAMAgIWBKJEDIakSIQO7YKhnufQ4cKRhlIwxfh5CaLvrOV9OM6805EUcQQ8189FSiQSVjSF7vA0EQbfR/HzPQ2ohdgtgPoGp+Mlr9QuMOTUTJBwQqERVcP5w7VzTRxrMpmo2+1a85fvtOZcUfagABoOh0ZTSYoouyj20hOxt7enRqOh7e1te70kNZtNk6lSR/Bzh6CJcBC+MxxHf7qGN5xgJpMxWSo1IT+3aZEIziAgYEHwf9jQChhdHzl7x4DcE8OAk4AGkWTGAY06nbmeqplvQvOvnaeXfHEVo0yhlujTR9e+9oDhxDj7wjUjJzDyqIJwBJyLLxgT9cOTc/0YRqgTVDXxeFyVSiWyvQ1nQO8EjozrnkwmVuTl82H8g6fCPO1GZJ5KpWzSKDUJFtVTWObz8419SF0x6iwI4r7yfMaBUAvh9QgJaL7zRWZeu2gEZxAQ8A1wpoVj1CcYWvh0H8XDl3t5pZeR+j98XwMAGMp53hgD66Wg89HjPJ3EOXulkqRTnBDP5TGv7KEmQoSP46OD2XP3fA0GA9XrdU0mEyumAgqoGHAaveDYGdHBfWXQHE4N59Htdo1m8udA1M/POW/vfLlexkrjqHzm5B0ZxV8cNv/3/QQUhzknP3nU039eUYXUlKyQzx7nh4x2UQjOICDgTsAXi5ENznfuet7ad8JidIgGpVmB0Ct2PF+MQSBKxOFIM92/zxakqBPw0f581jAcDiPKFn7uVUPzenivkKJgjIPjmjGe0E+MfKCWwH2TZmO0p9ODkc/1et2mdbJfmCmm2WxW3W5XqVRKKysrds6JREKdTscids7RTyBFOsp5Y7h91sJUUY7HuIxKpaLBYGBjtL0KyBeHoZoobvMzP5nVS1IlWR+K/73hc0Q2fDpHvwgEZxAQcCeA0cOgQ/f4oqTn1T33TeHYq4qgU+LxuI1amB+t4DtrfRMYP59vHpt3RIBI2TsmImZfHJ7PDjiWNOtVYAa/rw3MF1F9TQDHEYvFrImr2+1a1zWGlQIqjWuM7SiVSmq1Wtrb29Pa2prdD190J+vhmN6Rch9oCPMLgHBSGP16vW4UDs4Mh9ZqtSIGG6fjZwd5+s5ndV4pNi8PzmazVj/g2rgOT4EtEsEZBATcCcxTSZ4q8XJPL72UZgYC/pjHiAqhXnz07OcRwan7AizGxhs7X1T2HcNEr36lJbUBjKnfT4wT8iodX3coFAqKxWJG8XjnBW+OwcUwUygmAvcdt/V6Xc1m0zqOoZPo/GV0B4t3vOPxVBuD47j3GHvuPWoe6Be2qXHtUFDxeFx7e3u65ZZbdPLkSct2cJg4d+67p/DIApgpRDHb12L4bHDg0E04B2mmAuO9F43gDAICToPbUy/AGBIFYhgxrPNqHO8I/B+zp5m82oTI2O824F9PawBvXDg+RolI0jct+YjUOyVf18DIYfR4P2ShLJCRZPJYzhv5KQoeDJ0fSdHtdtVqtU6Zp8RSGN6fIX65XE6TyUQ7OzvK5/MqlUrWP8A94bwxqK1Wy6JpDG0sdrCIHifKfcepcf2MkTh27JiazaaazWakoY3Mif/PD5GjjgCNdLreDR80AJwT1JSXFOM0F43gDAIC7iDmNf6k8PPOQIpmBr55i595/T3fezrJq5D8a3wG4FU0GFxvmHgMAz1v4MkqMP7zE0D5l36IQqFwSmQ+Go2M3qLXwvc9eHqDLIRr6Ha7dh2obHxjGPeEcRE0jlFQRd0Dr97v922/ADsS/BRUCubtdlvxeFzValXFYlHNZjNSzB2NRur1epGZUb4uMZ+VsKiHegFUFPJZHL2Xv/r77OW3OFp6QHwmsmgEZxAQcAfhI3zfVeuLxzxv/ntf7JUUMexEnUSTnjbyXbbz0STvMW9IAY/7ZfQYMs4JSodCq59dxHnQUObnHPlzxihTI+AaGIvNdXnahOfizBjh4Z0KG9BwUhhf6i4UdSn6tlotm/GTzWbN+FObQO5ZKpVULpet4MwoiUajoePHj5sMlUxsbW3NrpXje/qOz9vvpvY1Exy0b+Ljd8BTbDyHnQ7zmQWb1xaF4AwCAm4HPHeLAsUX/Pze4nmZqG/UkhShGbzqx3Px87w874MzwHByXL/ERZoNeOP96ESGp+fnvqgqzfTtjI2QZHQFmY+XlkqyTlkvp/R0FN/7Mc+MYuY92Xdwuq7mfD4fqTdwfcPhUIVCIdKwhr6fjmF/nGQyaSOqcSo+2yKaZ48EhWUyB+6Fbw5D8gn9RLbAY14qiiGfr9vw2XulEM6OXgvuN/c0LLcJCLiHwB81skkMsjf0p1P3SLNi8bwiR9IpGQIqIhwMBgsnMP8auG0/adNLRjlnSRbdekOEIfUNbTgZZgml02lVq1WL6pntwypLP+eH8/CD1HzjFHuAMXpkK8zwmW964z2SyaQ18nFdGHRqBJ6eGw6HkSF5KJGkWad4NpuNGGpqFfD83Mvx+GCQ4Nramg2fo6ekXC6b4glnwigR79B9Y6CnvLzx577x2bDyE+eUSCRsk9v879giEJxBQMAcTlc8prBJFE13Lc1aRHX8kfrInNfzrx8BLc0UP75BbX5XMgbaOxsK1ry/l6Bi5BjdwBA66hC+j8DvRcDxsJMAdQ3RcT6fV6VSsb3G0+nU6BcyAN+FS6bRarWMr8d4+/EK1Ask2RgGms280YQ+InNB+ePvP93J7FLwhXWoLTqpoZkajYa9P9E4Re1sNhsZAYLDwAlzzjTF+U5qX5vxii9fdJ4vqmezWbs/OHI+R9/NvWgEZxAQcAYYj8c2zA0e33fj8oc6H7lh0LwKBfB6DII3bBh8v3NgvlMYR+GbxBgHAXfOoDRoovn9vL5pjKgfQ4dxpGjJOAiuHSUO1zY/qC2RSKhQKNgoBVRC3jDyf0nmjChOcz9SqZTK5bJyuZxF4lBNfsUm98l3+lLwhVrimmKxmOr1ur03zoxFOKPRwZ5lrlWaFbrZVUCDGXOjvISVOUX0DuAoGHRHxoRjzOVyNl+JukO327XNajgpPptFIjiDgIAzgOd2fdMWmQBGkEjdq1uIFonuPeUhzeoSGGaoofkRF9Pp9JRBbFAjRJoMiEMFg/EnK5iXkSJhZOUlxplxD2QNPB/d//xUVK4Z58M1zmdNdPTS5+AX//Cc+VEXROnQSpwbKiDuh7+vzWbTzpX7SsTPefpInc/NK6fi8bgKhYK97ujRoyZ9bbVapmSC2qErmWi+1WpZtI+qKJlMqtVqmaOnQ5nzRkK7v79v50BvxfwGt0UhOIOAgDOANxCSIpGrNNONE5F6jT7P8/UB/zMe8/QTjgBDy5wcDKVvvILeYohds9m0aBJOnMImNIunl3zNg2P53ctw5PPyWa7VK2E4X7qHMebNZlN7e3uWDUBzSTPaa34bG1E19x0jmUwmVSgUVCqVIo4FJ83wPM6V86TuAVXEfaVmwXt6GSvXjGMqlUqqVqvWw8Ax+cx9J3q5XLYJtN1u14w5DpgCPIEFM5kkmeLJg6L1ohGcQUDAGQDjLc16BzxFNP9cH8kT3XvljX89XDbyTV8w9gogXscC+MFgEHEcS0tLJp0kgsRpYdT94hRJRgtRMJ6XpqJ5h76RZn0VvosWw4/axo+QGI1GqtfrZrQpWk8mE5sEOplMVCqVLEPh/lBM9ooc7pNfxMP94d7NK7GYQIr2n/tITYXZTLyWY9PJ7GsE3NNisWgZGMfkc4Aa63a7qtfrGo1GyuVyETks99/fx/nBe7wOhxT6DAIC7mFACfmImujRR/xSdCQBhtfLRXnM00EUbb2B881kPvJkd0K9XlehULAaAVEwBhDumfeVZkPPfK2iUCioUqlIOqBLoGFwUsVi0c5znurCAbRaLTO+ZCN+1ASvIcLHCZTL5cg4Cowq8k2ckb9Xvt8ASSnOD4fFNTPkjgU0nt6Dqx8MBqZukmZzl3CsqISQuw4GA1t4s7KyYt3U1FcoqPM6XxDmfkITeXUXVF4ul7PPg+tgKU/oQA4IuJfA0yoYG6+vJzr0kew898/jGDs/G8fz716eSKTNREyvUJlMJqpUKpFIWJIZGWgZSRFHQTRcKpV05MiRCM3UbDYjUbbvTZB0SgG43W7bEh4oEUlWcOf5UCUUoMl6WGjvMxBvpHHAUCtepcX1YliJzpkEKilCSzHignuCygn58NLSklqtlhXIcfadTke7u7uRxq9KpaIjR46o0WhoZ2dHvV7PqDgaznCu7D1mb3Kn04l8lj5I4Pcrl8uZBJjPatEIziAg4AzhaSJGM/g+AB+temPuaSIiQCJc5v9Dj2AkAZE2BgXj4UdPUHREweJnFHnJKcbP90ggWazX65HGLq6PZiuoDXT2jJ/w0s1Go6FWq6V2u23PK5VKZuALhYJ6vZ52dnbMkaDKgV/HCRWLRYuscQresONYMNZ+xAVOhnvS6/XU6/XMkHop6Xg8tqJ7LBZTsVjUdDq1mgAROTUQSdrZ2TFqy48OgWZjkCAzlXiM6xmPx+b8CBAYz+3Py48GGY/H1oS3aARnEBDgcLoeAw/fCCYp0hzmo0dknl5RhKQQIJfEUObzeRUKBeP6E4mEGVtJxj1jJDiGH2fgl6r7wWbw0F79g8Pxzov3SCYPxmuzuYxI13fHIslklEMsdjCOGmMONYWzpAmMSBkHinGUpF6vp3w+b0odomUKwb7zmmyLLIMZQvV6PZId4UC5bzghv3bSU2U4PzqZuZ9QgRTweW8osr29vVMyQUnW3CbJ6KbhcKidnR1ryMMZ4MCbzaapjVZWVuxz4/59s9/TO4LgDAICzgBIIDFIvj5A7QAH4McN+OmUXrWTTqdVqVSsmcs/lz/46XRqUbafdSNF5x5RcMSA+XP0tA5cvB+CVyqVtLq6qnj8YFQzKhb4e4av5XI5lcvlSLczRjifz1uG4p2D74CWZPUS3t83c9HsJsnkr0hAGemM0fZy0EQioXa7rUajoWazqVgsZv0E9AVMJhM1Gg2LvHO5nA3bw8Di3JG/Qst4hRJ7DBhEx/mTpXhlF5Qf91yajQShaM2sJ/oVstms3XOK6fwOSAc9FfN9LItAcAYBAWcA32AmKULpYHAxsBgKPwETqoivfD6vcrmsWq1mWnaiZqJZGqzmpZx8TyTrMwBf6GXAmZcjci7QNvl83mgWJKQYaK4ZHpsaA+fXbreVSCTU7XZN4UPjlDRbRo+DwQmyRjKdTqvRaNi95Jww+rweeofj8Blw/1H7eIkm1819bLfb2t3dtWvknrRaLZtYijPG+Pr5QXD/Xv2ztLRkc5e85BgJLJ8VGQJ9CdlsVvl83oro/O5IMsfa6XRMPozySJLK5fKif7WDMwgIuL3wETjfS7MmJ6gHipnzdQJPLcHdV6tV2xCGwZpMJkYH+dqCjzgxMEhKMeR+wqg0m6ZJJO6jVN/VjBqn0Wio1+upXC5bYZvnM7baq3kqlUqk74Fzq1QqymazZnwbjYZlCtQYkEpy/6iZcL9WVla0vLwc6TXwRWyMtL9PGODBYGDjLCTZOGuKyb4HwiuI2CuM0on7RbGbCJ3pprynd0x8xvQfUCtoNpvWtYyBl2Q9FPV63ahB6jKDwUC1Ws1oMBrZdnZ2Fv77HZxBQMDtBIPbSNE9lQP1gTPAQPoag88OGK1A9yzFyUajYTQCc/o9xYBRoN7gdfQUkDFE0mwNJvw4NAvUDc4qFjvYUkaUz1gHlEFExaxexGnRe8C4aYzm0tKS7TDe29uzfcNQKkTMdOXinIrFogqFgo2dIEugC5jsC2coybIoaC26k/k5UkwcHgV7+j28TBdnQ7exj8bJ/iqVik0nbTQa6nQ6Vp+AwuOzG41G1qOwu7urbrervb09u1ZJ1s08vwiHxjRfr6GWEDqQAwLuIWB80+m0DUfDmME1U1D0dQKv7fddxn5nsHQw76bZbFpU6KNfr1mXZsofSWbYiZopCPO+fv4QFA4OzcsoMWQsU2F5DEbeZxhw3RR1/WTVbrdrS2Da7baNkeY52WzW+g4o5HI+1BuYfYSDRbrL9bKKcj7j8dG1N8zsI4jH45bxoA6ixsL7+3oGTnhvb8+KzJVKxWStOCT6PngtVBUGm3OHEqIbmWZB7icTUcka/BKhfD6vRqNh9/OuQHAGAQG3A16XT6EYwwvmO5A9f+wfy2azqlarkRHFSB+hEMgEKBpzbD+8DZUNGQIRrh9zwPGIeFEscV44AwzgdDpVPp/X8vKyJFmU67MbspP5vgFqAc1mU5ubm9rc3IxsGcMYd7tdbW9vm3oJ50afA+/HNTBy2vdOSLMuYBrUcA5+DAj3j/oN7ynNeiRqtZoppnzT3ng8tq5iv1kN2S7HZaYT84YoqPsiP0PrCoWC6vW6Go2GFYr9khoCCCg1pLKMwGBI4l3hEIIzCAi4HeCPzyuB5kdQkBH4TAAKBirHj6WGUuJn88ogagQYWaLQbrdrDglDibFmnHUmk1G5XDaKxqub2u22USVkHBjItbU1KxBT4CWr8EYWg+jpKL/Yfnd3V1tbW1ZXoF8AHnwymahardp1cR28V7FYtGIy9JzX3EOleQUP9w95Lc1cftInjpGidCKR0MbGhkXmyWRStVpN5XLZ7gnFdByPJHPk0oxqwzlBzUmzbWjcF+i8VCqlfr+vdrttTpj7yLWwfhOHOR6PVa1W1Wg0Ak0UEHB3A+pFOnU1pVcGUUwkspRkRpVagR/f4IuzSAoTiYNRz34vsNfWU5AsFArGo+NI8vm8GS9oH++wKGQyQnp5edkKpDQyMZ8I/t3PTvKRN9dGMxfn0G63deLECe3t7anZbNp9otGLrAglDO8zmUy0vLxso7PX19ftPlI7wND78Rf+i8Y1nO3e3p7q9bo6nY7a7bZlPNBe3O96va5Wq2XF3Uwmo93dXdVqtUjjGqMguKdkUsxW8o2IjMXwc5t8befo0aNqNBra3t5WuVxWPp+3gYL+uL4/pdPpaHV11eooZBcL/V1f6NECAr6NQFTKkDWv76eL14+O8PJLIn1Jkcg/mUxqbW3NOGtJRuUUi0WjYCSZYsXDS1bR42MgKO6iSIFS4HkUJskIkLZCxfAcDNL+/r41xFHolWY9FRhBMou9vT3927/9myaTiTkWMhYMVyKRULVa1fr6ura3t9XpdJTNZlWpVFQqlUz3z7mxBwFH4NVVXKfvQObnrVZLGxsbkQyAWg9OiPtLhI5Sh8+brmGfOZVKpUiG4cUEFJzJaPgckZTiYHu9ntbX15VKpSxroI8DypDszzv8ePxgdShfi8ape/huA6973ev0Pd/zPSoWi1pbW9MTn/hEffGLX4w8p9/v66qrrtLy8rIKhYKuuOIKnTx5MvKcW265RY9//OOVy+W0traml73sZae0V3/sYx/TQx/6UKXTaV144YV617vedceuMCDgDoAo3csl/YhkSZE/VvhjmqwwaEguKdxWq1WVSiVzLBQayRQwoF5RgoIml8uZ2gbFD4Zsa2vLMox2u21NapwHUa7PGCqVisrlsmUafvuXz4YYhlev13Xy5EmdPHlS29vblgHs7OxoZ2dH7XZb+Xzezl+aOZfhcGjy0nw+r3w+r/PPP18XXXSRzj33XBva5usHZD/cJwrqfgQEx0eJdfLkSR0/flybm5tmVPms+Ay59169g/PCgfM8agIUtHk/r8oiaPDLgaC7JpOJisWiOQSfba2vr+uCCy6w34lDhw7p6NGjOu+883T06FHreIZepD/Bj8RYJM4oM/j4xz+uq666St/zPd+j0WikX/7lX9ZjH/tY/cu//Ivxiy95yUt03XXX6T3veY/K5bJe+MIX6klPepL+9m//VtJBVPH4xz9ehw4d0qc+9SmdOHFCz3jGM5RKpXT11VdLkm6++WY9/vGP1/Of/3xdc801uuGGG/Tc5z5Xhw8f1uWXX77gWxAQcABPAUEpEOXRuOWLkdQG4OoxZr7/gA5j6cAwlkolMwh08WKgoV3mh7f5AmWxWDTVDrQI83Mw5kTQfu4NPDoGrFgsWmMTnbq+DwHn0Wg0tLm5aaMu/MKaeDyu5eVl4+nR8O/v75vcki+US7zWD+TjXuBMcSh8Jih0MM5E+9Qu2u22Fa2he8gYoGckmRwU2onsh+cxuZR7gbzX00TSbBqt31XAPaeRjWa91dVVZbNZbWxsRNZ54pCSyaQOHTqkSqVizpLPtFQqaTQaqdVqmepMOqjr9Ho9o+IWhdj0TriYra0tra2t6eMf/7h+4Ad+QI1GQ6urq7r22mv15Cc/WZJ000036Tu+4zt044036pGPfKT+4i/+Qk94whN0/Phxra+vS5Le8Y536BWveIUVnF7xilfouuuu0xe+8AV7r6c97Wmq1+u6/vrrb9e5NZvNyMyUgIBvBv4UoCfYZ+u3fSF9XF1djUTzPuKTZkPsMOIofSqVihluCpzeGdCJy6iDWCxmDoBBaswuIkr1qiU/ldM3ujEps1AomKQVg4wqqN/v2wgGtnVJB41Y9BmgihmNDtZBrq6uajqdant725q62u22vR9SzmazadLMBz/4wVpdXbUoOp1Oq1wuW6SP4YN6o8iNOsg7zXq9rs3NTX31q1/V3t6e2u12hLriurhPyGUlGbfPdfIaHCdjN3ynN4EAMuNSqWSOi3vTbrd17Ngxo9P6/b6azabNJZpXeLEWk8Y+sj4K5fV6XalUymobyFNvvvlmNRqNhU0wvVM1A3jAWq0mSfrsZz+r4XCoyy67zJ5z8cUX67zzzjNncOONN+qBD3ygOQJJuvzyy/WCF7xA//zP/6yHPOQhuvHGGyPH4DkvfvGL78zpBgR8U8Tj8chsHT9EDN5ZmjU9eVqHuoKfzwOvDT1CBOwHzeFIMFqSjJrwFIUk45RRBBHFMx2UKBrlCv8vFouWDUA5cF1EsXDtdA1LB06EonIikbCiM3QNlM3Ozo7RRhh0mqPK5bLRRn5BC0VinCPD4LzGnya6+eY5+hharZZOnDhhRpK6iSRTXs0vtqfZzFNGvA+jtv3YDz5j9P88xvNpiGPEBnQSIyooVuOEkLsOBgP7PHzm44cf0mPgdzXQtLdo3GFnMJlM9OIXv1jf//3fr+/6ru+SJG1sbFj047G+vq6NjQ17jncE/Jyf3dZzms2mzfSYB5I1sOgUKuDbHxgMeHZpNuMeWghe2A+ck2ZjqyVFhrP5wqNv9vJ/2My3gVbyhWgasJgBRGMaMkfvlKTZ3wGy05WVFTOQGEMcHVE057C9va3jx4+r1WpF5KiS7Lo5d157/vnnG53U6XRsjhIGWIou9vGNd77vAePou619XwA/h77qdDra2dnRiRMnIsPn+NwYZEetAG6fTmu2m2GkyXb8mA5oIi/3xVAXi0WjkrgfvpdDko3AphMd2g8ZK/c3n89rOp3aOeM8+GyhDPf3921sNvd2kbjDzuCqq67SF77wBf3N3/zNIs/nDuN1r3udXvOa19zTpxHwLQz4c4qBvtAI9YCx9oaKxi2yBl5Ps1Aul1OtVjOj4jl3ZtOnUikr4vI8HAG0QKPRMGUMvDIyVLpiGUmRTqe1srJi58Tj89GtNJup1Gg0TEnjlTI+CiUDgsuH8iBz8B3J3Mv9/X2LgNHxQ1kh1+SYOCqcIfeLfxnbUa/Xtb29bZJMIn3uBcVWupVxCmQPUH84R5w0PQBQU3xGZCxkXET1BAtkM2RDnAsBBs6e7zkHVEYIDHZ3d+1ecB+g0JLJpFZXV228xpe//OXF/v7fkRe98IUv1Ac/+EF94hOf0DnnnGOPHzp0yJQHPjs4efKkDh06ZM/5u7/7u8jxUBv558wrkE6ePGnjXE+HV77ylXrpS19q3zebTZ177rl35PICzlKgc0f5QRQnKSLbZD4/ETVD0VZXV61ADIWay+W0vr6uUqlkUkY/JhmjByXEfgNp1iFLMbjT6dg5+SIvRoOMRZKWl5d19OhRq3UwBgKKAocFBYPklOsHnpqhSCzJspZaraZer6dKpaKdnR2LcjOZjFZWViyahiaj1sKXX6spyagrsixpttd4NBoZ984EUuSuPnqXZFkGzWsUlHGgZAVw9l6WyrlxX31m6EeBIO/0zp7lNGQeXmrq6UayOT80jx4QpqJyHmQPF154oXU3Q+MtEmfkDKbTqV70ohfpfe97nz72sY/pggsuiPz8YQ97mFKplG644QZdccUVkqQvfvGLuuWWW3TppZdKki699FL9xm/8hjY3N7W2tiZJ+shHPqJSqaRLLrnEnvOhD30ocuyPfOQjdozTgRsXEHBH4JUsFC3JFKB3/CISv2QEKiWbzapWq2llZUUbGxva2tpSOp22YqlXAEF9wN2n02lVq1XTtvd6PYs4t7a2LGL0xgkjR4cuGQoZTK1Ws4iWZS1QJETQS0tLNv8/kUioVquZ4fSD91qtVuRcy+WyVldXbRl8PB5XpVIxh7G2tma1REm2B+HQoUPmiGioI4L2C1xwEtxjv5wGeSVZiSS7bk8nMUKCpjNoNn5GVO9Xe8bjcavHeOqPYjHP4bMhoidQYGyEV52ROfE7wzHIIMh8yFT8yA0K+pLMEZw4ccKmqy4SZ+QMrrrqKl177bX6wAc+oGKxaBx/uVy2zsLnPOc5eulLX6paraZSqaQXvehFuvTSS/XIRz5SkvTYxz5Wl1xyiX72Z39Wr3/967WxsaFXvepVuuqqq8yYP//5z9db3/pWvfzlL9ezn/1sffSjH9Wf/Mmf6Lrrrlvw5QcEHACDirH3XaVw7dShvPadiNQ3bUkHO3FXVlYiFIMvRkuKOBEmU6K8wVh//etf19bWltFBvvgpyWSi/Evx1lMcGFOoJGm2M5gl9jgIKCOcF+9DJoPBg8vmXJeXlyOZR61Ws5n/UEHLy8v2uN8M54fQcU98xzOOkSF4OGUUWZIsa0L+ymfJ+ezt7VkW4ec2wdH7Og+GWVJkkN1wODTJMZ8DRWPuPZ3crPZkVpEfqkfggePCKUIXgq2tLdsmx74KMiOcyiJxRs7g7W9/uyTph37ohyKP//7v/76e+cxnSpLe9KY3KR6P64orrtBgMNDll1+u3/u937PnJhIJffCDH9QLXvACXXrppcrn87ryyiv12te+1p5zwQUX6LrrrtNLXvISvfnNb9Y555yjd77znaHHIOAuATQN0TFGyX9P9Act42kMX7yluCnJZtykUint7u6alBPKgwhWmg2gg9qAOsBA8DqUPyiFKE5KssYpBqY1Go3I9jQ4eUkW2VKHoD7ilTpQKWQDyDTZu5DL5ZTL5bS6umqGjlHM1ArIYBjX7Qv0SGE9xeNHTpA5+aI0s3xisZjtK4BeQXGE40NhRbbC+3n1l9++RsZCxoFDpmkwm82aE/WLecrlsr0GZxCLxbS8vByh+jwtR+2BaF9SpJ7EBFOkx8PhUNvb2xoMBrZTYtE4Y5romyGTyehtb3ub3va2t33D55x//vmn0EDz+KEf+iH94z/+45mcXkDAHQKRv6d94HK91A/JIPQC1AbGjSi22WzaVFIM+Pb2dqRr1o9V6Pf7kbEPKGPoXvXUgh9g59U5GMVarWbG8cSJE2aEkUcCisV0KnN86BloIl8IhgNnzlA8HjdunPn8NN5RG4nFDtZPsreBeotX7eDcuGbAPdrf31ez2bQCOcP2qN+wnQwDjlPEaUP5QeVw//0MJ7IF7invVSgU7PcBh4WiketDTpvNZs14Z7NZXXDBBfY5+eCBHg5oOt8AR7ZDtsaIC2SmfPb0QiwSYTZRwFkNZttjzKGHMBLSbO7M/LA0OHRvlIlk19fXLROY74rFiHj1UTKZjHQ5E+FjMHzzGjSOl6dirDBIZDLtdlsrKyuRpfPo1OkKZj4P9QRJZsSKxaI5KUkWWadSKe3s7FhhvVAomIFH/dLr9VQsFi2y9rUAvyQImsQPoaPQCv0DTYeTJmOpVqvmoHd2diKzidgd7AfKURj2fQ0cz8+UwmnNN/AVi0VzKvwu+N4S6iy8juNIs1lT0F6MC1ldXbVzpkZAoIDsldEjft/FohGcQcBZDYwtzoA/eoweUStpuY/KiGwxVjgGv5AEOgKKodPpGP/u1UAYq+FwaJQVGUihUDD+O5vNqlQqmVHN5XI2PI3xCJVKxYwcUXS5XDZO3dMoOAOoHzh0MgKcFMtb4NqRbdJvgBPFadVqNe3u7hrdxbX468Ph8EXU6+cQYQBhJbzDhi6iLkL3cK/Xsw5eIm44fqgysiGkrDg4us4ZBIhjLpVKmk6ndq+pG/hRFX7gH1mkdFA8397eVqPRsOyTXhDfVIdToq+EDnNqSXymOJ9FIziDgLMaROBeTYIh5jHfXIYhIhvwUlPm8B8+fNimkkKXkOITsWMMvFIGvj2fz+vw4cORefxIXJeXl00BxHiHWq1mBVkcBzPviTgZHyHNKCWMOJEzUkcyDZwXxpklMOl0Wru7u5H1i4ypZmRGKpVStVq1wjaKJKgoP2aCrMPTYdKsGI+T9J3P9AvQE4DT9D0P9Xo9ktUhCODz7fV6VgAmi2CKKo5dUmTPAr8PvgHNDyX0clEyF5xuLpdTs9m0LnLv/PiXL+5Nv983VVa/31exWDTHuWgEZxBw1gLOn8jeD5rjMZwAxgFDRvMQUSJjI1DMeG08BmM0GtlzcQL9fj9CB6EeYRcykTgD0Ihijx49qrW1NaMtMNxQU9QvJNlAPD+P3y/ZYfwCUS1RKIVwjKBXTxHVM/U0kUjY/9k85nl2+hOI+L3e3qur/BwxXyQngxoMBsanE92T1fBaPwiQkRR8nn7sA7PLfNOZHzXue0B8oxjHwLH7ZsR4PG5rLJGn4pComSCLJcrni0wA6SwBwu7urv0+4fD9tIVFITiDgLMW0EEYBNQxGMv5dY+SIs9Hjkh3LU2RcPY+7Z8fH00ECE1DtIphXl9fVzKZ1O7urhkdok00/USJqVRKvV7PonK6mv3ETYq83llg9Hd2dtRqtUyySMZALSCXy5mk00fxjGbm5xh9JoGurKxYEZ3ncj+laMY1X+wFnnbx3H82mzXFDdNIGcUBDca5+gyPArMf4+H7CXAY3GvoIpRR3oDzmXE9qJb4fUESiqIL2o5iPM6WDI56A/dXmo3SZukRTgBHv0gEZxBw1oI/fB+9QfdguIjqcQa+r4AREtJssBwGk+gzn89bNA+nDo/ulUAYsmw2q6NHj5pW3Y+s8MqTRCJhVI+kSESLtLHb7ZrTgabxOxPgy5FsomIia8HQYfgLhYJtA2MtJFFxPp+32gIFUlRSXpvPfePYZAUYY1+foeDu7xFG2mcfjOBGpcPrKb5irMlSoHgknWL4feZULBZtgqifV0RWhBHnX5REOCt+V9idDMVFsxnZhu/sJnNE5cVWOH4/R6ORtre3I+qkhf09LPyIAQHfIvA8r3cIGFYvK6UuQESJs6BwiGQRlQhGiEid10ozw4eBw6CUSiVVq1XVajWjHdLptDkcKAoMEtuwcDZ+wB5ZAIbZdxL7ngakkvQv+IgZGswrlbLZrGUkfhAc8lnGOZBh+fEOfsyHb67ymRc/913QyEC5DqShkqyYD63i5bFE8byemo3vp8ABUI/wMmEcDI4DUAPA2XoHQ2bTbrcjijRoKTKKRCJhjXDUDmiUo1CNk6BmRE2p2Wzeu6aWBgR8qwNnQFToeWIiZ3jrTCZjKh304HDpa2trptuXZJJFDJgfTeDpEDjo6XSqSqWi5eVlU6EwYA2e39MPHJfMQZJFpqhhKKpKsojdPwf9OjuH/ZgGXwdBMurrFRhMdPCTyUS5XE7VatWuCZnpvFLKq7J8k5WnizCO1Bfg0n3jHFmSl+2iboLS8fUBVEzeCfrmNmk2sI9uX2gcZjXRpc410PvgP1uOB83G+yGtJdCgqI8zajabVlfqdDqmxvK1AvY/TCYHexwW/vew8CMGBHyLwFMsGDkiWIwwKhBWvSLJZGTBYDDQ3t7eKYtmfHQtyRqVeE+cAeMaGOWM4UbxQxSO8fLGnHP3I6OhiuCfMcQ7OzuKx+ORlYlQO7VaTQ984APNkFL/YE4ThtwXjyVF1DAUkDkvshccF0VcfsY99EX8eXnpvFGHGsKA4ryIqHHGFJx94xkNdzgCFEdQbUT79HIAnzFy/ThaAgbkuv5z4pyhD6fTg3HWOAT6MaDMCoWCnT8KrGw2q52dHetdwRGwIOmWW25Z6N9DcAYBZy18lOojPEABmIiMoXVwvVAs/N9z7GQV3uBh5HEI6XTaomuURBhJuHBfVPTyVgyeNFP58AVNAs3R6XQ0nU7tXFEp0RgHN72ysmL3hcIpjWKSzMBRpK1Wq+ZAyJJQLvF/qDBJ5piguyRZFA7F4gfT8RiZCEVwrhdKJpVKqdFoWFZCpM8SILI/HImnsPzvgm8o5HsyKH5HcFaeGvQNYGRQfO7Ue3CONAyWy2WjhrLZrJrNplFYfN69Xs+kxNQQKBxT31kkgjMIOGsxrw6RZjN8/KA66BF4Zyglir5o0DHQXqZK0xK6cYyMLzZ3u10zBru7u6a+SSQSkTHG0mw1IwaDBi7OF0OKcmV/f9/GNmNMaMjCCCMNpVBOfQQqBkeC0fNSU+4JhpT/M9TPL5mhoItjRNUENQYt5B2zp3KQu0LD4JTq9bp2d3etfoCT5Hx4nMxtOp0tlKHgjsSXrMurelBekZmRyfCZkEVCV/EZt1otcwA+Y/RNZ9B9PEZmxufG8Sjg7+3tWb1i0QjOIOCsBNEbDT/A8/r+D5g/cOgLH8XCAzMAjS5hP/uG98PwoTVnWQt0ApJJ6CeicwwqzVY8nyyC84HGkGaFWSJsDLDvuh4Oh5aB0M2LI/CzjLg232uAIfd1kNXVVeVyOeXzeVMZce3Ibblv3Fs/ioL77B0xdRfqKDgNsh8i7ETiYD80nb6SIg6ICJ9o3E8fJRvi3HB0UFW+e9mPlPD3B1oKxxiLxcwheHqIQIEggi5kegrIZNiL4AMUrhGV0SIRnEHAWQuMvR+B4IuXgD9w/k9U6jXx8OySrNDsqSIizEajoVarFZF9Qhf5ZSgYoE6nE2kioxfAd+cSYUqzERl+FzCjmRljQUbgO35ZYpPP5yMZDO/h+wtwfmRW3C9GVDBvB1qJvcdeluvvPVSLPyZOt9/vq9VqWfeyH8NN9M5nx71gsin1Cj4v38RG0xfX5DMsX+eAhiI7g+bDOfvxEtSeqCUx2VSSjSbBOTOyBIebz+e1t7dn151MJm0hEr8bNC12Oh37XVskgjMIOCvh1UNErsAbOM/5+y5VAM+LAavVaqpWqxF1CYay0WhY5EfUCTWDsfFdqNKsyA3FQ6cx0ak0o22gE3zzFtw/19nv9yOjFMhgvKzRZ02+YOw7bXEQXpVzuuf5zME7F55HZI5z8qMZ2EzWaDTMKO/v75sjpSaALJZZRqh4PAXDvcSZ8HqcF/fdy3P9SAgyEH5vcBAUnLmnODAcPfONyNZoQPO9J/PnwvlAW7XbbW1tbVl2lE6n7/nlNgEB3y7w3a++gOwNuDeM0DVw8RgcjgF/Td8BRhRDQIQrzXh+Vjd6uSbGMB6PG5fvqRKK1bwn3DLGyI95gJbi+ET1PI9BdPF43KSk0DleaUW07OkZn01Isqjej7wAXvkkzSg6T6vwPO9YqK1w/XQc4zT96kua5vb29qxIDB2EAgzKJxaLWUcvhpwo36uFuHYMvpeqevEB1+T3QfNc39dB0Zla0fb2dmRPM4/HYgf7r/kMNjc3lc1mbaop92PRCM4g4KyEbwbyWQHGyTdB+cYy70Ck2ZgEJlvSYYx0FEqHwXGe6vBKG8ZheK4eI00RFBoJiaofHQEtBBWBYcV4E6ET1Uoy48j7e2PtZaQ+e+ILp+PVUTgMfzzom3nqyR/LK328M6Bxrt/v24A3+iXIjqDV9vf3TXGDs1heXo70AECXcR5Mk/VGHqUYvyPcEz4bRAPQT5wfwQTH55hQYjhbP1PIryGl5oBz9ZG/FygUCgUbXrhoBGcQcFaCyF6aDUTzYxK8PBAaxUfcftDb/v6+rX3luGQKfucAXyyf573JAjDodC1DT0FX4GDQ7/O4pMiaR6JQr27CKPvtZb4w2m63I/0LHM9TaBg8DCcO0jeQzWdE0G1kAd7hSDOj748NqJHwRVbU6XRsn7GnivxSeZzy/v6+ZVj5fN4knT6boqjrjTFOhHtFxuBlvr6pTJrJSpGckokBnC9UHp8JtQWvyqI2RKc7nzvZUiggBwQsAPOR8vwfPnJJfg7nLs2aqbwh4ec4DD+/BuPmozs/pkGaDczzctF8Pm/USL1eN17cGya4bzqRoSi4Hj9UD0fBz6A5oEBuvvlmFYtFraysRHoBKP76bMPLKj0d5DMV3wHNvfWRNvdEmvUj+KyDey/N+ijoet7b27MModfrqV6vm+NA8QMtxmfheya4J3xuOEaKt0tLS6aC8tQRdQJfH/DXQU8EP+eY3E8UVr7e4z8DsjrumSS1223bSQFVmEqlgrQ0IGAR8AaAjmOiQx6TZAbbb+Xy1Ibfi8zroIjmMwFpZhRZY4jjkQ6iwlwuZ/0AZB+DwUDNZtOUJvD6ZCmewqJ4SnTMjBschaTIrKHxeKxms2m9ByhWarWaGVRv4LyDmy82kw0RLTNHh+vDEfJcX5znOGQUvleCrAGOHcdA1E02R/Ecg48z9I2EDAckE/POiKjff44EBb4Y7+W2RPbUF/giE/L1JDrR51VYPhvhviDhpRjN9z4T9NTmohCcQcBZBwqGGEUMH2Mo+Bmt/4yG9pw70SZ8NbQPhWea0nAUyBml0/Pz8NXSbGwxWvZE4mCJDdEjFI2f1gmlRGGYyN3vAcCYQGH4/cfo4TE61WrVhu4xRsEri6Bg+NcvhBmPx5HRC/O1DE89ecdApE8RVZKdA06SHgIyl2w2q0OHDtmMon6/b+/JOfmtZDgaHK6XvaL84feDoMB3lJN9MCaE6+LecyxPofE9x+Szos+Ee0gmSDbDwEOCBrLOZDIZaKKAgEXAR5PSLFPAcPilNYyTxpB5igWDlc/nI3/40Are6JHiY9y97DAej9u2rX6/b05md3fXaAIMFwZ4NBqp0WjY63ESODJp1h/gJ4BCJWFs+Bnc+9bWljkjnwUxaI370Gg0bFIoM/t90ZlFO/NKIj+S2heZoZWotZBx4cCguGKxgy1ufsgbxXuyDIbSIZ2l/uHHd3AOGGMMtVdczddEJNluA5yXV0XxO0Tz4Hg8jtSA6B0ggOB80um06vV6JFhANMD1ADIs/9iiEJxBwFkH3wwGbcDjvkN0eXlZKysrERWMp5igckj56RvwxpnCL1vNKC6yZH48HqtUKhklw3H9uGKMnd/mRQ2B3gY/995nAF5qivFJJg/m/MC1t9ttUyphkEejkRlUeGoG6sXjce3u7trxPNUBJ8458P4YNn/ffV2ByHj+HODWUVn57mqcJAVXL21lOBzvHYvNtq1Jsk5kPjvuHVJWz/v7YIF7wXn7bINggse5Vr+/mM+FjCKbzRqt5bMvHuN3jUxTmg36W/jfxcKPGBBwL4eXU/oCqC+KZjKZyF4B3xzlo0GMgh9YhjGDdvF6fD/UjnkzUAYYRzh3OmA5DkYKfhtDSJcyxpvdBRhJ39jmR2Bsb29re3vbFCrtdlv1et1GXtBARxEU41WtVk2xxH2jsIyhJKJmSqp3BLwGQ0uR3ddLMLr+npEVYRhxOt5RMA+KKamNRsOu3at+UA+h2CFy5wtahnPzSjKvQsOJFYtFuyfUgyTZxjWoOTI5eh/4veIe8b3ve6EfwnfINxqNhf9dBGcQcNZhXg7oZ+XwB5nP51WpVMw4+O5ZL4P0yiGMtue5MawYbow7U1BjsZjJJul2hRYh+iOyrdVq1mzF8neaoXz06lUwNELhXHZ3d7W5uWnSxW63a/WJTqdj7/XVr35VX/nKV8zQ1Wo1LS8vWxYQj8dtGY/fCEd21e12zRBLs6GAOAov1SUDYIQzWZJfFuRrCXxWUG0YdeoyPqL2HclsacOZS7LVpfN9J3zmvk+B96QeIc2UQMDTTJ7np1mMFZ1+UivnQf8EgQGOlONRH+J3a9EIziDgrAN/XBgnH3Fh2HmOV+7wB46x9bJDnISnYpip4+sFS0tL1gyFMSeKhUuOx+O2YYtoF0qDGfgYUCJaL2uFjyZCxijeeuut+upXv2pGBv57OBzaNNBYLKadnR07Tq/XU7FYtJpCPB7X8vKy6fX9HggoJUmWOVHs9dvViMa5Xu4N3D33m/4CzpXvKayOx2O1223lcjmL9skC/E5mLxKAouPnpVIpUnsg+mfsA5mBH7nta0fIb7nf89kSDhLnISlSeJd0yuBCnBABCM+HYsKZLhrBGQScdfCt/BgiDy9z9GofUnxPE+AUoDiYPQNwEER7LJQBiUTCOHsK1RinTCZjckeKkihjGGMwmUzMEVB09E1LiUTCtPlbW1tm3Cj+jsdjex+ynEQiYaMfuIZWq6VerxehmjCGGEe0+POSUIykV+X4c+U++54GrguDSUG/WCxGBsj54rMvkiPJxGhi7CVZD0G1WjXtP/UAaUYf+oIzvw8ox7xCiKjez6jy856kWTbqP//5mUfdbtcCA45D1ugLxzy2aARnEHDWwXP93tgTFc5TA76gyOvmC8peCoizKBQKajQaERmk7/xl0iU9BNBERLcoU4hCfS2CQrckoyPg6/2sm8FgoGPHjml7e9uMLxSMN8CSzLmQ7cDHs2uZncoUzdvttslbGSbHzB96KaBFksmkddr6wjH31TezYUzJIDDCfDY4Cegj7j8RNtkFhVp/fLbW0QvAalE/4tqrjOD+cfgYde+4cQQ4KTILisrMgCJT8JknDWVQZPF43Kg7eg747BEskBkuGsEZBJx1mC9iAgw7EZ9vkuLn0DlEgRRNMVSSInJNull5X4rJvlGM7VdQJjwHYwOlQr8AUTPKGYyd17mPRiPt7Ozo+PHj2tra0sbGhtElRMsYN6ikpaUlNZtNM9YYIWbwoLTBeLKAxxtkRk1LsgLvcDhUq9WKdP1yXM/LUxjmftI4x898VuJrD/OqIrT4XhrKPudMJmOZAYVenMd8HYjInGNzHD8+A6fEZ8YWNe4dr+f3AOkvkuFWq2XUECM0/MRaqDeuiyxhPptdBIIzCDirEI/HjfflD3w+A+A586+TZoojgJH2qiSME3NloGQwjujJ4cJrtZparZadD8YYCofH/L/o4HlfKBMML30A0CzVatUWxmcyGa2srKjf71v9AINI4RKKyWdAiURCpVJJxWJRlUrFmvRwLr4BC1XT/La00Whk9QauB0dE1jS/5pPPh+ewK5rPi/eiyOyb+qBrKHJD65AR8Fyktfw+kAH5bEWaqYNQ92DQyWK4nnq9bkIEqDlqFbw3vye+TkVhnnoP2Qk1k/39fduGt2gEZxBwVoE/OE8FeaM3j3njL8mMbqfTMUNQqVQi83CgasgwiLpZb8lyExaZLC0t2R5fNnPl83kVi0VJMqNENFqv123MMdNR4baJNEulkjV/DYdD7e7umkEmC0KaSjRdq9WUyWQswveFUyiWtbU1c3RcnyRzgNPp1J7rHQ6GGoPJNfmirVd2QRExMoP1nZlMRocOHdLOzo4ajYYVkzOZjC3wwZDTdIa0NJvN2tgKX8T3dSGyM09xQfNhwHmdH31BY5431GQCODJqJZ4q495BxdEhza4MadYbk0qlVK1WA00UEHBngRHyNQEpGvl/IwfAv0j8ms2mdnd3ba7+6uqqccn82+/3LRKFZuh0Osrn8xYpQnWQRTAaI5/PWz2Arl7fSMWOBMZK+CmZqJmoO+zs7KjX65kxxUBTt8CRxGIxm7lE45Y/JygrisG5XE7Ly8v2/r4AzD1FaorR9F3YfoQFBo7sjH99p6/vT6DoPRwOVS6XjZLh3uMk/Xnk83nrVqYojjOgJ8P3e/B+GHNUVpwXWZXvRfHFaBy733M9P9HU0144af5tNpuR+kG73T6lK3lRCM4g4KwDhkY6tYAsKRKdehD1s1Bme3vbeNxer6ednR1Vq9XInJ7p9GCODZGqbw7DmEgyvX6hULD3IyqFOslkMpFmNnoYaBQbjUYqlUpaWVkxg0X2ANVAbYJrxNBRVOWxSqVijVSeKoEXx1Dmcjnj5on4JUUMm1f7+EY/X6/BMfjvkWf65Ty+eAzlQwSdz+cjdBqNaIlEQuVyWeVy2a6JRi6K7L73wDcJ8vmg+vE9HDgnDLXvfCZT84PsOC//ufIzaEmeL8k+Q+/QqCeEfQYBAXcS/KH6vgKifkkRx+BrCt4YEpGjCMJwMWcfQ4h0c3V11fbdwi0zjgLjgNNYWVkxw4MRppANdUBhlYU39AXE43HrRuZc6YrleKVSyc51MpmoVCpZw5s0oyuQXUqyIjH0kySjiaiF0GeAQ/WFV2m2H4Fr9vuAqdFgeHFejGn2qiquycs3q9Wq0V8ct1qtWj2B+00zHxnF3t5eZJc1NAw7qsmC+Nza7bZNsfU7lX0xW5I5WzIab8yJ8nFAni6CokKAIB1kDZ1Ox7qpmV0VagYBAXcSOACvHedxDNd8sZifMcZhb2/PIjMMC9JDLwuEy2b0MotlyuWy0USZTEaVSkXlclmFQsHoISSHqGIwshgJaAecE7QDs254Hh3NHIfCZCaTUS6Xs5lH9XpdkmwaKucpybhzmqu8EfNrO9PptEXc/X7fpqf6oXf+vlKz8FmY71iG14cu86MZqB9wHBrKyMBwZGQOvJbPhPrNZDJRsVg0mSryWQxyIpGwZUSlUilStIYW8lJWsgFoSLIQnLVXfvF7M98Bzu9KvV6PKJVomCsUCqpWqwv9u5CCMwg4y8Afn8fpJKY8jhOACmg2m9at6x0IRsC/DiPtR01gNLa3t834ozaCboG3RmpKNIwz6nQ6EfULSqJ5A0RUS60hm82q2WxGZI44QzqbqRmQGWDsJNn6SaLXRqNh/DtUjV8szzVxfpKs6MxnQbGWEeA8jqHn/Ima+/1+ZGIqzgEuHcPsJ6miZEKJw/fUPYjy6ciWZIV7aD2vGoMeojeEz5x7zu8Qn4VfOOSpNBRQOCnovs3NTe3t7anRaFjnsldobW9v2/ktEsEZBJxVwPgQlXmDDo0BTQMVgxHwETcG0TdC8YdPFCrJCr10qUozGqHRaNigukwmo93dXdOpo+PHECIrRJ2D0e12uzb7iEL09va2RcneuYzHY+XzeU2nB2MtiEb9eGiG01WrVSWTSZsZ1Gq1tLOzYyojomRJWl1dtQzEdwVLM0mqp4E8ncS9o16AQosmNYw0Dk2aORHWQVJMZdHP0tKSVldX7fPD6DYaDRvwRjMXnxVUFfeR//u9Bn7EBvcTOtAvs8EpSor0qnhakiBhb2/PGs7q9bq2t7e1tbVl54vj5J4sLy/bOS4awRkEnFXAQPi6AfCSU1Q08L3ICjF4PmInKvdLcaCRvOQTrhejwZRQpKXFYtE6eTHa8PKSjMrAGZAl+PNghEQmk7FOVd8kBaXD8Zk9hPOhRkFWsrW1pePHj0dmGEFlQHl0u137Hk4bo4lzpSOZLmC/w9nXaPyETiJwSSa5xDlwrxnnwftks1mtrq4ql8uZWogFPUTeZCJkX51OxzKc+fHk3Ef/uRHh40io+fB5+6ZCf42+f2Q4HGpra0utVst+VzY3N9VqtaweQ8Gbz7nZbKparYams4CARcEPcpunjMgC0PIzxtpLIjGYpO3MmsEg8IfKsYnOM5mMOSJmDhERb2xsKJvNanl52YwDhcvxeDbOuVKp2DRQb4SgbTBiUEiZTEZ7e3vKZrNWeD5y5IjVJtbX1xWPxy06xehQYN7d3VW9XjeHRzTMc9bW1rSysqJyuWzX5Ll7nKtvSMMxcDwcgZfvno6G475TI2CIXzqdVqvV0qFDh6xOgaFGjonEs1qtWme4HyqIoU+lUiqXy5pMJioUCkaV4bCQA/NaHK6vAfhi8en+9Q2FOHV+nkqlVCgU7DGypp2dHS0vL5uAIOwzCAhYAHwHqX9MkhUMm82mKXAYEkeEDY/tR1Zg2L1RI7LH8BHZUvj1owaSyaTq9bp2dnZMNYPDoaAIDZVOpyM9AxjPVqslSRaZEnXifMbjsY4cOaKVlRVzarFYLFKI3t3djdwbirW9Xk+lUskks9Bn4/FYjUZDzWbTImtptjNAmskyoVd8Qdk7V5RZ3EccGo/jxH1kztf6+ro5wVQqZcV6nKY39pwfVAs9C/wslUrp6NGjkazMj4jAIVFzwFEQsVODIvvEqfO4rx3QfLi7u2uOCAqL3wP6SGKxWGTcx6IRnEHAWQf4Wh/Be004dAKNRky/XF5eNj6fP3CoBAwPUR8GAiMxmUxsnDVRNgYISoootlgsWn2iUCgYxcB4CZyEJJN20hiGwfUGimOsrq7q6NGjymQylgHAWVM3oD4APUI9AnUTSiOuASNLVuKbyeidwPhLsyF1OE+vt+fzSKVSdl1+zPPe3p4VbilSF4tFo52gr3BO1Dswwt4x+F4E6EIyDq/WwRF5mogaAeeKY4BO9EPq5rMbHL+fyMrvFDs0JGlnZ8ecM783TDnF2S0awRkEnJXwWm5ppgaC30Z/PplMrLEKXhm6gPn+ZAcUE71yxkfY3rghxeTn6OpxCr4u4SWV6ORRJmGUC4VCpFZBA9Tq6qpWV1eVz+e1vLxsTunWW2+1/gQoFDIiroEo30s1Ud7MO5/xeGySTO8QSqVSZAEN1wNNQnHVfxb0NfiRGRjk8Ti6O7pcLltWgZPn/mDk+azJpOY1/z7Ch6bxY0G4HzwG/UZhGUnpeDy27GBeTuubz3zRnEwP2o738+MxGATInCM6kxeN4AwCzkr4Qh5/qDQtQalg5DDOhw4dsumdRLFIF330BoVCJMqIYrpJiex9Ny1R9tbWlmKxmC688EKTNHpdPhQOr4vFDha0YPAwqolEQueff76OHDliG9skWZ8EBiaZTFokzY4CjDEOjOgXpwcHTxbFuUE7STLHRKGaRi1oLyJpJog2Gg17P64ZB0uRl3PzPQh+1MSJEyd0/Phxo5egmmgE9FkZjp76Add25MgRra2tmbElGyNI4PcBR8DPue9kbjgWHAXd5dSiBoOBSqWSKpWKSYX9CHEa3sgi+J2jlhNmEwUELAi+09PLTBkiRsTK4zs7O6rX69YJK80UOzgCDAArDtPptNEwzLEneozFDlYgZjIZra6uRmbf4DwqlYrRH0T8vI5uZJ+NTCYT45ylaPYBxUDmgYNhlPLu7q7VQzA6GLJYLBaZyY8iSZJlCLyeSarw8T5jQmLqay+s0SQrQ/0EdULxPJ/PW2RNIZq+DygnXo+DJtPiZ9BDOAn/OZdKJa2vr+vw4cOm7cdBYuB90Vo6MPw8FydFzYDzABSd2f3Aop58Pq92u22fDQMP+V3kvicSB3svqBHNCx8WgeAMAs5KeMmjN6bQAL7gRwS6u7urlZUVU8pArfjZ9aiGcDLo7zFqqEHgq3lvmoh4fxberK+vWyaBjNN3GvNFpI1RRYHS6/VUqVTMEBEBU3OAFul0OhadzzdG+Rk5GEaO46NU7hlOIZ/Pq1wum6KIvgE0/H7kh6+dTKdTM4L0WbDzGQdFQdcvodnf3zeKBzUQ1I4fHsdnh0osnU6rWq3qnHPO0crKSkTNxHvyOwO9xfWPx2P7HcDJSDKlmW9ApIHNOw6EBEhG54vNa2trFqBkMhltbGyYKm3RCM4g4KwEyhyM5Dxl5PsHMH5eosgfO99XKhX7A8UBEBWTebDnVpLpyOG12XlMcxr9Bs1mU/l83jaKEUFSACdSTqfTVizFEDM1tdFo2KTVfD5vGQVGeH4JD1z97u6uJJkBp6awv7+vYrFoxWTOz3fqMo6ZUQ84K/++3COyDwwrY7DJtpjlT9HWF/tx6MxuouZB0xk/Z3IozhaHRFZw8cUX69xzz7XiOp8hC3Uw0PRU+M92NBpZpzVFdKgongstyM+Zb8X9XV1dNeVWq9WysROJRML2U6A48o5tkQjOIOCsBfpwCsZQHtLM4Piu5N3dXaNDfH1gaWlJ6+vrRuH4Gf5w5gDlEZGpV5pQ5CTzQB65v7+v9fV106F7pRKGAUcCfeR5ft8NjNyUjmlv7KC40M5jxPb3920ek++eJQtiGByGtVQqqVqt2mwjJnmiSuL/flLnYDBQvV6P0Dm+xpJIJExlFY/HbaE9DmI0Gunw4cNW0+DzY38BRpzPjiJusVjUxRdfrPPPP9/Ok5rRYDCI7EvgX3+ORPB+XLYviJPF4Cil08/HIlOAQiSbiMViKhaLqtfr1k1dKpUi020XheAMAs5aYJigPzDgfqyALy63223t7e2pUCjY7J1ut2vSRpqUms1mZMgcxT+6jaFE/BhkHIdXkVBnwMBJsr4FqAsoEN9sRoZD4Rj+mTHWGHsK2NAybOGCcpFkPDkFZ2lWK2FUN5lVNps1Q5XP54068T0YXBtKKAr2Ozs7di4UbL3qhkIyzoHr8jOB0um0KpWKGf5ms6lUKqV6vW7Xwz0sl8s699xzdd/73ldHjhyxbIndFBR6t7e3jZrzdSSOM6/5p87BZyfJnBq/Z2RwUINeMUSgAFVH1omstlqtan19XdVqVR//+McX+vcQnEHAWQs/JwajhJIDkOrDC/stVXC+zOrhmL7gyegDsgAvF0S2Cn0APQPtQIRIYxjjFjhnZIzQXUSjw+FQy8vL5tS8pt6Pp6C4CqUUix1sG4O+4FzZICbJaCGMHjuFK5WKarVaZNSEj4S5r1A3gCi9UCio1WpF5kZRSOX5UCw0jOGAEomEGo2GNjY2LLonwyF7o7DNzof73ve+uuiii0yuub29bfLe3d1dHT9+PKLxp4bhazQ4ReAzMZwWNRXuF9knDpLsrtvtqtVq2YgNVlvm83kTDBw6dEgrKysqlUqm4lokgjMIOGtBvYA/WD+wDAPmxy4Ph0Ob3ElUDU8M3YQKB6Pgu3RzuZwGg4FRUd4o+PHGjK/AOO/s7KjdbpvhoBnNZy6DwcB6D4rFYmSEhiRT9DCcjsI4Rm0ymRhNwyY0IluMMVQUA+F4j0qlouXl5cjkU6J2z61LsuvDAdOdnc1mLWLmXvomNjImnADGFsfJeksoHpb9IGuFfy8UCrrooouMo//a175mA/i8A0d95RsTEQQwWoPsj8+J+0OHNlQcToNgQ5Ldc2YrkX0hofUDCff29nTLLbfYschQF43gDALOWoxGI3U6HcsE0NRDUUiKNFD5Gf4YH4wx1MQtt9yiVqtlFIIfe+y14V4z70chzFNT9AH827/9m4rFokXo1BxQGkFFEc17xQ0UE4VLdhBQMPYdvSh+WKfpJYxkAIx+wFBiRCn+4uDmG/WkWV8G5+93AeAkcQS+tgBNhAPzqyK57lwuZ1nA4cOHrccAKm40Gml9fV25XM4mgyL13NrasggeOS9d1dJBhzXZ1Gg0ijQl4tCQCkNtLS0taWVlxe7X5uamNcgxx6nZbOrWW29VrVaLCAcYCkiGg3Lt61//ug0sXDSCMwg4q0GkR+QHdYTRosBHtoD0kkIvESJFYv5IMfzUBegI9kVDoliMqd93zOv7/b62t7dtPpAf5wBlgDOgK7rZbEaUKjgXRjlz/nDYXFsymTQVDk1XGLxKpaKjR4+qWq3amG2cJ3sDyHCgjlhKQ5aDEfX9BtJMsklG5DMlPgdJdp5E6N1u14wkDW3QOl6xxPfsmGZUBQ58Y2PD9jQwHtpLdMnwuG9kWET7/X7fCsTQUtQE1tbWjGJcXl7W/v6+7Snodrva3t420YEkcwLUd6DdEBRIB4FAyAwCAhYMIn3m9/seA19TAESnRMKbm5tGwWB0MGrzEa4fxeANvlfF+EF4OB6/yAVj5TeaYfQ8rSHJHMvS0pLa7bYZPxqiuAboCpwWSiEyE0laXl5WpVKJOANJFt2TSfnR1Rh935dB5sVj3AtfL/H/p9bBdaGAkmT1DSSfdE1zXjgP6i7UUMh4ptOpNjc3beMZTofsghrH/IRY32vBfceZor6iNjGZTHTy5EkdOXLE6DKeByXFVFgcgJ/5NBgMtLe3Z/e30+lYM92iEZxBwFkPGpPy+bzRFZ5y8fw2xpVo1nf7+u5U+F1pNrIAQ4zRJZr1ahmv2EFKCBWBg/LnwqgCjCgOAY08lJc37hQ2MeJQI14Bg0SUSD2VSqlUKml5ednkstA7UEIobrzsdf5xQC1BOqCZ0PVLszlORNpQat5ZMJqb+09WhzHGYMLh4zybzaaJAKDCMLyS7P6TqeHY6Ovg/pJR+mI/55/L5ax+4kdPQG2trq7atQyHQ+Xzefvs6TpmpwH1j1arFREVhA7kgIC7AL57mJRfkkX1GAF08UT+GNJutxtZVs9roWEw/BQZcQgsbee5RNEYFiJp5t5zjl6fT3bBHH9vkNCnM5EUQ+lXTJbLZcs2UEExtZMIFWdVLBZVq9Vs0Y83TNRd6DvwskvvBKDgADUAnkM2gxOGmsNIE3XjRNk3QOSPsfYFcCgZejz6/b7VC8jKcI4YWe4rc6f6/X5k3SmfoSTLIpi1RB1oZ2dHkkwauru7a/OIptOpiQK4Vqg5HGClUtHhw4dVKBS0ubkpSfZvWHsZEHAXYL4bGR7d00Zw7hT/oC3gqVHy8McNVy/N5KmeFpJkzgEJJYVWIv3RaGSccS6Xiyh1MNREjyyuIQtguJsfVUHR1iti+v2+yuWyKWHIBLwyCN7e89hE17yfNFMbYRB9k5lXF1GQ9yM0fIHZZxdcG8YWTt0vyPGfFbQXx/Zb2dD/eyfKZwpVJsmica6d2gW/KxTkfYY2nU5VqVS0tramXq+n48ePG92WTCa1tbWl4XCoYrFodZ3d3V3LGnd3dyNdz/F43Da0ZbNZFQoFLS0taXt722oai0ZwBgFnPYj0oH783mNPIRCxdrtdra2t2QgIRiFgmDAWvgjto2wcCaMSJBll4yNtFrT75fJexeKnnkIz+cmj0mzfMDQHPQ0UcP3wOWoBZCzSTPWEMfSG32coOA6azTi2VzfhIHwDF5QQkkkoHgw2zVfeoXnlFYPq2P7lG9zYG5zL5SJb2Lh+uqr5GXSgj/xRWWUyGTWbTaPacIQUlaGoqL1IB1QbmVYikTDpLoEHz+V8yXo83dhoNFSv161Z0G+QWzSCMwgIkCKjk3EIRLoeRKrxeNxWPdLpyrROGsrg7qUZHeL/7xuTMPYYPK9iYYYR287g4YmUMYJQVN6wjMdj245F/YCo20fyOJ9isahisRiheeh4xvCxDAd6hOU5RPgYbqgdnOJ8F69vPiPrwDjTC+EpIaJ3GtTg/RllwTlRUyiVSlbT8IPlUFVxTTglMgSoOO8g0um0lpeX1Wq1zFkVi0WrRywtHeywZiRJOp22oXdkd/4zJruSDoKMWq1ms5N8Ux2OKhabbTmD7lo0gjMICNBs2Tx/3AyPI8qDV5cOorXt7W1L3RkiR9RKT4EfjU1UPq868hGvNFu23ul0jKKoVqsm9ySKr9VqVhxlfAQRONJL3h+jl0wmrQcCKolMhcygUqnYQnsf3e/s7KjRaKjX6xn9gdMZj8cqFosql8tGQ41GBzuZ5wvT3FcoESLkfD5vz8tms9aBi+GE5iGyZ1qpJJPLcr5sQCNbIjNCCeaL356OwvlS4OfY87UHPs9Op2PFb/oMyGi4h/wueQqK34O9vT3rAp9Op+ZUoPHIJn3WQ2YanEFAwF0Eol4iT4xyv983JQqR3Hg81le+8pUIl0sk7qdr+hk7/PF6+gYZJMVXMgeMA8bPzytaWlrS8vKyGV3GKVD3wMBDdWBkMLo4FOmgyIxqqFKpKJfLRWSUfjAdy3mq1aqNk/a8OwP8WDUJzQTFQoGae0QW4fsPPD8/Ho+1vb1tGQdFV96DHdV+ZAcZQK1Ws/NnfhTjIHzPAJSQn3mEI/PSUagrroEObUQDfBbtdtuceC6XU7PZ1PLysn3u3EvqGEx29fWmyWRi14eUl/oIDpzPctEIziAgQLPJmfDXUB9E/BgXjMN0OtWJEye0vLxsc/PpeMWoYVxQyPB/qBr/PDh1DJynMDD0GNVisWhG1Re5oYUwdmQMjEaQZNdVLpfNAfjFNdBevshKL4E3Zl5Zw31pNptGx0izjud5eSeRN/eVY/smM0Ze1Ov1yD3hX9/c55v2vMGk/4DvvZIJWS4Rt6ev+IKSw8n6ugCOk3sGXYfzYQ8Eo6u3trZs2dHx48eNBoIeg+Kq1+sRpRadz9wrMpV5+nIRCM4gIOD/ATki//IHyx8tf+gYkWPHjqnX66lcLttwNgq1FCl5XJpF/tAGqHtisZgpinyki1qFwjHUB1EpDXNw/nTEkuGQ3UwmExuVUCwWI52+RL8Yyfkdyhg7r0zyhg86DKqFL3hyBrAxFZWoH9UU70PU70d/SAeyTLINCu9kFF61xP2Nx+O2XQ6HQtHc7zDGAVEIxvij1OH9qVfgwBgdsrKyolgsZlNOcWZ+ZMZwOFS73bZAATqLPhaoMHoNCAgKhYJlIH5lJ1QYx1s0gjMICPh/wAhDG/ghZZJMqkhhlM5QeHzPl6OwwfCgBPH0D8adtB9nwL8YsWKxqPPOO09f+MIXbCUmBphOVKJ334eAlJJ5OtAx0FJemeJ39xIZUyNAB+/1/Bg76ge9Xk/b29t2L1dWVqwgSsEWWoSMiEYqz9+TCdEAKMn2LPiO6FKpZFkVTXCMDt/d3TWnyNA+6hE4PTh+XxPinvEZcV+4n5wbDXxIWaGF2OvASAzfXYzT8ddVKBQsw9vb27OaBw6rUChErpNszEtxF4ngDAIC5oCR892oksxwEBGPx2OTNkoymoMZMvxRE+3RK0BxkQiYiB4ZJ3w2RhNnREcsjsN3FfP6YrFoRUs4bGnm0HwdASMHJ+2vHaOIU6JQ7K8R6qTX69mGrnh8No6awWvUURiEVyqVzClAL3F/yYhogGPrF3QNETKODjnsYDDQV7/6VdPz+wh7vk+CJkDfmT3ftOadoqf8uK9kANSaoPCgb7hmhs1JsiI5NYfl5WWtrq7qK1/5ik0iRY1ERsb8KTK6zc1NtVqtUDMICLgr4efXUDiGcuEPPpfLmXSU50EfSTMKCCPh9egoVaAvJNnPKPgy9thLXeHp6RZmP/L+/n6EKllZWYnUOnwmgvFcW1tTsVg0bp8Z+kxHhYKSZJHu/IpNmuwkWbQK9cPqRj/biWI53Huv17PCOyMv5pv1GPSGmsbXLDheInEwrpvPgDn/XubLddCsxufmZz9x/l4OzLn6TmOieIrXvsOa1/N+1DDYTEbTHD9nmiu9B8hQ6RPxQ/GgqSaTiclaUVItEsEZBAQ4kH7DiSMh5I8bioXIkT0CqFyIVonUiSAxcvD8rVbLCrhErtLM4EAF8H7dbteWy0M9SDLqhemhKGlisZjJRKFxODdJajabNjPHL4GRZM+lEMrrfK8DRpqMgfsBxea7i+HiWdVIH4ckmz6KRBf6ycsr/YyhTCZjvQd+Mqrfq3DixAlTB0ky6S/D7Lyh9w2AGGvfGAYw7Az8495DafnlNf1+Xzs7OyoWi6fMsOKaK5WKZWNQWGtra0qlUtra2rLPp9/va2NjwyTGXEcYVBcQcBcD7ppCIbw9EaIfBwEFwcJ1b/D89E4KftAidChTRCUS9ZuvoDAYe42uHsqEURWFQkG1Ws24c17r5Yd+iBpqFB+5szUL/Tq7hjHuKGhwkETljIEm46Gr2St2MOZe9krkjOHne/Ys1Ot1bW5uajQa2V6CyWRi85f8zgFGd+NMiMBbrZade6lUsl3V1CroP8CI81nhlH0nOs/xHd7UhHCYfL6SIvQZi+85ZzLLRqNhNBbOjOCBeUvUmiqVihWO6Zzmd2iRCM4gIMABSkaSacehHZgzj9TPSyEpWBK1IrmEPkG5g9IG/hnDilGA3vAjHgCKGn5O0ZoIeHd317Tvg8Eg0qRGloPKyPdCYORRtZDFoM9n2idZEsfAYPrx22QlUG4UiFHTwL1T8Pab4ZjU6rfBcb2ciyRrLBuNRtrc3NThw4fNMOdyOa2trZkTJTOTZs6JTIbHyWJ8xzjZEsoplED8XvimwpMnT0ZmG0my3xWugZoFziOZTNp4C7Iv1loix83n8+Z8qE8xOC+oiQIC7kZ4qSjFXZwANASzf/ygO8+dU+Cdn+Pvm5841vy453kaRpKdD1JSIlAiW4wHRV4vc8UZMGyO6+M9MMA++pZkXbJQWGRHnk+XZnP+B4OBGTKyEpRYkkz9g7GVZEVvIvZCoWBfGEMcDw1ojUbDomh2Se/v72t1ddVmCaEykg6a7LrdrvL5vGUrOAwpShFi8DkmFNN8QxrOjcF2kqw2USwW7byYkcTnnU6n1Wg0LPsiOEBlxu8H2Q6/W76vYtEIziAg4BuAqNAbCcY5+DESGE3f9EWkScZA96of1uYH5EE98FoMOf0HGF4feY9GI5uASYNXpVJRsVi0gqOntMbjsRUzoVygiDxVQiaEykmSjX3mfqDuwYhls1m7Bt6XGgNRrN8F7GmwbDZr7+/rBwDjN78CMh6Pm3oK48x9oJbCYD+uwRepMcYYZ7INzp/rgXJDDMDnz2eOQybKJ6tjXHg6nbZtcBTokQdLMidBT0q73dbq6qpRitROisWinTPBwSIRnEFAwG3Adw2PRiPT7GMwMGp+3AH8vpcrYlShPdCb+8mfDICDS/fRP1w2Bo8REL4fIh6PG21SLBbV6/XMkVGbgLfmePDoFFb9HCOOjVNsNBpmGJE3EtlD0czTW1BHRMC8noKwl3ByHRhQSRY1S7OxHSdPnozUNnASfEZE9NBpqHLIDOaVRHyO1Gx8NuOL46iT/O8Dxpt7yHFwHs1m08QFfr4STomMIZvNmgQViomtcvPd4BT9F43gDAICbgMUgMkCvMKE6BDj7ruXpVNnDKEgoihJpIyaxG/4ghagaAg1AddMEdH3OCD5HAwGWl5eNmmmH5vNdfA9hgs5qM9ovOySYqhvyiPToRsaQwhd5RvZgDfUXBsOyRe2uSZptmq0Vqvp2LFjajQa1kyGAyZz4vox3kT4OCTuIfef3gjvNPxOC5wCnwHRP+9DcODVYBw/lUppbW1NsdjBnmw+O5yCpEiWgcR2ZWXFnBy/g5w/wUfoMwgIuAdAZAx9AvWCaoSoFINOURjDxv8Hg4F2d3cjhVB09/D6FGeJrJE8FotFGwtBoViabWPzlBCUCq8j4t3fP1jGzjYySaeoZ/xsf+/IPD3klTYYMo6FUeUYGGbejxoLRpjiNsfCudAgRh0B48oGNknWWMbaSGoayHA9reNnFEmyKB86xxeycWh8ISvlfpD9ISnm/vjeA+oYZBrNZtMmnlL07/V6RnNtbW1pPB7baBE+e9+/gPPn2haN4AwCAm4HvMIFAyDN6J1sNmtqGAwXRUhvpJlJgwyTuUN+v0CxWLRjYZS9jh1j6NU7GGAifQwzHcQYr729PZXL5UgNA8UUozYwhmQpRP1EyhhGDBtGkPeH5uJrfnYQES/cv5/94zuGOSa1hXQ6rVqtZlJRnGqn0zFDSdRMpkBthEY9321MXQWDTzbhBwR6p95sNo3u8/OBCAS8Q8Mpbm1tSZJ1ZOMsGK+Bg+V3DBUY15pKpex9OddWqxXpW1gUgjMICDgNMBh+yBxFS6I1DKTXlMMPS7I/WJyAJNPASweRLb0BfvEK/QeVSsXOh/eH9kCd5KeE+nERSDWJmmligvJZX19XJpOxAjJZj+82pqBKhM17cB3w/6h7/AgLH/V7yS0d2J1Ox3h0nIg30iikKC7XajW7N8vLy1a3GY0OFtxAv5TLZRUKhciuh3q9bg1jkkyBxHswLM/XQ3gtKiiavby+H+noZDKxZj4czmQysaIy14TzwQnyvHa7HXHqCAbo/vadyUxiDdLSgIC7EX40tSSL4KE8iMZ9TcAXH33Tlx8tgYPBAcBHQ0cgSaXoyehn+GgavTg+lAeOguyABiciUj8GA9WT18dj+Jkh1Gw2jcLy01R90Xv+Gjkv6CAoITh4lD/SQRf0/IA6MrBkMmnTQNkNwCY2nDKvoaN7dXXVaC/qA0hp/f3m/HDekuy+4eSRg/rR1Rh83sMPFmQ3AjUQqB3Ow/P+9BWwXY5si8I2Gc1oNFKxWDRH3mw2rQ8kNJ0FBNzF8IYJKSajhpE+Qr1gPKEVoEcoeLKekEiPKBj6xdMxvCdRox9V7AfJ+QjcN3t5igWD5DMYaTb2gOuE697d3Y0MgZNkxpLolftCBkGGJB1w2TgtnotTZPnO/MYzJKz8n3tDzcB35Z48edKyA+ZDJZNJ60GAzpFkun4MMlkaDtFPKfVjQjy9w3wn7oUfq0HxmM/d12O47tXVVRsqx330BXsyhHw+b93TOE1fV/D1Dd8B7qetLhLBGQQEfAMwu6dYLFqBUVKET8fooDKh74DHiE55HUYb7fi8fBEFD9x0IjFbp+iVOdQXPE0EUL00Gg2TLhJtYyCJRFljCR2BU9rb27Oo2KtdoMU4X7qr/TUwogNKhEwJxybNshhfTKd3gg7c0Wiker1uPRdkRUTIdDKTQUER0fiGbt8XbaG1BoOBdnZ2ImOyfcTPZ8t8KLqQ/b5nHALnIR1QUD/zMz+jeDyuP/zDPzS1kVdacW38rnB//P6MYrGolZUVO+/RaKSTJ0/aLKQwwjog4G6En7DJ7gAMCwYf40dxjxk40A4+i/BjCaSorBBgkDwF5QvG8/JIxmFDWXBsL3HlPD3HvrOzY9w6xpNIGUPjx1bw/pwf7+Xfk6yF88TpUPym0Iu01BtEzgHVD01uZBOMdqaZDGqIQXVILj0lR3GWruNarWbRNU4Jugx6C/qFDAMnwDX7wYF0UTNmg2v4+te/rksuuUS1Ws2udzo9mMLqM0vurR97QVa5vb1tiiqyS94nl8tZ3WmRCM4gIOA24DdmSTOenAIrBhLD6AvNLI3HYWC0fbEUUFyVZhQGr8FgehkryhfegwYrSTbREpoIYw0dNRwOtb29bVQSkSsRP8Z5XrHCtc3POSLzIBr3dBdyVQq6AMoF+owuYygR7hvG06ua4Ppp9MLw06xFlgA/Tx0il8tZIZgIezKZGFfPzgkK7RhtHFosFrMGOOSlZFtkQoPBQNddd51uvPFGU2dRsCY7YOmOH33OjgQK/74uhQOWZIVyHNQiEZxBQMBtgOwAyoAppkSC0oxWwLh75QeNTESf86/1zWR+sBmOoFAoRBrHMC7w336uDRG4H3eBJJIVk3Dh29vbJsNE4sproUx8QZif8a9fAerHNkCvpFIplUolG0dBlM6oDI5FjYUmMGYASbMdyjhT34XL/eZcMNS+GY2eDynaK8LQN5wuTpixGoDPqlgs2vfUfJgXRBbFudGR7DuWvdPwk1392Gw/s6hQKKhcLqvdbkd+Z3Z2diJdzotGcAYBAd8ErVbLlqjA7XrO3HP9/g+VmgEzhjAm/jlQD362jq8LeIPtxyZQa/DHQZXiaxRkBlAnPksYDAaq1WpqtVrKZDJmnOZHSPgmMwwqBpn7g8H2SqJ4PK5yuWy7Engt4zD8yAqMMo13YL4zGZ09yp3pdGp0F0ossjLpwNmWy2V1Op3IiAtmA/HZcc7c61jsYMeyJLt3fObz6i8yidFopE6nE1Ep8bkz3hxqiVoINYFqtWoUJHLTwWCgjY2NyBhrPte7AsEZBAR8EwyHQxsQRuEYgwFVIs1GJGMImGsEp+2Lvb4jF6UNryV69AojjKVfWM/z4/G4KZ4oNnqnwbniQDBsg8HAtPlE0Ri8er0eWeSOMyAqxrEwr8lH6l6FgyoGtY1XDMGbc244RjId7iH0ls+8cL7UXbivFFlLpZJRXUg1GfqGIoppphhXBsuxZyCbzarb7Ua6jpH4emrMK6Q433Q6bVTVaDRSqVRSJpNRNpvVzs6OxuOx9RF4x0UDYL1etx4Lzk2SyYw9dbQoBGcQEDAHuH0P/iiZ7Y8+3BeDiWwxxj6i9mqWZDJpu3D9HB4ehyrAsMLPQ2PgjOjapV7QbrcjOxR4DhE11BXv1+12tbe3ZxMyabKD2kLfDiVERCzJMiQ6aUEmk7Gom/OaTqem0fcdztQvUABBq4zHYzPc1B04fxwQNQRJth+iXq+bQ6EAPBwOtbe3F3HgmUxGlUrFMgToKElWxyiXy6Z+ghry740T5/2y2ax1OTM2AwlpLBbT+vq6OeZ2u63Dhw9rc3PTMiTfnDeZTOz3BpqwVqtpb2/Pfg/CprOAgHsB6F6FNyZy9HN+pFmTk4+KMdDFYlGHDx82wwsVQpSI0fK9AtAscMgYBqgQKCuoIq+S4XUYG75wbL5oDO/daDTMqTF2wtcRfF2EbmcoKYy1z5ZQx1Ao9rN8KFZ7/T+1AOo0OGm/F4DJoKlUymiXXq+nTqdjzgUHR1MbKqdisRjpDaHgS8cy6iBJdq6cC4adVZQ0t5FB8nuRyWRs37GXJksypyjJsoZ+v29KIhwkX9RCPMW2SARnEBBwB+D18F7C6Qut0mwUBYU/HqPIWK1W7Xj+X6JmpIUYajT3GMNEImEFWHj0QqFgka6XXHpHQJTLfga0681mU7feeqt1B6Phx/D7vgnvyMhecGC+DuAbyiRF/o+z5H762USxWMw2lnHNFHiJ6pnZUygUjHra3d3V9va2Dh06ZH0Bg8HApK2NRkPdbtcyMBbd8C/jxXGqOA0K1H4Mhe8VmU6nKpfLkZlMnU5HnU7HMiN6Jyiq++yQe1mpVIzO8j/DqZ2ut2QRCM4gIOAOwu8jkGYRqNfnE6k3Gg31+30VCgWrD2xsbKjX6+nw4cMmU+UYnnenqEonM4aGmgAGkYIu0biPYCn+8uUNMM11ZAonTpywa0LeSUbDF9dLxsC54ix4f4q8UGa++Al3z/tA5ZANQYf4L7h83hup5rFjx7Szs2M7j5GoIk1luxo0DufNPYJWok8E50BGIs2mzHK/+RdKjp/t7+9rb2/PZkmVy2UrONNp7DfN0bfCvcJJMHqC++NFAmQ9i0RwBgEBdwIMW5NmBg2dOFEvESSaewyTNCsy12q1U+gaDCv0D4bb9zH4/cVQEWj3pdksfBwNr4fK6HQ6qtfrqtfrVghutVqnSF19l62fOwR/7lVILOWRZhkOvQkMb5uXs/riN1EzA/YoZvulPPQE0HfAakrqFYyrQL4KlePXf3JtUFLpdNqc5PyGt1wuZ70TZBn0WNBlvLOzY4aazyudTmtvb8/mVpXLZdvR3Ol0tLy8bI6LgnO9Xo8IBHwmtbq6qmPHjtnk10UiOIOAgNPgdEXk0wHjORqNInP1Pbfru2HR0MO1oxiC6kAn7wu1cNfw136sBFG0L7D6oWhEnZLM0eCkMLS+OcvTI37UhO8VqNfrWl5eti1cOIKlpSVTCHmdP+ofht4hmR0MBioUCnb+ZD3tdjsy98h3MTMqnF0BGH8cDOeIAox6x97enmq1mmKxmDV8TSYTU/TgCCmA8zNJdk44DTKJVqulRqMR2XTW7/ct8uf8/O8EVF+pVLLZREhYffBQrVbNIcXj8Uj/Qz6fD7OJAgLujYDOYLAdRrndbhtfL8moHhwEVBC0TbVaVbFYNCVRPp+36HleSkqTlZe6+vk9RKi8J+8Pd002wHY0tPFkEJxns9mMSGQ5V5+5QHEgS/X7GdDV+9Wf1BWouXAPuIccdzwe2zIbDDvvu7S0pEajob29PaVSKe3t7Vk2AJ2C0onCbL/fV7lcVj6fV6VSMcOdSCRUKpXMaDOGgpEf29vbRh9RM2CJDkViPhPuH8osnBWfOU14ZBZra2uRhTYECAwPXF5eVjKZVKPRsM7sVCqlWq228N/j4AwCAhYEP0MIyoSIdX5uD5p+RiN4SScGihENlUrF5JIch6idDl24fZ9RSLKmMZQpftgbjsAbcHoeaN6iaAyFw5TNVCoVKWKj0JFkjqVQKFh24DtpMYw0YTGfnwI0hXBoGSgRGrIw4p1OR3t7exFtP5JLahs4EM6XPc7Ly8vW9cwYjWQyafN/lpeXIwt6KGLTFcznICkywZbfA39PvepsXt3F7wBjrbl2Pjd+P2KxWCSrpCt6kQjOICBgAUCZUiqVjJbxqiKiZAqYUCNIGykMNhoN6zVABskUS3h9abZExY8soHBcKpWssYv3RzbZbrd18uRJbW5uRhbZ4LSIcqGGcF7IXskEvIrGD7nz3bpQL0TQKJ0wlHD6OMNYLGZTYqGd6vV6ZFHNdHqwv2Bra8vOn3oBjWTD4VBHjhwxhRQGn3tLTYHF8rw/18LnSVfz4cOHNZ1OVa/Xtbe3F/nch8Oh3VtpJhjw/ScUpul05qtUKkmaKdN6vZ5lljgFsiRfC/F9EYtE/Js/ZYa3v/3t+u7v/m6VSiWVSiVdeuml+ou/+Av7eb/f11VXXaXl5WUVCgVdccUVOnnyZOQYt9xyix7/+Mcrl8tpbW1NL3vZyyJNK5L0sY99TA996EOVTqd14YUX6l3vetcdv8KAgDuI2yvfi8fjkemZXg2Dfp3iJv+n6Al9cbrZ+dQFbr31Vn3ta1+zkdNMHd3c3LRisHTQnQrlwBd0DAaHY0iyJjeicByIJCsWA4wbxdFGo6F6vW7XgdPxiiKK1FBEUFo8RuGVgjsGGM29n9OD2orMoNlsqtPpRHo74P7r9bo2Nze1ubmpnZ0dG+2AM2ZRDLWBWCxmDXh+S52fF7S+vq7V1VUtLS2ZRBUKiiK2JFviA53jG+pYZ4pQgHoLmRSOCqFAu93W9va2ZYrcA682WyTOKDM455xz9F/+y3/R/e9/f02nU/3BH/yB/t2/+3f6x3/8R33nd36nXvKSl+i6667Te97zHpXLZb3whS/Uk570JP3t3/6tpIMP7PGPf7wOHTqkT33qUzpx4oSe8YxnKJVK6eqrr5Yk3XzzzXr84x+v5z//+brmmmt0ww036LnPfa4OHz6syy+/fOE3ICDgzoI/UiJVP6MfTT/FR0lG28A3+wIohUcMEc6F40L/YBgxOhh0jC6UC9QDxg0H5+cr+YmlUDkYPX7uh9MxFoNI10s86ZD250ZB1/dhoN3HqFF4nkwm2tnZsdrG3t6ecfZeikrU7OkWHCMF3dFopEKhYLsPptOparWaOVnuF8qlra0tEwKkUqlIoZZ+h2q1anSSHxFRKpWMUsORIm2FYuPzh3ryRn19fV35fF71el3D4dAyotXVVR09etRoO34v7oo+g9j0Tg65qNVqesMb3qAnP/nJWl1d1bXXXqsnP/nJkqSbbrpJ3/Ed36Ebb7xRj3zkI/UXf/EXesITnqDjx49rfX1dkvSOd7xDr3jFK7S1taWlpSW94hWv0HXXXacvfOEL9h5Pe9rTVK/Xdf3119/u82o2m6bvvStuXMDZgW/254Fho8hJeu+5dT9nn58RCWJ4KU4eOnTInIsvGvN7jEMgo0Bh4w0jmYUk23Pc6XSMStrd3VWr1bKFNhgXCsQ4oO3tbaM8/IRWr1giguc6GAvtG/EwfkTKuVzOdPYYX5wgDnV5eVlbW1v6yle+omazadw5x/MdvtQPcAbT6VSVSkW1Wk3ValWVSsU2jhUKBa2trUVkraictra2ImOkDx06ZHOY2AjHYns/i8kbZ7I+wP2FTiKr4T1RExWLRRWLRSsy+10O/E4gGuh0Omq1Wvrrv/5rNRoNo5vuLO5wzWA8Hus973mPOp2OLr30Un32s5/VcDjUZZddZs+5+OKLdd5555kzuPHGG/XABz7QHIEkXX755XrBC16gf/7nf9ZDHvIQ3XjjjZFj8JwXv/jFt3k+XnonyYZQBQTcGXwziSkFUGgRSZEuUYqYROFEhKho/OgG5JBw2fMdzfDlviDN66CkfOMaEbzvAEamCh3BSGx6DqA5JKlcLqvRaBj3jkEmyqeBjqzIZxEomfzIbaiRYrGoSqViBWw/TVSa7XTGwW5sbEQ6s1E7cT9xVjxGXSOdTlvEzhgLP+wOB8djtVrNaK/RaKRbbrlF5XLZjoF9YYIoC2ay2aydO05xMploZWXFlt00m03bRQCtyPv42o//fMgoNjY2zPHi5O4VTWef//zndemll5qXfd/73qdLLrlEn/vc57S0tKRKpRJ5/vr6ujY2NiRJGxsbEUfAz/nZbT0Hb+r1th6ve93r9JrXvOZMLycg4E7DK0mkWQ+BH/Pso2Wkh9BI8xGqpMgGMyShGH9e4wu40EM8nzEVGOlKpaJyuWzRLLJOz/VjLKFdSqWS9RLQXAdVAwXkx0szzsGv46QYTjctRWJUNdRZ0P5j7Hu9ns0c8nJXCue+k5lmLhwW84DoR+D6UCdRB8CRcr+onzAygq5xHKofrpfL5VQsFrW1tRXZmsYeY4x4IpHQ1taW6vW6UXHpdNqc/f7+vjY3N5XL5cwRo8CC1ur1emq322o2m9rd3VWpVFKhUFj47/EZO4OLLrpIn/vc59RoNPTe975XV155pT7+8Y8v/MTOFK985Sv10pe+1L5vNps699xz78EzCjjb4WWN0AlEhsgF/TgLPxTNr1L0PDkG0RtGomOOB1XC9FQKvplMRuecc45FtRyj1WqZIaIAjWzVK204f5wXdIiPygeDgTkyrptMAaPOuS4vL0dqCDivfr9vU0uppVDcphbAuczTXNwLCrWFQkErKytqtVo6duyYHYd75GctAY7NPRiPD5bhUOAmu0NVVa/XtbW1ZVNWm82mZQiMw2aIH0ED6zWl6EBDHCrOHjoP4QFObHd3d+G/r2fsDJaWlnThhRdKkh72sIfpM5/5jN785jfrqU99qvb391Wv1yPZwcmTJ3Xo0CFJ0qFDh/R3f/d3keOhNvLPmVcgnTx5UqVS6RtmBZIsAgkIWDRubzeyB8VWP5nSR90cl9oAjoA1jhg0TwPhBPg5Kh4MIdp6MgaUJ3QWw1Gvrq7qwgsv1PHjx42eQF3D6GUiZYrIsVjMFslzTmQ4RN8+akYxA4XEms3l5WWjnTDeGEMMJcoehvJRd+Ee+Wmu0oxe8t3I1FCQqqKsYkgck2MZ/UFEjgMgq+EzqdfrkqTl5WVzamQ3FMIp8nLNOC1p1lTnaTjuJVJgXw+hqN3r9czJSAdZ5XxdYlG4030GRAMPe9jDlEqldMMNN+iKK66QJH3xi1/ULbfcoksvvVSSdOmll+o3fuM3tLm5qbW1NUnSRz7yEZVKJV1yySX2nA996EOR9/jIRz5ixwgI+FYBxoDI2TsCInrm/PCYpIj8UpJRPvwMI4QjYXibX4jjRx9APyG7LJfLqlQqpv33kk5oFv5PVCvJePder2eFXt98hRGGKoGqIROSZBJcXsPUUPonaIJDPkt2Ap9OoZlGMya7SrLmtGQyaf8/duyY2u22LrzwQt3nPvfR5uambQ5DtcX4a+94eS8/6VWSdnZ2rCA9Go1sqVC5XFY8Hle73Y5MKOW6/NA7P1Ib2o0GPRwN01b970ez2bR7M5/NLAJn5Axe+cpX6nGPe5zOO+88tVotXXvttfrYxz6mD3/4wyqXy3rOc56jl770parVaiqVSnrRi16kSy+9VI985CMlSY997GN1ySWX6Gd/9mf1+te/XhsbG3rVq16lq666yrzw85//fL31rW/Vy1/+cj372c/WRz/6Uf3Jn/yJrrvuuoVffEDA7cUdyQ7g0YlOieb8LB6MOwPakEgiOfXNaqDb7UboHO9oKIASddKERpQ+GAwse0eNQ2GSGTx+JDVAhgn15LuBvd6ehTd+0icNXtVq1RwEdRUi/FQqFVm7SZ2C41NzweF4FgDHhaNl4melUlGv19Pa2poVYNH6U6PACEMF4RT8fCiyE+S17XbbHBCOAoUYUTuO3U9qRWnmh/xRYK9UKrbHoFwuq1wu68iRI5Kk3d1d65wme7nHncHm5qae8Yxn6MSJEyqXy/ru7/5uffjDH9aP/uiPSpLe9KY3KR6P64orrtBgMNDll1+u3/u937PXJxIJffCDH9QLXvACXXrppcrn87ryyiv12te+1p5zwQUX6LrrrtNLXvISvfnNb9Y555yjd77znaHHIOBbEkTn+XxehULBjATOAP08kSePecOBIUIhREMS82n8pFMMUSqVsqXqvkg8HA61tbVlxpvZ/VAXFId3d3cteiUTwPgTsfp6QiKRMHWRdwzFYtGkk+VyWZKMIsIJehmqH93sz1uajX3gPnAfeQ4FWn9PVlZWtLy8rFjsYIR3uVy2zWgUu6HPms2mNa/hKNPptMk+ffPe1taWCoWCZQgU7peXl22OEFJjKDuuEToPKiubzVpDIsePxWJ6wAMeYGs4NzY2IoX7yWSiL37xiwv9Xb3TfQb3VoQ+g4C7AnfkzyWbzapWq6lYLEYiw2Qyactr5ukIImqG1fnx0ESFRPV8YXAwPrFYzLh3T30Ui0U94AEPsCI10zV9Y1mz2bQuYz8i20fsvO9gMDAZJ7QVs4cookIPMREVuSbKG6/XP378uE6ePKmbbrpJ29vbkUgdpzjP2UuyzKtSqej8889XPp/XkSNHtLa2Zue6urqqfr+vRqNhDWecx7Fjx1Sv180RoIqi5+LEiRM2TpvRHYcOHTKHgnNst9vmTLl/vi/CN/sVCgVVq1WTrrZaLU0mE9VqNR05csQovUajYfcZWuvaa6+9d/QZBAScjbgjdBHFQyJiIkJoCNQ2GAxv1CkQE9BAWYxGB+se57uKoVvoeB6Px+p0Our3+0Zl+PEOkiyaHwwG2tvbs0jXyyBTqZSazaaNbMBwY2Ax8J7e8pE8RWKuD0UOFM38YD2cgBTdD81QO847l8tZbWV1dVW9Xs+yi9XVVa2srGhlZUX5fN7oMmglRknjpIrFovUOQM+happOp1pZWbFdxxSIyQLoq+BecY+QgOKoOC50GHQV9QWm1i4tLdnvDCOse72ednZ2IktvFongDAICzhBn6hD8+ANfE5BmDU9+O5gfDYEx9XuAUbpA1WxvbxsVw+wgaeY4GLhGNIrk0h+b2gONb9QhisWiGXLqCXTzci98vwASUy8JJfPAgcRiMRsvLckoqtHoYEEM0kxJRgdBjfA+OFTosPF4rJWVFXsP6hP3uc99dPjwYbsPvrFvNBppdXXVCs6MjMYJkRlxX5LJpI4ePaojR45oc3PTnMKxY8esWxkV2OHDh9Xtdm0UNRkZsl5URNwvzpnnoDpaX1+3Ij6DDGlyXDSCMwgIuBuAhpyIEEmlH1mMbh0D69Un/3975x4j51md8Wdmdu732dmrY7u+pA4hF+pQnKUlbWUrTuoCLakUaITSQoOSmooADSG0JQVVSgRSW0oJRULF/YNiQUW4haRNk9hAa9LEjZM4IQYHBzvYu/bO7twvO7v79o/Vc/Z8YzuJ7VnvenN+0sr2zDffvO/M+j3vey7PYbARmC+gor+aEgV8vrPQisKRDFAzVsA0TBoVGoZsNotWqyVKmpTLoJQEK4c5Ll3lrBvbc77c2dNYcLGj754LInfrXDxZJKdPDZwXZT0AiF4Q8/IjkQhyuRzWrl2LbDYrLh+66Lj40sBWKhWpSGZgWEtTcGwMYMdiMQwODiIQCEiPY6bexuNxiY0Ac0W0NArhcBi5XA7OOTG4dAdGo1Gk02mRvWB6bjqdluwrtiYFzs5d+WqYMTCMs4Cumdf6n5ILihZu0wsTU0K52+W/tfopF1a6gRhcZhCYizJTRQHI9cy+YdbSxMQEVq1aJdkuVOJkQRbdWUz7zGQycurIZrMA5oLjNBZs5UkDw10/d8rs7EV3iBbn47hppAqFglQq69oKYF5NlVk9AKSimdlAPCGxXwJTNbXuEeMztVoNR48elTEw04mvTafTmJ6elnhPOp1GMBhEoVDAypUrpViMBogqq+xhkMvlZL7FYhHZbBbZbFY+b6bh1ut1jI+Pywag1WphbGwMExMTovfEhAGeVLqNGQPDOAfOxGXEmhwdK6ArR1f2ckevaxKY7qk7ijETKZPJyMKmNfkplkepA94XmMuXX7duHXp7e8Utw45afL9kMin1DnRpsHKZBVIUn6MbQ6fB0jBlMhkpZmMlLdMwGWdgPEUL0jH2QANJTSSeQhgELhQKyOVyUgDXbrcxOjqKbDaL4eFhDA0NAZgrXvX5fBgeHoZzToLk2n3GOAbjK7rPsu7qRoVZVggzvTYYDHpORLq/MU9g1JeinhqDzfydoFQIi834+9VsNqVN6UIkxZgxMIxz5EwMArNpGDugG0LfS8P7ag0dLVRH33Emk0EikcDExIRHhoIuCJ5CGLhm8VY8HkepVJITBt1O3DlnMhlxjbTbbWQyGWmXSS0jumt0MRnn2dPTg2QyiVwuJ4sfd/f0/bM6mCcdFqLRbcaFkxXLmUwGtVpN3p89GxjEzufz6Ovrw8qVK8VIjI6OolAoIJlMitIrq5rp32f9BzOP6MJrt9vIZrOyUOvKZ+oiUVyQBj4QCEiFM7WQKFo4OzuLsbExjI6Oihup0WiIC0/3rOaGgDEdLaHdbcwYGEYXeK0GgbIFPAHQnaP7FHCHzcWUBoKuAa2Xz2u569eLN3f7TPukCyIUCsliSKNB/fxsNotyuSwLEbt0lctlcb1kMhlp1gNAFm0aKMYBgDnl00gkIlXQehdOhU6/349sNotisSjpoKOjozI3AHJv7r4ZNKbCJ/P1V65cicHBQaxbtw6rVq2SrCum5XJ3TtkJ7vSZyaWNJFNDWZXNmgsaA/Yx4OfLTnCMjdBQU1KC75vL5eQEwZoFZjMNDg6KlDWb3DBri9XfjLl0GzMGhtElzuSEoOMBVK/UHccASNooXQ7cPU9OTkrWCXeu9XpdCpR4Dy76TFfU3cpisZgsXitWrMD4+DiKxSKGhoawfv162ZknEglUKhUcP34cU1NTqFar4gZhrIK58gBEw4e7XO7qaZjoOmEGEx9LJpPIZrN4+eWXJV7Be1H8jk1rmFnEymJmZw0PD6Ovrw9r1qxBLpeTz4+L6apVq2T3r/Wf6JLh+2oZCLrKeKrhdxCLxeSU1SkoSBceXYC67ScX9Ww2K0VldMUFAnN9rzkm1h3oVFMas0516G5gxsAwFgnudmkM9E6VRV7cCXLHyR3m7OysuHV0pg67qNE9QYOjdYjYXAaA3OcNb3gDDh8+jFarJU1h6DNn8LharYohYjtGYL7dJhe0/v5+j+uLfRNYk8BArha6o8pnNpuVUwYXStZIsM6BiyyVQHmPoaEhDA0NyelEq4/SADA4y1MCA8s6a4kB/lqthnK57EnlpcEm/NxZK8BKYhYBNhoNqTPhiYDFfpSxeOtb34pms4mxsTFxo+VyOUxOTqLdbqNcLothiEajHunxbmLGwDAWEd2jgJW1ulGKVuHkrpAVszQOuuduq9WSdo26+Q0F3ahBVKlUcOTIEVkkA4GACLDpZjzcBQ8PD4u7RFcr+3w+5PN52cmyYE27XuhaYV8DGql4PI5Go4FEIuGpZGZqJuUjuPvP5/MYHx+XRXJgYEDiDazU5amBgVvOj+4pngJ0rwnKZ3PsrOzujOswiK+NjT616bTURCIhqafT09NS18DKc7rrmIWVSCRkHJQbodge3VU81bAwsNuYMTCMLnKmBWm6WYtzTvz4evepn+culycALn66vwFTVEOhkBR7ZTIZcS0Fg0FUq1UcOXLEs/ik02kMDAwgnU5LERX96Hr3zSwepl/S3cSFlAtZOByWQLKuiQDmYgks8KLvn5XQMzMzEvvgD3sm9/X14aWXXsLk5CT6+vpEzA2YV0SlgWQmED9DrfekT1qd3eh48mBev3POo2pKQ0AXlC4YZD+DmZkZcTFNTEzg6NGjiEQi2LBhg7SxpJuKr6fBYLwglUphfHxcqrVphLQaajcxY2AYiwh3vfw7eyCwApm7UQBSIEbXRK1W82TzcHHijp0LKQOVXKRoXI4fPy4LXLlcxtGjR/GLX/wCmUwGqVQKQ0ND6O/vR29vrxRtMXjLRatYLMLn86FUKklnMh3g7O/vl/gC58R76IY3DAJz7MCcvPXY2JhUPtO90t/fj8HBQeRyOUmbZSYPDUogEJAgte4mx/iBrl3gZ8bvgMYLmJO4iEajqFQqUhPAtF9ma/E7opFk5hFjDzzpTExM4Oc//7lkRNFAaq0qjov9lilXwSwobgJGR0fxwx/+sKu/i2YMDKPLnI1+EQDZ+XFRYIEa70nXQGd1MjBflQvMN6GfmZmRhiq8lmmPugo6kUhIFfP4+Diq1SoymQzK5TJeeuklUfocGBgQwb1IJIJVq1ZhaGgIfr9fdr5cJJmqyVRPupEov53NZsU3z2I3ylawSCsUCqFSqUgxFpvX5PN50fzhnHK5nLjS2A2M8QJ+JvzMtOYTG83TxaNbiPJ6pu0mk0mUy2UxdBx7tVoVTSQaTN6/t7cX09PTyGazyOVymJmZwdjYGMbGxiQbiam+DFDze2M67erVqyV1tl6vo1Qqeaqcu4UZA8NYQjAQyQIrLRjHhY1wgePiobWB6O+mIaC0RKlUkp0pANk90yBwcWMMo6enR4KoL7zwApLJJHp7exEMBjEwMIAVK1agp6cHq1evFgVRGkMupjwRUPsHgBRfUf+HJxymy/KUwXTXyclJVKtViaPQDUTxOr/fLzo+rDqm0aOrSI+J4+qs8OZYmfUEzNd+sMc7TzJMl+Wungs5AIyPj0u6K/sq+P1+jI+Piwifnge/My7yNLw8+bDRD09gllpqGMsc+t61XAWDytz1Ei4gAGQBJaya5Q6Zjd11Y5RwOCy580xr5OLMoDbjDgBErO7EiROIx+MYGxtDsViUrKO+vj4J4tIHz/HypNNqtdBoNESvh7n0bFvb09MjGUU0LAMDA+jv78fAwACmpqaQyWSQTqdFjI4LP19PV4uW9OBnybHwcSrA0kXHz47ZRryeRoN9mLUUCNNvS6WSfFYsOOOJI5FIiGQGu5UBczUIzFqiGN7AwIAEllutFmq1mgjUMe5ixsAwLhDO1lVEnRsaAfqwtQSBzokH5ttrcmHna+gqoiuF7o/JyUlEo1HPQqxPCBMTEyKTwAAn4FUQ5YL/9NNPo91uI5/PI5fLIZfLifRCNpuVFFkGV2lktDuGBo3VvOxRzOBuPp+XRRuA1Cgw8KrdY/zMmRWlJb75nTAYD0AMFhd43VNCjx3wpgJryXG6mriY8zPSld6UC6Eu0okTJ6S/9PT0NCKRCMbHx8Uo/vSnP0U6nRYXFsdEWWvTJjKMZQ5dHHT5cCeqg7KUI2DGUGdOP3fKvI/WQuLCzpRJKoRyRx0KhTA4OIgTJ05I4JkLH2sUgsGg6PhT3bRcLuOXv/wlACCXy2FoaAgrVqxAPp+XDCkaJyq4chGna4XSzsz4Yd8FHaTVsg6E8+NnpyXAtbyHdl/xfenb158rPzd+VnQn8SSm/07FWQZ2aaB08RoAiYUAc6cGABIDYOovlVonJydRKBQQDofR39+PWCwmrizGgyybyDAuIM72dMDgKxcBrfuv/dJ0GXDhASAZLsyi0TLZ3MHy1MBiNt1qkYValH1g7QB/mIrKhYkuF8YcZmdnUSqVRO+fWjorVqyQedDvrnsi1Ot10TvK5XIyV6ap8nTEQDMLr7Qh5L0YR+k0CLrwTJ8E+Jlybnxcxxj0XPnD+AULBnWfATaj4SI/MTEhshM0vuy/zEwr6j5xwQ8EAiiXy1LBzM9B96zoJmYMDGOJwRMBffoAZPHVTU24C+1MOeUunvEHuo20O4SLH1VIdUCV96RfnIsdUzjp3uAOnu4pXs/MHy5ouVxOgp7OOcTjcTEc3E3Pzs41AMpkMtLfOR6Pi6uH82VgndLQrCvQaaK6RSaDyJwzF3HA2zeZzzFWw8wu3ku77fgntZVYp9FqtaSvMl9PVxy7zRUKBRkT4wmsbGYsgUaCJ6B4PI7x8XHUajVJRzVjYBgXGGd7OpidnZX8eroduFDrYCgDxFysuMDqfrk0CFwUmSnEQiouMKx05m5YBynpJ+fuXO+OdcCYiyH93TzllEolNBoNVKtVUUBNJBKemAQAkZ4oFAoYGhqSTBwWggFzmTqMjSSTSTlB6faerMJmbKVT5ZWwzoKnAxoGZnRRD4kZWTR2fC0NA08O1DFivICGnfUedC9Vq1WpWu7r64PP55NK7cnJSU+BYb1elwC0Hku3MWNgGAvM2RoELTnAXbjunUzfNd0luqEMd9HcKXOnqg1Jp9wF9fO1mip33awSZh49XVE8NbDal8aHRoO1BMx04riYWspFjYFTxhOAuUybiy++GPF4XMZCw0MDEY/HpYaCuflMkQ0GgyJmxzHxPjwF0RDws6Qh5ClBq5TSCDCmoGMFOohNjSnnHCYnJ6WoMJFIwO/3I5FIiPuH8Z1yuSyfB+NErM2gfEZvb690ZVsIzBgYxgWAlnNmSqR2+XCB4mLPyl6eGnTsgTtMvQhygeG/p6enEY/HEY1GJcBJ/R7q+/BUQC0fALKYsQCLGj98ju4gymjQdVWr1UTUrXPM69atO6VKKABphgNADJk2UOVyWU5INHg0kjoNVWcYaU0jPkZZcAaMmRJKoxIKhdBoNDyd49LptEcIjychnhxYR5BKpVAsFuUkRoNXKpUAQAwxs6xo4LuNGQPDOA+c7elAQ3+5rgHgbly7LHQmjBbCO1XhGgC5px4ni7AYSObjzWZTduh0G+mUTI4rm80ikUhgZmYGlUpFit+09g/F4uhbByBFWEx9nZ2dxcGDB3HRRRfJLp/uIu6YuXDT1653852ZQTojqLOWg5+Tvh6AnJTo02e7ykqlInGZcDgsmVyUodbGFpjLsurt7UWhUMD4+Lh8vn6/H/l8HrVaDYVCAZVK5aTeFfweaRgoQdJNzBgYxnmiGwZBq4DyhKANAl0gXHB1jj1hgFi7m04VXGXQWncFY5aP7rzG+gEAUhfA5jNscs+TAIOlTOlkpTSNCu/FLJxWq4VSqSRtODlnLrRsU8m0V533zwplnlro0uF70pevBepY3MfPgFlYjOGUy2VpU6nlxXWKKufD6uhmsyl9kdPptJx82DCHpw2/349KpSLfDduBUhKbr1kozBgYxgUGXS2UpdYSy3R9cKH0+XyyuAGQxZs6QrrDGk8XdD8B8wVu1P7n6URXMuvCLrpwjh49Km4p7vB1K0yePrRhocFgg3he75zDiRMnMDg4KGmYzIBiIJzxj2w2K9lUjLNwcWUcgO/RaDRkdx+JRMTg0fXE8U9PT0sDe6Z3OjfXYIafNeUpGJehkdZpv8zMCgQCKBaLaLfb0uMgEAigt7cX69evx+TkpBhQGo5UKoVQKCRNe8bGxrr+e2XGwDDOI904HRAuUnTZ6DRK7XfvjCEwf58ZP8B820194tDBYO1GYoYOK2EZFKVxoN6+zzfXPjIcDks8QLtNuEhrPSFmRPFaVggXCgUcOXIEvb29UgjHdpuU0qZsdj6f93xOOh5At1S5XEalUkGz2RQ3EIPR7C9MPScWhvFzASABc3Zk07LWrIrmjr/dbuPYsWOoVqsi8kejDMwZ0MHBQRlDKBTC+Pi4J+XXOSfd3EKhEFKpVFd+hzRmDAzjPNNNg8DFTccE6PPmIquLyeiLpjxCOp2WkwUw36ReZwtxkdbVzKxd0Ltq7tQZU+BYGHDWrSP1zp4aPsxU0kFduo64Y2c+Pnft9M8nEglUq1UUi0VpE6mlKtiHoFarYXJyUtxLNJj1eh2FQkFOED6fT4K6DOxyQaZB1Oqx/CyA+cyoZrMpstc8rejsKbq0KpWKaDxFIhHkcjkx2vy82D+CacCniv2cK2YMDGMR6KZBACAuF+5IO3f8OjeemTQ8WcTjccmJB+aF2bhwsWBNvw8A6dTFYKlOZeV9ms2mJ/DMRZw5/QA82Ux0sVCbSAfCnXMol8uym9fB32AwKOJwnAtPLzwJFItFjI+Pixw0K6yZXsrYSygUkhRVGgyerBh3KJVKspPv7e1Fo9HA5OSkSEzn83mJc7A9aSaTkUVcnx5YtHf8+HGEQiG5L12B9XpdFFtZ6VwoFLr2u0PMGBjGItEtg6AF2KitE4lEZHeug8fc0QPwNJahIBrdNDqPnpk/fA+tSMrAKF1DNBQ8LdA3z6rl0xkpGoloNHqSYBwXfgZSm80misWijIsBcUpGa199tVqV6t1CoYBarSapp4xf8ATE3f7U1JSos2rXUKVSkernQCAgtQ7AvKJrJBJBLBbzpNvypMZAND9zZigx3ZQGiEV9+juj0WWMhK6sbmLGwDCWAdqwcAdOvzYXf92wRRdSsdl6rVaT+3CR5C6fRoY58uFw2FMURZ863SE6oMpx0TBpkTmd6sl/Mw7BIGwkEhH3DI0IMF8PQOMQi8WQTCY9Jxzu7Oke4mdDTSFm7QCQoDUwX1dA1xGlOzjOvr4+6f1AN9vU1BR6e3s9arL83NlyFPA2ItLZYQxgM7jM7Cm6k2gkKH/dbcwYGMYi0m13EeFCyN0vM1OYUaP9+tqHD5ycespgp3bzAPAEhJkzz9fS7UN9oc7dvj6hsDaCu3ndHpOuqFQqJUaGJwKeZHQ7SvZlSCQS0jtBF5NxXPqz4L+ZCcS5MLWV46C7iaeder3uacIzPT2NyclJiV8AQCqVkmI1GudarSZif3TpMYWVcYZisYhisSiv5/fJGoSFMAhmDAxjkdF6+ed6H30PVgnrDmg6q4YLIXfbXJi4c2eDHH2K4G6du3dmMPF57pDpC2e6KI0OK3WBec1/jomxAv1eXPiZh0+fPU8AXDwDgQCOHTsG5xzy+bzUOHA+PT09Eixn+0y+Lw0QjZbP55NTUjKZFD2lZDKJWq0mukUsMmPVMU8bzLIC5qSr16xZg9nZWUxMTMhnz5RgSmhw0W+32xgeHkYqlZJTCusoWNtgnc4MY5mzEKcEuhY6e/R2wkUcgGeBZyA5HA5LIJS+be6mtTqqbh/JbJt4PC6prizC0kqqjF1wp85xdqa06spnppLOzs4ik8mIP75YLHp22FrCmv7/WCwmC3kkEvGkvTJbR58iGMSlvAa7wVE+nKqldP9Qe4mfPQ0H58n4APsaRCIRad1Jg0SZb57IotGouIv4eXYbMwaGsYQ4V4PQ+XqdFcTFj4ut9r/z70yR1MJt3NUzXkD3DBdRLujsYax7JfCEoOWieQ0XWwZS6dZiEJVjpC4Ts2+YBcVxsVl9s9mUjB5gzh+vA7naLQVAlE11bIHuG96bc+NizpoGjl3HVHRvCLrepqenJYMpGo2KNDVdQzxNULdodnZOtZSfO7OzfD4fEokEUqkUAoEAxsfHz/p35HSYMTCMJUa3DQKh64S7b61VpOWrCRdhnYqqO3hp95De1epuYIwxcJFlthJ/mB2jq6GB+fRW7qZZecwFWwfLK5UKyuWyCN7pDKlcLicLONtlMoOHY9U6PzyJsMkNAE/MwO/3S9qnFtrjn9QvYsYV1VlZp6EF/pidRbcT4xQ0ojrQz5MUTzCJROKsfz9OhxkDw1iCLJRB4C6YufVcxOg66gwcs6BKp65qjSHuWin7wAWQcPGne0gHoHVxG2MH3IVzsQTmheK4W2cGFF1LdPXwvSh8R8ORTCblHpwvexPrUwQ7vFFPqdVqIZ1Oi2IqTzkMFHNx9vl8cgJh1bLuNMe4iZa3YCHZ1NQUCoUCxsbGkEwmJbWW46UricaBxm4hZKzNGBjGMuWVDArjCHRDcIHSO3JdvaxdPVo6ggYAgKdHM40Nd7Q63VNXQfN6XXWs6yCYxkrXjC6A0+9DtxPHD0BcWVNTU4hGoyiXywiFQkin01KRzd06TyqUuw4EAlI5zEA2F3ufz4dUKiWfH6uw+WcwGJQiM2o7+f1+NBoN9PX1Sa9lah0Vi0Ux0vF4XALjjBuw9oFz7unpsWwiwzDOjFcyCLouQMs/0MXCugS6cOgi0gaC1+oThK41YEBZt7cE5iuhuQjq5jBa5I2P08XEkwgA8b3zfbT8NHflPD3QFcUdNWMNnIeOjdB3HwwGJZ00mUwikUjIewEQpVSmoDKtlbUAOthLgwNAxsHUVHY8Y9EbTys+nw/lctkTPG6328jn8wuSjmzGwDCWKN2uUH6l5wn98vqEoDWJCA2D3mHzT/rhQ6EQyuWyuHSA+SIzGgcam073FLN+KHfNnTtrJOiG0e4Yvi9POZSVYByACy6fp7EDvCcW3USH9QHA/MnH7/cjl8tJXwG6nhgAz+VyniI6Vm3X63X09/fLZ6YVT5k9RbkJppzOzs5KG0/WPFhqqWEYZ83pDAI7mAGnNgRE5+B3+v216BwX8nK5LLttHSjVRWrAfBtM7si5O2b6qG67qd1XXERpCHQNBDWFuKPmqYHdz3hvjomwLoH+ee0S40mpU1JaB5/5+bJQLhgMSjru+Pg4isUiKpWKnIZ0sRqlsemiarVamJiYkAyuFStWIBKJSKYSDVc3MWNgGEuYbtYenOpeMzMzsnBr9wp32p1Kosw4ovuFiykzk7SYGwDPyYKBVO6aKSfBuANPB3TF0F/OxZNjp3yE7hUAQIwB4JW1YNaSrpfg+1SrVSkCY/9lBox1fYKuZ6DrhzEBajixwC0ejyOXy8lnoFNm2ehGF6YxLsIx8335mbEXMx9j7UG3MWNgGK8jXinLSO+SCWsT6I5hVTEAj/Ccdsd0ZgnpmAKNQ6dR0OPiQsngLsdHo8R+BjoeQa0kAFJ0xvgA35NGRvca5nhZG8HgL4v0OC6/349yuYxUKiUuMZ5iaLTo/unMLnLOob+/X4rXqGY6MTGBYrEotR00JsyQYvBdK6my3oKfXTcxY2AYrzPORP5idnZWCqqorUMj0OlOohuFGkYMInOx66wj4J+8V2e9gk4t5euZ1kr3E3fPlH3me1DAjlXCvI/uIcz3ZByBmUJ0b7FYje+nZTtSqZQYiWw2CwCSFUQlV46JRjIej+PIkSN4+eWXkU6nkUwmPZlENGg0gHwts4roNjOhOsN4nbJQYnav9b70r3PXyuCslp/Wp4TOgPSpAtCdzzNLqTOFkq+jL10L7PE6YL55jb6Xc04Mkt7Fs8KYbiM+zjgETwT045fLZcRiMeTzeU/tBedJnSG2pKQx0fUbFL9j7UO9XkdPTw/y+bxIXzcaDclQqtfrqFQqYmh8Ph+y2SwymcxJtRzdwoyBYVwALKRBAF79lMD0TC2TwIW4U42UO3kaDgAePaJOGWr+2Vm3wPvp5jNcpNlnQdcUUOaZ8hs8SXBxZ3omq4m1G4Z9Djh2Zv/o0wONId1VjUZDDB1PSLy/dqWxMK2npwfZbBZr1qzB6OgoCoUCMpkMotEowuEwjh49Cr/fj97eXvT392N0dBSRSAT9/f0IBALo6+tDPp/H7OwsDh48eM7ffSdmDAzDOCOjQFcF3UaEi6juYqZPEzogyx08n9P3YWxCZ/LwGu7I6ZKiMaFhYt9h5xxisZinYprj4ymDhkp3VGNmD+fRbDZFfK5cLkv6KiuqOcd4PO6R2WBAXcty0GD19/cjnU5jfHxcAtg8EVSrVQwODqLRaGB4eBjJZBJ9fX1yapqcnJS2mt3GjIFhXCAs1Omg8z2AVzcKzMRh+iYzcrRvX2fzcOHl4u73+z3unk7XEiuO6Srigqp34dy1A/PBYMpAU3+J1+hMo5mZGdRqNaljCAQCqFarYhTon2eKK9NVCYvMeAqi24hzA+Z7PQDepj5TU1PiEmK2FgPCgUAAQ0NDSKfTUiTHLKhQKISXX34ZPp8P/f39KJfL5/xdd2LGwDAuIM6HQeD7AK9sFKg5xIpkBlmZXqplGrgY8p5cRIF5F5He5Wu3E6/nLls/pg0CdXt8Pp9oE3GhpbuIsYJGo4FGo4FQKIRkMol0Oi1iesB80Jp1AIxJOOcwOTnpCWZTCI+xA84/k8mIi4qfF9tj0qDFYjFEo1FPsJzxCeotNZtN6ajGNFWTsDYM47wZBL4XOV1KKhdk1gzoLmKsOdBZQsB8S0i9CALzrqbOQDB36vqEoYPIzPXXLTW5cDJbJ5VKyUmDLiC2umTAl/LcrB/QchUcE2MJzGYKhUKYmJhAMBhEb2+vpzgsm83KKYiZSsxwYjc2GtLe3l45lWQyGblvq9WSz4IiebrYrVuYMTCMC5DzaRD0e5LO96Z/X+/o+Zp4PA5gvtUkMO8K4uu0bhHdOto9xIWYBoGVyUwx5W6cO26tAwRA6gvi8TjC4TByuZxIX5dKJXEjMSDMxV/3jeYcqJpKA0L5CC7YDPL29PTI/XO5HKLRqEhp0DVVqVTQ09ODWCyG3t5eiUcEAgHJNuLYqYNEvaRuY8bAMC5QFsMg6PfuRGcV6eso6czdvS4+00aDCyAAiRnoFpw6W0c336Hx0MaItQcUuqvVatIykm0zKRcxNTXlUTw9ldQFMJ++CswL3bGymAHidrst73XixAlxDTFQzgWdWUYcA4PCupqZho2xD+cc4vG4p6Cum5gxMIwLmMU0CK8Fuou03AUwP25dS8AFUBeyaTE6Ps5UT2A+cAzMu5i0ZARlLejqoTRFsVj0BLK5aOuezFo4T8tN0LVDPz5jCwyaU7W0UCggFoshkUhgbGxMjGIkEkEqlZK6gXg8LjLX7ERHYzg9PY1oNOqJYbRaLdRqta5/V2YMDOMC50wqihcLZvjofgTM8df1CBR2A+Y7qPF57evXWUaEwVf653VPBd6Puj7M+2dAWWcPUdaCxofBcOoEcew8TTDGQQPBDCUW5jEuUS6XEQwGJVhdKpXQ19eHNWvWwDmHiYkJtNttJJNJmevMzAwKhQIajQZyuZy4xOxkYBjGaVmqRoEuDmC+hwLTUNkHwOfzSVCUO3UGTpnhwzRMACf1EmbnMl2JDOCkPwFIbEG3oGQWFHsVa6PC67lAA/OGiieWRqMhEhTAfDFdpVKR2gcAUgFNg0SXD/s01Ot16Z1Qq9UkrTQQCEg3NJ/Ph0Kh0PXvyYyBYSwzlqpRIM45TwMXLrp+vx+FQkEWxk4xO54YuLDrwDNPC1xkdaMbXh8MBsUvz3vpDCQaLQrKafcMM5b0qYSPswuacw7lchnj4+Oe1M9GoyGuJdYs0HUVCoXwwgsvIJ1OI51Ow+/3S2CbRX2tVguDg4MeuW/qJnUTMwaGsUx5tbTQpQDTPrnr7izw0nLaACTdkymdrMytVquSCcRgM1/PuAJTTXUjGWA+zRWAJ1bBfweDQTml0HDQYNGA1Ot1TzYTF26+L+sf6CKjO4yFea1WC8ViUfSNWPPASmYaKQBSJ9FtzBgYxuuApW4YKBvNnbrO6+/UOWIQl4slA8W64EvHBLib1umhlKSgUikAT6CapwutqKqNEuMIuu6h1WohlUqJi6vVaoniKa8hvDcNCK9nIRsNxMzMDFKpFKrVKvr6+iSorN1e3cKMgWG8zjhVWuhSMBBc4PVCrBVP6XphIRjVP6PRqGdOXHQ7lUN15TJ3+rqCWb8HjUc4HJbAMTulNZtNTE5OIhQKyc6dRofuLwZ6+X58jHIUjGt0VlLzFMHaDBqncrmMcDgsonZWZ2AYxoJwKgMBnH8joYPNPA1w8eeOmY/TZdRutz39CXTcQGsTUWdInzK0hAZrCzpF9OgC4vMM6FLldHp6WgwG6w+Y7cPTDt1KAERIj7URTCllsRtPBAxiM9tpfHwc0WhU+ih3GzMGhmGcltMZifMNU1OBeWlqUqvVZJEOh8OeVE9gPoOJfZZ5YgDmaxu064X+/VqthkKhgFAoJH0F6vW6GAUaLmY/UaqCGU/AXNCa7iwu+qxpYABaB8b12JiGWiwWJQuJMQXTJjIM43VP566YAVzm/WsXjW7VyUpjZi/prCAAEndgoFj3Z2Z7SgafdS0EYxoMardaLSSTSZTLZTSbTU+DGwByX2C+aQ//3Ww2kUwmRa6CRoTXspaBbqRuYsbAMIxlAaWpTyWLQVcOgJPcR7otpu5HzL/rrmasMGbKKmMSbFTv8/lEqZWGg88xPbVTNoMuLArRVSoVxONxRCIRjxxHOBz2COt1GzMGhmEsG3TGTif062t5DGDeONBnz1NDPB6XtFKeBljBHAqFZNFndTRdVHwPLvI8rVBWm7URzKBiPQOD1Xycp4KBgQHPuHt6eqzozDAM42xg+ib99VxUdRtLupK0emkkEkE0GvWomgIQwTwtxc0TBHfuzEbSjXB4PwbGa7WaCOqxmppGgeOamppCqVSSBkIMMncbMwaGYbwuYAAamBfQA+Z7IzBDiKcD1gEwI4iuIQrhabjg8zQAzPn/4/E4kskkGo2GR/VUZzTpauvp6Wk5cfDUceLECc+JJ5lMeoLU3cKMgWEYr3t072bdEEe7k3ii0P2MO5vyMI2U0hX0/wNzp5NgMCgtL3lvvo4xh3q9LtLadDfphkHlcvkV3WFnixkDwzBe93CnzjoF3aktHo973Dzs0aB7HhMaCGoVUW6CshZ8nvEDBoL5ns1mE5FIBOFwGO12G9VqVVxGoVAIjUZDWnh2GzMGhmEYgOz4daEd01MpSEc9IfZF0A16WIXMmgDWFOi2ms1mE+l0WrSYWDTHBZ7pr9Q20pIYDIDrJkDdxIyBYRgGTt/jmS6ZdrstsQGdcspANNNVqR/UbDYRDoc9jXlYs8DgNOMIWrZienoa1WpVXFEzMzMIhUJSaR0KhTy9nruFGQPDMIxXgDt9fWpgMJkZQNzl03VEF5GWnZienpYKZdYgxONx9PT0oFqtyimEEheUreB71Wo16dtgchSGYRjnGTam0ScHBn1ZPcxCMqagUmSP1cK6KxvdS9VqFZFIBJlMBolEQprg0D3E96Amk76HZRMZhmEsIVj1TBcRU0Mpa8HHuNvX0tN+v99ToJZOp6UAbWpqSk4c/GF2U09PjzW3MQzDWCzo/ulEp3kySBwKhURpVYvhabcPXUJUKWU1ciKRQCwWE6kLxgfodqKR6TZmDAzDMLqEFrijnIXuaKab7Pj9fpGdYMYS4woseksmk0in05JKSukLMwaGYRiLyOlOB50456Q1JQXydEc13f2MCz/TTBlIrtfrKJfLiEQi4kLK5/MIhULW3MYwDONCYWZmRorGotGoxz2ku6DxNAFAUlZ1b2R2gIvFYlLRbHUGhmEYi8xrPR0QLuwMKtMdxJgB4whaNZUNcQCvyJ4uYus2ZgwMwzDOkDM1CCxEY/9jSmYzy4h1B7rRDd8HmFdFZXOehcCMgWEYxnmA7iCK4NElRKkKZhSxOllXPwNzKqjUOLKiM8MwjCXCmZ4OgHmpawByImA9AcXy6DqiMdBpqKxJsGwiwzCMC5hO48EYAAXpdJ9kGgEA4k5iCupCnAz8r36JYRiGcSrOdYfOuEGtVpMaBOoaUZZCy11Q5lo36ukWZgwMwzDOgXMxCKwrYDqp7rBGAwBAhPL42EIYA3MTGYZhnCNnEz8A5txBrDjWMYFODSM23QEgKabdxoyBYRjGIsJgMQARowPgyTLSBoKuo25jxsAwDKMLnO3pgMzOzqLZbEovZIrdtdtthEIhhMNh9PT0eAxGNzFjYBiG0SXO1SAA8yeFZrPp6XY2OzuLUCiEYDCIQCDQpRHPY8bAMAyji3TDIBBmEGkhOwCWTWQYhnEh0E03DnWIaGB0jKGb2MnAMAxjAeiWy6jVannuyQK1bmPGwDAMY4E4V4NAY6CVT9lWs9uck5vo3nvvhc/nw+233y6PNZtNbN++Hb29vUgkErjhhhswNjbmed3hw4exbds2xGIx9Pf344477jgpVWrXrl3YuHEjwuEw1q9fjx07dpzLUA3DMBYFFpKdC0wnbTabS68C+YknnsCXvvQlXHHFFZ7HP/zhD+O73/0uvvGNb2D37t04evQo3vWud8nzMzMz2LZtG6ampvA///M/+Nd//Vfs2LEDn/zkJ+WaQ4cOYdu2bfid3/kd7Nu3D7fffjv+9E//FP/xH/9xtsM1DMNYVLrh2mF18kLEDHzuLO5arVaxceNG3Hffffjbv/1bvOlNb8I//MM/oFQqoa+vD//2b/+GP/zDPwQAvPDCC3jDG96APXv24Oqrr8aDDz6I3/u938PRo0cxMDAAAPjnf/5n3HnnnThx4gRCoRDuvPNOPPDAA9i/f7+857vf/W4Ui0U89NBDr2mM5XIZ6XR6wfqFGoZhLBbBYBD1eh2lUgmpVKor9zyrk8H27duxbds2bNmyxfP43r170W63PY9fcsklWLVqFfbs2QMA2LNnDy6//HIxBACwdetWlMtlPPfcc3JN5723bt0q9zgVrVYL5XLZ82MYhrEcmZqa6vo9zzgKsXPnTvzf//0fnnjiiZOeGx0dRSgUQiaT8Tw+MDCA0dFRuUYbAj7P517pmnK5jEajgWg0etJ733PPPfjUpz51ptMxDMMwcIYngyNHjuBDH/oQvvrVryISiSzUmM6Ku+66C6VSSX6OHDmy2EMyDMO4YDgjY7B3714cP34cGzduRE9PD3p6erB792784z/+I3p6ejAwMICpqSkUi0XP68bGxjA4OAgAGBwcPCm7iP9+tWtSqdQpTwUAEA6HkUqlPD+GYRjGa+OMjMHmzZvx7LPPYt++ffLz5je/GTfddJP8PRgM4pFHHpHXHDhwAIcPH8bIyAgAYGRkBM8++yyOHz8u1zz88MNIpVK49NJL5Rp9D17DexiGYRjd5YxiBslkEpdddpnnsXg8jt7eXnn8/e9/Pz7ykY8gl8shlUrhz//8zzEyMoKrr74aAHDttdfi0ksvxXvf+1585jOfwejoKP7qr/4K27dvRzgcBgDceuut+Kd/+id87GMfw/ve9z48+uij+PrXv44HHnigG3M2DMMwOuh6Gdvf//3fw+/344YbbkCr1cLWrVtx3333yfOBQADf+973cNttt2FkZATxeBw333wzPv3pT8s1a9aswQMPPIAPf/jD+NznPoeLLroIX/7yl7F169ZuD9cwDMPAWdYZXAhYnYFhGMsV5xymp6cXv87AMAzDWF6YMTAMwzDMGBiGYRhmDAzDMAyYMTAMwzBgxsAwDMOAGQPDMAwDZgwMwzAMmDEwDMMwYMbAMAzDgBkDwzAMA2YMDMMwDJgxMAzDMGDGwDAMw4AZA8MwDANmDAzDMAyYMTAMwzBgxsAwDMOAGQPDMAwDZgwMwzAMmDEwDMMwYMbAMAzDgBkDwzAMA2YMDMMwDJgxMAzDMGDGwDAMw4AZA8MwDANmDAzDMAyYMTAMwzBgxsAwDMOAGQPDMAwDZgwMwzAMmDEwDMMwYMbAMAzDgBkDwzAMA2YMDMMwDJgxMAzDMGDGwDAMw4AZA8MwDANmDAzDMAyYMTAMwzBgxsAwDMOAGQPDMAwDZgwMwzAMmDEwDMMwYMbAMAzDgBkDwzAMA0DPYg9goXDOef40DMNYLizE+rZsjUGhUAAAzMzMLPJIDMMwFoZKpYJ0Ot2Vey1bY5DL5QAAhw8f7tqHtViUy2WsXLkSR44cQSqVWuzhnBPLZS7LZR6AzWWp8kpzcc6hUqlgeHi4a++3bI2B3z8XDkmn0xf8LwVJpVI2lyXGcpkHYHNZqpxuLt3e5FoA2TAMwzBjYBiGYSxjYxAOh3H33XcjHA4v9lDOGZvL0mO5zAOwuSxVzvdcfM5yLw3DMF73LNuTgWEYhvHaMWNgGIZhmDEwDMMwzBgYhmEYWKbG4Atf+AJ+5Vd+BZFIBJs2bcL//u//LvaQTuJv/uZv4PP5PD+XXHKJPN9sNrF9+3b09vYikUjghhtuwNjYmOcehw8fxrZt2xCLxdDf34877rgD09PTCz72H/zgB3j729+O4eFh+Hw+fOtb3/I875zDJz/5SQwNDSEajWLLli342c9+5rlmYmICN910E1KpFDKZDN7//vejWq16rnnmmWfwtre9DZFIBCtXrsRnPvOZ8zqPP/7jPz7pO7ruuuuW3DwA4J577sGv//qvI5lMor+/H7//+7+PAwcOeK7p1u/Url27sHHjRoTDYaxfvx47duw473P57d/+7ZO+m1tvvXVJzeWLX/wirrjiCikaGxkZwYMPPijPL7nvwy0zdu7c6UKhkPuXf/kX99xzz7lbbrnFZTIZNzY2tthD83D33Xe7N77xje7YsWPyc+LECXn+1ltvdStXrnSPPPKIe/LJJ93VV1/t3vrWt8rz09PT7rLLLnNbtmxxTz31lPv+97/v8vm8u+uuuxZ87N///vfdX/7lX7pvfvObDoC7//77Pc/fe++9Lp1Ou29961vu6aefdu94xzvcmjVrXKPRkGuuu+46d+WVV7of//jH7oc//KFbv369e8973iPPl0olNzAw4G666Sa3f/9+97Wvfc1Fo1H3pS996bzN4+abb3bXXXed5zuamJjwXLMU5uGcc1u3bnVf+cpX3P79+92+ffvc7/7u77pVq1a5arUq13Tjd+rnP/+5i8Vi7iMf+Yh7/vnn3ec//3kXCATcQw89dF7n8lu/9Vvulltu8Xw3pVJpSc3lO9/5jnvggQfcT3/6U3fgwAH3iU98wgWDQbd//37n3NL7PpadMXjLW97itm/fLv+emZlxw8PD7p577lnEUZ3M3Xff7a688spTPlcsFl0wGHTf+MY35LGf/OQnDoDbs2ePc25uIfP7/W50dFSu+eIXv+hSqZRrtVoLOnZN5yI6OzvrBgcH3Wc/+1l5rFgsunA47L72ta8555x7/vnnHQD3xBNPyDUPPvig8/l87pe//KVzzrn77rvPZbNZz1zuvPNOt2HDhvMyD+fmjME73/nO075mKc6DHD9+3AFwu3fvds5173fqYx/7mHvjG9/oea8bb7zRbd269bzNxbk5Y/ChD33otK9ZqnPJZrPuy1/+8pL8PpaVm2hqagp79+7Fli1b5DG/348tW7Zgz549iziyU/Ozn/0Mw8PDWLt2LW666SYcPnwYALB37160223PPC655BKsWrVK5rFnzx5cfvnlGBgYkGu2bt2KcrmM55577vxORHHo0CGMjo56xp5Op7Fp0ybP2DOZDN785jfLNVu2bIHf78fjjz8u11xzzTUIhUJyzdatW3HgwAFMTk6ep9nMHcH7+/uxYcMG3HbbbaKGu9TnUSqVAMwLNnbrd2rPnj2ee/Cahfz/1TkX8tWvfhX5fB6XXXYZ7rrrLtTrdXluqc1lZmYGO3fuRK1Ww8jIyJL8PpaVUN34+DhmZmY8Hx4ADAwM4IUXXlikUZ2aTZs2YceOHdiwYQOOHTuGT33qU3jb296G/fv3Y3R0FKFQCJlMxvOagYEBjI6OAgBGR0dPOU8+t1jwvU81Nj32/v5+z/M9PT3I5XKea9asWXPSPfhcNptdkPFrrrvuOrzrXe/CmjVr8OKLL+ITn/gErr/+euzZsweBQGDJzmN2dha33347fuM3fgOXXXaZvFc3fqdOd025XEaj0UA0Gl3wuQDAH/3RH2H16tUYHh7GM888gzvvvBMHDhzAN7/5zSU1l2effRYjIyNoNptIJBK4//77cemll2Lfvn1L7vtYVsbgQuL666+Xv19xxRXYtGkTVq9eja9//etd/w9lnB3vfve75e+XX345rrjiCqxbtw67du3C5s2bF3Fkr8z27duxf/9+/OhHP1rsoZwzp5vLBz7wAfn75ZdfjqGhIWzevBkvvvgi1q1bd76HeVo2bNiAffv2oVQq4d///d9x8803Y/fu3Ys9rFOyrNxE+XwegUDgpIj82NgYBgcHF2lUr41MJoNf/dVfxcGDBzE4OIipqSkUi0XPNXoeg4ODp5wnn1ss+N6v9B0MDg7i+PHjnuenp6cxMTGxpOe3du1a5PN5HDx4UMax1ObxwQ9+EN/73vfw2GOP4aKLLpLHu/U7dbprUqlU1zcxp5vLqdi0aRMAeL6bpTCXUCiE9evX46qrrsI999yDK6+8Ep/73OeW5PexrIxBKBTCVVddhUceeUQem52dxSOPPIKRkZFFHNmrU61W8eKLL2JoaAhXXXUVgsGgZx4HDhzA4cOHZR4jIyN49tlnPYvRww8/jFQqhUsvvfS8j5+sWbMGg4ODnrGXy2U8/vjjnrEXi0Xs3btXrnn00UcxOzsr/6lHRkbwgx/8AO12W655+OGHsWHDhvPiIjoVL7/8MgqFAoaGhmSMS2Uezjl88IMfxP33349HH330JNdUt36nRkZGPPfgNd38//VqczkV+/btAwDPd7MU5tLJ7OwsWq3W0vw+zjwevrTZuXOnC4fDbseOHe755593H/jAB1wmk/FE5JcCH/3oR92uXbvcoUOH3H//93+7LVu2uHw+744fP+6cm0s7W7VqlXv00Ufdk08+6UZGRtzIyIi8nmln1157rdu3b5976KGHXF9f33lJLa1UKu6pp55yTz31lAPg/u7v/s499dRT7he/+IVzbi61NJPJuG9/+9vumWeece985ztPmVr6a7/2a+7xxx93P/rRj9zFF1/sScksFotuYGDAvfe973X79+93O3fudLFYrKspma80j0ql4v7iL/7C7dmzxx06dMj913/9l9u4caO7+OKLXbPZXFLzcM652267zaXTabdr1y5PumW9XpdruvE7xVTGO+64w/3kJz9xX/jCF7qeWvpqczl48KD79Kc/7Z588kl36NAh9+1vf9utXbvWXXPNNUtqLh//+Mfd7t273aFDh9wzzzzjPv7xjzufz+f+8z//0zm39L6PZWcMnHPu85//vFu1apULhULuLW95i/vxj3+82EM6iRtvvNENDQ25UCjkVqxY4W688UZ38OBBeb7RaLg/+7M/c9ls1sViMfcHf/AH7tixY557vPTSS+7666930WjU5fN599GPftS12+0FH/tjjz3mAJz0c/PNNzvn5tJL//qv/9oNDAy4cDjsNm/e7A4cOOC5R6FQcO95z3tcIpFwqVTK/cmf/ImrVCqea55++mn3m7/5my4cDrsVK1a4e++997zNo16vu2uvvdb19fW5YDDoVq9e7W655ZaTNhVLYR7OuVPOA4D7yle+Itd063fqsccec29605tcKBRya9eu9bzH+ZjL4cOH3TXXXONyuZwLh8Nu/fr17o477vDUGSyFubzvfe9zq1evdqFQyPX19bnNmzeLIXBu6X0fJmFtGIZhLK+YgWEYhnF2mDEwDMMwzBgYhmEYZgwMwzAMmDEwDMMwYMbAMAzDgBkDwzAMA2YMDMMwDJgxMAzDMGDGwDAMw4AZA8MwDANmDAzDMAwA/w9xeWog4gCVZ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A10F67A8-8C13-563E-02B8-749FA103ECB4}"/>
                  </a:ext>
                </a:extLst>
              </p:cNvPr>
              <p:cNvGraphicFramePr>
                <a:graphicFrameLocks noGrp="1"/>
              </p:cNvGraphicFramePr>
              <p:nvPr>
                <p:extLst>
                  <p:ext uri="{D42A27DB-BD31-4B8C-83A1-F6EECF244321}">
                    <p14:modId xmlns:p14="http://schemas.microsoft.com/office/powerpoint/2010/main" val="2070994541"/>
                  </p:ext>
                </p:extLst>
              </p:nvPr>
            </p:nvGraphicFramePr>
            <p:xfrm>
              <a:off x="1725581" y="1878946"/>
              <a:ext cx="5692839" cy="4091241"/>
            </p:xfrm>
            <a:graphic>
              <a:graphicData uri="http://schemas.openxmlformats.org/drawingml/2006/table">
                <a:tbl>
                  <a:tblPr firstRow="1" firstCol="1" bandRow="1"/>
                  <a:tblGrid>
                    <a:gridCol w="5692839">
                      <a:extLst>
                        <a:ext uri="{9D8B030D-6E8A-4147-A177-3AD203B41FA5}">
                          <a16:colId xmlns:a16="http://schemas.microsoft.com/office/drawing/2014/main" val="1526965455"/>
                        </a:ext>
                      </a:extLst>
                    </a:gridCol>
                  </a:tblGrid>
                  <a:tr h="212548">
                    <a:tc>
                      <a:txBody>
                        <a:bodyPr/>
                        <a:lstStyle/>
                        <a:p>
                          <a:pPr algn="just">
                            <a:lnSpc>
                              <a:spcPct val="107000"/>
                            </a:lnSpc>
                            <a:spcAft>
                              <a:spcPts val="800"/>
                            </a:spcAft>
                          </a:pPr>
                          <a:r>
                            <a:rPr lang="en-US" sz="1300" b="1" kern="100">
                              <a:effectLst/>
                              <a:latin typeface="Times New Roman" panose="02020603050405020304" pitchFamily="18" charset="0"/>
                              <a:ea typeface="Calibri" panose="020F0502020204030204" pitchFamily="34" charset="0"/>
                              <a:cs typeface="Times New Roman" panose="02020603050405020304" pitchFamily="18" charset="0"/>
                            </a:rPr>
                            <a:t>Algorithm 1: </a:t>
                          </a:r>
                          <a:r>
                            <a:rPr lang="en-US" sz="1300" kern="100">
                              <a:effectLst/>
                              <a:latin typeface="Times New Roman" panose="02020603050405020304" pitchFamily="18" charset="0"/>
                              <a:ea typeface="Calibri" panose="020F0502020204030204" pitchFamily="34" charset="0"/>
                              <a:cs typeface="Times New Roman" panose="02020603050405020304" pitchFamily="18" charset="0"/>
                            </a:rPr>
                            <a:t>Pre-processing stage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06549745"/>
                      </a:ext>
                    </a:extLst>
                  </a:tr>
                  <a:tr h="3878693">
                    <a:tc>
                      <a:txBody>
                        <a:bodyPr/>
                        <a:lstStyle/>
                        <a:p>
                          <a:pPr marL="342900" lvl="0" indent="-342900" algn="just">
                            <a:lnSpc>
                              <a:spcPct val="107000"/>
                            </a:lnSpc>
                            <a:buFont typeface="+mj-lt"/>
                            <a:buAutoNum type="arabicPeriod"/>
                          </a:pPr>
                          <a:r>
                            <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rPr>
                            <a:t>Input </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Image (img)</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rPr>
                            <a:t>Get </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image height and width (h, w)</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rPr>
                            <a:t>Initialize </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T value</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rPr>
                            <a:t>Calculate </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binarizing and thresholding</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300" b="1" kern="1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IN" sz="1300" b="0" i="1" kern="100" dirty="0">
                              <a:effectLst/>
                              <a:latin typeface="Times New Roman" panose="02020603050405020304" pitchFamily="18" charset="0"/>
                              <a:ea typeface="Calibri" panose="020F0502020204030204" pitchFamily="34" charset="0"/>
                              <a:cs typeface="Times New Roman" panose="02020603050405020304" pitchFamily="18" charset="0"/>
                            </a:rPr>
                            <a:t>I(</a:t>
                          </a:r>
                          <a:r>
                            <a:rPr lang="en-IN" sz="1300" b="0" i="1" kern="100" dirty="0" err="1">
                              <a:effectLst/>
                              <a:latin typeface="Times New Roman" panose="02020603050405020304" pitchFamily="18" charset="0"/>
                              <a:ea typeface="Calibri" panose="020F0502020204030204" pitchFamily="34" charset="0"/>
                              <a:cs typeface="Times New Roman" panose="02020603050405020304" pitchFamily="18" charset="0"/>
                            </a:rPr>
                            <a:t>x,y</a:t>
                          </a:r>
                          <a:r>
                            <a:rPr lang="en-IN" sz="1300" b="0" i="1" kern="1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IN" sz="13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3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𝑇</m:t>
                              </m:r>
                            </m:oMath>
                          </a14:m>
                          <a:r>
                            <a:rPr lang="en-IN" sz="1300" b="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300" b="1" kern="100" dirty="0">
                              <a:effectLst/>
                              <a:latin typeface="Times New Roman" panose="02020603050405020304" pitchFamily="18" charset="0"/>
                              <a:ea typeface="Calibri" panose="020F0502020204030204" pitchFamily="34" charset="0"/>
                              <a:cs typeface="Times New Roman" panose="02020603050405020304" pitchFamily="18" charset="0"/>
                            </a:rPr>
                            <a:t>THEN</a:t>
                          </a:r>
                        </a:p>
                        <a:p>
                          <a:pPr marL="342900" lvl="0" indent="-342900" algn="just">
                            <a:lnSpc>
                              <a:spcPct val="107000"/>
                            </a:lnSpc>
                            <a:buFont typeface="+mj-lt"/>
                            <a:buAutoNum type="arabicPeriod"/>
                          </a:pPr>
                          <a:r>
                            <a:rPr lang="en-IN" sz="1300" b="1" kern="1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300" b="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m:rPr>
                                      <m:nor/>
                                    </m:rPr>
                                    <a:rPr lang="en-IN" sz="1300" b="0" kern="100">
                                      <a:effectLst/>
                                      <a:latin typeface="Times New Roman" panose="02020603050405020304" pitchFamily="18" charset="0"/>
                                      <a:ea typeface="Calibri" panose="020F0502020204030204" pitchFamily="34" charset="0"/>
                                      <a:cs typeface="Times New Roman" panose="02020603050405020304" pitchFamily="18" charset="0"/>
                                    </a:rPr>
                                    <m:t>bin</m:t>
                                  </m:r>
                                </m:e>
                                <m:sub>
                                  <m:r>
                                    <m:rPr>
                                      <m:nor/>
                                    </m:rPr>
                                    <a:rPr lang="en-IN" sz="1300" b="0" kern="100">
                                      <a:effectLst/>
                                      <a:latin typeface="Times New Roman" panose="02020603050405020304" pitchFamily="18" charset="0"/>
                                      <a:ea typeface="Calibri" panose="020F0502020204030204" pitchFamily="34" charset="0"/>
                                      <a:cs typeface="Times New Roman" panose="02020603050405020304" pitchFamily="18" charset="0"/>
                                    </a:rPr>
                                    <m:t>img</m:t>
                                  </m:r>
                                </m:sub>
                              </m:sSub>
                              <m: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t>𝑦</m:t>
                              </m:r>
                              <m: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300" b="0" kern="100" dirty="0">
                              <a:effectLst/>
                              <a:latin typeface="Times New Roman" panose="02020603050405020304" pitchFamily="18" charset="0"/>
                              <a:ea typeface="Calibri" panose="020F0502020204030204" pitchFamily="34" charset="0"/>
                              <a:cs typeface="Times New Roman" panose="02020603050405020304" pitchFamily="18" charset="0"/>
                            </a:rPr>
                            <a:t> = 1</a:t>
                          </a:r>
                        </a:p>
                        <a:p>
                          <a:pPr marL="342900" lvl="0" indent="-342900" algn="just">
                            <a:lnSpc>
                              <a:spcPct val="107000"/>
                            </a:lnSpc>
                            <a:buFont typeface="+mj-lt"/>
                            <a:buAutoNum type="arabicPeriod"/>
                          </a:pPr>
                          <a:r>
                            <a:rPr lang="en-IN" sz="1300" b="1" kern="100" dirty="0">
                              <a:effectLst/>
                              <a:latin typeface="Times New Roman" panose="02020603050405020304" pitchFamily="18" charset="0"/>
                              <a:ea typeface="Calibri" panose="020F0502020204030204" pitchFamily="34" charset="0"/>
                              <a:cs typeface="Times New Roman" panose="02020603050405020304" pitchFamily="18" charset="0"/>
                            </a:rPr>
                            <a:t>ELSE</a:t>
                          </a:r>
                        </a:p>
                        <a:p>
                          <a:pPr marL="342900" lvl="0" indent="-342900" algn="just">
                            <a:lnSpc>
                              <a:spcPct val="107000"/>
                            </a:lnSpc>
                            <a:buFont typeface="+mj-lt"/>
                            <a:buAutoNum type="arabicPeriod"/>
                          </a:pPr>
                          <a:r>
                            <a:rPr lang="en-IN" sz="1300" b="1" kern="1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300" b="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m:rPr>
                                      <m:nor/>
                                    </m:rPr>
                                    <a:rPr lang="en-IN" sz="1300" b="0" kern="100">
                                      <a:effectLst/>
                                      <a:latin typeface="Times New Roman" panose="02020603050405020304" pitchFamily="18" charset="0"/>
                                      <a:ea typeface="Calibri" panose="020F0502020204030204" pitchFamily="34" charset="0"/>
                                      <a:cs typeface="Times New Roman" panose="02020603050405020304" pitchFamily="18" charset="0"/>
                                    </a:rPr>
                                    <m:t>bin</m:t>
                                  </m:r>
                                </m:e>
                                <m:sub>
                                  <m:r>
                                    <m:rPr>
                                      <m:nor/>
                                    </m:rPr>
                                    <a:rPr lang="en-IN" sz="1300" b="0" kern="100">
                                      <a:effectLst/>
                                      <a:latin typeface="Times New Roman" panose="02020603050405020304" pitchFamily="18" charset="0"/>
                                      <a:ea typeface="Calibri" panose="020F0502020204030204" pitchFamily="34" charset="0"/>
                                      <a:cs typeface="Times New Roman" panose="02020603050405020304" pitchFamily="18" charset="0"/>
                                    </a:rPr>
                                    <m:t>img</m:t>
                                  </m:r>
                                </m:sub>
                              </m:sSub>
                              <m: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t>𝑦</m:t>
                              </m:r>
                              <m: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300" b="0" kern="100" dirty="0">
                              <a:effectLst/>
                              <a:latin typeface="Times New Roman" panose="02020603050405020304" pitchFamily="18" charset="0"/>
                              <a:ea typeface="Calibri" panose="020F0502020204030204" pitchFamily="34" charset="0"/>
                              <a:cs typeface="Times New Roman" panose="02020603050405020304" pitchFamily="18" charset="0"/>
                            </a:rPr>
                            <a:t> = 0</a:t>
                          </a:r>
                        </a:p>
                        <a:p>
                          <a:pPr marL="342900" lvl="0" indent="-342900" algn="just">
                            <a:lnSpc>
                              <a:spcPct val="107000"/>
                            </a:lnSpc>
                            <a:buFont typeface="+mj-lt"/>
                            <a:buAutoNum type="arabicPeriod"/>
                          </a:pPr>
                          <a:r>
                            <a:rPr lang="en-IN" sz="1300" b="1" kern="100" dirty="0">
                              <a:effectLst/>
                              <a:latin typeface="Times New Roman" panose="02020603050405020304" pitchFamily="18" charset="0"/>
                              <a:ea typeface="Calibri" panose="020F0502020204030204" pitchFamily="34" charset="0"/>
                              <a:cs typeface="Times New Roman" panose="02020603050405020304" pitchFamily="18" charset="0"/>
                            </a:rPr>
                            <a:t>ENDIF</a:t>
                          </a:r>
                        </a:p>
                        <a:p>
                          <a:pPr marL="342900" lvl="0" indent="-342900" algn="just">
                            <a:lnSpc>
                              <a:spcPct val="107000"/>
                            </a:lnSpc>
                            <a:buFont typeface="+mj-lt"/>
                            <a:buAutoNum type="arabicPeriod"/>
                          </a:pPr>
                          <a14:m>
                            <m:oMath xmlns:m="http://schemas.openxmlformats.org/officeDocument/2006/math">
                              <m:r>
                                <m:rPr>
                                  <m:nor/>
                                </m:rPr>
                                <a:rPr lang="en-IN" sz="1300" b="1" kern="100">
                                  <a:effectLst/>
                                  <a:latin typeface="Cambria Math" panose="02040503050406030204" pitchFamily="18" charset="0"/>
                                  <a:ea typeface="Calibri" panose="020F0502020204030204" pitchFamily="34" charset="0"/>
                                  <a:cs typeface="Times New Roman" panose="02020603050405020304" pitchFamily="18" charset="0"/>
                                </a:rPr>
                                <m:t>In</m:t>
                              </m:r>
                            </m:oMath>
                          </a14:m>
                          <a:r>
                            <a:rPr lang="en-IN" sz="13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itialize</a:t>
                          </a:r>
                          <a:r>
                            <a:rPr lang="en-IN" sz="13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300" kern="100" dirty="0">
                              <a:effectLst/>
                              <a:latin typeface="Times New Roman" panose="02020603050405020304" pitchFamily="18" charset="0"/>
                              <a:ea typeface="Times New Roman" panose="02020603050405020304" pitchFamily="18" charset="0"/>
                              <a:cs typeface="Times New Roman" panose="02020603050405020304" pitchFamily="18" charset="0"/>
                            </a:rPr>
                            <a:t>crop_h, </a:t>
                          </a:r>
                          <a:r>
                            <a:rPr lang="en-IN" sz="1300" kern="100" dirty="0" err="1">
                              <a:effectLst/>
                              <a:latin typeface="Times New Roman" panose="02020603050405020304" pitchFamily="18" charset="0"/>
                              <a:ea typeface="Times New Roman" panose="02020603050405020304" pitchFamily="18" charset="0"/>
                              <a:cs typeface="Times New Roman" panose="02020603050405020304" pitchFamily="18" charset="0"/>
                            </a:rPr>
                            <a:t>crop_w</a:t>
                          </a:r>
                          <a:r>
                            <a:rPr lang="en-IN" sz="1300" kern="100" dirty="0">
                              <a:effectLst/>
                              <a:latin typeface="Times New Roman" panose="02020603050405020304" pitchFamily="18" charset="0"/>
                              <a:ea typeface="Times New Roman" panose="02020603050405020304" pitchFamily="18" charset="0"/>
                              <a:cs typeface="Times New Roman" panose="02020603050405020304" pitchFamily="18" charset="0"/>
                            </a:rPr>
                            <a:t> value</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rPr>
                            <a:t>Calculate </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adaptive cropping value</a:t>
                          </a:r>
                        </a:p>
                        <a:p>
                          <a:pPr marL="342900" marR="0" lvl="0" indent="-342900" algn="just" defTabSz="914400" rtl="0" eaLnBrk="1" fontAlgn="auto" latinLnBrk="0" hangingPunct="1">
                            <a:lnSpc>
                              <a:spcPct val="107000"/>
                            </a:lnSpc>
                            <a:spcBef>
                              <a:spcPts val="0"/>
                            </a:spcBef>
                            <a:spcAft>
                              <a:spcPts val="0"/>
                            </a:spcAft>
                            <a:buClr>
                              <a:srgbClr val="000000"/>
                            </a:buClr>
                            <a:buSzTx/>
                            <a:buFont typeface="+mj-lt"/>
                            <a:buAutoNum type="arabicPeriod"/>
                            <a:tabLst/>
                            <a:defRPr/>
                          </a:pPr>
                          <a:r>
                            <a:rPr lang="fr-FR" sz="1300" kern="100" dirty="0" err="1">
                              <a:effectLst/>
                              <a:latin typeface="Times New Roman" panose="02020603050405020304" pitchFamily="18" charset="0"/>
                              <a:ea typeface="Calibri" panose="020F0502020204030204" pitchFamily="34" charset="0"/>
                              <a:cs typeface="Times New Roman" panose="02020603050405020304" pitchFamily="18" charset="0"/>
                            </a:rPr>
                            <a:t>crop</a:t>
                          </a:r>
                          <a:r>
                            <a:rPr lang="fr-FR" sz="1300"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img</a:t>
                          </a:r>
                          <a:r>
                            <a:rPr lang="fr-FR" sz="13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fr-FR" sz="1300" i="1" kern="100" dirty="0" err="1">
                              <a:effectLst/>
                              <a:latin typeface="Times New Roman" panose="02020603050405020304" pitchFamily="18" charset="0"/>
                              <a:ea typeface="Calibri" panose="020F0502020204030204" pitchFamily="34" charset="0"/>
                              <a:cs typeface="Times New Roman" panose="02020603050405020304" pitchFamily="18" charset="0"/>
                            </a:rPr>
                            <a:t>x­,y</a:t>
                          </a:r>
                          <a:r>
                            <a:rPr lang="fr-FR" sz="13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fr-FR" sz="13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fr-FR" sz="1300" i="1" kern="100" dirty="0">
                              <a:effectLst/>
                              <a:latin typeface="Times New Roman" panose="02020603050405020304" pitchFamily="18" charset="0"/>
                              <a:ea typeface="Calibri" panose="020F0502020204030204" pitchFamily="34" charset="0"/>
                              <a:cs typeface="Times New Roman" panose="02020603050405020304" pitchFamily="18" charset="0"/>
                            </a:rPr>
                            <a:t>(y + crop_h : y + h − crop_h , x +   </a:t>
                          </a:r>
                          <a:r>
                            <a:rPr lang="fr-FR" sz="1300" i="1" kern="100" dirty="0" err="1">
                              <a:effectLst/>
                              <a:latin typeface="Times New Roman" panose="02020603050405020304" pitchFamily="18" charset="0"/>
                              <a:ea typeface="Calibri" panose="020F0502020204030204" pitchFamily="34" charset="0"/>
                              <a:cs typeface="Times New Roman" panose="02020603050405020304" pitchFamily="18" charset="0"/>
                            </a:rPr>
                            <a:t>crop_w</a:t>
                          </a:r>
                          <a:r>
                            <a:rPr lang="fr-FR" sz="1300" i="1" kern="100" dirty="0">
                              <a:effectLst/>
                              <a:latin typeface="Times New Roman" panose="02020603050405020304" pitchFamily="18" charset="0"/>
                              <a:ea typeface="Calibri" panose="020F0502020204030204" pitchFamily="34" charset="0"/>
                              <a:cs typeface="Times New Roman" panose="02020603050405020304" pitchFamily="18" charset="0"/>
                            </a:rPr>
                            <a:t> : x + w − </a:t>
                          </a:r>
                          <a:r>
                            <a:rPr lang="fr-FR" sz="1300" i="1" kern="100" dirty="0" err="1">
                              <a:effectLst/>
                              <a:latin typeface="Times New Roman" panose="02020603050405020304" pitchFamily="18" charset="0"/>
                              <a:ea typeface="Calibri" panose="020F0502020204030204" pitchFamily="34" charset="0"/>
                              <a:cs typeface="Times New Roman" panose="02020603050405020304" pitchFamily="18" charset="0"/>
                            </a:rPr>
                            <a:t>crop_w</a:t>
                          </a:r>
                          <a:r>
                            <a:rPr lang="fr-FR" sz="1300" i="1" kern="1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fr-FR" sz="1300" b="1" kern="100" dirty="0" err="1">
                              <a:effectLst/>
                              <a:latin typeface="Times New Roman" panose="02020603050405020304" pitchFamily="18" charset="0"/>
                              <a:ea typeface="Calibri" panose="020F0502020204030204" pitchFamily="34" charset="0"/>
                              <a:cs typeface="Times New Roman" panose="02020603050405020304" pitchFamily="18" charset="0"/>
                            </a:rPr>
                            <a:t>Initialize</a:t>
                          </a:r>
                          <a:r>
                            <a:rPr lang="fr-FR" sz="13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300" kern="100" dirty="0">
                              <a:effectLst/>
                              <a:latin typeface="Times New Roman" panose="02020603050405020304" pitchFamily="18" charset="0"/>
                              <a:ea typeface="Calibri" panose="020F0502020204030204" pitchFamily="34" charset="0"/>
                              <a:cs typeface="Times New Roman" panose="02020603050405020304" pitchFamily="18" charset="0"/>
                            </a:rPr>
                            <a:t>L value</a:t>
                          </a:r>
                          <a:r>
                            <a:rPr lang="fr-FR" sz="13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rPr>
                            <a:t>Calculate </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CLAHE</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14:m>
                            <m:oMath xmlns:m="http://schemas.openxmlformats.org/officeDocument/2006/math">
                              <m:r>
                                <m:rPr>
                                  <m:nor/>
                                </m:rPr>
                                <a:rPr lang="en-US" sz="1300" kern="100">
                                  <a:effectLst/>
                                  <a:latin typeface="Times New Roman" panose="02020603050405020304" pitchFamily="18" charset="0"/>
                                  <a:ea typeface="Calibri" panose="020F0502020204030204" pitchFamily="34" charset="0"/>
                                  <a:cs typeface="Times New Roman" panose="02020603050405020304" pitchFamily="18" charset="0"/>
                                </a:rPr>
                                <m:t>CLAHE</m:t>
                              </m:r>
                              <m:d>
                                <m:dPr>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𝒙</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𝒚</m:t>
                                  </m:r>
                                </m:e>
                              </m:d>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m:t>
                              </m:r>
                              <m:r>
                                <m:rPr>
                                  <m:nor/>
                                </m:rPr>
                                <a:rPr lang="en-US" sz="1300" kern="100">
                                  <a:effectLst/>
                                  <a:latin typeface="Times New Roman" panose="02020603050405020304" pitchFamily="18" charset="0"/>
                                  <a:ea typeface="Calibri" panose="020F0502020204030204" pitchFamily="34" charset="0"/>
                                  <a:cs typeface="Times New Roman" panose="02020603050405020304" pitchFamily="18" charset="0"/>
                                </a:rPr>
                                <m:t>clip</m:t>
                              </m:r>
                              <m:d>
                                <m:dPr>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grow m:val="on"/>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𝒎</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𝟎</m:t>
                                          </m:r>
                                        </m:sub>
                                        <m:sup>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𝑰</m:t>
                                          </m:r>
                                          <m:d>
                                            <m:dPr>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𝒙</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𝒚</m:t>
                                              </m:r>
                                            </m:e>
                                          </m:d>
                                        </m:sup>
                                        <m:e>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 </m:t>
                                          </m:r>
                                        </m:e>
                                      </m:nary>
                                      <m:nary>
                                        <m:naryPr>
                                          <m:chr m:val="∑"/>
                                          <m:limLoc m:val="undOvr"/>
                                          <m:grow m:val="on"/>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𝒊</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𝟎</m:t>
                                          </m:r>
                                        </m:sub>
                                        <m:sup>
                                          <m:sSub>
                                            <m:sSubPr>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𝒙</m:t>
                                              </m:r>
                                            </m:sub>
                                          </m:sSub>
                                        </m:sup>
                                        <m:e>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 </m:t>
                                          </m:r>
                                        </m:e>
                                      </m:nary>
                                      <m:nary>
                                        <m:naryPr>
                                          <m:chr m:val="∑"/>
                                          <m:limLoc m:val="undOvr"/>
                                          <m:grow m:val="on"/>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𝒋</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𝟎</m:t>
                                          </m:r>
                                        </m:sub>
                                        <m:sup>
                                          <m:sSub>
                                            <m:sSubPr>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𝒚</m:t>
                                              </m:r>
                                            </m:sub>
                                          </m:sSub>
                                        </m:sup>
                                        <m:e>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 </m:t>
                                          </m:r>
                                        </m:e>
                                      </m:nary>
                                      <m:r>
                                        <m:rPr>
                                          <m:nor/>
                                        </m:rPr>
                                        <a:rPr lang="en-US" sz="1300" kern="100">
                                          <a:effectLst/>
                                          <a:latin typeface="Times New Roman" panose="02020603050405020304" pitchFamily="18" charset="0"/>
                                          <a:ea typeface="Calibri" panose="020F0502020204030204" pitchFamily="34" charset="0"/>
                                          <a:cs typeface="Times New Roman" panose="02020603050405020304" pitchFamily="18" charset="0"/>
                                        </a:rPr>
                                        <m:t>histogram</m:t>
                                      </m:r>
                                      <m:d>
                                        <m:dPr>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𝑰</m:t>
                                              </m:r>
                                            </m:e>
                                            <m:sub>
                                              <m:r>
                                                <m:rPr>
                                                  <m:nor/>
                                                </m:rPr>
                                                <a:rPr lang="en-US" sz="1300" kern="100">
                                                  <a:effectLst/>
                                                  <a:latin typeface="Times New Roman" panose="02020603050405020304" pitchFamily="18" charset="0"/>
                                                  <a:ea typeface="Calibri" panose="020F0502020204030204" pitchFamily="34" charset="0"/>
                                                  <a:cs typeface="Times New Roman" panose="02020603050405020304" pitchFamily="18" charset="0"/>
                                                </a:rPr>
                                                <m:t>tile</m:t>
                                              </m:r>
                                            </m:sub>
                                          </m:sSub>
                                          <m:d>
                                            <m:dPr>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𝒊</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𝒋</m:t>
                                              </m:r>
                                            </m:e>
                                          </m:d>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𝒎</m:t>
                                          </m:r>
                                        </m:e>
                                      </m:d>
                                    </m:num>
                                    <m:den>
                                      <m:r>
                                        <m:rPr>
                                          <m:nor/>
                                        </m:rPr>
                                        <a:rPr lang="en-US" sz="1300" kern="100">
                                          <a:effectLst/>
                                          <a:latin typeface="Times New Roman" panose="02020603050405020304" pitchFamily="18" charset="0"/>
                                          <a:ea typeface="Calibri" panose="020F0502020204030204" pitchFamily="34" charset="0"/>
                                          <a:cs typeface="Times New Roman" panose="02020603050405020304" pitchFamily="18" charset="0"/>
                                        </a:rPr>
                                        <m:t>clip</m:t>
                                      </m:r>
                                      <m:d>
                                        <m:dPr>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300" b="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𝑪</m:t>
                                              </m:r>
                                            </m:e>
                                            <m:sub>
                                              <m:r>
                                                <m:rPr>
                                                  <m:nor/>
                                                </m:rPr>
                                                <a:rPr lang="en-US" sz="1300" kern="100">
                                                  <a:effectLst/>
                                                  <a:latin typeface="Times New Roman" panose="02020603050405020304" pitchFamily="18" charset="0"/>
                                                  <a:ea typeface="Calibri" panose="020F0502020204030204" pitchFamily="34" charset="0"/>
                                                  <a:cs typeface="Times New Roman" panose="02020603050405020304" pitchFamily="18" charset="0"/>
                                                </a:rPr>
                                                <m:t>max</m:t>
                                              </m:r>
                                            </m:sub>
                                          </m:sSub>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𝟏</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300" b="1" kern="100">
                                              <a:effectLst/>
                                              <a:latin typeface="Cambria Math" panose="02040503050406030204" pitchFamily="18" charset="0"/>
                                              <a:ea typeface="Calibri" panose="020F0502020204030204" pitchFamily="34" charset="0"/>
                                              <a:cs typeface="Times New Roman" panose="02020603050405020304" pitchFamily="18" charset="0"/>
                                            </a:rPr>
                                            <m:t>∞</m:t>
                                          </m:r>
                                        </m:e>
                                      </m:d>
                                    </m:den>
                                  </m:f>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𝟎</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𝟏</m:t>
                                  </m:r>
                                </m:e>
                              </m:d>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300" b="1" i="1" kern="100">
                                  <a:effectLst/>
                                  <a:latin typeface="Cambria Math" panose="02040503050406030204" pitchFamily="18" charset="0"/>
                                  <a:ea typeface="Calibri" panose="020F0502020204030204" pitchFamily="34" charset="0"/>
                                  <a:cs typeface="Times New Roman" panose="02020603050405020304" pitchFamily="18" charset="0"/>
                                </a:rPr>
                                <m:t>𝑳</m:t>
                              </m:r>
                            </m:oMath>
                          </a14:m>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rPr>
                            <a:t> Output </a:t>
                          </a:r>
                          <a:r>
                            <a:rPr lang="en-US" sz="1300" b="0" kern="100" dirty="0" err="1">
                              <a:effectLst/>
                              <a:latin typeface="Times New Roman" panose="02020603050405020304" pitchFamily="18" charset="0"/>
                              <a:ea typeface="Calibri" panose="020F0502020204030204" pitchFamily="34" charset="0"/>
                              <a:cs typeface="Times New Roman" panose="02020603050405020304" pitchFamily="18" charset="0"/>
                            </a:rPr>
                            <a:t>p</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re_processed_image</a:t>
                          </a:r>
                          <a:r>
                            <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30757563"/>
                      </a:ext>
                    </a:extLst>
                  </a:tr>
                </a:tbl>
              </a:graphicData>
            </a:graphic>
          </p:graphicFrame>
        </mc:Choice>
        <mc:Fallback xmlns="">
          <p:graphicFrame>
            <p:nvGraphicFramePr>
              <p:cNvPr id="4" name="Table 3">
                <a:extLst>
                  <a:ext uri="{FF2B5EF4-FFF2-40B4-BE49-F238E27FC236}">
                    <a16:creationId xmlns:a16="http://schemas.microsoft.com/office/drawing/2014/main" id="{A10F67A8-8C13-563E-02B8-749FA103ECB4}"/>
                  </a:ext>
                </a:extLst>
              </p:cNvPr>
              <p:cNvGraphicFramePr>
                <a:graphicFrameLocks noGrp="1"/>
              </p:cNvGraphicFramePr>
              <p:nvPr>
                <p:extLst>
                  <p:ext uri="{D42A27DB-BD31-4B8C-83A1-F6EECF244321}">
                    <p14:modId xmlns:p14="http://schemas.microsoft.com/office/powerpoint/2010/main" val="2070994541"/>
                  </p:ext>
                </p:extLst>
              </p:nvPr>
            </p:nvGraphicFramePr>
            <p:xfrm>
              <a:off x="1725581" y="1878946"/>
              <a:ext cx="5692839" cy="4091241"/>
            </p:xfrm>
            <a:graphic>
              <a:graphicData uri="http://schemas.openxmlformats.org/drawingml/2006/table">
                <a:tbl>
                  <a:tblPr firstRow="1" firstCol="1" bandRow="1"/>
                  <a:tblGrid>
                    <a:gridCol w="5692839">
                      <a:extLst>
                        <a:ext uri="{9D8B030D-6E8A-4147-A177-3AD203B41FA5}">
                          <a16:colId xmlns:a16="http://schemas.microsoft.com/office/drawing/2014/main" val="1526965455"/>
                        </a:ext>
                      </a:extLst>
                    </a:gridCol>
                  </a:tblGrid>
                  <a:tr h="212548">
                    <a:tc>
                      <a:txBody>
                        <a:bodyPr/>
                        <a:lstStyle/>
                        <a:p>
                          <a:pPr algn="just">
                            <a:lnSpc>
                              <a:spcPct val="107000"/>
                            </a:lnSpc>
                            <a:spcAft>
                              <a:spcPts val="800"/>
                            </a:spcAft>
                          </a:pPr>
                          <a:r>
                            <a:rPr lang="en-US" sz="1300" b="1" kern="100">
                              <a:effectLst/>
                              <a:latin typeface="Times New Roman" panose="02020603050405020304" pitchFamily="18" charset="0"/>
                              <a:ea typeface="Calibri" panose="020F0502020204030204" pitchFamily="34" charset="0"/>
                              <a:cs typeface="Times New Roman" panose="02020603050405020304" pitchFamily="18" charset="0"/>
                            </a:rPr>
                            <a:t>Algorithm 1: </a:t>
                          </a:r>
                          <a:r>
                            <a:rPr lang="en-US" sz="1300" kern="100">
                              <a:effectLst/>
                              <a:latin typeface="Times New Roman" panose="02020603050405020304" pitchFamily="18" charset="0"/>
                              <a:ea typeface="Calibri" panose="020F0502020204030204" pitchFamily="34" charset="0"/>
                              <a:cs typeface="Times New Roman" panose="02020603050405020304" pitchFamily="18" charset="0"/>
                            </a:rPr>
                            <a:t>Pre-processing stage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06549745"/>
                      </a:ext>
                    </a:extLst>
                  </a:tr>
                  <a:tr h="3878693">
                    <a:tc>
                      <a:txBody>
                        <a:bodyPr/>
                        <a:lstStyle/>
                        <a:p>
                          <a:endParaRPr lang="en-US"/>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blipFill>
                          <a:blip r:embed="rId5"/>
                          <a:stretch>
                            <a:fillRect t="-6750" r="-107" b="-157"/>
                          </a:stretch>
                        </a:blipFill>
                      </a:tcPr>
                    </a:tc>
                    <a:extLst>
                      <a:ext uri="{0D108BD9-81ED-4DB2-BD59-A6C34878D82A}">
                        <a16:rowId xmlns:a16="http://schemas.microsoft.com/office/drawing/2014/main" val="1030757563"/>
                      </a:ext>
                    </a:extLst>
                  </a:tr>
                </a:tbl>
              </a:graphicData>
            </a:graphic>
          </p:graphicFrame>
        </mc:Fallback>
      </mc:AlternateContent>
    </p:spTree>
    <p:extLst>
      <p:ext uri="{BB962C8B-B14F-4D97-AF65-F5344CB8AC3E}">
        <p14:creationId xmlns:p14="http://schemas.microsoft.com/office/powerpoint/2010/main" val="3755220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p:pic>
        <p:nvPicPr>
          <p:cNvPr id="14" name="Google Shape;134;p2"/>
          <p:cNvPicPr preferRelativeResize="0"/>
          <p:nvPr/>
        </p:nvPicPr>
        <p:blipFill rotWithShape="1">
          <a:blip r:embed="rId3">
            <a:alphaModFix/>
          </a:blip>
          <a:srcRect/>
          <a:stretch/>
        </p:blipFill>
        <p:spPr>
          <a:xfrm>
            <a:off x="1" y="6553200"/>
            <a:ext cx="9144000" cy="307975"/>
          </a:xfrm>
          <a:prstGeom prst="rect">
            <a:avLst/>
          </a:prstGeom>
          <a:noFill/>
          <a:ln>
            <a:noFill/>
          </a:ln>
        </p:spPr>
      </p:pic>
      <p:sp>
        <p:nvSpPr>
          <p:cNvPr id="15" name="Google Shape;135;p2"/>
          <p:cNvSpPr txBox="1"/>
          <p:nvPr/>
        </p:nvSpPr>
        <p:spPr>
          <a:xfrm>
            <a:off x="2273301"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6" name="Google Shape;136;p2"/>
          <p:cNvPicPr preferRelativeResize="0"/>
          <p:nvPr/>
        </p:nvPicPr>
        <p:blipFill rotWithShape="1">
          <a:blip r:embed="rId3">
            <a:alphaModFix/>
          </a:blip>
          <a:srcRect/>
          <a:stretch/>
        </p:blipFill>
        <p:spPr>
          <a:xfrm>
            <a:off x="1" y="0"/>
            <a:ext cx="9144000" cy="609600"/>
          </a:xfrm>
          <a:prstGeom prst="rect">
            <a:avLst/>
          </a:prstGeom>
          <a:noFill/>
          <a:ln>
            <a:noFill/>
          </a:ln>
        </p:spPr>
      </p:pic>
      <p:sp>
        <p:nvSpPr>
          <p:cNvPr id="17" name="Google Shape;137;p2"/>
          <p:cNvSpPr/>
          <p:nvPr/>
        </p:nvSpPr>
        <p:spPr>
          <a:xfrm>
            <a:off x="8550276"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55</a:t>
            </a:fld>
            <a:endParaRPr sz="1600" b="1" i="0" u="none" strike="noStrike" cap="none">
              <a:solidFill>
                <a:srgbClr val="FFFFFF"/>
              </a:solidFill>
              <a:latin typeface="Comic Sans MS"/>
              <a:ea typeface="Comic Sans MS"/>
              <a:cs typeface="Comic Sans MS"/>
              <a:sym typeface="Comic Sans MS"/>
            </a:endParaRPr>
          </a:p>
        </p:txBody>
      </p:sp>
      <p:sp>
        <p:nvSpPr>
          <p:cNvPr id="18" name="Google Shape;138;p2"/>
          <p:cNvSpPr txBox="1">
            <a:spLocks/>
          </p:cNvSpPr>
          <p:nvPr/>
        </p:nvSpPr>
        <p:spPr>
          <a:xfrm>
            <a:off x="0" y="6564313"/>
            <a:ext cx="1937658" cy="41343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0066"/>
              </a:buClr>
              <a:buSzPts val="1400"/>
              <a:buFont typeface="Arial Rounded"/>
              <a:buNone/>
              <a:tabLst/>
              <a:defRPr/>
            </a:pPr>
            <a:fld id="{1EBC5211-1370-4AE5-AEE8-0609C9313730}" type="datetime3">
              <a:rPr kumimoji="0" lang="en-US" sz="1400" b="1" i="0" u="none" strike="noStrike" kern="0" cap="none" spc="0" normalizeH="0" baseline="0" noProof="0" smtClean="0">
                <a:ln>
                  <a:noFill/>
                </a:ln>
                <a:solidFill>
                  <a:srgbClr val="FF0066"/>
                </a:solidFill>
                <a:effectLst/>
                <a:uLnTx/>
                <a:uFillTx/>
                <a:latin typeface="Arial Rounded"/>
                <a:ea typeface="Times New Roman"/>
                <a:cs typeface="Times New Roman"/>
                <a:sym typeface="Arial Rounded"/>
              </a:rPr>
              <a:pPr marL="0" marR="0" lvl="0" indent="0" algn="l" defTabSz="914400" rtl="0" eaLnBrk="1" fontAlgn="auto" latinLnBrk="0" hangingPunct="1">
                <a:lnSpc>
                  <a:spcPct val="100000"/>
                </a:lnSpc>
                <a:spcBef>
                  <a:spcPts val="0"/>
                </a:spcBef>
                <a:spcAft>
                  <a:spcPts val="0"/>
                </a:spcAft>
                <a:buClr>
                  <a:srgbClr val="FF0066"/>
                </a:buClr>
                <a:buSzPts val="1400"/>
                <a:buFont typeface="Arial Rounded"/>
                <a:buNone/>
                <a:tabLst/>
                <a:defRPr/>
              </a:pPr>
              <a:t>7 January 2024</a:t>
            </a:fld>
            <a:endParaRPr kumimoji="0" lang="en-US" sz="1400" b="1" i="0" u="none" strike="noStrike" kern="0" cap="none" spc="0" normalizeH="0" baseline="0" noProof="0" dirty="0">
              <a:ln>
                <a:noFill/>
              </a:ln>
              <a:solidFill>
                <a:srgbClr val="FF0066"/>
              </a:solidFill>
              <a:effectLst/>
              <a:uLnTx/>
              <a:uFillTx/>
              <a:latin typeface="Arial Rounded"/>
              <a:ea typeface="Arial Rounded"/>
              <a:cs typeface="Arial Rounded"/>
              <a:sym typeface="Arial Rounded"/>
            </a:endParaRPr>
          </a:p>
        </p:txBody>
      </p:sp>
      <p:sp>
        <p:nvSpPr>
          <p:cNvPr id="19" name="Google Shape;139;p2"/>
          <p:cNvSpPr txBox="1"/>
          <p:nvPr/>
        </p:nvSpPr>
        <p:spPr>
          <a:xfrm>
            <a:off x="919164"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20" name="Google Shape;140;p2"/>
          <p:cNvSpPr/>
          <p:nvPr/>
        </p:nvSpPr>
        <p:spPr>
          <a:xfrm>
            <a:off x="8355014"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21" name="Google Shape;141;p2" descr="A picture containing text, sign, watch&#10;&#10;Description automatically generated"/>
          <p:cNvPicPr preferRelativeResize="0"/>
          <p:nvPr/>
        </p:nvPicPr>
        <p:blipFill rotWithShape="1">
          <a:blip r:embed="rId4">
            <a:alphaModFix/>
          </a:blip>
          <a:srcRect/>
          <a:stretch/>
        </p:blipFill>
        <p:spPr>
          <a:xfrm>
            <a:off x="8382001" y="47625"/>
            <a:ext cx="731838" cy="714375"/>
          </a:xfrm>
          <a:prstGeom prst="rect">
            <a:avLst/>
          </a:prstGeom>
          <a:noFill/>
          <a:ln>
            <a:noFill/>
          </a:ln>
        </p:spPr>
      </p:pic>
      <p:sp>
        <p:nvSpPr>
          <p:cNvPr id="22" name="Google Shape;142;p2"/>
          <p:cNvSpPr txBox="1"/>
          <p:nvPr/>
        </p:nvSpPr>
        <p:spPr>
          <a:xfrm>
            <a:off x="1672773"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2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4"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p:sp>
        <p:nvSpPr>
          <p:cNvPr id="24" name="Rectangle 23"/>
          <p:cNvSpPr/>
          <p:nvPr/>
        </p:nvSpPr>
        <p:spPr>
          <a:xfrm>
            <a:off x="317264" y="1417282"/>
            <a:ext cx="8623536" cy="1077218"/>
          </a:xfrm>
          <a:prstGeom prst="rect">
            <a:avLst/>
          </a:prstGeom>
        </p:spPr>
        <p:txBody>
          <a:bodyPr wrap="square">
            <a:spAutoFit/>
          </a:bodyPr>
          <a:lstStyle/>
          <a:p>
            <a:pPr marL="457200" indent="-457200">
              <a:spcBef>
                <a:spcPct val="0"/>
              </a:spcBef>
              <a:buAutoNum type="arabicPeriod" startAt="2"/>
              <a:tabLst>
                <a:tab pos="520700" algn="l"/>
              </a:tabLst>
            </a:pPr>
            <a:r>
              <a:rPr lang="en-US" altLang="en-US" sz="2400" b="1" dirty="0">
                <a:latin typeface="Times New Roman" panose="02020603050405020304" pitchFamily="18" charset="0"/>
                <a:cs typeface="Times New Roman" panose="02020603050405020304" pitchFamily="18" charset="0"/>
              </a:rPr>
              <a:t>Data Splitting</a:t>
            </a:r>
            <a:r>
              <a:rPr lang="en-US" altLang="en-US" sz="2000" b="1" dirty="0">
                <a:latin typeface="Times New Roman" panose="02020603050405020304" pitchFamily="18" charset="0"/>
                <a:cs typeface="Times New Roman" panose="02020603050405020304" pitchFamily="18" charset="0"/>
              </a:rPr>
              <a:t> :</a:t>
            </a:r>
          </a:p>
          <a:p>
            <a:pPr>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ctr">
              <a:spcBef>
                <a:spcPct val="0"/>
              </a:spcBef>
              <a:tabLst>
                <a:tab pos="520700" algn="l"/>
              </a:tabLst>
            </a:pPr>
            <a:r>
              <a:rPr lang="en-US" altLang="en-US" sz="2000" b="1" dirty="0">
                <a:latin typeface="Times New Roman" panose="02020603050405020304" pitchFamily="18" charset="0"/>
                <a:cs typeface="Times New Roman" panose="02020603050405020304" pitchFamily="18" charset="0"/>
              </a:rPr>
              <a:t>Total Images: 10,239</a:t>
            </a:r>
          </a:p>
        </p:txBody>
      </p:sp>
      <p:sp>
        <p:nvSpPr>
          <p:cNvPr id="2050" name="AutoShape 2" descr="data:image/png;base64,iVBORw0KGgoAAAANSUhEUgAAAYMAAAIQCAYAAABjfgJiAAAAOXRFWHRTb2Z0d2FyZQBNYXRwbG90bGliIHZlcnNpb24zLjguMiwgaHR0cHM6Ly9tYXRwbG90bGliLm9yZy8g+/7EAAAACXBIWXMAAA9hAAAPYQGoP6dpAAD4y0lEQVR4nOy9ebSsd1Xm/9R0ah7PdIcMBAKJUWRUiIIDRiKCNhKaQVvCJMIK9A9QQGyUBjW0oCAIQq+mW2xMWgUFWoJBDDIoWYgoLWgHQQIh995zz1jzcGr6/XH6s2u/dS8hN6kMcL/PWmfde+pUvfW+b52zh2c/e+/YdDqdKiAgICDgrEb8nj6BgICAgIB7HsEZBAQEBAQEZxAQEBAQEJxBQEBAQICCMwgICAgIUHAGAQEBAQEKziAgICAgQMEZBAQEBAQoOIOAgICAAAVnEBBwh/Cf//N/ViwWO6Pnbm9v38VnFRBwxxGcQcA3xLve9S7FYjH9/d///T19Kt8SuPrqq/X+97//Ljv+xz72MT3pSU/SoUOHtLS0pLW1Nf3ET/yE/uzP/sye89WvflWxWEy/9Vu/dbuP+/KXv1yxWExPfepTT/vzb3bM0zm7Zz7zmYrFYqf9ymQyt/vcAu4+JO/pEwgI+FbEq171Kv3SL/1S5LGrr75aT37yk/XEJz5x4e/36le/Wq997Wt1//vfXz//8z+v888/Xzs7O/rQhz6kK664Qtdcc41++qd/+oyPO51O9b/+1//Sfe5zH/35n/+5Wq2WisXiQs45nU7rne985ymPJxKJhRw/YLEIziAg4A4gmUwqmbx7/nze+9736rWvfa2e/OQn69prr1UqlbKfvexlL9OHP/xhDYfDO3Tsj33sY7r11lv10Y9+VJdffrn+7M/+TFdeeeVCzjuZTOo//If/sJBjBdz1CDRRwBnhmc98pgqFgm655RY94QlPUKFQ0NGjR/W2t71NkvT5z39ej3nMY5TP53X++efr2muvjbx+d3dXv/iLv6gHPvCBKhQKKpVKetzjHqf/83/+zynv9bWvfU0/+ZM/qXw+r7W1Nb3kJS/Rhz/8YcViMX3sYx+LPPfTn/60fuzHfkzlclm5XE4/+IM/qL/927+9zWuZTqdaWVnRS1/6UntsMpmoUqkokUioXq/b47/5m7+pZDKpdrst6dSaQSwWU6fT0R/8wR8YHfLMZz4z8n71el3PfOYzValUVC6X9axnPUvdbvc2z1GSfuVXfkW1Wk3/43/8j4gjAJdffrme8IQnfNPjnA7XXHONLrnkEv3wD/+wLrvsMl1zzTV36DgB3/oIziDgjDEej/W4xz1O5557rl7/+tfrPve5j174whfqXe96l37sx35MD3/4w/Wbv/mbKhaLesYznqGbb77ZXvuVr3xF73//+/WEJzxBb3zjG/Wyl71Mn//85/WDP/iDOn78uD2v0+noMY95jP7qr/5K//E//kf9p//0n/SpT31Kr3jFK045n49+9KP6gR/4ATWbTb361a/W1VdfrXq9rsc85jH6u7/7u294HbFYTN///d+vT3ziE/bYP/3TP6nRaEhSxJl88pOf1EMe8hAVCoXTHuvd73630um0Hv3oR+vd73633v3ud+vnf/7nI895ylOeolarpde97nV6ylOeone96116zWtec5v3+ktf+pJuuukmPfGJT1wYfQMGg4H+9E//VE9/+tMlSU9/+tP10Y9+VBsbG6d9frfb1fb29ilft+XQTvf8ZrO50OsIWBCmAQHfAL//+78/lTT9zGc+Y49deeWVU0nTq6++2h7b29ubZrPZaSwWm/7RH/2RPX7TTTdNJU1f/epX22P9fn86Ho8j73PzzTdP0+n09LWvfa099tu//dtTSdP3v//99liv15tefPHFU0nTv/7rv55Op9PpZDKZ3v/+959efvnl08lkYs/tdrvTCy64YPqjP/qjt3mNb3jDG6aJRGLabDan0+l0+pa3vGV6/vnnT7/3e793+opXvGI6nU6n4/F4WqlUpi95yUvsda9+9aun838++Xx+euWVV57yHjz32c9+duTxn/qpn5ouLy/f5vl94AMfmEqavulNb7rN54Gbb755Kmn6hje84Zs+973vfe9U0vRLX/rSdDqdTpvN5jSTyZzyXhzzm31tbW3Za/g9Od3X5ZdffruuJeDuRagZBNwhPPe5z7X/VyoVXXTRRfryl7+spzzlKfb4RRddpEqloq985Sv2WDqdtv+Px2PV63UVCgVddNFF+od/+Af72fXXX6+jR4/qJ3/yJ+2xTCajn/u5n9Mv/MIv2GOf+9zn9KUvfUmvetWrtLOzEznHH/mRH9G73/1uTSYTxeOnT4If/ehHazwe61Of+pQuv/xyffKTn9SjH/1ora+v65Of/KQk6Qtf+ILq9boe/ehHn+ltiuD5z3/+Ke/9vve9T81mU6VS6bSvIYpedFYgHVBED3/4w3XhhRfaezz+8Y/XNddcoxe/+MWnPP95z3ue/v2///enPP4//+f/1Lvf/e5THs9kMvrzP//zUx5fWVm58ycfsHAEZxBwxshkMlpdXY08Vi6Xdc4555yivS+Xy9rb27PvJ5OJ3vzmN+v3fu/3dPPNN2s8HtvPlpeX7f9f+9rXdL/73e+U42G4wJe+9CVJus2iZ6PRULVaPe3PHvrQhyqXy+mTn/ykOYPXvOY1OnTokH73d39X/X7fnMKjHvWob/getwfnnXde5HvOaW9v7xs6Ax5vtVp36r3nUa/X9aEPfUgvfOEL9eUvf9ke//7v/3796Z/+qf71X/9VD3jAAyKvuf/976/LLrvslGP9zd/8zWnfI5FInPb5AfdOBGcQcMb4RtLAb/T41G1Wvfrqq/Urv/Irevazn61f+7VfU61WUzwe14tf/GJNJpMzPhde84Y3vEEPfvCDT/ucb8TzS1IqldIjHvEIfeITn9CXv/xlbWxsWGYwHA716U9/Wp/85Cd18cUXn+IAzxS35/7M4+KLL5Z0UJhfJN7znvdoMBjot3/7t/Xbv/3bp/z8mmuu+ab1jIBvLwRnEHC34r3vfa9++Id/WP/9v//3yOP1ej1CH5x//vn6l3/5F02n00h24KNYSbrf/e4n6SCCvqNR6KMf/Wj95m/+pv7qr/5KKysruvjiixWLxfSd3/md+uQnP6lPfvKTt0utc3s7ks8ED3jAA3TRRRfpAx/4gN785jffpmM7E1xzzTX6ru/6Lr361a8+5Wf/9b/+V1177bXBGZxlCGqigLsViUTilEj4Pe95j44dOxZ57PLLL9exY8f0v//3/7bH+v2+/tt/+2+R5z3sYQ/T/e53P/3Wb/2WyT49tra2vuk5PfrRj9ZgMNDv/M7v6FGPepQZdZRBx48fv131gnw+H5GjLgqvec1rtLOzo+c+97kajUan/Pwv//Iv9cEPfvB2H+/rX/+6PvGJT+gpT3mKnvzkJ5/y9axnPUtf/vKX9elPf3qRlxFwL0fIDALuVjzhCU/Qa1/7Wj3rWc/S933f9+nzn/+8rrnmGt33vveNPO/nf/7n9da3vlVPf/rT9f/9f/+fDh8+rGuuucZGGWCw4/G43vnOd+pxj3ucvvM7v1PPetazdPToUR07dkx//dd/rVKpdNoipsell16qZDKpL37xi3re855nj//AD/yA3v72t0vS7XIGD3vYw/RXf/VXeuMb36gjR47oggsu0CMe8Ygzuj+nw1Of+lR9/vOf12/8xm/oH//xH/X0pz/dOpCvv/563XDDDaf0c9xwww3q9/unHOuJT3yirrvuOk2n00hx3uPHf/zHlUwmdc0119yp8x+NRvrDP/zD0/7sp37qp5TP5+/wsQMWj+AMAu5W/PIv/7I6nY6uvfZa/fEf/7Ee+tCH6rrrrjtltEOhUNBHP/pRvehFLzJ65BnPeIa+7/u+T1dccUVkvs0P/dAP6cYbb9Sv/dqv6a1vfava7bYOHTqkRzziEado/U+HfD6vhzzkIfrMZz4TKRLjAM4991ydf/753/Q4b3zjG/W85z1Pr3rVq9Tr9XTllVcuxBlI0q//+q/rMY95jN7ylrfo7W9/u3Z3d1WtVvXIRz5SH/jAB04x7Ndff72uv/76U45zn/vcR9dcc43OO+88PehBDzrte1UqFT3qUY/SH//xH+uNb3zjHT7nwWCgn/3Znz3tz26++ebgDO5liE1vq3oVEHAvw+/8zu/oJS95iW699VYdPXr0nj6dgIBvGwRnEHCvRa/XUzabte/7/b4e8pCHaDwe61//9V/vwTMLCPj2Q6CJAu61eNKTnqTzzjtPD37wg9VoNPSHf/iHuummm8L8nICAuwDBGQTca3H55Zfrne98p6655hqNx2Ndcskl+qM/+qNvOHc/ICDgjuNeTRO97W1v0xve8AZtbGzoQQ96kH73d39X3/u933tPn1ZAQEDAtx3utX0Gf/zHf6yXvvSlevWrX61/+Id/0IMe9CBdfvnl2tzcvKdPLSAgIODbDvfazOARj3iEvud7vkdvfetbJR2MHTj33HP1ohe96BQZYkBAQEDAncO9smawv7+vz372s3rlK19pj8XjcV122WW68cYbT/uawWCgwWBg308mE+3u7mp5efkuGRMQEBAQcE9hOp2q1WrpyJEj33Ai75niXukMtre3NR6Ptb6+Hnl8fX1dN91002lf87rXvS7MUgkICDir8PWvf13nnHPOQo51r3QGdwSvfOUrI+sLG42GzjvvPCUSiZAZBAQEfFthOp1qPB4vdM/FvdIZrKysKJFI6OTJk5HHT548qUOHDp32Nel0OrI4BbCPNiAgIODbDYu0bfdKNdHS0pIe9rCH6YYbbrDHJpOJbrjhBl166aX34JkFBAQEfHviXpkZSNJLX/pSXXnllXr4wx+u7/3e79Xv/M7vqNPp6FnPetY9fWoBAQEB33a41zqDpz71qdra2tKv/uqvamNjQw9+8IN1/fXXn1JUDggICAi487jX9hncWTSbTZXLZSWTyVAzCAgI+LbCdDrVaDRSo9H4hvuzzxT3yppBQEBAQMDdi+AMAgICAgKCMwgICAgICM4gICAgIEDBGQQEBAQEKDiDgICAgAAFZxAQEBAQoOAMAgICAgIUnEFAQEBAgIIzCAgICAhQcAYBAQEBAQrOICAgICBAwRkEBAQEBCg4g4CAgIAABWcQEBAQEKDgDAICAgICFJxBQEBAQICCMwgICAgIUHAGAQEBAQEKziAgICAgQMEZBAQEBAQoOIOAgICAAAVnEBAQEBCg4AwCAgICAhScQUBAQECAgjMICAgICFBwBgEBAQEBCs4gICAgIEDBGQQEBAQEKDiDgICAgAAFZxAQEBAQoOAMAgICAgIUnEFAQEBAgIIzCAgICAhQcAYBAQEBAQrOICAgICBAwRkEBAQEBCg4g4CAgIAABWcQEBAQEKDgDAICAgICFJxBQEBAQICCMwgICAgIUHAGAQEBAd9yiMcXb7qDMwgICAj4FkIymVQ+n1/8cRd+xICAgICAhSIWi2k6nSqZTCqXy90lmUFwBgEBAQH3csRiMWUyGS0tLWlpaUnT6XTh7xGcQUBAQMC9GKlUSrlcTolEQrFY7C57n+AMAgICAu6FiMViWlpaUjabVTwejziCRCKx8PcLziAgICDgXoZ4PK5kMmmOQDpwDolEQslkMtQMAgICAs4GTKdTpVIpJZMzE42D8I8tEsEZBAQEBNxN+GaFXww+/6Igms8G7oraQXAGAQEBAXcDbo8CCLXQ6V7jM4PgDAICAgK+xXB7nEAikVA6nVYqlTJD7+sD0+lU0+lUiURCS0tLwRkEBAQEfCvhthxBPB63r0wmo2QyqUQiYa/h+1gspmQyaX0GsVhM4/F44ecanEFAQEDAXYBvlhGQDUD9JBIJJRIJxeNxcwI85umj8XgcpKUBAQEB3wr4Zo4gFospFotpNBoplUpZhkAW4DOCZDKppaUlxeNxjUaju+ycw6C6gICAgAXi9tQIptOp9vf3rRYgzRwEP59MJqYmisfj9j0Zw6IRMoOAgICABeG2HAFGfF4+SuHYj5uYTCaWIUAb8dy7aiRFcAYBAQEBC8BtOYKlpSUrEkML+SgfY4+hj8fjSqVSymaz5jigjdLp9F1CFwVnEBAQEHAXAiOPs4AaOh39QzaQSqW0tLSkVCoVOc5oNFK/3w/S0oCAgIB7I24rK/BSUUZMeDoIeNookUhoMploMBhYcZmMgp8tGsEZBAQEBNwJfCNH4PsDoIHmn8ucIU8fxWIxcwCSIjWDpaUlJRIJ7e/vL/w6gjMICAgIuAuQSqWsjyAej2s8Hp8iH53vK/CD6PzPcAb0HAwGg4Wfb3AGAQEBAXcQp8sK2EPgHcFkMjGqxxv8+fETPivwQ+roTB6Px5pMJsrlcgu/luAMAgICAu4A5h0BnD9Ujo/+ee7S0pI5Ap8leFoIx+GnleIwKCyHzCAgICDgXgicAP0CvosYIz//uK8XJJNJKwpj/P2uYxRIvG44HC7+GhZ+xICAgIBvc2CYpVmhGAook8lENpRNJhNNJpNITWA6nVo2gJSUruP5eUXSQUbQ7/etazl0IAcEBATcw4jH42awJUWyAb6XZl3EnhoCGPtUKmUqIuoB/vhkCdQJGFkRMoOAgICAexCxWCziCDxQC0ky6edkMtFoNLJBc/yLI2AaqVccxWIxKxAznA5l0nA4jMwzWiSCMwgICAi4nfAyUD9UTlLkeyggXxw+3RJ7P2JiOByanNQ7CvoKcEBMO100gjMICAgI+AbwYyQw2n4fMQViv44Sgz4/kG6+h8APphuNRhElEjOJYrGYUqmULbbhOf1+f+HXGpxBQEBAwDcARtt/wfFLihh9iro4BO8gMOS+8MuxqDkkEgnl83kVCgWlUimNRiMVCgVlMhllMhl7biqVUr1eX/i1BmcQEBAQ4EDEPp1ObbsYhtwXfSn2ztNA85mAl5Ni9DlmKpVSuVxWtVrVcDhULpdTsVi0RjXpoCA9HA41Ho/V6XQ0nU61vb298OsOziAgICDAIR6Pq1AoSJJJQk+3gUxSxMhLswmlkmxPAQVfHEY6nVY2m1WxWFSxWFS1WlU6nY48h2MPh0PV6/VIlsExFo3gDAICAgL+H+gRWFpaUi6X0/7+vvb3983gz+8fkBQx9n4vAXx/oVBQIpEwyod+hEQioUwmo3w+r3w+b1NKB4OBer2ejarO5/NKp9Maj8eSdFqp6iIQnEFAQMBZDS/59LODYrGYarWaJpOJ+v2+KXjmF9Hwr98/sLS0pHw+r/X1ddVqNTPeS0tLisViGgwGSqfTWlpa0v7+vhKJhLa3tzUcDk1imslklE6nNZlM1Ov1ImOsi8Xiwu9DcAYBAQFnNeDuJdkwuP39faOIcrmc0UY0e7G1zC+Z8ZlBNptVtVrVZDJRvV7XdDq1rKDX69lsITag5XI5tVotJRIJlctlyyb8/KLpdGrnSZaw0Puw8CMGBAQEfAsA/t1PDUXhk0gkTEY6mUxsCqkkmxnE+AhJkTEUjJn2E0lpFmu325ZlFAoF6zoejUZaXl42J+N7EvierGI0Gqndbi/8fgRnEBAQcFbCd/6i7/eD5cbjsU0cpSYgSblczrT+vV4vsnfAdwbjaJgnRDaQzWYlSYVCQel0WrlcLlIQbrVa2t/fNwdUKpWUzWatpjAajdTtdhd+P4IzCAgIOKuA8YdyYc2kJCv8enWQX0IzmUzUaDSsKSyZTGo8HhttA6UzmUyM/6ebGIcBBUV2UCqVFIvF1Gw2NRqNNB6PlUwmlcvlVKlUlM1mNZ1OLaNoNpthUF1AQEDAHQEG3ncQ+6mhXv/vi8i+WExkzw5iuoa9LFQ6yDgmk4m63a4dP5/PK5FIWBYwGAwii2zoOh4Oh8rn8/beg8FAm5ub6na7kbHWYRxFQEBAwBnA7wbgixHQ813ERPWe7/cSUmmWRfjtZfQM+Oe12217LjJVxkpIB/0LfJ/P5yXNisKNRsMyhF6vp/39fctmRqORRqNRWG4TEBAQcHtAlM9eAV8X8MVZ3zuA00D1Q/HXTxid7zZGQkovwP7+vnq9npaWltTpdEyFhJoIh7O+vm7H7Xa76vf7arfbisVi1mncarUkHTiJVCpl/Q50JC8awRkEBAR824AR0/PL5FEJzW8g87uGidQZNcHYCbIFHADyU96j0+nY8hmUSIPBQMPhUIPBQIVCwWoA/X5fOzs7li1kMhm1Wi0z7hShu92uhsOhRqOROatUKmXqI1RMi0RwBgEBAd+y8OodeHc/LZQuX6/VJ+LHuLMrwMtAfQ/BaDQyA+wLwb4A3e/3bX6Qfw3HyuVy6nQ6arfbdg78nH9xMBSKcUaAgvRdheAMAgIC7vX4ZstcUqmUFWmlGf1DZI88lKjej5b2BhZDj+wU2oalM9QJ/G7iXq9nkT0LbrLZrPUdJJNJ7e7ummGnwxgH0O12LdKnMLy0tKThcKhisWjyVDKUyWRidYZFIjiDgICAexXOdItXPB5XLpczNQ6PQeMMBgNrCuP4fqIoNIwfM03NgB4BKbq8ZjKZaDqdKpvNqtvtajQaWWHaF5JHo5HRSPl8Xr1eLzLWYjQa2TgK31XMMDscFc1ozCgKNFFAQMC3He7oCkev/snlcqbp94vnMaae9/ejoecNPbSNzwD81FKciqd6oI+Gw6FJUMfjsT3G4Lt+v2/PlQ4URe1226aQkoFks1l7Px7z85E8pbVIBGcQEBBwt+PO7vCNxWLKZrMReebpBslhtOkNmN8/4OcJjUajiLPwDWi8Fz/z/H46nVY8HreoHwkrNBQRPueHamk8HqtcLltWkMlkNJlMbDgd7yHJJKWcE1nOIhGcQUBAwN2GRSxyn+8bKJfLpg7yIyQkRVRFAOPPz5Cc4jCkWe8BktJMJhNZdo9xlmQKomw2q16vp1gsplKpZAolHA31BArBDMGjdkCmQn2CfgcG1OVyOcss9vf37/R9nEdwBgEBAXc5FuEEPMefy+VsRwBRN1mAN/7zfQR+OB1Ogch+PB7bMcgSUqmUFYHnz6Pf7xuN4x1CJpPRyspKpFt4f39fg8HAHEqv11Mul5MkywKglyaTiV0bVBHXSDGcHoRF4ox1Sp/4xCf0Ez/xEzpy5IhisZje//73R34+nU71q7/6qzp8+LCy2awuu+wyfelLX4o8Z3d3Vz/zMz+jUqmkSqWi5zznOadM4funf/onPfrRj1Ymk9G5556r17/+9Wd+dQEBAfcoUPDcGfgl80TpKHW8sodxE/OvoTiMg/B7i5kE6ikkr+v3fQZ8FYtFFQoFFYtFVSoVo3oYP12tVu119C1wzmQLxWJRuVwuMiI7m82qUCjYADvuHR3H1AyYbbRonHFm0Ol09KAHPUjPfvaz9aQnPemUn7/+9a/XW97yFv3BH/yBLrjgAv3Kr/yKLr/8cv3Lv/yL8Vw/8zM/oxMnTugjH/mIhsOhnvWsZ+l5z3uerr32WklSs9nUYx/7WF122WV6xzveoc9//vN69rOfrUqlouc973l38pIDAgLuDizCCUDTSIoYdX6GTfFjqL02388cItJHtcP3/ue+zsB0Ut/F7GWqZAzUGcg6ksmkhsPhKcfled4J8Zx0Om01AeYe+a7o8Xhsc5X6/f5dsuksNr0Tn1gsFtP73vc+PfGJT5R08OEfOXJEv/ALv6Bf/MVflHQwZ2N9fV3vete79LSnPU3/9//+X11yySX6zGc+o4c//OGSpOuvv14//uM/rltvvVVHjhzR29/+dv2n//SftLGxYb8Iv/RLv6T3v//9uummm27XuTWbTZXL5VMWUAQEBNz1uDMKIR/N+y5iP3I6mUwqn88bpQP8EDpJkf9LiiyyL5VKEaqG43MMMgO2i+Ek5hVG8Xjc5gf5VZjz2QbHxKijXAJ0HHsngAOhTjGdTjUcDtXv9/WGN7xBjUZDpVLpDt3reSy0ne3mm2/WxsaGLrvsMnusXC7rEY94hG688UZJ0o033qhKpWKOQJIuu+wyxeNxffrTn7bn/MAP/IA5Akm6/PLL9cUvflF7e3unfe/BYKBmsxn5CggIuPtxZx0BlAoFVLIDRkPTJxCLxUyuiSGmCDydTm0fgDfqGGNoHjIDP3cIY8/7+hHW85QRTWmcP1vSWGZDQZjn8P7UCZCmeloL58Z99MPzxuOxRqPRXTKbaKHOYGNjQ5K0vr4eeXx9fd1+trGxobW1tcjPk8mkarVa5DmnO4Z/j3m87nWvU7lctq9zzz33zl9QQEDAGeHOOIJsNhvZE4ARJhr2BhV6CAOKofZfFIhxAtQZSqWSqtWq6fnnZxVBNflJph5QRZLsvMg+iN59RuLPBxWSb1Dz/Quc67yklAyBmsFdsfbyrht0cTfjla98pRqNhn19/etfv6dPKSDgrMIddQQUfskIvDH03cJE8BSJoVRuq8HM7zHgtYVCwaSinr7xjgVH5A0/WQbGHopnfjmOp4JQI1F3gLL2oynodGY4HowI18dzfeF4EeqseSy0CnHo0CFJ0smTJ3X48GF7/OTJk3rwgx9sz9nc3Iy8bjQaaXd3115/6NAhnTx5MvIcvuc580in05HVcQEBAXcfztQ4eQPvDTENWL7O56N2nxX4vQReQjq/vIb34n34uW8qO93yG/98SeYAuFbGYPh9yL7JzTuU090rzh1JK9QS5+qdmV9sMz9PaVFY6BEvuOACHTp0SDfccIM91mw29elPf1qXXnqpJOnSSy9VvV7XZz/7WXvORz/6UU0mEz3iEY+w53ziE5+I8GIf+chHdNFFF6larS7ylAMCAu5mUBdgnpCXfUqzXQTzxpzIHu09z/HNXZ4egteff1yajbKYl4+SQfjXzYOfU9fAceTzecsCyHLmsw3viDj3+TWb3BMMPgok5Kd3lTM448yg3W7ry1/+sn1/880363Of+5xqtZrOO+88vfjFL9av//qv6/73v79JS48cOWKKo+/4ju/Qj/3Yj+nnfu7n9I53vEPD4VAvfOEL9bSnPU1HjhyRJP30T/+0XvOa1+g5z3mOXvGKV+gLX/iC3vzmN+tNb3rTYq46ICBgYbi9WQFG06tupNkMf7860vP1ROhQMBRePZ3jC7BkFRhcDOv8+GmKzTwPumeeMvIROudLsZhCNUYdmoefkeVkMhkLbqGoeA4KJ67LK5FQL83XIu4Vs4n+/u//Xj/8wz9s37/0pS+VJF155ZV617vepZe//OXqdDp63vOep3q9rkc96lG6/vrrI7M0rrnmGr3whS/Uj/zIjygej+uKK67QW97yFvt5uVzWX/7lX+qqq67Swx72MK2srOhXf/VXQ49BQMC3GDBmFEjnKRqMvzd0UEXzFItXC/E6L0Wdl5F6J+UlqT5LgNbxVNJ8FkHmwo4BXyzG0PPeFJN5Ld3JdDpzzjxOXwGTSzknxlZwHdPp1FRKHGPhn9Wd6TO4NyP0GQQE3PW4LfOBQghu3/PgXsbpDTtR+bwzgFrCWFJcRXJ5ujoAmYiXqPLF4DkMs6dxfEE6Ho/bc9k74ANb3pvCsndww+HQuo0Hg4EGg4FdG5JY5LLdbjfiZFiO4+sK7XbblEWDwUBXX331QvsMwmyigICAOw0yAP7v5wgx++d00bzfEeDnB/kuYh/5g3lJqe9APl0GME8dJRIJm2/kKRtew/+l2ewgHJpvLPNReyaTUalU0mg0Uq/Xs/PwvQ68j79vUFWTycTmEwH6Cnq9np0TxeZFIziDgICAOwSvqsnn86Z/x/jPD43zHLwUHSHB//3rpBm94+FVQ77wDPwICq/y4TjMFyLboJOZhjHOAePt34/6AOOqMfZMJWWO0P7+fqQ47ecTsd+YbAC6iSU5OFaG13EdfojeXYHgDAICAu4U4LyhZE7H4WOM51VD8xSunyo6n0H41/vI31ND88fEgKISKpVKOnLkiIrFoil05gu1sVjMFtVIUrfbtboBS2Z6vV5kWF4ymbTOYIrVXo0EVYVDGI1GKhaLGg6H2tzcVK/Xi0xBHY/Hlg1Isomn9CTgJBaJ4AwCAgLuNNgrLM0MsI/wpZkM1GcGPrvwz8Ooe6rHy0J9ncBnEfyLPJPXZbNZ1Wo1ra6uqlarmUTV7x6eTCY2SdRH36zTpGYAb8/7UbsgU8hkMkYrkZXgaBhgh4Pa3t4+pdfBT1H1W9d4b79LYZEIziAgIOCMgRGncIqm3kf2PG8+S/B0kTdq3gFQ/IXvxyl4aahvDEPiyc+9Tp/jEIVvb29HlENIO2nswpH58RjsUcbg42hYuek7mf0xiOiHw6EtpSFz6HQ6tqTG3x+/04B6Bk4B3BXjKIIzCAgIOGNAyfidw14hNK/qkWaZgY/IPSUkzegf/1z+7zMEP8nU9xtIp04M7ff79oWhTqVSRhGx0xj1Dwoov0ug2WxGltjk83mTig6Hw4iaiToDNZTBYKBsNmsGnp+1Wi2Tq7K/oF6va39/PzLgjnvK+dwVuwyk4AwCAgLOAL4pyw+S81z96SgiP5rBOw6Mmzf+ROseRNO+65cmMYy759cnk4mNd5Bmw+Wgb+Lxg7HT6XRazWbTRlhPJhN1Oh2L/P3o6EQiYRvKcrmcms2mBoOBnRdOgDWc0EkMxNvf39f+/r7tIyBj6Pf76nQ6Vq/wztPXLhhxjbNbNIIzCAgI+KbA4PIF3+8Lt/65vonMc/2+RsBYBwwbRVoe8w1hDJdjK5gf5pZOpzUej9XtdtXr9SLvNb9TAHoFeortYd7453I5xeNxNZtNO6d+v698Pm/n7tdZUjT2o6e5NulgxaUvCG9vb0uSOY3d3V11Oh1bmFMsFs0J+YIxNYt5ddWiEJxBQEDAN4Qf6eDlnBhbT834AqgUrQ0QCWN0meXD8X3NQZJx+Dy3UCioVCppZWXFzguD3Gg0TOpJT4DvXOY4OCLfzYvT4tz94vlKpSJJppTq9XpGDe3v7yuZPFiwg7zUZ0S8FzQPGUK9Xlcmk9FgMFCn01Gr1TIVkSRVq1Wtr6+r0WgYzUTG4emwkBkEBATcraCAO9+hK80cgHcEfiInz6VzGHmnb8TCUFOE9cfwzmB5eVmrq6vWmBWLxdTr9dRoNNTtdq0hC2dAoZZ6ADUBsg5f84CKIQPxhexut2t0En0E+Xw+QpNhnBOJhI2m6PV6kayE6J4sYTqdqtlsqt1uR2oR+/v7ajQatgXN01zQTZIsA1roZ73wIwYEBHxbAGrIR80UYJE64ggAz8PYZ7NZ2yWMYZ+fJOqb0vx7JxIHI6WLxaJWV1dVKpXUbretGFyv161j1xeqiZo5l/39ffV6PXsfRkFLs5ERTARlyFy/3zc1EAoiFEYsrE+lUhoMBnYML0llXAZqoL29PZOGDodDDYdDUxr5Pgfel8fK5bI6nY4Gg4Gm06ldb5CWBgQE3C3wY5290fZSTwqk0myHMAVeov9qtRop7voCMc8D8yMtkG1WKhUVi0Wl02mb6SPNjHo+nzfj6iWmfl4QmQf/9vt9o62oR5CVEMFPJhNzIkhAKU6vrq6as/TjJ8hGGIdNg1mhULBo3iupJFnWwD1ttVpaWlpSuVxWPp9XPp/X8ePHzRGQGS0awRkEBAQYKOBiqKF4/Mho31iFMfdbyjw9JMmKq+jlMWhE16dTGaEWymazxtMz7pnCLFG/72nwmcx4PFYul7PahCR7rR9rTUYgHRSU9/f3LRrn3IjwuUfT6VTtdtuifd8bQR0ik8lY7aNUKpnDWFlZscFz9XrdVmdyD6jPUKfwBWlPPy0awRkEBJzlmN805g1lLpezGT1w+0S8koyLZzQDkTJOot/v2/uMx+MIzQTd4Re9kxFALxEtw8VnMhmVy2X1ej2rAfiCLc/hNUTpRPyccy6Xi9wDis+oi7rdrjkVonZqCfQekKXghJC6+lpEv9+PrLikiY3CcLFYNLUSmQ0OoV6v2z2DMtvf31elUlGn01n470FwBgEBZzH8Anav84fmwHgBFDT5fF7xeDyijyeDQEvv5xL5cdPSbLoonbUcQ5opdRqNRsQI+25cP9ai3++r3W6b+iafz9tzBoOBcftSdGop9A9GnewFx0TxmZoE2cZwONTGxoZdT7PZVDqd1tramt03ispIVMliEomEOp2O1Q3W19eVyWS0s7Mj6aCG0el0bI5Rq9Wy0dXUJrini0ZwBgEBZyngvOcLuhhZOGrvJLyMEnkoxnI4HNrSdpa7++P7wq7/PxE430tRHj2ZTNqUUUlmGFENMdaBzt1Op2PzhLwklqzFj5JGiTQcDk3txPP8Ok46malP+IU21WrVag7QOSiKOp2OFYWheRqNhgaDgXK5nPVHoB6iDpNOpy176Xa7Rl/R27C3t7fw34fgDAICzkIwKI0vr9snAvbNY8lkUueee65qtZpyuVykM5YpnpPJJLLNy6uQcABw6tAf88oYDD7z+onoE4mEKpWKRfmoimjW8somspNaraZyuWxa/1gsZkab92BEBUaZbIL6ABlGNps1SWm/31exWDRaLJPJqF6v23V4hVA8HlehULA+ByglnB39BPV6PZI14cBQNjWbTVNRMTRv0QjOICDgLANRKgVfDCjFThwANYNqtapzzjlH973vfSXNaByi+3Q6rePHj6vf70eKvJ5aAVAlvhvYOyJpNluI/3e7XXMocPXSrKGLiB7qxc/7AV4JRcNZKpWyLmD/XJwa1y8dNIMxHoIO6EqlEqGSeN9sNmt7ElKplBnwXq9naqROp2M0mZel4ji8SqnVatk5dzody2YWjeAMAgLOEvgRENQB4LVpqvLTQtPptMrlsu573/vq8OHDymazFqnu7++rUCiY9DOTyejWW29Vv99Xt9vVYDCwAq4UXeXo5xDN7x+YHxdBdD0YDLS3t2fHxqiyTwAHNJlMtLe3ZzJSFtH7LIKC8nQ6tc5lCsfZbFbSbKkOGYGX1/qsKplMmkqI6afzmQV1Aqgn34zm7zX3pVwum/Pic0GFRYNa2HQWEBBwh4Hun+gYQ+VVQPMz9eH9h8OhTp48aVG7H73gMwiKpd1uV81mU/V63d7DR9EAQ3c6+Oxgf38/om4iA6Dpi3HTRObLy8vG87daLWWzWaspSLICt2+aQwI7Go1sJAXvkU6nI/JaX9vAQWWzWXNSKJrYX1AsFq0egVHnuGQf/BzHxLVT6Ebu6rOqRSI4g4CAswB+yByGbX7ENEVVDBgUzYkTJ6xbFgPN2OZWq6WVlZXICGrkkczcgR9n1IMkM7Q4Bz+/yDsMqCyi6Gw2a1NFS6WS1tbW1Gq1tLu7q36/r3Q6raNHjyqdTqvdbttzuc6TJ09GZg6h/KFu4sdHY/jJbnBIGPTt7W07r3K5bPeae8iynEKhYI/5LmWoolwuZ84pm82q1WoZFURGgFNDqhpmEwUEBNwuELnDtc/v4yUa9REor4OeoOGMMQk0QXk5aLvdNtqp3W5rd3dXUnRIHZEwBVo/DgJjh8GnaOr1+hjJXC5nPPrKyorud7/7qVKp6MSJE8rn82q1WtZk5umvTCZjWUo+n9fS0pLp+umPkGSjpckWcAKcD41pOEmcBeM2fHNZr9dTLBZTPp9XoVCwHgZfSOde+qF23EtoJTIBHGc6nbZsaNEIziAg4NsMSDH9whUiWHh8Inc/kdSPUSBbQH0DrUS0zXHG47Fx8bu7u9asJc34/tNRMX7Ane9sxoF4QANBmVQqFR0+fFj5fN7GUVALkGSGGkfC8ZCAdrtdc0AMp2N8NEVi6BtqBlAz3AOcK04qk8lEZgr5a67X69afUalUNBqNbDw2zhiKiYY4Rl7v7u6qXq/b+eE8gzMICAi4TcTjcdVqNVOl0KlKo5ikyOROv2uA17AYBueAIqjRaKher6tardrzBoOBjh8/rtXVVRUKBZvhg7qGQrEf5Tw/UM6/D85JUkTqGovFzMERGXuahrEUfjAdxprlNWQBZD7T6VSVSkWHDh0yJ4V8k01mPBeKhwyBTmwoJug3ppoib4V6w/n4ojM0EsX4RCKhnZ0do9WazaYymYztN+j1epZdePXTohCcQUDAtxGISlHQoJCBHiGyhbqRZsPjer2eyUahaYiCMegch/HO0BnxeFzFYtEKr9JM+kkxWpoZft9bwPGgiaCHUB/53gS/k0A6cCiNRkM7OzumIPJ7ihOJhGq1msllO52OEomE1tfXtbS0pGKxaHQQc4CYh+SX7OB06MpGNkqUThZAcbtYLJp8FYeCAceodzodO2feK5PJ6MSJE2o2m/bZDYdDy8j8vV00gjMICPg2Ahp2SRYZI0+kgxXu3q9Q9Ny+NHMQPM+rjLyzofkJFRHGn/f3yhvfCewbxaQZpQRlRJ0AHn5tbc2mlo5GI+3u7kaWxlSrVdspnEgkTJ4pyTKiXq+n5eVlOy9qITgnP3AO2gxjTwaFU+D/NMDxvZeNlstly0ZwiNQxuBY/XK9YLJosNZfL2XEZo+37NoIzCAg4y+EndALPuUMhUEj1CiEMsJ8/RCYwr6+nJpDJZLS/v28/H4/HarVa2tvbs8gfemVnZ8dGTftuWv++1CQ4FqobDB3nTiGX4/nCs58YyvnynmwjI4OZVwzhsDqdjtrtttUJ/J5jHFa73TZZrKe7MOyDwcAURsxGgm4jA0LuSkMcjq5WqymTyZgCipoIlBE9CYPBQPV63fohJNm5LhrBGQQEfIuAGfesesSIor0nKmcBCwYVuaQfEUHki9GqVqs2fA5qJpfLWbQ6mUxsBy+ZBU4Eo4hhY1wFlIvfMezrFJyH73j2Y63pKqZ4m81mlUgcLKWvVCrmBCkwY4TZJsY+Y4rGnIffxoZSh3tHxN7tdu0cSqWSZQHcHwq9mUzG5Kvz10gGNF/PIEPg/RKJhMlJd3Z2jPYi+8KBeFVXWG4TEHCWwnPyu7u7kYYxPxzN7yBgqBmvn06nkT0ExWJR0kxOioKFn7HRy+/grdfrmkwmKpVKisVitgzeL6wh4i8Wi6pWq1Z3IMKn+Ow3lKXTaXNgSDP7/b4ZeAq+yDWhd9glzHMovvrdxnt7e5ZBtNttVatVUxAhsS2Xy2q322bM/bjrbrdrhd79/X21222Vy2XT+3PPuT5oNRRHvo+CwjLOJZfL2TKdTqdjRXoK2X7UBc5jOByq2Wwu/HcsOIOAgG8BMOuG+TTo4Cl0MkWTqBQlzjz3jww0n89rMBioVCopmUxqf3/fDAxzdyTZDmDP70NT+AU4ZBp00FJk5dy9ZBUuHyopl8tZ9M05lEqlyHMk2XweqCVfIOecKNpWKhXLaDC8vpsa+gzOniIvg+h4HTQa4619gZ3sgfvtpZ/UIZLJpNUcWHbD+3KNzDuiaEy2RDEc2qvZbEaUSYtGcAYBAd8CIOrc3t6OFCn9ngCicxqTUKjQXYs2Hc4blQrRKsfAaSABZcAa6iKyBwwo0zyXlpaseE2zF07LF6zJNKCU0NVLsjoH50yDG4ofImPOMZ/PG5XV7XbtfTmmp8Z4T+4JNBXUD//3XdJ+lhHXjJPD8XjqCJoOZ4W8tFgsGrXjaR/oL3+dOGkcOsonppySUS0awRkEBNzLQVQJfSLJIm0yA18DwOj7gXREmBRL54esocDxXbt+zHSz2TT6xO8zQOnj1z/y3n6PgZ+IiuGlPgCdRcTruXZqAn7UdK/XsxHWHH9nZ0fxeFxHjhyxmoo0GyGRy+VsOxr3gfvl6w5E5khk6RngHuZyOcseUCzhHMlYoNSSyaT1CvgxH9LM0TC/SJJqtZplHThdsggcG44v0EQBAWcZMEzSTAdPRA4P7ukaonkMOhEpGnU6bKXZTgMMIwPe/DYtZI3FYtFejwInl8tpeXlZ5XLZipudTscyFC+B9BvDksmkqtWqGVLOib4CRjZA5+BEoImog5RKJaVSKXU6HTWbTauB4FhWVlbMuA6HQ+XzeVMq+W5nsgbu3d7enjkFDDyFbO479Q2KymQlZAk4U0nmsKB5yNhwgozk5nNZXl42pyrJ6CUyGb8xbpEIziAg4F4KGqZ8oxE0BZJFLyeVZstg+DnjIniczMCrhjBu6OE9XbS/v29GFKOIzNMbWgw29QuKnkS20mxYXqFQkCSb9ukbzjh2u902CotaiX+cERTtdttGO1APIIvBgFLLQBnkh/RJs81pfhE9Ox+oG6BEkhRxHPycWkalUrF7zn4CegO63a62trZUKpWsgN1qtSxb4f6j1uI+Innlve6KIXVScAYBAfda0JnKvB8/tM1r7+Hmpdl+AiJpuor9IppkMhnpV2Aqph/tgLaewjVRME6HRe5+NSa8PrSQ58YlmdNitDRjJeDNOS+MM0VbuoahVlAL8X+Kumjyp9OplpeXTYmE4okMIJlMKpfLKRaLWdOYnxF0zjnn2LkhkfXOyi/f8dkaPD+RPlkQhW6/NIeF99x3lEq+5jMej835STIaLpFImENdJIIzCAi4FwIpqZcpYiiJcqkb+O5d3wGMUfYLUuCpyQwkmQPwXcEUkCuVihWIPX/uZaJ+fLU/Rww65+Wjd79IR5IpdVhrScGa7Gb+evg/BetGo6HzzjtPhUJBw+FQpVLJ6gE0yvlxExyfkRqcI3Od2u22NdwhIeUelkolc6D++hOJhK2xpNei1WpJOsgmmEeUSCRUr9ctK1hZWbHx1Gtra4rH49rb29Pe3p6ds+/bSCQSoWYQEHC2gImZfjaQH+vsG7Sk2SJ5IndvvKCDcBQcazKZmLGBkiDKZlBdNpu1mgD8fi6Xi1A/fiIpmcBkMjHaBWeGEfcafpwCx8NRjMdjWxDD82lGY54P19hoNIzSQu5JbcHLQ6HI2u22hsOhcrmcUTLUH3heqVSKdAwzOpvdxxSjafjjeqCGyJxisZjtW2Cs9S233BLpeD527Jg6nY46nY52dnY0mUzMObTbbct+UBp1u12dPHly4b9zwRkEBNzLEI/HbTIozVYYcE/J+OFnSCWhhYjKySD82GPklhwLSgnJJMcvlUoql8vmdPzICr+AxmcZfiy1H32BM0L77xU3OALoLI4FvUJ0XSwWFYvF1Ol0NB6PValUjCYrlUoajUba3t6OrKT0iiGcI5lLu902g0zETQaBNNXvVGa8hG+Sa7fbWl1dtXsPrebHgDNnCEfnJatQUa1WS9vb29ZzkM1mVa/XVa/XzRlQs+EeLhrBGQQE3MvAKAiveYePh4dGo4+GH0ULih0/aZOI36tboB38KAiM19LSkhkkol6cCtG4NMtCcCZw/H4lJu/hdfe+hgGXjqqGc2GHABkFhproGNlppVKxXoeNjQ01m02jzgqFgg2L4/0ojHMvidbpUuZaoc5wqGQ9SGExyHRi+xEV3AOOl06nTenU6/VUKBSsw3owGGhnZ8cKzDT5lUolK5wXCgV1Oh0dO3bMMocwqC4g4CwA0S40x3wEjbMgMpYOFqhgIOfHHGM8yDA4piQrrvpjEy1ToJ1vqsKBePjhafycKB9lEU4AGshLV309w4+qQLWE8d3Z2ZF0EG03Go0ILSbNsh6viuJ8PMVGZkQhFkUU9wKHgTyXcR1IfdlhjAPEAfhiNh3E3W7XMoydnR17jMyHvojt7W3FYjGtr69HZLwIAbg3ZFaLRnAGAQH3MqBhR5XiKReMTqlUspn5RNz8HDoIZ+A3j9GAhTGjQxgJJFGsbwjz28t87YGo33c3U1Dl+RSQ/YwdjCiv96s3qSn0+30Vi8VIpuML09JBZL+5ualCoWBcOqM2mKuEcywWi5HzzWaz6na7lgV0Oh2Tl9LtS+GWLMxnBzSAdTodawRErkptgwY5JKVbW1s6efKkzSFCSrq/v2/jt2OxmBqNhpaWlrS1tWVD+Sg8k+kxOnyRCM4gIOBeAubk1Gq1yOA5onlULZlMRrVaTZLMSEBJEGF7R0CE7NVHkqx/ACoFUPj00a40o6r4maeEeAz5oz8vImVpNl/IL6rBcOJgpFmxeDqd2sweDDXF262tLVUqFZVKJYu0l5eXbcRFKpWySazQPryP3zfsR2P7/gkyCpr5qH1wf7iH1GT8mAi6pBk812g01Gq1IjupUW0dO3ZMu7u7ymazqlQqdn2dTseyKTIIGvTCOIqAgG8DnG4WPQaINYy+UOpnEDG10xcnGXrGmGYMLWoeony+59/pdGqdyhhkXufHRCCvhKbAOUExSYrQFpwvzo1jM4XTf/F8SRFe3yuRyCaI0jGUHJNGNmYAoebBoZJxeMcIvcT3vA/3K5vN2ngM31FNrYXrkmSZTTqdNuUQhWHf+V0sFnX8+HFzjL1eT61Wy+YNSbLr8Vkh70nDn3fQi0RwBgEBdwNO5wAAtEU2m9Xq6qpt7Zqf9Y/DQJWDYsV3xqIQ8nJSOm99tO0LuNAufgAeOwEA9A3vPd9b4McnUHQmguW1jHbgmjiPeQoMZ4PxhTuXZEPsKN5ms1mbMkrfADUVCs0UeXEGGO9kMmnziHi979nwtRdPg+EMJEWyplarZb0D3AefGfX7fZOack+YoTQ/JNA7593dXbXbbbsnfB6LRnAGAQF3EW7LAXhgsJkNlE6nTd2CoaRzFUNFBIlhQnbonQNZANkDRg2DAv3Ba3EWPlKltwEjjLPxSifUNPN1At8AhyPgen0R2htfXgP1gloKGaif0EpvBE1j3W7Xms6YI8RiGeoHkozO8VSLb5bDIfEafsbjXD8FeY4JHVWr1WxBDsbfjwPxG9hWV1ftcyHiJ5vAMdGN7NVat/d360wQnEFAwIJxR/5QoU2IbjG+0oxGwSHMD39DOirN6CbfXYyShUjcq1SkmfFGm09nLVEw30szBwPINHzdgHlD1AwwYDyfgrMfIe0zDa6XWUatVsuieBQ60CZkNsvLy4rH4yaJZRSFp3OQ1EIBYXC908XJMR4D+HEWZAWcB0Y7kUjYMh8K0n5GEwVmjsv3TCFdWloy5VKz2VS/37d7xznjOPjdWCSCMwgIWBDuaLTmI2M/5AyeGqNB4ZGMwEeJGD2KjRhkokn2FPN+/NxTQUTaFKnRxmPIKLpi+D0Xj6GVZlE2GQXn6fsOOF8ibqJsnBhGGyfFeeK4uB90OtdqNZscWq1Wtba2ZlE+s48w5n7OEY7N91DQX8H5kdXgICXZRjWun/EWdApXq1X1ej37vPb29lSv15VMJrW+vm7FZAz93t6e0um0SqWSGo2Gjh8/rp2dHSu4z2diZBqLRHAGAQELwB11BPN8O5QNETjGHboH4+X5dwwcRh+56TyvjSLFT8H0RobjYoBxCp7i8PQKhpzxD2Qd8O88R5oNqeM1XCtZAvUNsgSuzW8zoymNnQJw6rlcToVCwYrO5XLZGsZ8dzFRuX8f3y/hpaE8zr3ysl3OzWcTUHU8Vi6XVSgUbKw3+6vJaFZWVmxkRiKR0AUXXGBZ1nQ6VaVS0U033RQZZufpukATBQTcy3Bn/yi9cYVP7nQ6Fv2jtWcBPHOEmLmD/p4xBYyrxqnwcx8NS7KuX6+sIQqlD4EVmb6QTfTsp56SfWAQ53sQUC1JMhrJj1SAnuIYOEGAQ8nlclY0J4tgeU2xWLTCN06EURQ08fkubt8ZTaaDYffKKO/oyJr8/CQK6F4qi5KI+8zso0KhYBQg19dut00Wy+fOSHGG1rVaLcvmOB8fQCwKwRkEBNxB3FlHgIRyvqcAJYykSN2AjmQiV4we+nlv7L1ax2vjyQ58kZcomPf0TWMUOn1Nwzex8S8Gdr6G4KWnfraSP1dGZFNA9RvSJNm14Si4B71ez+YADYdDHTp0yF5LppDJZFQul82ZSrPpp/5zxJj7Tmbfmd3v983IowrqdrtGKbVaLXsN/H6j0bBi8HQ6te1lmUzGPje211FjmE6nJiSo1WrK5/Pa29vT9va2zWjyjmeRCM4gIOAO4M7+MaZSKStw4gSKxaJFsj5jgIuWZt3IGD0e5/nUGjBwZBFw8lAdNDPNq33mxzH4iZweGD7+nR8HAWUFPcTaSSJa/mWvAN/T+ev5/kwmY8ocsgiUPiiGcKocg3tJzwFR//woBy95RcVEhgOlQ6G6Xq9btkSm0Gw2I84tlUrZFNVut2sOAKkuM5a2trZs3DVzm5jSGo/HtbW1pUKhoHg8bmO66ZRmjMeiEZxBQMAZ4s46AiJWInyyAXbgUtzFwGDEaR4jmicChTbwz/V8vten+/n7GD8iemoTTCglEvcOxfP7ngbyTsHz7XD8dDuPx2NtbW1Fhu2hjqH4yuhslDaj0cj49lgsZpNU8/m8UV2Mm+D8odPmewd817OX2UI5eepIkg3QazQa1hMwT8Nxf2KxmJrNpu1nZlIp94wR25PJwQrMWCymfr+vVqtlz/X9Dl5iSzbkez0WjeAMAgLuJlATIKrHESwtLdkSGZqRRqORbTDzRVPfqCXJjCqFZmlmhAGGzReYJ5PZ0hsiVjh1ipV03pIdzBd+eS//vaeestlsZAIq0XSpVLIaBuOmkWz6URLUEHBsg8FAmUzGnoPxzufzyufzSqVSVmPxI6z9zgWuA2NOY5ofU+GLxETxrVYrQtlh7KGHqtWq4vG46vW6TR+FWuIz9jsKpINsbGdnx8ZP0GtAN3Wv14v0eXhJb+hADgi4h3Fn5KMYPqJIaA6oDIq2PtLHKFNUpYnK8/FeWcO/vrELg++VPZwTVI4vnOJ8GP3s6w7eyczLW8kKMGCZTEYrKytKJA5GRTO/3+9h4Hy4PzRk0eXM0D6vUoICYpHMZDIxZ1AqlexacGRencQ57+/vWwTvaTMew0k0m01tbGxImq36HI/H2t3dtRWbXBfD8mgS8/sLcGbMWeK5no7zg/y8Gss3nHENDMdbJIIzCAi4nbgz9JDnpHEERLnlctkMEQYV1U2321UmkzEe3/8c4wCl5EcmzBdEvbqHDAVaiIUsFKiJtL381NNBkiKZgS8OS7MMiOmncObIPDHa3sARwWOYeQ/fXc35SbOheWQVOE8/d8kXjL3Dgs/n+dxrFtucPHnSVlcyRsIrlIbDofb29uz3wReJGW9BoRnDPb90CIeHEyQAmG9k81va2HWAA1s0gjMICLibgPGDJoKTJ5L027VisZgVXKEQiLo9J48hni+KEkmjt5dkhWqeD2VVKBSMmvANWn6WEcbVv16SOQrfhQs9gwFDfYMTYGENYzJ8jwRjObzWHyMK4vGD4W1E6jgCmrw4ru/Z8EVuT6d1Oh2rCWxsbOjkyZORJfWcl6ewptOpbTljYB4OQTpwDu122wy+p6IoJOPYga/PSLLuY64fio21naFmEBBwD2ERUj6Ms98JAM3CY+Px2ObsE5X3+33LJLzG3i+FkWaLafje/0tdgOMSTWezWeXzeYt4pdlICF8U9l3QUBi+gCzNMgL2N1Mg9ZG/H8dAgRc6JR6PW5bCsSi4UjxF6sr5ob7BsCK/JPPwTsRPWY3H42q329rb21Oz2bR9A5Ks4C3NhtQR9WOwGSjHZFL+v7m5afUQKKF+v2+bzegCBxSGfT8I14MEGIWVFwGEzCAg4FsUROJ+xg9/1BhU36xElD2ZTNTpdCI1BpzE/KgHjL1vlJqfvQNNJc0mZeKIKBT7mUF+T4JvzvLPg76Zr21IsveGt+fceQ7ySU+NcK+k2QA43/FLpE5B2VM0zWYzsrUM9ZSPrMkIWq2Wjej2jX3UGlB1sRoTg00heDI5WJrjj0NBm3MiM0KBhECATJD1ntRDfPMg93h+xhG/B4tGcAYBAd8EdyYrwCAxfRMDimGBOmLBPek/RVE/ksJz8lI0E/CUEV9kHv51GHR+jqxVmjUzeefiC8vzyiF/LJybzxRYLuMltN6Q+cIy/QZcGwaQqBzVFBSOr2VQlOZaMMY4Lb8ukv+fPHnSsiVJ1rfg7x2FYWio0Wik3d1d63LmHiGH5ZxRB3W7XaOPfNGecdw4et9RjjNATcZrcTRcc1ATBQR8C8AbRIyYj26JiomUoWUwMhRfi8Wi0QrzXbMYIuShvmvYGw0iXW/UqQfwfxrdGJDnqQuewzn4Rjiu0+vieW2xWIw01jGSAmrIOw4MO/cOZ0nfgb9esiVUVTgU3pfj8nwcCUadQvT8HgMW2nCvMpmMOp2Otra2rKjO+7bbbaODfFe0H03h+wTg/726yzf2se+az5r77gUD3Hecox8wuCgEZxAQcBs4k6wAowE9QAHTGyh/TN8r0O/3IwVEJohCwRAd+kif98RQ8L3fL4zR986A88ERMNIhmUxahytUDudKhoLhx8B7KoprLBaLNlQvm81G6gW+jkGDGBE6hp6CMo1wRMG+J4KMwHcr++v0TsZPPIX2yWazRsf4Ogr3AaPO94lEQnt7exaho3xKpVKq1+va399XPp83xQ+GHmkpxWR/Lrxvu922LMZTSgQR3W43sijIq8QWieAMAgIWBKJEDIakSIQO7YKhnufQ4cKRhlIwxfh5CaLvrOV9OM6805EUcQQ8189FSiQSVjSF7vA0EQbfR/HzPQ2ohdgtgPoGp+Mlr9QuMOTUTJBwQqERVcP5w7VzTRxrMpmo2+1a85fvtOZcUfagABoOh0ZTSYoouyj20hOxt7enRqOh7e1te70kNZtNk6lSR/Bzh6CJcBC+MxxHf7qGN5xgJpMxWSo1IT+3aZEIziAgYEHwf9jQChhdHzl7x4DcE8OAk4AGkWTGAY06nbmeqplvQvOvnaeXfHEVo0yhlujTR9e+9oDhxDj7wjUjJzDyqIJwBJyLLxgT9cOTc/0YRqgTVDXxeFyVSiWyvQ1nQO8EjozrnkwmVuTl82H8g6fCPO1GZJ5KpWzSKDUJFtVTWObz8419SF0x6iwI4r7yfMaBUAvh9QgJaL7zRWZeu2gEZxAQ8A1wpoVj1CcYWvh0H8XDl3t5pZeR+j98XwMAGMp53hgD66Wg89HjPJ3EOXulkqRTnBDP5TGv7KEmQoSP46OD2XP3fA0GA9XrdU0mEyumAgqoGHAaveDYGdHBfWXQHE4N59Htdo1m8udA1M/POW/vfLlexkrjqHzm5B0ZxV8cNv/3/QQUhzknP3nU039eUYXUlKyQzx7nh4x2UQjOICDgTsAXi5ENznfuet7ad8JidIgGpVmB0Ct2PF+MQSBKxOFIM92/zxakqBPw0f581jAcDiPKFn7uVUPzenivkKJgjIPjmjGe0E+MfKCWwH2TZmO0p9ODkc/1et2mdbJfmCmm2WxW3W5XqVRKKysrds6JREKdTscids7RTyBFOsp5Y7h91sJUUY7HuIxKpaLBYGBjtL0KyBeHoZoobvMzP5nVS1IlWR+K/73hc0Q2fDpHvwgEZxAQcCeA0cOgQ/f4oqTn1T33TeHYq4qgU+LxuI1amB+t4DtrfRMYP59vHpt3RIBI2TsmImZfHJ7PDjiWNOtVYAa/rw3MF1F9TQDHEYvFrImr2+1a1zWGlQIqjWuM7SiVSmq1Wtrb29Pa2prdD190J+vhmN6Rch9oCPMLgHBSGP16vW4UDs4Mh9ZqtSIGG6fjZwd5+s5ndV4pNi8PzmazVj/g2rgOT4EtEsEZBATcCcxTSZ4q8XJPL72UZgYC/pjHiAqhXnz07OcRwan7AizGxhs7X1T2HcNEr36lJbUBjKnfT4wT8iodX3coFAqKxWJG8XjnBW+OwcUwUygmAvcdt/V6Xc1m0zqOoZPo/GV0B4t3vOPxVBuD47j3GHvuPWoe6Be2qXHtUFDxeFx7e3u65ZZbdPLkSct2cJg4d+67p/DIApgpRDHb12L4bHDg0E04B2mmAuO9F43gDAICToPbUy/AGBIFYhgxrPNqHO8I/B+zp5m82oTI2O824F9PawBvXDg+RolI0jct+YjUOyVf18DIYfR4P2ShLJCRZPJYzhv5KQoeDJ0fSdHtdtVqtU6Zp8RSGN6fIX65XE6TyUQ7OzvK5/MqlUrWP8A94bwxqK1Wy6JpDG0sdrCIHifKfcepcf2MkTh27JiazaaazWakoY3Mif/PD5GjjgCNdLreDR80AJwT1JSXFOM0F43gDAIC7iDmNf6k8PPOQIpmBr55i595/T3fezrJq5D8a3wG4FU0GFxvmHgMAz1v4MkqMP7zE0D5l36IQqFwSmQ+Go2M3qLXwvc9eHqDLIRr6Ha7dh2obHxjGPeEcRE0jlFQRd0Dr97v922/ADsS/BRUCubtdlvxeFzValXFYlHNZjNSzB2NRur1epGZUb4uMZ+VsKiHegFUFPJZHL2Xv/r77OW3OFp6QHwmsmgEZxAQcAfhI3zfVeuLxzxv/ntf7JUUMexEnUSTnjbyXbbz0STvMW9IAY/7ZfQYMs4JSodCq59dxHnQUObnHPlzxihTI+AaGIvNdXnahOfizBjh4Z0KG9BwUhhf6i4UdSn6tlotm/GTzWbN+FObQO5ZKpVULpet4MwoiUajoePHj5sMlUxsbW3NrpXje/qOz9vvpvY1Exy0b+Ljd8BTbDyHnQ7zmQWb1xaF4AwCAm4HPHeLAsUX/Pze4nmZqG/UkhShGbzqx3Px87w874MzwHByXL/ERZoNeOP96ESGp+fnvqgqzfTtjI2QZHQFmY+XlkqyTlkvp/R0FN/7Mc+MYuY92Xdwuq7mfD4fqTdwfcPhUIVCIdKwhr6fjmF/nGQyaSOqcSo+2yKaZ48EhWUyB+6Fbw5D8gn9RLbAY14qiiGfr9vw2XulEM6OXgvuN/c0LLcJCLiHwB81skkMsjf0p1P3SLNi8bwiR9IpGQIqIhwMBgsnMP8auG0/adNLRjlnSRbdekOEIfUNbTgZZgml02lVq1WL6pntwypLP+eH8/CD1HzjFHuAMXpkK8zwmW964z2SyaQ18nFdGHRqBJ6eGw6HkSF5KJGkWad4NpuNGGpqFfD83Mvx+GCQ4Nramg2fo6ekXC6b4glnwigR79B9Y6CnvLzx577x2bDyE+eUSCRsk9v879giEJxBQMAcTlc8prBJFE13Lc1aRHX8kfrInNfzrx8BLc0UP75BbX5XMgbaOxsK1ry/l6Bi5BjdwBA66hC+j8DvRcDxsJMAdQ3RcT6fV6VSsb3G0+nU6BcyAN+FS6bRarWMr8d4+/EK1Ask2RgGms280YQ+InNB+ePvP93J7FLwhXWoLTqpoZkajYa9P9E4Re1sNhsZAYLDwAlzzjTF+U5qX5vxii9fdJ4vqmezWbs/OHI+R9/NvWgEZxAQcAYYj8c2zA0e33fj8oc6H7lh0LwKBfB6DII3bBh8v3NgvlMYR+GbxBgHAXfOoDRoovn9vL5pjKgfQ4dxpGjJOAiuHSUO1zY/qC2RSKhQKNgoBVRC3jDyf0nmjChOcz9SqZTK5bJyuZxF4lBNfsUm98l3+lLwhVrimmKxmOr1ur03zoxFOKPRwZ5lrlWaFbrZVUCDGXOjvISVOUX0DuAoGHRHxoRjzOVyNl+JukO327XNajgpPptFIjiDgIAzgOd2fdMWmQBGkEjdq1uIFonuPeUhzeoSGGaoofkRF9Pp9JRBbFAjRJoMiEMFg/EnK5iXkSJhZOUlxplxD2QNPB/d//xUVK4Z58M1zmdNdPTS5+AX//Cc+VEXROnQSpwbKiDuh7+vzWbTzpX7SsTPefpInc/NK6fi8bgKhYK97ujRoyZ9bbVapmSC2qErmWi+1WpZtI+qKJlMqtVqmaOnQ5nzRkK7v79v50BvxfwGt0UhOIOAgDOANxCSIpGrNNONE5F6jT7P8/UB/zMe8/QTjgBDy5wcDKVvvILeYohds9m0aBJOnMImNIunl3zNg2P53ctw5PPyWa7VK2E4X7qHMebNZlN7e3uWDUBzSTPaa34bG1E19x0jmUwmVSgUVCqVIo4FJ83wPM6V86TuAVXEfaVmwXt6GSvXjGMqlUqqVqvWw8Ax+cx9J3q5XLYJtN1u14w5DpgCPIEFM5kkmeLJg6L1ohGcQUDAGQDjLc16BzxFNP9cH8kT3XvljX89XDbyTV8w9gogXscC+MFgEHEcS0tLJp0kgsRpYdT94hRJRgtRMJ6XpqJ5h76RZn0VvosWw4/axo+QGI1GqtfrZrQpWk8mE5sEOplMVCqVLEPh/lBM9ooc7pNfxMP94d7NK7GYQIr2n/tITYXZTLyWY9PJ7GsE3NNisWgZGMfkc4Aa63a7qtfrGo1GyuVyETks99/fx/nBe7wOhxT6DAIC7mFACfmImujRR/xSdCQBhtfLRXnM00EUbb2B881kPvJkd0K9XlehULAaAVEwBhDumfeVZkPPfK2iUCioUqlIOqBLoGFwUsVi0c5znurCAbRaLTO+ZCN+1ASvIcLHCZTL5cg4Cowq8k2ckb9Xvt8ASSnOD4fFNTPkjgU0nt6Dqx8MBqZukmZzl3CsqISQuw4GA1t4s7KyYt3U1FcoqPM6XxDmfkITeXUXVF4ul7PPg+tgKU/oQA4IuJfA0yoYG6+vJzr0kew898/jGDs/G8fz716eSKTNREyvUJlMJqpUKpFIWJIZGWgZSRFHQTRcKpV05MiRCM3UbDYjUbbvTZB0SgG43W7bEh4oEUlWcOf5UCUUoMl6WGjvMxBvpHHAUCtepcX1YliJzpkEKilCSzHignuCygn58NLSklqtlhXIcfadTke7u7uRxq9KpaIjR46o0WhoZ2dHvV7PqDgaznCu7D1mb3Kn04l8lj5I4Pcrl8uZBJjPatEIziAg4AzhaSJGM/g+AB+temPuaSIiQCJc5v9Dj2AkAZE2BgXj4UdPUHREweJnFHnJKcbP90ggWazX65HGLq6PZiuoDXT2jJ/w0s1Go6FWq6V2u23PK5VKZuALhYJ6vZ52dnbMkaDKgV/HCRWLRYuscQresONYMNZ+xAVOhnvS6/XU6/XMkHop6Xg8tqJ7LBZTsVjUdDq1mgAROTUQSdrZ2TFqy48OgWZjkCAzlXiM6xmPx+b8CBAYz+3Py48GGY/H1oS3aARnEBDgcLoeAw/fCCYp0hzmo0dknl5RhKQQIJfEUObzeRUKBeP6E4mEGVtJxj1jJDiGH2fgl6r7wWbw0F79g8Pxzov3SCYPxmuzuYxI13fHIslklEMsdjCOGmMONYWzpAmMSBkHinGUpF6vp3w+b0odomUKwb7zmmyLLIMZQvV6PZId4UC5bzghv3bSU2U4PzqZuZ9QgRTweW8osr29vVMyQUnW3CbJ6KbhcKidnR1ryMMZ4MCbzaapjVZWVuxz4/59s9/TO4LgDAICzgBIIDFIvj5A7QAH4McN+OmUXrWTTqdVqVSsmcs/lz/46XRqUbafdSNF5x5RcMSA+XP0tA5cvB+CVyqVtLq6qnj8YFQzKhb4e4av5XI5lcvlSLczRjifz1uG4p2D74CWZPUS3t83c9HsJsnkr0hAGemM0fZy0EQioXa7rUajoWazqVgsZv0E9AVMJhM1Gg2LvHO5nA3bw8Di3JG/Qst4hRJ7DBhEx/mTpXhlF5Qf91yajQShaM2sJ/oVstms3XOK6fwOSAc9FfN9LItAcAYBAWcA32AmKULpYHAxsBgKPwETqoivfD6vcrmsWq1mWnaiZqJZGqzmpZx8TyTrMwBf6GXAmZcjci7QNvl83mgWJKQYaK4ZHpsaA+fXbreVSCTU7XZN4UPjlDRbRo+DwQmyRjKdTqvRaNi95Jww+rweeofj8Blw/1H7eIkm1819bLfb2t3dtWvknrRaLZtYijPG+Pr5QXD/Xv2ztLRkc5e85BgJLJ8VGQJ9CdlsVvl83oro/O5IMsfa6XRMPozySJLK5fKif7WDMwgIuL3wETjfS7MmJ6gHipnzdQJPLcHdV6tV2xCGwZpMJkYH+dqCjzgxMEhKMeR+wqg0m6ZJJO6jVN/VjBqn0Wio1+upXC5bYZvnM7baq3kqlUqk74Fzq1QqymazZnwbjYZlCtQYkEpy/6iZcL9WVla0vLwc6TXwRWyMtL9PGODBYGDjLCTZOGuKyb4HwiuI2CuM0on7RbGbCJ3pprynd0x8xvQfUCtoNpvWtYyBl2Q9FPV63ahB6jKDwUC1Ws1oMBrZdnZ2Fv77HZxBQMDtBIPbSNE9lQP1gTPAQPoag88OGK1A9yzFyUajYTQCc/o9xYBRoN7gdfQUkDFE0mwNJvw4NAvUDc4qFjvYUkaUz1gHlEFExaxexGnRe8C4aYzm0tKS7TDe29uzfcNQKkTMdOXinIrFogqFgo2dIEugC5jsC2coybIoaC26k/k5UkwcHgV7+j28TBdnQ7exj8bJ/iqVik0nbTQa6nQ6Vp+AwuOzG41G1qOwu7urbrervb09u1ZJ1s08vwiHxjRfr6GWEDqQAwLuIWB80+m0DUfDmME1U1D0dQKv7fddxn5nsHQw76bZbFpU6KNfr1mXZsofSWbYiZopCPO+fv4QFA4OzcsoMWQsU2F5DEbeZxhw3RR1/WTVbrdrS2Da7baNkeY52WzW+g4o5HI+1BuYfYSDRbrL9bKKcj7j8dG1N8zsI4jH45bxoA6ixsL7+3oGTnhvb8+KzJVKxWStOCT6PngtVBUGm3OHEqIbmWZB7icTUcka/BKhfD6vRqNh9/OuQHAGAQG3A16XT6EYwwvmO5A9f+wfy2azqlarkRHFSB+hEMgEKBpzbD+8DZUNGQIRrh9zwPGIeFEscV44AwzgdDpVPp/X8vKyJFmU67MbspP5vgFqAc1mU5ubm9rc3IxsGcMYd7tdbW9vm3oJ50afA+/HNTBy2vdOSLMuYBrUcA5+DAj3j/oN7ynNeiRqtZoppnzT3ng8tq5iv1kN2S7HZaYT84YoqPsiP0PrCoWC6vW6Go2GFYr9khoCCCg1pLKMwGBI4l3hEIIzCAi4HeCPzyuB5kdQkBH4TAAKBirHj6WGUuJn88ogagQYWaLQbrdrDglDibFmnHUmk1G5XDaKxqub2u22USVkHBjItbU1KxBT4CWr8EYWg+jpKL/Yfnd3V1tbW1ZXoF8AHnwymahardp1cR28V7FYtGIy9JzX3EOleQUP9w95Lc1cftInjpGidCKR0MbGhkXmyWRStVpN5XLZ7gnFdByPJHPk0oxqwzlBzUmzbWjcF+i8VCqlfr+vdrttTpj7yLWwfhOHOR6PVa1W1Wg0Ak0UEHB3A+pFOnU1pVcGUUwkspRkRpVagR/f4IuzSAoTiYNRz34vsNfWU5AsFArGo+NI8vm8GS9oH++wKGQyQnp5edkKpDQyMZ8I/t3PTvKRN9dGMxfn0G63deLECe3t7anZbNp9otGLrAglDO8zmUy0vLxso7PX19ftPlI7wND78Rf+i8Y1nO3e3p7q9bo6nY7a7bZlPNBe3O96va5Wq2XF3Uwmo93dXdVqtUjjGqMguKdkUsxW8o2IjMXwc5t8befo0aNqNBra3t5WuVxWPp+3gYL+uL4/pdPpaHV11eooZBcL/V1f6NECAr6NQFTKkDWv76eL14+O8PJLIn1Jkcg/mUxqbW3NOGtJRuUUi0WjYCSZYsXDS1bR42MgKO6iSIFS4HkUJskIkLZCxfAcDNL+/r41xFHolWY9FRhBMou9vT3927/9myaTiTkWMhYMVyKRULVa1fr6ura3t9XpdJTNZlWpVFQqlUz3z7mxBwFH4NVVXKfvQObnrVZLGxsbkQyAWg9OiPtLhI5Sh8+brmGfOZVKpUiG4cUEFJzJaPgckZTiYHu9ntbX15VKpSxroI8DypDszzv8ePxgdShfi8ape/huA6973ev0Pd/zPSoWi1pbW9MTn/hEffGLX4w8p9/v66qrrtLy8rIKhYKuuOIKnTx5MvKcW265RY9//OOVy+W0traml73sZae0V3/sYx/TQx/6UKXTaV144YV617vedceuMCDgDoAo3csl/YhkSZE/VvhjmqwwaEguKdxWq1WVSiVzLBQayRQwoF5RgoIml8uZ2gbFD4Zsa2vLMox2u21NapwHUa7PGCqVisrlsmUafvuXz4YYhlev13Xy5EmdPHlS29vblgHs7OxoZ2dH7XZb+Xzezl+aOZfhcGjy0nw+r3w+r/PPP18XXXSRzj33XBva5usHZD/cJwrqfgQEx0eJdfLkSR0/flybm5tmVPms+Ay59169g/PCgfM8agIUtHk/r8oiaPDLgaC7JpOJisWiOQSfba2vr+uCCy6w34lDhw7p6NGjOu+883T06FHreIZepD/Bj8RYJM4oM/j4xz+uq666St/zPd+j0WikX/7lX9ZjH/tY/cu//Ivxiy95yUt03XXX6T3veY/K5bJe+MIX6klPepL+9m//VtJBVPH4xz9ehw4d0qc+9SmdOHFCz3jGM5RKpXT11VdLkm6++WY9/vGP1/Of/3xdc801uuGGG/Tc5z5Xhw8f1uWXX77gWxAQcABPAUEpEOXRuOWLkdQG4OoxZr7/gA5j6cAwlkolMwh08WKgoV3mh7f5AmWxWDTVDrQI83Mw5kTQfu4NPDoGrFgsWmMTnbq+DwHn0Wg0tLm5aaMu/MKaeDyu5eVl4+nR8O/v75vcki+US7zWD+TjXuBMcSh8Jih0MM5E+9Qu2u22Fa2he8gYoGckmRwU2onsh+cxuZR7gbzX00TSbBqt31XAPaeRjWa91dVVZbNZbWxsRNZ54pCSyaQOHTqkSqVizpLPtFQqaTQaqdVqmepMOqjr9Ho9o+IWhdj0TriYra0tra2t6eMf/7h+4Ad+QI1GQ6urq7r22mv15Cc/WZJ000036Tu+4zt044036pGPfKT+4i/+Qk94whN0/Phxra+vS5Le8Y536BWveIUVnF7xilfouuuu0xe+8AV7r6c97Wmq1+u6/vrrb9e5NZvNyMyUgIBvBv4UoCfYZ+u3fSF9XF1djUTzPuKTZkPsMOIofSqVihluCpzeGdCJy6iDWCxmDoBBaswuIkr1qiU/ldM3ujEps1AomKQVg4wqqN/v2wgGtnVJB41Y9BmgihmNDtZBrq6uajqdant725q62u22vR9SzmazadLMBz/4wVpdXbUoOp1Oq1wuW6SP4YN6o8iNOsg7zXq9rs3NTX31q1/V3t6e2u12hLriurhPyGUlGbfPdfIaHCdjN3ynN4EAMuNSqWSOi3vTbrd17Ngxo9P6/b6azabNJZpXeLEWk8Y+sj4K5fV6XalUymobyFNvvvlmNRqNhU0wvVM1A3jAWq0mSfrsZz+r4XCoyy67zJ5z8cUX67zzzjNncOONN+qBD3ygOQJJuvzyy/WCF7xA//zP/6yHPOQhuvHGGyPH4DkvfvGL78zpBgR8U8Tj8chsHT9EDN5ZmjU9eVqHuoKfzwOvDT1CBOwHzeFIMFqSjJrwFIUk45RRBBHFMx2UKBrlCv8vFouWDUA5cF1EsXDtdA1LB06EonIikbCiM3QNlM3Ozo7RRhh0mqPK5bLRRn5BC0VinCPD4LzGnya6+eY5+hharZZOnDhhRpK6iSRTXs0vtqfZzFNGvA+jtv3YDz5j9P88xvNpiGPEBnQSIyooVuOEkLsOBgP7PHzm44cf0mPgdzXQtLdo3GFnMJlM9OIXv1jf//3fr+/6ru+SJG1sbFj047G+vq6NjQ17jncE/Jyf3dZzms2mzfSYB5I1sOgUKuDbHxgMeHZpNuMeWghe2A+ck2ZjqyVFhrP5wqNv9vJ/2My3gVbyhWgasJgBRGMaMkfvlKTZ3wGy05WVFTOQGEMcHVE057C9va3jx4+r1WpF5KiS7Lo5d157/vnnG53U6XRsjhIGWIou9vGNd77vAePou619XwA/h77qdDra2dnRiRMnIsPn+NwYZEetAG6fTmu2m2GkyXb8mA5oIi/3xVAXi0WjkrgfvpdDko3AphMd2g8ZK/c3n89rOp3aOeM8+GyhDPf3921sNvd2kbjDzuCqq67SF77wBf3N3/zNIs/nDuN1r3udXvOa19zTpxHwLQz4c4qBvtAI9YCx9oaKxi2yBl5Ps1Aul1OtVjOj4jl3ZtOnUikr4vI8HAG0QKPRMGUMvDIyVLpiGUmRTqe1srJi58Tj89GtNJup1Gg0TEnjlTI+CiUDgsuH8iBz8B3J3Mv9/X2LgNHxQ1kh1+SYOCqcIfeLfxnbUa/Xtb29bZJMIn3uBcVWupVxCmQPUH84R5w0PQBQU3xGZCxkXET1BAtkM2RDnAsBBs6e7zkHVEYIDHZ3d+1ecB+g0JLJpFZXV228xpe//OXF/v7fkRe98IUv1Ac/+EF94hOf0DnnnGOPHzp0yJQHPjs4efKkDh06ZM/5u7/7u8jxUBv558wrkE6ePGnjXE+HV77ylXrpS19q3zebTZ177rl35PICzlKgc0f5QRQnKSLbZD4/ETVD0VZXV61ADIWay+W0vr6uUqlkUkY/JhmjByXEfgNp1iFLMbjT6dg5+SIvRoOMRZKWl5d19OhRq3UwBgKKAocFBYPklOsHnpqhSCzJspZaraZer6dKpaKdnR2LcjOZjFZWViyahiaj1sKXX6spyagrsixpttd4NBoZ984EUuSuPnqXZFkGzWsUlHGgZAVw9l6WyrlxX31m6EeBIO/0zp7lNGQeXmrq6UayOT80jx4QpqJyHmQPF154oXU3Q+MtEmfkDKbTqV70ohfpfe97nz72sY/pggsuiPz8YQ97mFKplG644QZdccUVkqQvfvGLuuWWW3TppZdKki699FL9xm/8hjY3N7W2tiZJ+shHPqJSqaRLLrnEnvOhD30ocuyPfOQjdozTgRsXEHBH4JUsFC3JFKB3/CISv2QEKiWbzapWq2llZUUbGxva2tpSOp22YqlXAEF9wN2n02lVq1XTtvd6PYs4t7a2LGL0xgkjR4cuGQoZTK1Ws4iWZS1QJETQS0tLNv8/kUioVquZ4fSD91qtVuRcy+WyVldXbRl8PB5XpVIxh7G2tma1REm2B+HQoUPmiGioI4L2C1xwEtxjv5wGeSVZiSS7bk8nMUKCpjNoNn5GVO9Xe8bjcavHeOqPYjHP4bMhoidQYGyEV52ROfE7wzHIIMh8yFT8yA0K+pLMEZw4ccKmqy4SZ+QMrrrqKl177bX6wAc+oGKxaBx/uVy2zsLnPOc5eulLX6paraZSqaQXvehFuvTSS/XIRz5SkvTYxz5Wl1xyiX72Z39Wr3/967WxsaFXvepVuuqqq8yYP//5z9db3/pWvfzlL9ezn/1sffSjH9Wf/Mmf6Lrrrlvw5QcEHACDirH3XaVw7dShvPadiNQ3bUkHO3FXVlYiFIMvRkuKOBEmU6K8wVh//etf19bWltFBvvgpyWSi/Evx1lMcGFOoJGm2M5gl9jgIKCOcF+9DJoPBg8vmXJeXlyOZR61Ws5n/UEHLy8v2uN8M54fQcU98xzOOkSF4OGUUWZIsa0L+ymfJ+ezt7VkW4ec2wdH7Og+GWVJkkN1wODTJMZ8DRWPuPZ3crPZkVpEfqkfggePCKUIXgq2tLdsmx74KMiOcyiJxRs7g7W9/uyTph37ohyKP//7v/76e+cxnSpLe9KY3KR6P64orrtBgMNDll1+u3/u937PnJhIJffCDH9QLXvACXXrppcrn87ryyiv12te+1p5zwQUX6LrrrtNLXvISvfnNb9Y555yjd77znaHHIOAuATQN0TFGyX9P9Act42kMX7yluCnJZtykUint7u6alBPKgwhWmg2gg9qAOsBA8DqUPyiFKE5KssYpBqY1Go3I9jQ4eUkW2VKHoD7ilTpQKWQDyDTZu5DL5ZTL5bS6umqGjlHM1ArIYBjX7Qv0SGE9xeNHTpA5+aI0s3xisZjtK4BeQXGE40NhRbbC+3n1l9++RsZCxoFDpmkwm82aE/WLecrlsr0GZxCLxbS8vByh+jwtR+2BaF9SpJ7EBFOkx8PhUNvb2xoMBrZTYtE4Y5romyGTyehtb3ub3va2t33D55x//vmn0EDz+KEf+iH94z/+45mcXkDAHQKRv6d94HK91A/JIPQC1AbGjSi22WzaVFIM+Pb2dqRr1o9V6Pf7kbEPKGPoXvXUgh9g59U5GMVarWbG8cSJE2aEkUcCisV0KnN86BloIl8IhgNnzlA8HjdunPn8NN5RG4nFDtZPsreBeotX7eDcuGbAPdrf31ez2bQCOcP2qN+wnQwDjlPEaUP5QeVw//0MJ7IF7invVSgU7PcBh4WiketDTpvNZs14Z7NZXXDBBfY5+eCBHg5oOt8AR7ZDtsaIC2SmfPb0QiwSYTZRwFkNZttjzKGHMBLSbO7M/LA0OHRvlIlk19fXLROY74rFiHj1UTKZjHQ5E+FjMHzzGjSOl6dirDBIZDLtdlsrKyuRpfPo1OkKZj4P9QRJZsSKxaI5KUkWWadSKe3s7FhhvVAomIFH/dLr9VQsFi2y9rUAvyQImsQPoaPQCv0DTYeTJmOpVqvmoHd2diKzidgd7AfKURj2fQ0cz8+UwmnNN/AVi0VzKvwu+N4S6iy8juNIs1lT0F6MC1ldXbVzpkZAoIDsldEjft/FohGcQcBZDYwtzoA/eoweUStpuY/KiGwxVjgGv5AEOgKKodPpGP/u1UAYq+FwaJQVGUihUDD+O5vNqlQqmVHN5XI2PI3xCJVKxYwcUXS5XDZO3dMoOAOoHzh0MgKcFMtb4NqRbdJvgBPFadVqNe3u7hrdxbX468Ph8EXU6+cQYQBhJbzDhi6iLkL3cK/Xsw5eIm44fqgysiGkrDg4us4ZBIhjLpVKmk6ndq+pG/hRFX7gH1mkdFA8397eVqPRsOyTXhDfVIdToq+EDnNqSXymOJ9FIziDgLMaROBeTYIh5jHfXIYhIhvwUlPm8B8+fNimkkKXkOITsWMMvFIGvj2fz+vw4cORefxIXJeXl00BxHiHWq1mBVkcBzPviTgZHyHNKCWMOJEzUkcyDZwXxpklMOl0Wru7u5H1i4ypZmRGKpVStVq1wjaKJKgoP2aCrMPTYdKsGI+T9J3P9AvQE4DT9D0P9Xo9ktUhCODz7fV6VgAmi2CKKo5dUmTPAr8PvgHNDyX0clEyF5xuLpdTs9m0LnLv/PiXL+5Nv983VVa/31exWDTHuWgEZxBw1gLOn8jeD5rjMZwAxgFDRvMQUSJjI1DMeG08BmM0GtlzcQL9fj9CB6EeYRcykTgD0Ihijx49qrW1NaMtMNxQU9QvJNlAPD+P3y/ZYfwCUS1RKIVwjKBXTxHVM/U0kUjY/9k85nl2+hOI+L3e3qur/BwxXyQngxoMBsanE92T1fBaPwiQkRR8nn7sA7PLfNOZHzXue0B8oxjHwLH7ZsR4PG5rLJGn4pComSCLJcrni0wA6SwBwu7urv0+4fD9tIVFITiDgLMW0EEYBNQxGMv5dY+SIs9Hjkh3LU2RcPY+7Z8fH00ECE1DtIphXl9fVzKZ1O7urhkdok00/USJqVRKvV7PonK6mv3ETYq83llg9Hd2dtRqtUyySMZALSCXy5mk00fxjGbm5xh9JoGurKxYEZ3ncj+laMY1X+wFnnbx3H82mzXFDdNIGcUBDca5+gyPArMf4+H7CXAY3GvoIpRR3oDzmXE9qJb4fUESiqIL2o5iPM6WDI56A/dXmo3SZukRTgBHv0gEZxBw1oI/fB+9QfdguIjqcQa+r4AREtJssBwGk+gzn89bNA+nDo/ulUAYsmw2q6NHj5pW3Y+s8MqTRCJhVI+kSESLtLHb7ZrTgabxOxPgy5FsomIia8HQYfgLhYJtA2MtJFFxPp+32gIFUlRSXpvPfePYZAUYY1+foeDu7xFG2mcfjOBGpcPrKb5irMlSoHgknWL4feZULBZtgqifV0RWhBHnX5REOCt+V9idDMVFsxnZhu/sJnNE5cVWOH4/R6ORtre3I+qkhf09LPyIAQHfIvA8r3cIGFYvK6UuQESJs6BwiGQRlQhGiEid10ozw4eBw6CUSiVVq1XVajWjHdLptDkcKAoMEtuwcDZ+wB5ZAIbZdxL7ngakkvQv+IgZGswrlbLZrGUkfhAc8lnGOZBh+fEOfsyHb67ymRc/913QyEC5DqShkqyYD63i5bFE8byemo3vp8ABUI/wMmEcDI4DUAPA2XoHQ2bTbrcjijRoKTKKRCJhjXDUDmiUo1CNk6BmRE2p2Wzeu6aWBgR8qwNnQFToeWIiZ3jrTCZjKh304HDpa2trptuXZJJFDJgfTeDpEDjo6XSqSqWi5eVlU6EwYA2e39MPHJfMQZJFpqhhKKpKsojdPwf9OjuH/ZgGXwdBMurrFRhMdPCTyUS5XE7VatWuCZnpvFLKq7J8k5WnizCO1Bfg0n3jHFmSl+2iboLS8fUBVEzeCfrmNmk2sI9uX2gcZjXRpc410PvgP1uOB83G+yGtJdCgqI8zajabVlfqdDqmxvK1AvY/TCYHexwW/vew8CMGBHyLwFMsGDkiWIwwKhBWvSLJZGTBYDDQ3t7eKYtmfHQtyRqVeE+cAeMaGOWM4UbxQxSO8fLGnHP3I6OhiuCfMcQ7OzuKx+ORlYlQO7VaTQ984APNkFL/YE4ThtwXjyVF1DAUkDkvshccF0VcfsY99EX8eXnpvFGHGsKA4ryIqHHGFJx94xkNdzgCFEdQbUT79HIAnzFy/ThaAgbkuv5z4pyhD6fTg3HWOAT6MaDMCoWCnT8KrGw2q52dHetdwRGwIOmWW25Z6N9DcAYBZy18lOojPEABmIiMoXVwvVAs/N9z7GQV3uBh5HEI6XTaomuURBhJuHBfVPTyVgyeNFP58AVNAs3R6XQ0nU7tXFEp0RgHN72ysmL3hcIpjWKSzMBRpK1Wq+ZAyJJQLvF/qDBJ5piguyRZFA7F4gfT8RiZCEVwrhdKJpVKqdFoWFZCpM8SILI/HImnsPzvgm8o5HsyKH5HcFaeGvQNYGRQfO7Ue3CONAyWy2WjhrLZrJrNplFYfN69Xs+kxNQQKBxT31kkgjMIOGsxrw6RZjN8/KA66BF4Zyglir5o0DHQXqZK0xK6cYyMLzZ3u10zBru7u6a+SSQSkTHG0mw1IwaDBi7OF0OKcmV/f9/GNmNMaMjCCCMNpVBOfQQqBkeC0fNSU+4JhpT/M9TPL5mhoItjRNUENQYt5B2zp3KQu0LD4JTq9bp2d3etfoCT5Hx4nMxtOp0tlKHgjsSXrMurelBekZmRyfCZkEVCV/EZt1otcwA+Y/RNZ9B9PEZmxufG8Sjg7+3tWb1i0QjOIOCsBNEbDT/A8/r+D5g/cOgLH8XCAzMAjS5hP/uG98PwoTVnWQt0ApJJ6CeicwwqzVY8nyyC84HGkGaFWSJsDLDvuh4Oh5aB0M2LI/CzjLg232uAIfd1kNXVVeVyOeXzeVMZce3Ibblv3Fs/ioL77B0xdRfqKDgNsh8i7ETiYD80nb6SIg6ICJ9o3E8fJRvi3HB0UFW+e9mPlPD3B1oKxxiLxcwheHqIQIEggi5kegrIZNiL4AMUrhGV0SIRnEHAWQuMvR+B4IuXgD9w/k9U6jXx8OySrNDsqSIizEajoVarFZF9Qhf5ZSgYoE6nE2kioxfAd+cSYUqzERl+FzCjmRljQUbgO35ZYpPP5yMZDO/h+wtwfmRW3C9GVDBvB1qJvcdeluvvPVSLPyZOt9/vq9VqWfeyH8NN9M5nx71gsin1Cj4v38RG0xfX5DMsX+eAhiI7g+bDOfvxEtSeqCUx2VSSjSbBOTOyBIebz+e1t7dn151MJm0hEr8bNC12Oh37XVskgjMIOCvh1UNErsAbOM/5+y5VAM+LAavVaqpWqxF1CYay0WhY5EfUCTWDsfFdqNKsyA3FQ6cx0ak0o22gE3zzFtw/19nv9yOjFMhgvKzRZ02+YOw7bXEQXpVzuuf5zME7F55HZI5z8qMZ2EzWaDTMKO/v75sjpSaALJZZRqh4PAXDvcSZ8HqcF/fdy3P9SAgyEH5vcBAUnLmnODAcPfONyNZoQPO9J/PnwvlAW7XbbW1tbVl2lE6n7/nlNgEB3y7w3a++gOwNuDeM0DVw8RgcjgF/Td8BRhRDQIQrzXh+Vjd6uSbGMB6PG5fvqRKK1bwn3DLGyI95gJbi+ET1PI9BdPF43KSk0DleaUW07OkZn01Isqjej7wAXvkkzSg6T6vwPO9YqK1w/XQc4zT96kua5vb29qxIDB2EAgzKJxaLWUcvhpwo36uFuHYMvpeqevEB1+T3QfNc39dB0Zla0fb2dmRPM4/HYgf7r/kMNjc3lc1mbaop92PRCM4g4KyEbwbyWQHGyTdB+cYy70Ck2ZgEJlvSYYx0FEqHwXGe6vBKG8ZheK4eI00RFBoJiaofHQEtBBWBYcV4E6ET1Uoy48j7e2PtZaQ+e+ILp+PVUTgMfzzom3nqyR/LK328M6Bxrt/v24A3+iXIjqDV9vf3TXGDs1heXo70AECXcR5Mk/VGHqUYvyPcEz4bRAPQT5wfwQTH55hQYjhbP1PIryGl5oBz9ZG/FygUCgUbXrhoBGcQcFaCyF6aDUTzYxK8PBAaxUfcftDb/v6+rX3luGQKfucAXyyf573JAjDodC1DT0FX4GDQ7/O4pMiaR6JQr27CKPvtZb4w2m63I/0LHM9TaBg8DCcO0jeQzWdE0G1kAd7hSDOj748NqJHwRVbU6XRsn7GnivxSeZzy/v6+ZVj5fN4knT6boqjrjTFOhHtFxuBlvr6pTJrJSpGckokBnC9UHp8JtQWvyqI2RKc7nzvZUiggBwQsAPOR8vwfPnJJfg7nLs2aqbwh4ec4DD+/BuPmozs/pkGaDczzctF8Pm/USL1eN17cGya4bzqRoSi4Hj9UD0fBz6A5oEBuvvlmFYtFraysRHoBKP76bMPLKj0d5DMV3wHNvfWRNvdEmvUj+KyDey/N+ijoet7b27MModfrqV6vm+NA8QMtxmfheya4J3xuOEaKt0tLS6aC8tQRdQJfH/DXQU8EP+eY3E8UVr7e4z8DsjrumSS1223bSQFVmEqlgrQ0IGAR8AaAjmOiQx6TZAbbb+Xy1Ibfi8zroIjmMwFpZhRZY4jjkQ6iwlwuZ/0AZB+DwUDNZtOUJvD6ZCmewqJ4SnTMjBschaTIrKHxeKxms2m9ByhWarWaGVRv4LyDmy82kw0RLTNHh+vDEfJcX5znOGQUvleCrAGOHcdA1E02R/Ecg48z9I2EDAckE/POiKjff44EBb4Y7+W2RPbUF/giE/L1JDrR51VYPhvhviDhpRjN9z4T9NTmohCcQcBZBwqGGEUMH2Mo+Bmt/4yG9pw70SZ8NbQPhWea0nAUyBml0/Pz8NXSbGwxWvZE4mCJDdEjFI2f1gmlRGGYyN3vAcCYQGH4/cfo4TE61WrVhu4xRsEri6Bg+NcvhBmPx5HRC/O1DE89ecdApE8RVZKdA06SHgIyl2w2q0OHDtmMon6/b+/JOfmtZDgaHK6XvaL84feDoMB3lJN9MCaE6+LecyxPofE9x+Szos+Ee0gmSDbDwEOCBrLOZDIZaKKAgEXAR5PSLFPAcPilNYyTxpB5igWDlc/nI3/40Are6JHiY9y97DAej9u2rX6/b05md3fXaAIMFwZ4NBqp0WjY63ESODJp1h/gJ4BCJWFs+Bnc+9bWljkjnwUxaI370Gg0bFIoM/t90ZlFO/NKIj+S2heZoZWotZBx4cCguGKxgy1ufsgbxXuyDIbSIZ2l/uHHd3AOGGMMtVdczddEJNluA5yXV0XxO0Tz4Hg8jtSA6B0ggOB80um06vV6JFhANMD1ADIs/9iiEJxBwFkH3wwGbcDjvkN0eXlZKysrERWMp5igckj56RvwxpnCL1vNKC6yZH48HqtUKhklw3H9uGKMnd/mRQ2B3gY/995nAF5qivFJJg/m/MC1t9ttUyphkEejkRlUeGoG6sXjce3u7trxPNUBJ8458P4YNn/ffV2ByHj+HODWUVn57mqcJAVXL21lOBzvHYvNtq1Jsk5kPjvuHVJWz/v7YIF7wXn7bINggse5Vr+/mM+FjCKbzRqt5bMvHuN3jUxTmg36W/jfxcKPGBBwL4eXU/oCqC+KZjKZyF4B3xzlo0GMgh9YhjGDdvF6fD/UjnkzUAYYRzh3OmA5DkYKfhtDSJcyxpvdBRhJ39jmR2Bsb29re3vbFCrtdlv1et1GXtBARxEU41WtVk2xxH2jsIyhJKJmSqp3BLwGQ0uR3ddLMLr+npEVYRhxOt5RMA+KKamNRsOu3at+UA+h2CFy5wtahnPzSjKvQsOJFYtFuyfUgyTZxjWoOTI5eh/4veIe8b3ve6EfwnfINxqNhf9dBGcQcNZhXg7oZ+XwB5nP51WpVMw4+O5ZL4P0yiGMtue5MawYbow7U1BjsZjJJul2hRYh+iOyrdVq1mzF8neaoXz06lUwNELhXHZ3d7W5uWnSxW63a/WJTqdj7/XVr35VX/nKV8zQ1Wo1LS8vWxYQj8dtGY/fCEd21e12zRBLs6GAOAov1SUDYIQzWZJfFuRrCXxWUG0YdeoyPqL2HclsacOZS7LVpfN9J3zmvk+B96QeIc2UQMDTTJ7np1mMFZ1+UivnQf8EgQGOlONRH+J3a9EIziDgrAN/XBgnH3Fh2HmOV+7wB46x9bJDnISnYpip4+sFS0tL1gyFMSeKhUuOx+O2YYtoF0qDGfgYUCJaL2uFjyZCxijeeuut+upXv2pGBv57OBzaNNBYLKadnR07Tq/XU7FYtJpCPB7X8vKy6fX9HggoJUmWOVHs9dvViMa5Xu4N3D33m/4CzpXvKayOx2O1223lcjmL9skC/E5mLxKAouPnpVIpUnsg+mfsA5mBH7nta0fIb7nf89kSDhLnISlSeJd0yuBCnBABCM+HYsKZLhrBGQScdfCt/BgiDy9z9GofUnxPE+AUoDiYPQNwEER7LJQBiUTCOHsK1RinTCZjckeKkihjGGMwmUzMEVB09E1LiUTCtPlbW1tm3Cj+jsdjex+ynEQiYaMfuIZWq6VerxehmjCGGEe0+POSUIykV+X4c+U++54GrguDSUG/WCxGBsj54rMvkiPJxGhi7CVZD0G1WjXtP/UAaUYf+oIzvw8ox7xCiKjez6jy856kWTbqP//5mUfdbtcCA45D1ugLxzy2aARnEHDWwXP93tgTFc5TA76gyOvmC8peCoizKBQKajQaERmk7/xl0iU9BNBERLcoU4hCfS2CQrckoyPg6/2sm8FgoGPHjml7e9uMLxSMN8CSzLmQ7cDHs2uZncoUzdvttslbGSbHzB96KaBFksmkddr6wjH31TezYUzJIDDCfDY4Cegj7j8RNtkFhVp/fLbW0QvAalE/4tqrjOD+cfgYde+4cQQ4KTILisrMgCJT8JknDWVQZPF43Kg7eg747BEskBkuGsEZBJx1mC9iAgw7EZ9vkuLn0DlEgRRNMVSSInJNull5X4rJvlGM7VdQJjwHYwOlQr8AUTPKGYyd17mPRiPt7Ozo+PHj2tra0sbGhtElRMsYN6ikpaUlNZtNM9YYIWbwoLTBeLKAxxtkRk1LsgLvcDhUq9WKdP1yXM/LUxjmftI4x898VuJrD/OqIrT4XhrKPudMJmOZAYVenMd8HYjInGNzHD8+A6fEZ8YWNe4dr+f3AOkvkuFWq2XUECM0/MRaqDeuiyxhPptdBIIzCDirEI/HjfflD3w+A+A586+TZoojgJH2qiSME3NloGQwjujJ4cJrtZparZadD8YYCofH/L/o4HlfKBMML30A0CzVatUWxmcyGa2srKjf71v9AINI4RKKyWdAiURCpVJJxWJRlUrFmvRwLr4BC1XT/La00Whk9QauB0dE1jS/5pPPh+ewK5rPi/eiyOyb+qBrKHJD65AR8Fyktfw+kAH5bEWaqYNQ92DQyWK4nnq9bkIEqDlqFbw3vye+TkVhnnoP2Qk1k/39fduGt2gEZxBwVoE/OE8FeaM3j3njL8mMbqfTMUNQqVQi83CgasgwiLpZb8lyExaZLC0t2R5fNnPl83kVi0VJMqNENFqv123MMdNR4baJNEulkjV/DYdD7e7umkEmC0KaSjRdq9WUyWQswveFUyiWtbU1c3RcnyRzgNPp1J7rHQ6GGoPJNfmirVd2QRExMoP1nZlMRocOHdLOzo4ajYYVkzOZjC3wwZDTdIa0NJvN2tgKX8T3dSGyM09xQfNhwHmdH31BY5431GQCODJqJZ4q495BxdEhza4MadYbk0qlVK1WA00UEHBngRHyNQEpGvl/IwfAv0j8ms2mdnd3ba7+6uqqccn82+/3LRKFZuh0Osrn8xYpQnWQRTAaI5/PWz2Arl7fSMWOBMZK+CmZqJmoO+zs7KjX65kxxUBTt8CRxGIxm7lE45Y/JygrisG5XE7Ly8v2/r4AzD1FaorR9F3YfoQFBo7sjH99p6/vT6DoPRwOVS6XjZLh3uMk/Xnk83nrVqYojjOgJ8P3e/B+GHNUVpwXWZXvRfHFaBy733M9P9HU0144af5tNpuR+kG73T6lK3lRCM4g4KwDhkY6tYAsKRKdehD1s1Bme3vbeNxer6ednR1Vq9XInJ7p9GCODZGqbw7DmEgyvX6hULD3IyqFOslkMpFmNnoYaBQbjUYqlUpaWVkxg0X2ANVAbYJrxNBRVOWxSqVijVSeKoEXx1Dmcjnj5on4JUUMm1f7+EY/X6/BMfjvkWf65Ty+eAzlQwSdz+cjdBqNaIlEQuVyWeVy2a6JRi6K7L73wDcJ8vmg+vE9HDgnDLXvfCZT84PsOC//ufIzaEmeL8k+Q+/QqCeEfQYBAXcS/KH6vgKifkkRx+BrCt4YEpGjCMJwMWcfQ4h0c3V11fbdwi0zjgLjgNNYWVkxw4MRppANdUBhlYU39AXE43HrRuZc6YrleKVSyc51MpmoVCpZw5s0oyuQXUqyIjH0kySjiaiF0GeAQ/WFV2m2H4Fr9vuAqdFgeHFejGn2qiquycs3q9Wq0V8ct1qtWj2B+00zHxnF3t5eZJc1NAw7qsmC+Nza7bZNsfU7lX0xW5I5WzIab8yJ8nFAni6CokKAIB1kDZ1Ox7qpmV0VagYBAXcSOACvHedxDNd8sZifMcZhb2/PIjMMC9JDLwuEy2b0MotlyuWy0USZTEaVSkXlclmFQsHoISSHqGIwshgJaAecE7QDs254Hh3NHIfCZCaTUS6Xs5lH9XpdkmwaKucpybhzmqu8EfNrO9PptEXc/X7fpqf6oXf+vlKz8FmY71iG14cu86MZqB9wHBrKyMBwZGQOvJbPhPrNZDJRsVg0mSryWQxyIpGwZUSlUilStIYW8lJWsgFoSLIQnLVXfvF7M98Bzu9KvV6PKJVomCsUCqpWqwv9u5CCMwg4y8Afn8fpJKY8jhOACmg2m9at6x0IRsC/DiPtR01gNLa3t834ozaCboG3RmpKNIwz6nQ6EfULSqJ5A0RUS60hm82q2WxGZI44QzqbqRmQGWDsJNn6SaLXRqNh/DtUjV8szzVxfpKs6MxnQbGWEeA8jqHn/Ima+/1+ZGIqzgEuHcPsJ6miZEKJw/fUPYjy6ciWZIV7aD2vGoMeojeEz5x7zu8Qn4VfOOSpNBRQOCnovs3NTe3t7anRaFjnsldobW9v2/ktEsEZBJxVwPgQlXmDDo0BTQMVgxHwETcG0TdC8YdPFCrJCr10qUozGqHRaNigukwmo93dXdOpo+PHECIrRJ2D0e12uzb7iEL09va2RcneuYzHY+XzeU2nB2MtiEb9eGiG01WrVSWTSZsZ1Gq1tLOzYyojomRJWl1dtQzEdwVLM0mqp4E8ncS9o16AQosmNYw0Dk2aORHWQVJMZdHP0tKSVldX7fPD6DYaDRvwRjMXnxVUFfeR//u9Bn7EBvcTOtAvs8EpSor0qnhakiBhb2/PGs7q9bq2t7e1tbVl54vj5J4sLy/bOS4awRkEnFXAQPi6AfCSU1Q08L3ICjF4PmInKvdLcaCRvOQTrhejwZRQpKXFYtE6eTHa8PKSjMrAGZAl+PNghEQmk7FOVd8kBaXD8Zk9hPOhRkFWsrW1pePHj0dmGEFlQHl0u137Hk4bo4lzpSOZLmC/w9nXaPyETiJwSSa5xDlwrxnnwftks1mtrq4ql8uZWogFPUTeZCJkX51OxzKc+fHk3Ef/uRHh40io+fB5+6ZCf42+f2Q4HGpra0utVst+VzY3N9VqtaweQ8Gbz7nZbKparYams4CARcEPcpunjMgC0PIzxtpLIjGYpO3MmsEg8IfKsYnOM5mMOSJmDhERb2xsKJvNanl52YwDhcvxeDbOuVKp2DRQb4SgbTBiUEiZTEZ7e3vKZrNWeD5y5IjVJtbX1xWPxy06xehQYN7d3VW9XjeHRzTMc9bW1rSysqJyuWzX5Ll7nKtvSMMxcDwcgZfvno6G475TI2CIXzqdVqvV0qFDh6xOgaFGjonEs1qtWme4HyqIoU+lUiqXy5pMJioUCkaV4bCQA/NaHK6vAfhi8en+9Q2FOHV+nkqlVCgU7DGypp2dHS0vL5uAIOwzCAhYAHwHqX9MkhUMm82mKXAYEkeEDY/tR1Zg2L1RI7LH8BHZUvj1owaSyaTq9bp2dnZMNYPDoaAIDZVOpyM9AxjPVqslSRaZEnXifMbjsY4cOaKVlRVzarFYLFKI3t3djdwbirW9Xk+lUskks9Bn4/FYjUZDzWbTImtptjNAmskyoVd8Qdk7V5RZ3EccGo/jxH1kztf6+ro5wVQqZcV6nKY39pwfVAs9C/wslUrp6NGjkazMj4jAIVFzwFEQsVODIvvEqfO4rx3QfLi7u2uOCAqL3wP6SGKxWGTcx6IRnEHAWQf4Wh/Be004dAKNRky/XF5eNj6fP3CoBAwPUR8GAiMxmUxsnDVRNgYISoootlgsWn2iUCgYxcB4CZyEJJN20hiGwfUGimOsrq7q6NGjymQylgHAWVM3oD4APUI9AnUTSiOuASNLVuKbyeidwPhLsyF1OE+vt+fzSKVSdl1+zPPe3p4VbilSF4tFo52gr3BO1Dswwt4x+F4E6EIyDq/WwRF5mogaAeeKY4BO9EPq5rMbHL+fyMrvFDs0JGlnZ8ecM783TDnF2S0awRkEnJXwWm5ppgaC30Z/PplMrLEKXhm6gPn+ZAcUE71yxkfY3rghxeTn6OpxCr4u4SWV6ORRJmGUC4VCpFZBA9Tq6qpWV1eVz+e1vLxsTunWW2+1/gQoFDIiroEo30s1Ud7MO5/xeGySTO8QSqVSZAEN1wNNQnHVfxb0NfiRGRjk8Ti6O7pcLltWgZPn/mDk+azJpOY1/z7Ch6bxY0G4HzwG/UZhGUnpeDy27GBeTuubz3zRnEwP2o738+MxGATInCM6kxeN4AwCzkr4Qh5/qDQtQalg5DDOhw4dsumdRLFIF330BoVCJMqIYrpJiex9Ny1R9tbWlmKxmC688EKTNHpdPhQOr4vFDha0YPAwqolEQueff76OHDliG9skWZ8EBiaZTFokzY4CjDEOjOgXpwcHTxbFuUE7STLHRKGaRi1oLyJpJog2Gg17P64ZB0uRl3PzPQh+1MSJEyd0/Phxo5egmmgE9FkZjp76Add25MgRra2tmbElGyNI4PcBR8DPue9kbjgWHAXd5dSiBoOBSqWSKpWKSYX9CHEa3sgi+J2jlhNmEwUELAi+09PLTBkiRsTK4zs7O6rX69YJK80UOzgCDAArDtPptNEwzLEneozFDlYgZjIZra6uRmbf4DwqlYrRH0T8vI5uZJ+NTCYT45ylaPYBxUDmgYNhlPLu7q7VQzA6GLJYLBaZyY8iSZJlCLyeSarw8T5jQmLqay+s0SQrQ/0EdULxPJ/PW2RNIZq+DygnXo+DJtPiZ9BDOAn/OZdKJa2vr+vw4cOm7cdBYuB90Vo6MPw8FydFzYDzABSd2f3Aop58Pq92u22fDQMP+V3kvicSB3svqBHNCx8WgeAMAs5KeMmjN6bQAL7gRwS6u7urlZUVU8pArfjZ9aiGcDLo7zFqqEHgq3lvmoh4fxberK+vWyaBjNN3GvNFpI1RRYHS6/VUqVTMEBEBU3OAFul0OhadzzdG+Rk5GEaO46NU7hlOIZ/Pq1wum6KIvgE0/H7kh6+dTKdTM4L0WbDzGQdFQdcvodnf3zeKBzUQ1I4fHsdnh0osnU6rWq3qnHPO0crKSkTNxHvyOwO9xfWPx2P7HcDJSDKlmW9ApIHNOw6EBEhG54vNa2trFqBkMhltbGyYKm3RCM4g4KwEyhyM5Dxl5PsHMH5eosgfO99XKhX7A8UBEBWTebDnVpLpyOG12XlMcxr9Bs1mU/l83jaKEUFSACdSTqfTVizFEDM1tdFo2KTVfD5vGQVGeH4JD1z97u6uJJkBp6awv7+vYrFoxWTOz3fqMo6ZUQ84K/++3COyDwwrY7DJtpjlT9HWF/tx6MxuouZB0xk/Z3IozhaHRFZw8cUX69xzz7XiOp8hC3Uw0PRU+M92NBpZpzVFdKgongstyM+Zb8X9XV1dNeVWq9WysROJRML2U6A48o5tkQjOIOCsBfpwCsZQHtLM4Piu5N3dXaNDfH1gaWlJ6+vrRuH4Gf5w5gDlEZGpV5pQ5CTzQB65v7+v9fV106F7pRKGAUcCfeR5ft8NjNyUjmlv7KC40M5jxPb3920ek++eJQtiGByGtVQqqVqt2mwjJnmiSuL/flLnYDBQvV6P0Dm+xpJIJExlFY/HbaE9DmI0Gunw4cNW0+DzY38BRpzPjiJusVjUxRdfrPPPP9/Ok5rRYDCI7EvgX3+ORPB+XLYviJPF4Cil08/HIlOAQiSbiMViKhaLqtfr1k1dKpUi020XheAMAs5aYJigPzDgfqyALy63223t7e2pUCjY7J1ut2vSRpqUms1mZMgcxT+6jaFE/BhkHIdXkVBnwMBJsr4FqAsoEN9sRoZD4Rj+mTHWGHsK2NAybOGCcpFkPDkFZ2lWK2FUN5lVNps1Q5XP54068T0YXBtKKAr2Ozs7di4UbL3qhkIyzoHr8jOB0um0KpWKGf5ms6lUKqV6vW7Xwz0sl8s699xzdd/73ldHjhyxbIndFBR6t7e3jZrzdSSOM6/5p87BZyfJnBq/Z2RwUINeMUSgAFVH1omstlqtan19XdVqVR//+McX+vcQnEHAWQs/JwajhJIDkOrDC/stVXC+zOrhmL7gyegDsgAvF0S2Cn0APQPtQIRIYxjjFjhnZIzQXUSjw+FQy8vL5tS8pt6Pp6C4CqUUix1sG4O+4FzZICbJaCGMHjuFK5WKarVaZNSEj4S5r1A3gCi9UCio1WpF5kZRSOX5UCw0jOGAEomEGo2GNjY2LLonwyF7o7DNzof73ve+uuiii0yuub29bfLe3d1dHT9+PKLxp4bhazQ4ReAzMZwWNRXuF9knDpLsrtvtqtVq2YgNVlvm83kTDBw6dEgrKysqlUqm4lokgjMIOGtBvYA/WD+wDAPmxy4Ph0Ob3ElUDU8M3YQKB6Pgu3RzuZwGg4FRUd4o+PHGjK/AOO/s7KjdbpvhoBnNZy6DwcB6D4rFYmSEhiRT9DCcjsI4Rm0ymRhNwyY0IluMMVQUA+F4j0qlouXl5cjkU6J2z61LsuvDAdOdnc1mLWLmXvomNjImnADGFsfJeksoHpb9IGuFfy8UCrrooouMo//a175mA/i8A0d95RsTEQQwWoPsj8+J+0OHNlQcToNgQ5Ldc2YrkX0hofUDCff29nTLLbfYschQF43gDALOWoxGI3U6HcsE0NRDUUiKNFD5Gf4YH4wx1MQtt9yiVqtlFIIfe+y14V4z70chzFNT9AH827/9m4rFokXo1BxQGkFFEc17xQ0UE4VLdhBQMPYdvSh+WKfpJYxkAIx+wFBiRCn+4uDmG/WkWV8G5+93AeAkcQS+tgBNhAPzqyK57lwuZ1nA4cOHrccAKm40Gml9fV25XM4mgyL13NrasggeOS9d1dJBhzXZ1Gg0ijQl4tCQCkNtLS0taWVlxe7X5uamNcgxx6nZbOrWW29VrVaLCAcYCkiGg3Lt61//ug0sXDSCMwg4q0GkR+QHdYTRosBHtoD0kkIvESJFYv5IMfzUBegI9kVDoliMqd93zOv7/b62t7dtPpAf5wBlgDOgK7rZbEaUKjgXRjlz/nDYXFsymTQVDk1XGLxKpaKjR4+qWq3amG2cJ3sDyHCgjlhKQ5aDEfX9BtJMsklG5DMlPgdJdp5E6N1u14wkDW3QOl6xxPfsmGZUBQ58Y2PD9jQwHtpLdMnwuG9kWET7/X7fCsTQUtQE1tbWjGJcXl7W/v6+7Snodrva3t420YEkcwLUd6DdEBRIB4FAyAwCAhYMIn3m9/seA19TAESnRMKbm5tGwWB0MGrzEa4fxeANvlfF+EF4OB6/yAVj5TeaYfQ8rSHJHMvS0pLa7bYZPxqiuAboCpwWSiEyE0laXl5WpVKJOANJFt2TSfnR1Rh935dB5sVj3AtfL/H/p9bBdaGAkmT1DSSfdE1zXjgP6i7UUMh4ptOpNjc3beMZTofsghrH/IRY32vBfceZor6iNjGZTHTy5EkdOXLE6DKeByXFVFgcgJ/5NBgMtLe3Z/e30+lYM92iEZxBwFkPGpPy+bzRFZ5y8fw2xpVo1nf7+u5U+F1pNrIAQ4zRJZr1ahmv2EFKCBWBg/LnwqgCjCgOAY08lJc37hQ2MeJQI14Bg0SUSD2VSqlUKml5ednkstA7UEIobrzsdf5xQC1BOqCZ0PVLszlORNpQat5ZMJqb+09WhzHGYMLh4zybzaaJAKDCMLyS7P6TqeHY6Ovg/pJR+mI/55/L5ax+4kdPQG2trq7atQyHQ+Xzefvs6TpmpwH1j1arFREVhA7kgIC7AL57mJRfkkX1GAF08UT+GNJutxtZVs9roWEw/BQZcQgsbee5RNEYFiJp5t5zjl6fT3bBHH9vkNCnM5EUQ+lXTJbLZcs2UEExtZMIFWdVLBZVq9Vs0Y83TNRd6DvwskvvBKDgADUAnkM2gxOGmsNIE3XjRNk3QOSPsfYFcCgZejz6/b7VC8jKcI4YWe4rc6f6/X5k3SmfoSTLIpi1RB1oZ2dHkkwauru7a/OIptOpiQK4Vqg5HGClUtHhw4dVKBS0ubkpSfZvWHsZEHAXYL4bGR7d00Zw7hT/oC3gqVHy8McNVy/N5KmeFpJkzgEJJYVWIv3RaGSccS6Xiyh1MNREjyyuIQtguJsfVUHR1iti+v2+yuWyKWHIBLwyCN7e89hE17yfNFMbYRB9k5lXF1GQ9yM0fIHZZxdcG8YWTt0vyPGfFbQXx/Zb2dD/eyfKZwpVJsmica6d2gW/KxTkfYY2nU5VqVS0tramXq+n48ePG92WTCa1tbWl4XCoYrFodZ3d3V3LGnd3dyNdz/F43Da0ZbNZFQoFLS0taXt722oai0ZwBgFnPYj0oH783mNPIRCxdrtdra2t2QgIRiFgmDAWvgjto2wcCaMSJBll4yNtFrT75fJexeKnnkIz+cmj0mzfMDQHPQ0UcP3wOWoBZCzSTPWEMfSG32coOA6azTi2VzfhIHwDF5QQkkkoHgw2zVfeoXnlFYPq2P7lG9zYG5zL5SJb2Lh+uqr5GXSgj/xRWWUyGTWbTaPacIQUlaGoqL1IB1QbmVYikTDpLoEHz+V8yXo83dhoNFSv161Z0G+QWzSCMwgIkCKjk3EIRLoeRKrxeNxWPdLpyrROGsrg7qUZHeL/7xuTMPYYPK9iYYYR287g4YmUMYJQVN6wjMdj245F/YCo20fyOJ9isahisRiheeh4xvCxDAd6hOU5RPgYbqgdnOJ8F69vPiPrwDjTC+EpIaJ3GtTg/RllwTlRUyiVSlbT8IPlUFVxTTglMgSoOO8g0um0lpeX1Wq1zFkVi0WrRywtHeywZiRJOp22oXdkd/4zJruSDoKMWq1ms5N8Ux2OKhabbTmD7lo0gjMICNBs2Tx/3AyPI8qDV5cOorXt7W1L3RkiR9RKT4EfjU1UPq868hGvNFu23ul0jKKoVqsm9ySKr9VqVhxlfAQRONJL3h+jl0wmrQcCKolMhcygUqnYQnsf3e/s7KjRaKjX6xn9gdMZj8cqFosql8tGQ41GBzuZ5wvT3FcoESLkfD5vz8tms9aBi+GE5iGyZ1qpJJPLcr5sQCNbIjNCCeaL356OwvlS4OfY87UHPs9Op2PFb/oMyGi4h/wueQqK34O9vT3rAp9Op+ZUoPHIJn3WQ2YanEFAwF0Eol4iT4xyv983JQqR3Hg81le+8pUIl0sk7qdr+hk7/PF6+gYZJMVXMgeMA8bPzytaWlrS8vKyGV3GKVD3wMBDdWBkMLo4FOmgyIxqqFKpKJfLRWSUfjAdy3mq1aqNk/a8OwP8WDUJzQTFQoGae0QW4fsPPD8/Ho+1vb1tGQdFV96DHdV+ZAcZQK1Ws/NnfhTjIHzPAJSQn3mEI/PSUagrroEObUQDfBbtdtuceC6XU7PZ1PLysn3u3EvqGEx29fWmyWRi14eUl/oIDpzPctEIziAgQLPJmfDXUB9E/BgXjMN0OtWJEye0vLxsc/PpeMWoYVxQyPB/qBr/PDh1DJynMDD0GNVisWhG1Re5oYUwdmQMjEaQZNdVLpfNAfjFNdBevshKL4E3Zl5Zw31pNptGx0izjud5eSeRN/eVY/smM0Ze1Ov1yD3hX9/c55v2vMGk/4DvvZIJWS4Rt6ev+IKSw8n6ugCOk3sGXYfzYQ8Eo6u3trZs2dHx48eNBoIeg+Kq1+sRpRadz9wrMpV5+nIRCM4gIOD/ATki//IHyx8tf+gYkWPHjqnX66lcLttwNgq1FCl5XJpF/tAGqHtisZgpinyki1qFwjHUB1EpDXNw/nTEkuGQ3UwmExuVUCwWI52+RL8Yyfkdyhg7r0zyhg86DKqFL3hyBrAxFZWoH9UU70PU70d/SAeyTLINCu9kFF61xP2Nx+O2XQ6HQtHc7zDGAVEIxvij1OH9qVfgwBgdsrKyolgsZlNOcWZ+ZMZwOFS73bZAATqLPhaoMHoNCAgKhYJlIH5lJ1QYx1s0gjMICPh/wAhDG/ghZZJMqkhhlM5QeHzPl6OwwfCgBPH0D8adtB9nwL8YsWKxqPPOO09f+MIXbCUmBphOVKJ334eAlJJ5OtAx0FJemeJ39xIZUyNAB+/1/Bg76ge9Xk/b29t2L1dWVqwgSsEWWoSMiEYqz9+TCdEAKMn2LPiO6FKpZFkVTXCMDt/d3TWnyNA+6hE4PTh+XxPinvEZcV+4n5wbDXxIWaGF2OvASAzfXYzT8ddVKBQsw9vb27OaBw6rUChErpNszEtxF4ngDAIC5oCR892oksxwEBGPx2OTNkoymoMZMvxRE+3RK0BxkQiYiB4ZJ3w2RhNnREcsjsN3FfP6YrFoRUs4bGnm0HwdASMHJ+2vHaOIU6JQ7K8R6qTX69mGrnh8No6awWvUURiEVyqVzClAL3F/yYhogGPrF3QNETKODjnsYDDQV7/6VdPz+wh7vk+CJkDfmT3ftOadoqf8uK9kANSaoPCgb7hmhs1JsiI5NYfl5WWtrq7qK1/5ik0iRY1ERsb8KTK6zc1NtVqtUDMICLgr4efXUDiGcuEPPpfLmXSU50EfSTMKCCPh9egoVaAvJNnPKPgy9thLXeHp6RZmP/L+/n6EKllZWYnUOnwmgvFcW1tTsVg0bp8Z+kxHhYKSZJHu/IpNmuwkWbQK9cPqRj/biWI53Huv17PCOyMv5pv1GPSGmsbXLDheInEwrpvPgDn/XubLddCsxufmZz9x/l4OzLn6TmOieIrXvsOa1/N+1DDYTEbTHD9nmiu9B8hQ6RPxQ/GgqSaTiclaUVItEsEZBAQ4kH7DiSMh5I8bioXIkT0CqFyIVonUiSAxcvD8rVbLCrhErtLM4EAF8H7dbteWy0M9SDLqhemhKGlisZjJRKFxODdJajabNjPHL4GRZM+lEMrrfK8DRpqMgfsBxea7i+HiWdVIH4ckmz6KRBf6ycsr/YyhTCZjvQd+Mqrfq3DixAlTB0ky6S/D7Lyh9w2AGGvfGAYw7Az8495DafnlNf1+Xzs7OyoWi6fMsOKaK5WKZWNQWGtra0qlUtra2rLPp9/va2NjwyTGXEcYVBcQcBcD7ppCIbw9EaIfBwEFwcJ1b/D89E4KftAidChTRCUS9ZuvoDAYe42uHsqEURWFQkG1Ws24c17r5Yd+iBpqFB+5szUL/Tq7hjHuKGhwkETljIEm46Gr2St2MOZe9krkjOHne/Ys1Ot1bW5uajQa2V6CyWRi85f8zgFGd+NMiMBbrZade6lUsl3V1CroP8CI81nhlH0nOs/xHd7UhHCYfL6SIvQZi+85ZzLLRqNhNBbOjOCBeUvUmiqVihWO6Zzmd2iRCM4gIMABSkaSacehHZgzj9TPSyEpWBK1IrmEPkG5g9IG/hnDilGA3vAjHgCKGn5O0ZoIeHd317Tvg8Eg0qRGloPKyPdCYORRtZDFoM9n2idZEsfAYPrx22QlUG4UiFHTwL1T8Pab4ZjU6rfBcb2ciyRrLBuNRtrc3NThw4fNMOdyOa2trZkTJTOTZs6JTIbHyWJ8xzjZEsoplED8XvimwpMnT0ZmG0my3xWugZoFziOZTNp4C7Iv1loix83n8+Z8qE8xOC+oiQIC7kZ4qSjFXZwANASzf/ygO8+dU+Cdn+Pvm5841vy453kaRpKdD1JSIlAiW4wHRV4vc8UZMGyO6+M9MMA++pZkXbJQWGRHnk+XZnP+B4OBGTKyEpRYkkz9g7GVZEVvIvZCoWBfGEMcDw1ojUbDomh2Se/v72t1ddVmCaEykg6a7LrdrvL5vGUrOAwpShFi8DkmFNN8QxrOjcF2kqw2USwW7byYkcTnnU6n1Wg0LPsiOEBlxu8H2Q6/W76vYtEIziAg4BuAqNAbCcY5+DESGE3f9EWkScZA96of1uYH5EE98FoMOf0HGF4feY9GI5uASYNXpVJRsVi0gqOntMbjsRUzoVygiDxVQiaEykmSjX3mfqDuwYhls1m7Bt6XGgNRrN8F7GmwbDZr7+/rBwDjN78CMh6Pm3oK48x9oJbCYD+uwRepMcYYZ7INzp/rgXJDDMDnz2eOQybKJ6tjXHg6nbZtcBTokQdLMidBT0q73dbq6qpRitROisWinTPBwSIRnEFAwG3Adw2PRiPT7GMwMGp+3AH8vpcrYlShPdCb+8mfDICDS/fRP1w2Bo8REL4fIh6PG21SLBbV6/XMkVGbgLfmePDoFFb9HCOOjVNsNBpmGJE3EtlD0czTW1BHRMC8noKwl3ByHRhQSRY1S7OxHSdPnozUNnASfEZE9NBpqHLIDOaVRHyO1Gx8NuOL46iT/O8Dxpt7yHFwHs1m08QFfr4STomMIZvNmgQViomtcvPd4BT9F43gDAICbgMUgMkCvMKE6BDj7ruXpVNnDKEgoihJpIyaxG/4ghagaAg1AddMEdH3OCD5HAwGWl5eNmmmH5vNdfA9hgs5qM9ovOySYqhvyiPToRsaQwhd5RvZgDfUXBsOyRe2uSZptmq0Vqvp2LFjajQa1kyGAyZz4vox3kT4OCTuIfef3gjvNPxOC5wCnwHRP+9DcODVYBw/lUppbW1NsdjBnmw+O5yCpEiWgcR2ZWXFnBy/g5w/wUfoMwgIuAdAZAx9AvWCaoSoFINOURjDxv8Hg4F2d3cjhVB09/D6FGeJrJE8FotFGwtBoViabWPzlBCUCq8j4t3fP1jGzjYySaeoZ/xsf+/IPD3klTYYMo6FUeUYGGbejxoLRpjiNsfCudAgRh0B48oGNknWWMbaSGoayHA9reNnFEmyKB86xxeycWh8ISvlfpD9ISnm/vjeA+oYZBrNZtMmnlL07/V6RnNtbW1pPB7baBE+e9+/gPPn2haN4AwCAm4HvMIFAyDN6J1sNmtqGAwXRUhvpJlJgwyTuUN+v0CxWLRjYZS9jh1j6NU7GGAifQwzHcQYr729PZXL5UgNA8UUozYwhmQpRP1EyhhGDBtGkPeH5uJrfnYQES/cv5/94zuGOSa1hXQ6rVqtZlJRnGqn0zFDSdRMpkBthEY9321MXQWDTzbhBwR6p95sNo3u8/OBCAS8Q8Mpbm1tSZJ1ZOMsGK+Bg+V3DBUY15pKpex9OddWqxXpW1gUgjMICDgNMBh+yBxFS6I1DKTXlMMPS7I/WJyAJNPASweRLb0BfvEK/QeVSsXOh/eH9kCd5KeE+nERSDWJmmligvJZX19XJpOxAjJZj+82pqBKhM17cB3w/6h7/AgLH/V7yS0d2J1Ox3h0nIg30iikKC7XajW7N8vLy1a3GY0OFtxAv5TLZRUKhciuh3q9bg1jkkyBxHswLM/XQ3gtKiiavby+H+noZDKxZj4czmQysaIy14TzwQnyvHa7HXHqCAbo/vadyUxiDdLSgIC7EX40tSSL4KE8iMZ9TcAXH33Tlx8tgYPBAcBHQ0cgSaXoyehn+GgavTg+lAeOguyABiciUj8GA9WT18dj+Jkh1Gw2jcLy01R90Xv+Gjkv6CAoITh4lD/SQRf0/IA6MrBkMmnTQNkNwCY2nDKvoaN7dXXVaC/qA0hp/f3m/HDekuy+4eSRg/rR1Rh83sMPFmQ3AjUQqB3Ow/P+9BWwXY5si8I2Gc1oNFKxWDRH3mw2rQ8kNJ0FBNzF8IYJKSajhpE+Qr1gPKEVoEcoeLKekEiPKBj6xdMxvCdRox9V7AfJ+QjcN3t5igWD5DMYaTb2gOuE697d3Y0MgZNkxpLolftCBkGGJB1w2TgtnotTZPnO/MYzJKz8n3tDzcB35Z48edKyA+ZDJZNJ60GAzpFkun4MMlkaDtFPKfVjQjy9w3wn7oUfq0HxmM/d12O47tXVVRsqx330BXsyhHw+b93TOE1fV/D1Dd8B7qetLhLBGQQEfAMwu6dYLFqBUVKET8fooDKh74DHiE55HUYb7fi8fBEFD9x0IjFbp+iVOdQXPE0EUL00Gg2TLhJtYyCJRFljCR2BU9rb27Oo2KtdoMU4X7qr/TUwogNKhEwJxybNshhfTKd3gg7c0Wiker1uPRdkRUTIdDKTQUER0fiGbt8XbaG1BoOBdnZ2ImOyfcTPZ8t8KLqQ/b5nHALnIR1QUD/zMz+jeDyuP/zDPzS1kVdacW38rnB//P6MYrGolZUVO+/RaKSTJ0/aLKQwwjog4G6En7DJ7gAMCwYf40dxjxk40A4+i/BjCaSorBBgkDwF5QvG8/JIxmFDWXBsL3HlPD3HvrOzY9w6xpNIGUPjx1bw/pwf7+Xfk6yF88TpUPym0Iu01BtEzgHVD01uZBOMdqaZDGqIQXVILj0lR3GWruNarWbRNU4Jugx6C/qFDAMnwDX7wYF0UTNmg2v4+te/rksuuUS1Ws2udzo9mMLqM0vurR97QVa5vb1tiiqyS94nl8tZ3WmRCM4gIOA24DdmSTOenAIrBhLD6AvNLI3HYWC0fbEUUFyVZhQGr8FgehkryhfegwYrSTbREpoIYw0dNRwOtb29bVQSkSsRP8Z5XrHCtc3POSLzIBr3dBdyVQq6AMoF+owuYygR7hvG06ua4Ppp9MLw06xFlgA/Tx0il8tZIZgIezKZGFfPzgkK7RhtHFosFrMGOOSlZFtkQoPBQNddd51uvPFGU2dRsCY7YOmOH33OjgQK/74uhQOWZIVyHNQiEZxBQMBtgOwAyoAppkSC0oxWwLh75QeNTESf86/1zWR+sBmOoFAoRBrHMC7w336uDRG4H3eBJJIVk3Dh29vbJsNE4sproUx8QZif8a9fAerHNkCvpFIplUolG0dBlM6oDI5FjYUmMGYASbMdyjhT34XL/eZcMNS+GY2eDynaK8LQN5wuTpixGoDPqlgs2vfUfJgXRBbFudGR7DuWvdPwk1392Gw/s6hQKKhcLqvdbkd+Z3Z2diJdzotGcAYBAd8ErVbLlqjA7XrO3HP9/g+VmgEzhjAm/jlQD362jq8LeIPtxyZQa/DHQZXiaxRkBlAnPksYDAaq1WpqtVrKZDJmnOZHSPgmMwwqBpn7g8H2SqJ4PK5yuWy7Engt4zD8yAqMMo13YL4zGZ09yp3pdGp0F0ossjLpwNmWy2V1Op3IiAtmA/HZcc7c61jsYMeyJLt3fObz6i8yidFopE6nE1Ep8bkz3hxqiVoINYFqtWoUJHLTwWCgjY2NyBhrPte7AsEZBAR8EwyHQxsQRuEYgwFVIs1GJGMImGsEp+2Lvb4jF6UNryV69AojjKVfWM/z4/G4KZ4oNnqnwbniQDBsg8HAtPlE0Ri8er0eWeSOMyAqxrEwr8lH6l6FgyoGtY1XDMGbc244RjId7iH0ls+8cL7UXbivFFlLpZJRXUg1GfqGIoppphhXBsuxZyCbzarb7Ua6jpH4emrMK6Q433Q6bVTVaDRSqVRSJpNRNpvVzs6OxuOx9RF4x0UDYL1etx4Lzk2SyYw9dbQoBGcQEDAHuH0P/iiZ7Y8+3BeDiWwxxj6i9mqWZDJpu3D9HB4ehyrAsMLPQ2PgjOjapV7QbrcjOxR4DhE11BXv1+12tbe3ZxMyabKD2kLfDiVERCzJMiQ6aUEmk7Gom/OaTqem0fcdztQvUABBq4zHYzPc1B04fxwQNQRJth+iXq+bQ6EAPBwOtbe3F3HgmUxGlUrFMgToKElWxyiXy6Z+ghry740T5/2y2ax1OTM2AwlpLBbT+vq6OeZ2u63Dhw9rc3PTMiTfnDeZTOz3BpqwVqtpb2/Pfg/CprOAgHsB6F6FNyZy9HN+pFmTk4+KMdDFYlGHDx82wwsVQpSI0fK9AtAscMgYBqgQKCuoIq+S4XUYG75wbL5oDO/daDTMqTF2wtcRfF2EbmcoKYy1z5ZQx1Ao9rN8KFZ7/T+1AOo0OGm/F4DJoKlUymiXXq+nTqdjzgUHR1MbKqdisRjpDaHgS8cy6iBJdq6cC4adVZQ0t5FB8nuRyWRs37GXJksypyjJsoZ+v29KIhwkX9RCPMW2SARnEBBwB+D18F7C6Qut0mwUBYU/HqPIWK1W7Xj+X6JmpIUYajT3GMNEImEFWHj0QqFgka6XXHpHQJTLfga0681mU7feeqt1B6Phx/D7vgnvyMhecGC+DuAbyiRF/o+z5H762USxWMw2lnHNFHiJ6pnZUygUjHra3d3V9va2Dh06ZH0Bg8HApK2NRkPdbtcyMBbd8C/jxXGqOA0K1H4Mhe8VmU6nKpfLkZlMnU5HnU7HMiN6Jyiq++yQe1mpVIzO8j/DqZ2ut2QRCM4gIOAOwu8jkGYRqNfnE6k3Gg31+30VCgWrD2xsbKjX6+nw4cMmU+UYnnenqEonM4aGmgAGkYIu0biPYCn+8uUNMM11ZAonTpywa0LeSUbDF9dLxsC54ix4f4q8UGa++Al3z/tA5ZANQYf4L7h83hup5rFjx7Szs2M7j5GoIk1luxo0DufNPYJWok8E50BGIs2mzHK/+RdKjp/t7+9rb2/PZkmVy2UrONNp7DfN0bfCvcJJMHqC++NFAmQ9i0RwBgEBdwIMW5NmBg2dOFEvESSaewyTNCsy12q1U+gaDCv0D4bb9zH4/cVQEWj3pdksfBwNr4fK6HQ6qtfrqtfrVghutVqnSF19l62fOwR/7lVILOWRZhkOvQkMb5uXs/riN1EzA/YoZvulPPQE0HfAakrqFYyrQL4KlePXf3JtUFLpdNqc5PyGt1wuZ70TZBn0WNBlvLOzY4aazyudTmtvb8/mVpXLZdvR3Ol0tLy8bI6LgnO9Xo8IBHwmtbq6qmPHjtnk10UiOIOAgNPgdEXk0wHjORqNInP1Pbfru2HR0MO1oxiC6kAn7wu1cNfw136sBFG0L7D6oWhEnZLM0eCkMLS+OcvTI37UhO8VqNfrWl5eti1cOIKlpSVTCHmdP+ofht4hmR0MBioUCnb+ZD3tdjsy98h3MTMqnF0BGH8cDOeIAox6x97enmq1mmKxmDV8TSYTU/TgCCmA8zNJdk44DTKJVqulRqMR2XTW7/ct8uf8/O8EVF+pVLLZREhYffBQrVbNIcXj8Uj/Qz6fD7OJAgLujYDOYLAdRrndbhtfL8moHhwEVBC0TbVaVbFYNCVRPp+36HleSkqTlZe6+vk9RKi8J+8Pd002wHY0tPFkEJxns9mMSGQ5V5+5QHEgS/X7GdDV+9Wf1BWouXAPuIccdzwe2zIbDDvvu7S0pEajob29PaVSKe3t7Vk2AJ2C0onCbL/fV7lcVj6fV6VSMcOdSCRUKpXMaDOGgpEf29vbRh9RM2CJDkViPhPuH8osnBWfOU14ZBZra2uRhTYECAwPXF5eVjKZVKPRsM7sVCqlWq228N/j4AwCAhYEP0MIyoSIdX5uD5p+RiN4SScGihENlUrF5JIch6idDl24fZ9RSLKmMZQpftgbjsAbcHoeaN6iaAyFw5TNVCoVKWKj0JFkjqVQKFh24DtpMYw0YTGfnwI0hXBoGSgRGrIw4p1OR3t7exFtP5JLahs4EM6XPc7Ly8vW9cwYjWQyafN/lpeXIwt6KGLTFcznICkywZbfA39PvepsXt3F7wBjrbl2Pjd+P2KxWCSrpCt6kQjOICBgAUCZUiqVjJbxqiKiZAqYUCNIGykMNhoN6zVABskUS3h9abZExY8soHBcKpWssYv3RzbZbrd18uRJbW5uRhbZ4LSIcqGGcF7IXskEvIrGD7nz3bpQL0TQKJ0wlHD6OMNYLGZTYqGd6vV6ZFHNdHqwv2Bra8vOn3oBjWTD4VBHjhwxhRQGn3tLTYHF8rw/18LnSVfz4cOHNZ1OVa/Xtbe3F/nch8Oh3VtpJhjw/ScUpul05qtUKkmaKdN6vZ5lljgFsiRfC/F9EYtE/Js/ZYa3v/3t+u7v/m6VSiWVSiVdeuml+ou/+Av7eb/f11VXXaXl5WUVCgVdccUVOnnyZOQYt9xyix7/+Mcrl8tpbW1NL3vZyyJNK5L0sY99TA996EOVTqd14YUX6l3vetcdv8KAgDuI2yvfi8fjkemZXg2Dfp3iJv+n6Al9cbrZ+dQFbr31Vn3ta1+zkdNMHd3c3LRisHTQnQrlwBd0DAaHY0iyJjeicByIJCsWA4wbxdFGo6F6vW7XgdPxiiKK1FBEUFo8RuGVgjsGGM29n9OD2orMoNlsqtPpRHo74P7r9bo2Nze1ubmpnZ0dG+2AM2ZRDLWBWCxmDXh+S52fF7S+vq7V1VUtLS2ZRBUKiiK2JFviA53jG+pYZ4pQgHoLmRSOCqFAu93W9va2ZYrcA682WyTOKDM455xz9F/+y3/R/e9/f02nU/3BH/yB/t2/+3f6x3/8R33nd36nXvKSl+i6667Te97zHpXLZb3whS/Uk570JP3t3/6tpIMP7PGPf7wOHTqkT33qUzpx4oSe8YxnKJVK6eqrr5Yk3XzzzXr84x+v5z//+brmmmt0ww036LnPfa4OHz6syy+/fOE3ICDgzoI/UiJVP6MfTT/FR0lG28A3+wIohUcMEc6F40L/YBgxOhh0jC6UC9QDxg0H5+cr+YmlUDkYPX7uh9MxFoNI10s86ZD250ZB1/dhoN3HqFF4nkwm2tnZsdrG3t6ecfZeikrU7OkWHCMF3dFopEKhYLsPptOparWaOVnuF8qlra0tEwKkUqlIoZZ+h2q1anSSHxFRKpWMUsORIm2FYuPzh3ryRn19fV35fF71el3D4dAyotXVVR09etRoO34v7oo+g9j0Tg65qNVqesMb3qAnP/nJWl1d1bXXXqsnP/nJkqSbbrpJ3/Ed36Ebb7xRj3zkI/UXf/EXesITnqDjx49rfX1dkvSOd7xDr3jFK7S1taWlpSW94hWv0HXXXacvfOEL9h5Pe9rTVK/Xdf3119/u82o2m6bvvStuXMDZgW/254Fho8hJeu+5dT9nn58RCWJ4KU4eOnTInIsvGvN7jEMgo0Bh4w0jmYUk23Pc6XSMStrd3VWr1bKFNhgXCsQ4oO3tbaM8/IRWr1giguc6GAvtG/EwfkTKuVzOdPYYX5wgDnV5eVlbW1v6yle+omazadw5x/MdvtQPcAbT6VSVSkW1Wk3ValWVSsU2jhUKBa2trUVkraictra2ImOkDx06ZHOY2AjHYns/i8kbZ7I+wP2FTiKr4T1RExWLRRWLRSsy+10O/E4gGuh0Omq1Wvrrv/5rNRoNo5vuLO5wzWA8Hus973mPOp2OLr30Un32s5/VcDjUZZddZs+5+OKLdd5555kzuPHGG/XABz7QHIEkXX755XrBC16gf/7nf9ZDHvIQ3XjjjZFj8JwXv/jFt3k+XnonyYZQBQTcGXwziSkFUGgRSZEuUYqYROFEhKho/OgG5JBw2fMdzfDlviDN66CkfOMaEbzvAEamCh3BSGx6DqA5JKlcLqvRaBj3jkEmyqeBjqzIZxEomfzIbaiRYrGoSqViBWw/TVSa7XTGwW5sbEQ6s1E7cT9xVjxGXSOdTlvEzhgLP+wOB8djtVrNaK/RaKRbbrlF5XLZjoF9YYIoC2ay2aydO05xMploZWXFlt00m03bRQCtyPv42o//fMgoNjY2zPHi5O4VTWef//zndemll5qXfd/73qdLLrlEn/vc57S0tKRKpRJ5/vr6ujY2NiRJGxsbEUfAz/nZbT0Hb+r1th6ve93r9JrXvOZMLycg4E7DK0mkWQ+BH/Pso2Wkh9BI8xGqpMgGMyShGH9e4wu40EM8nzEVGOlKpaJyuWzRLLJOz/VjLKFdSqWS9RLQXAdVAwXkx0szzsGv46QYTjctRWJUNdRZ0P5j7Hu9ns0c8nJXCue+k5lmLhwW84DoR+D6UCdRB8CRcr+onzAygq5xHKofrpfL5VQsFrW1tRXZmsYeY4x4IpHQ1taW6vW6UXHpdNqc/f7+vjY3N5XL5cwRo8CC1ur1emq322o2m9rd3VWpVFKhUFj47/EZO4OLLrpIn/vc59RoNPTe975XV155pT7+8Y8v/MTOFK985Sv10pe+1L5vNps699xz78EzCjjb4WWN0AlEhsgF/TgLPxTNr1L0PDkG0RtGomOOB1XC9FQKvplMRuecc45FtRyj1WqZIaIAjWzVK204f5wXdIiPygeDgTkyrptMAaPOuS4vL0dqCDivfr9vU0uppVDcphbAuczTXNwLCrWFQkErKytqtVo6duyYHYd75GctAY7NPRiPD5bhUOAmu0NVVa/XtbW1ZVNWm82mZQiMw2aIH0ED6zWl6EBDHCrOHjoP4QFObHd3d+G/r2fsDJaWlnThhRdKkh72sIfpM5/5jN785jfrqU99qvb391Wv1yPZwcmTJ3Xo0CFJ0qFDh/R3f/d3keOhNvLPmVcgnTx5UqVS6RtmBZIsAgkIWDRubzeyB8VWP5nSR90cl9oAjoA1jhg0TwPhBPg5Kh4MIdp6MgaUJ3QWw1Gvrq7qwgsv1PHjx42eQF3D6GUiZYrIsVjMFslzTmQ4RN8+akYxA4XEms3l5WWjnTDeGEMMJcoehvJRd+Ee+Wmu0oxe8t3I1FCQqqKsYkgck2MZ/UFEjgMgq+EzqdfrkqTl5WVzamQ3FMIp8nLNOC1p1lTnaTjuJVJgXw+hqN3r9czJSAdZ5XxdYlG4030GRAMPe9jDlEqldMMNN+iKK66QJH3xi1/ULbfcoksvvVSSdOmll+o3fuM3tLm5qbW1NUnSRz7yEZVKJV1yySX2nA996EOR9/jIRz5ixwgI+FYBxoDI2TsCInrm/PCYpIj8UpJRPvwMI4QjYXibX4jjRx9APyG7LJfLqlQqpv33kk5oFv5PVCvJePder2eFXt98hRGGKoGqIROSZBJcXsPUUPonaIJDPkt2Ap9OoZlGMya7SrLmtGQyaf8/duyY2u22LrzwQt3nPvfR5uambQ5DtcX4a+94eS8/6VWSdnZ2rCA9Go1sqVC5XFY8Hle73Y5MKOW6/NA7P1Ib2o0GPRwN01b970ez2bR7M5/NLAJn5Axe+cpX6nGPe5zOO+88tVotXXvttfrYxz6mD3/4wyqXy3rOc56jl770parVaiqVSnrRi16kSy+9VI985CMlSY997GN1ySWX6Gd/9mf1+te/XhsbG3rVq16lq666yrzw85//fL31rW/Vy1/+cj372c/WRz/6Uf3Jn/yJrrvuuoVffEDA7cUdyQ7g0YlOieb8LB6MOwPakEgiOfXNaqDb7UboHO9oKIASddKERpQ+GAwse0eNQ2GSGTx+JDVAhgn15LuBvd6ehTd+0icNXtVq1RwEdRUi/FQqFVm7SZ2C41NzweF4FgDHhaNl4melUlGv19Pa2poVYNH6U6PACEMF4RT8fCiyE+S17XbbHBCOAoUYUTuO3U9qRWnmh/xRYK9UKrbHoFwuq1wu68iRI5Kk3d1d65wme7nHncHm5qae8Yxn6MSJEyqXy/ru7/5uffjDH9aP/uiPSpLe9KY3KR6P64orrtBgMNDll1+u3/u937PXJxIJffCDH9QLXvACXXrppcrn87ryyiv12te+1p5zwQUX6LrrrtNLXvISvfnNb9Y555yjd77znaHHIOBbEkTn+XxehULBjATOAP08kSePecOBIUIhREMS82n8pFMMUSqVsqXqvkg8HA61tbVlxpvZ/VAXFId3d3cteiUTwPgTsfp6QiKRMHWRdwzFYtGkk+VyWZKMIsIJehmqH93sz1uajX3gPnAfeQ4FWn9PVlZWtLy8rFjsYIR3uVy2zWgUu6HPms2mNa/hKNPptMk+ffPe1taWCoWCZQgU7peXl22OEFJjKDuuEToPKiubzVpDIsePxWJ6wAMeYGs4NzY2IoX7yWSiL37xiwv9Xb3TfQb3VoQ+g4C7AnfkzyWbzapWq6lYLEYiw2Qyactr5ukIImqG1fnx0ESFRPV8YXAwPrFYzLh3T30Ui0U94AEPsCI10zV9Y1mz2bQuYz8i20fsvO9gMDAZJ7QVs4cookIPMREVuSbKG6/XP378uE6ePKmbbrpJ29vbkUgdpzjP2UuyzKtSqej8889XPp/XkSNHtLa2Zue6urqqfr+vRqNhDWecx7Fjx1Sv180RoIqi5+LEiRM2TpvRHYcOHTKHgnNst9vmTLl/vi/CN/sVCgVVq1WTrrZaLU0mE9VqNR05csQovUajYfcZWuvaa6+9d/QZBAScjbgjdBHFQyJiIkJoCNQ2GAxv1CkQE9BAWYxGB+se57uKoVvoeB6Px+p0Our3+0Zl+PEOkiyaHwwG2tvbs0jXyyBTqZSazaaNbMBwY2Ax8J7e8pE8RWKuD0UOFM38YD2cgBTdD81QO847l8tZbWV1dVW9Xs+yi9XVVa2srGhlZUX5fN7oMmglRknjpIrFovUOQM+happOp1pZWbFdxxSIyQLoq+BecY+QgOKoOC50GHQV9QWm1i4tLdnvDCOse72ednZ2IktvFongDAICzhBn6hD8+ANfE5BmDU9+O5gfDYEx9XuAUbpA1WxvbxsVw+wgaeY4GLhGNIrk0h+b2gONb9QhisWiGXLqCXTzci98vwASUy8JJfPAgcRiMRsvLckoqtHoYEEM0kxJRgdBjfA+OFTosPF4rJWVFXsP6hP3uc99dPjwYbsPvrFvNBppdXXVCs6MjMYJkRlxX5LJpI4ePaojR45oc3PTnMKxY8esWxkV2OHDh9Xtdm0UNRkZsl5URNwvzpnnoDpaX1+3Ij6DDGlyXDSCMwgIuBuAhpyIEEmlH1mMbh0D69Un/3975x4j51md8Wdmdu732dmrY7u+pA4hF+pQnKUlbWUrTuoCLakUaITSQoOSmooADSG0JQVVSgRSW0oJRULF/YNiQUW4haRNk9hAa9LEjZM4IQYHBzvYu/bO7twvO7v79o/Vc/Z8YzuJ7VnvenN+0sr2zDffvO/M+j3vey7PYbARmC+gor+aEgV8vrPQisKRDFAzVsA0TBoVGoZsNotWqyVKmpTLoJQEK4c5Ll3lrBvbc77c2dNYcLGj754LInfrXDxZJKdPDZwXZT0AiF4Q8/IjkQhyuRzWrl2LbDYrLh+66Lj40sBWKhWpSGZgWEtTcGwMYMdiMQwODiIQCEiPY6bexuNxiY0Ac0W0NArhcBi5XA7OOTG4dAdGo1Gk02mRvWB6bjqdluwrtiYFzs5d+WqYMTCMs4Cumdf6n5ILihZu0wsTU0K52+W/tfopF1a6gRhcZhCYizJTRQHI9cy+YdbSxMQEVq1aJdkuVOJkQRbdWUz7zGQycurIZrMA5oLjNBZs5UkDw10/d8rs7EV3iBbn47hppAqFglQq69oKYF5NlVk9AKSimdlAPCGxXwJTNbXuEeMztVoNR48elTEw04mvTafTmJ6elnhPOp1GMBhEoVDAypUrpViMBogqq+xhkMvlZL7FYhHZbBbZbFY+b6bh1ut1jI+Pywag1WphbGwMExMTovfEhAGeVLqNGQPDOAfOxGXEmhwdK6ArR1f2ckevaxKY7qk7ijETKZPJyMKmNfkplkepA94XmMuXX7duHXp7e8Utw45afL9kMin1DnRpsHKZBVIUn6MbQ6fB0jBlMhkpZmMlLdMwGWdgPEUL0jH2QANJTSSeQhgELhQKyOVyUgDXbrcxOjqKbDaL4eFhDA0NAZgrXvX5fBgeHoZzToLk2n3GOAbjK7rPsu7qRoVZVggzvTYYDHpORLq/MU9g1JeinhqDzfydoFQIi834+9VsNqVN6UIkxZgxMIxz5EwMArNpGDugG0LfS8P7ag0dLVRH33Emk0EikcDExIRHhoIuCJ5CGLhm8VY8HkepVJITBt1O3DlnMhlxjbTbbWQyGWmXSS0jumt0MRnn2dPTg2QyiVwuJ4sfd/f0/bM6mCcdFqLRbcaFkxXLmUwGtVpN3p89GxjEzufz6Ovrw8qVK8VIjI6OolAoIJlMitIrq5rp32f9BzOP6MJrt9vIZrOyUOvKZ+oiUVyQBj4QCEiFM7WQKFo4OzuLsbExjI6Oihup0WiIC0/3rOaGgDEdLaHdbcwYGEYXeK0GgbIFPAHQnaP7FHCHzcWUBoKuAa2Xz2u569eLN3f7TPukCyIUCsliSKNB/fxsNotyuSwLEbt0lctlcb1kMhlp1gNAFm0aKMYBgDnl00gkIlXQehdOhU6/349sNotisSjpoKOjozI3AHJv7r4ZNKbCJ/P1V65cicHBQaxbtw6rVq2SrCum5XJ3TtkJ7vSZyaWNJFNDWZXNmgsaA/Yx4OfLTnCMjdBQU1KC75vL5eQEwZoFZjMNDg6KlDWb3DBri9XfjLl0GzMGhtElzuSEoOMBVK/UHccASNooXQ7cPU9OTkrWCXeu9XpdCpR4Dy76TFfU3cpisZgsXitWrMD4+DiKxSKGhoawfv162ZknEglUKhUcP34cU1NTqFar4gZhrIK58gBEw4e7XO7qaZjoOmEGEx9LJpPIZrN4+eWXJV7Be1H8jk1rmFnEymJmZw0PD6Ovrw9r1qxBLpeTz4+L6apVq2T3r/Wf6JLh+2oZCLrKeKrhdxCLxeSU1SkoSBceXYC67ScX9Ww2K0VldMUFAnN9rzkm1h3oVFMas0516G5gxsAwFgnudmkM9E6VRV7cCXLHyR3m7OysuHV0pg67qNE9QYOjdYjYXAaA3OcNb3gDDh8+jFarJU1h6DNn8LharYohYjtGYL7dJhe0/v5+j+uLfRNYk8BArha6o8pnNpuVUwYXStZIsM6BiyyVQHmPoaEhDA0NyelEq4/SADA4y1MCA8s6a4kB/lqthnK57EnlpcEm/NxZK8BKYhYBNhoNqTPhiYDFfpSxeOtb34pms4mxsTFxo+VyOUxOTqLdbqNcLothiEajHunxbmLGwDAWEd2jgJW1ulGKVuHkrpAVszQOuuduq9WSdo26+Q0F3ahBVKlUcOTIEVkkA4GACLDpZjzcBQ8PD4u7RFcr+3w+5PN52cmyYE27XuhaYV8DGql4PI5Go4FEIuGpZGZqJuUjuPvP5/MYHx+XRXJgYEDiDazU5amBgVvOj+4pngJ0rwnKZ3PsrOzujOswiK+NjT616bTURCIhqafT09NS18DKc7rrmIWVSCRkHJQbodge3VU81bAwsNuYMTCMLnKmBWm6WYtzTvz4evepn+culycALn66vwFTVEOhkBR7ZTIZcS0Fg0FUq1UcOXLEs/ik02kMDAwgnU5LERX96Hr3zSwepl/S3cSFlAtZOByWQLKuiQDmYgks8KLvn5XQMzMzEvvgD3sm9/X14aWXXsLk5CT6+vpEzA2YV0SlgWQmED9DrfekT1qd3eh48mBev3POo2pKQ0AXlC4YZD+DmZkZcTFNTEzg6NGjiEQi2LBhg7SxpJuKr6fBYLwglUphfHxcqrVphLQaajcxY2AYiwh3vfw7eyCwApm7UQBSIEbXRK1W82TzcHHijp0LKQOVXKRoXI4fPy4LXLlcxtGjR/GLX/wCmUwGqVQKQ0ND6O/vR29vrxRtMXjLRatYLMLn86FUKklnMh3g7O/vl/gC58R76IY3DAJz7MCcvPXY2JhUPtO90t/fj8HBQeRyOUmbZSYPDUogEJAgte4mx/iBrl3gZ8bvgMYLmJO4iEajqFQqUhPAtF9ma/E7opFk5hFjDzzpTExM4Oc//7lkRNFAaq0qjov9lilXwSwobgJGR0fxwx/+sKu/i2YMDKPLnI1+EQDZ+XFRYIEa70nXQGd1MjBflQvMN6GfmZmRhiq8lmmPugo6kUhIFfP4+Diq1SoymQzK5TJeeuklUfocGBgQwb1IJIJVq1ZhaGgIfr9fdr5cJJmqyVRPupEov53NZsU3z2I3ylawSCsUCqFSqUgxFpvX5PN50fzhnHK5nLjS2A2M8QJ+JvzMtOYTG83TxaNbiPJ6pu0mk0mUy2UxdBx7tVoVTSQaTN6/t7cX09PTyGazyOVymJmZwdjYGMbGxiQbiam+DFDze2M67erVqyV1tl6vo1Qqeaqcu4UZA8NYQjAQyQIrLRjHhY1wgePiobWB6O+mIaC0RKlUkp0pANk90yBwcWMMo6enR4KoL7zwApLJJHp7exEMBjEwMIAVK1agp6cHq1evFgVRGkMupjwRUPsHgBRfUf+HJxymy/KUwXTXyclJVKtViaPQDUTxOr/fLzo+rDqm0aOrSI+J4+qs8OZYmfUEzNd+sMc7TzJMl+Wungs5AIyPj0u6K/sq+P1+jI+Piwifnge/My7yNLw8+bDRD09gllpqGMsc+t61XAWDytz1Ei4gAGQBJaya5Q6Zjd11Y5RwOCy580xr5OLMoDbjDgBErO7EiROIx+MYGxtDsViUrKO+vj4J4tIHz/HypNNqtdBoNESvh7n0bFvb09MjGUU0LAMDA+jv78fAwACmpqaQyWSQTqdFjI4LP19PV4uW9OBnybHwcSrA0kXHz47ZRryeRoN9mLUUCNNvS6WSfFYsOOOJI5FIiGQGu5UBczUIzFqiGN7AwIAEllutFmq1mgjUMe5ixsAwLhDO1lVEnRsaAfqwtQSBzokH5ttrcmHna+gqoiuF7o/JyUlEo1HPQqxPCBMTEyKTwAAn4FUQ5YL/9NNPo91uI5/PI5fLIZfLifRCNpuVFFkGV2lktDuGBo3VvOxRzOBuPp+XRRuA1Cgw8KrdY/zMmRWlJb75nTAYD0AMFhd43VNCjx3wpgJryXG6mriY8zPSld6UC6Eu0okTJ6S/9PT0NCKRCMbHx8Uo/vSnP0U6nRYXFsdEWWvTJjKMZQ5dHHT5cCeqg7KUI2DGUGdOP3fKvI/WQuLCzpRJKoRyRx0KhTA4OIgTJ05I4JkLH2sUgsGg6PhT3bRcLuOXv/wlACCXy2FoaAgrVqxAPp+XDCkaJyq4chGna4XSzsz4Yd8FHaTVsg6E8+NnpyXAtbyHdl/xfenb158rPzd+VnQn8SSm/07FWQZ2aaB08RoAiYUAc6cGABIDYOovlVonJydRKBQQDofR39+PWCwmrizGgyybyDAuIM72dMDgKxcBrfuv/dJ0GXDhASAZLsyi0TLZ3MHy1MBiNt1qkYValH1g7QB/mIrKhYkuF8YcZmdnUSqVRO+fWjorVqyQedDvrnsi1Ot10TvK5XIyV6ap8nTEQDMLr7Qh5L0YR+k0CLrwTJ8E+Jlybnxcxxj0XPnD+AULBnWfATaj4SI/MTEhshM0vuy/zEwr6j5xwQ8EAiiXy1LBzM9B96zoJmYMDGOJwRMBffoAZPHVTU24C+1MOeUunvEHuo20O4SLH1VIdUCV96RfnIsdUzjp3uAOnu4pXs/MHy5ouVxOgp7OOcTjcTEc3E3Pzs41AMpkMtLfOR6Pi6uH82VgndLQrCvQaaK6RSaDyJwzF3HA2zeZzzFWw8wu3ku77fgntZVYp9FqtaSvMl9PVxy7zRUKBRkT4wmsbGYsgUaCJ6B4PI7x8XHUajVJRzVjYBgXGGd7OpidnZX8eroduFDrYCgDxFysuMDqfrk0CFwUmSnEQiouMKx05m5YBynpJ+fuXO+OdcCYiyH93TzllEolNBoNVKtVUUBNJBKemAQAkZ4oFAoYGhqSTBwWggFzmTqMjSSTSTlB6faerMJmbKVT5ZWwzoKnAxoGZnRRD4kZWTR2fC0NA08O1DFivICGnfUedC9Vq1WpWu7r64PP55NK7cnJSU+BYb1elwC0Hku3MWNgGAvM2RoELTnAXbjunUzfNd0luqEMd9HcKXOnqg1Jp9wF9fO1mip33awSZh49XVE8NbDal8aHRoO1BMx04riYWspFjYFTxhOAuUybiy++GPF4XMZCw0MDEY/HpYaCuflMkQ0GgyJmxzHxPjwF0RDws6Qh5ClBq5TSCDCmoGMFOohNjSnnHCYnJ6WoMJFIwO/3I5FIiPuH8Z1yuSyfB+NErM2gfEZvb690ZVsIzBgYxgWAlnNmSqR2+XCB4mLPyl6eGnTsgTtMvQhygeG/p6enEY/HEY1GJcBJ/R7q+/BUQC0fALKYsQCLGj98ju4gymjQdVWr1UTUrXPM69atO6VKKABphgNADJk2UOVyWU5INHg0kjoNVWcYaU0jPkZZcAaMmRJKoxIKhdBoNDyd49LptEcIjychnhxYR5BKpVAsFuUkRoNXKpUAQAwxs6xo4LuNGQPDOA+c7elAQ3+5rgHgbly7LHQmjBbCO1XhGgC5px4ni7AYSObjzWZTduh0G+mUTI4rm80ikUhgZmYGlUpFit+09g/F4uhbByBFWEx9nZ2dxcGDB3HRRRfJLp/uIu6YuXDT1653852ZQTojqLOWg5+Tvh6AnJTo02e7ykqlInGZcDgsmVyUodbGFpjLsurt7UWhUMD4+Lh8vn6/H/l8HrVaDYVCAZVK5aTeFfweaRgoQdJNzBgYxnmiGwZBq4DyhKANAl0gXHB1jj1hgFi7m04VXGXQWncFY5aP7rzG+gEAUhfA5jNscs+TAIOlTOlkpTSNCu/FLJxWq4VSqSRtODlnLrRsU8m0V533zwplnlro0uF70pevBepY3MfPgFlYjOGUy2VpU6nlxXWKKufD6uhmsyl9kdPptJx82DCHpw2/349KpSLfDduBUhKbr1kozBgYxgUGXS2UpdYSy3R9cKH0+XyyuAGQxZs6QrrDGk8XdD8B8wVu1P7n6URXMuvCLrpwjh49Km4p7vB1K0yePrRhocFgg3he75zDiRMnMDg4KGmYzIBiIJzxj2w2K9lUjLNwcWUcgO/RaDRkdx+JRMTg0fXE8U9PT0sDe6Z3OjfXYIafNeUpGJehkdZpv8zMCgQCKBaLaLfb0uMgEAigt7cX69evx+TkpBhQGo5UKoVQKCRNe8bGxrr+e2XGwDDOI904HRAuUnTZ6DRK7XfvjCEwf58ZP8B820194tDBYO1GYoYOK2EZFKVxoN6+zzfXPjIcDks8QLtNuEhrPSFmRPFaVggXCgUcOXIEvb29UgjHdpuU0qZsdj6f93xOOh5At1S5XEalUkGz2RQ3EIPR7C9MPScWhvFzASABc3Zk07LWrIrmjr/dbuPYsWOoVqsi8kejDMwZ0MHBQRlDKBTC+Pi4J+XXOSfd3EKhEFKpVFd+hzRmDAzjPNNNg8DFTccE6PPmIquLyeiLpjxCOp2WkwUw36ReZwtxkdbVzKxd0Ltq7tQZU+BYGHDWrSP1zp4aPsxU0kFduo64Y2c+Pnft9M8nEglUq1UUi0VpE6mlKtiHoFarYXJyUtxLNJj1eh2FQkFOED6fT4K6DOxyQaZB1Oqx/CyA+cyoZrMpstc8rejsKbq0KpWKaDxFIhHkcjkx2vy82D+CacCniv2cK2YMDGMR6KZBACAuF+5IO3f8OjeemTQ8WcTjccmJB+aF2bhwsWBNvw8A6dTFYKlOZeV9ms2mJ/DMRZw5/QA82Ux0sVCbSAfCnXMol8uym9fB32AwKOJwnAtPLzwJFItFjI+Pixw0K6yZXsrYSygUkhRVGgyerBh3KJVKspPv7e1Fo9HA5OSkSEzn83mJc7A9aSaTkUVcnx5YtHf8+HGEQiG5L12B9XpdFFtZ6VwoFLr2u0PMGBjGItEtg6AF2KitE4lEZHeug8fc0QPwNJahIBrdNDqPnpk/fA+tSMrAKF1DNBQ8LdA3z6rl0xkpGoloNHqSYBwXfgZSm80misWijIsBcUpGa199tVqV6t1CoYBarSapp4xf8ATE3f7U1JSos2rXUKVSkernQCAgtQ7AvKJrJBJBLBbzpNvypMZAND9zZigx3ZQGiEV9+juj0WWMhK6sbmLGwDCWAdqwcAdOvzYXf92wRRdSsdl6rVaT+3CR5C6fRoY58uFw2FMURZ863SE6oMpx0TBpkTmd6sl/Mw7BIGwkEhH3DI0IMF8PQOMQi8WQTCY9Jxzu7Oke4mdDTSFm7QCQoDUwX1dA1xGlOzjOvr4+6f1AN9vU1BR6e3s9arL83NlyFPA2ItLZYQxgM7jM7Cm6k2gkKH/dbcwYGMYi0m13EeFCyN0vM1OYUaP9+tqHD5ycespgp3bzAPAEhJkzz9fS7UN9oc7dvj6hsDaCu3ndHpOuqFQqJUaGJwKeZHQ7SvZlSCQS0jtBF5NxXPqz4L+ZCcS5MLWV46C7iaeder3uacIzPT2NyclJiV8AQCqVkmI1GudarSZif3TpMYWVcYZisYhisSiv5/fJGoSFMAhmDAxjkdF6+ed6H30PVgnrDmg6q4YLIXfbXJi4c2eDHH2K4G6du3dmMPF57pDpC2e6KI0OK3WBec1/jomxAv1eXPiZh0+fPU8AXDwDgQCOHTsG5xzy+bzUOHA+PT09Eixn+0y+Lw0QjZbP55NTUjKZFD2lZDKJWq0mukUsMmPVMU8bzLIC5qSr16xZg9nZWUxMTMhnz5RgSmhw0W+32xgeHkYqlZJTCusoWNtgnc4MY5mzEKcEuhY6e/R2wkUcgGeBZyA5HA5LIJS+be6mtTqqbh/JbJt4PC6prizC0kqqjF1wp85xdqa06spnppLOzs4ik8mIP75YLHp22FrCmv7/WCwmC3kkEvGkvTJbR58iGMSlvAa7wVE+nKqldP9Qe4mfPQ0H58n4APsaRCIRad1Jg0SZb57IotGouIv4eXYbMwaGsYQ4V4PQ+XqdFcTFj4ut9r/z70yR1MJt3NUzXkD3DBdRLujsYax7JfCEoOWieQ0XWwZS6dZiEJVjpC4Ts2+YBcVxsVl9s9mUjB5gzh+vA7naLQVAlE11bIHuG96bc+NizpoGjl3HVHRvCLrepqenJYMpGo2KNDVdQzxNULdodnZOtZSfO7OzfD4fEokEUqkUAoEAxsfHz/p35HSYMTCMJUa3DQKh64S7b61VpOWrCRdhnYqqO3hp95De1epuYIwxcJFlthJ/mB2jq6GB+fRW7qZZecwFWwfLK5UKyuWyCN7pDKlcLicLONtlMoOHY9U6PzyJsMkNAE/MwO/3S9qnFtrjn9QvYsYV1VlZp6EF/pidRbcT4xQ0ojrQz5MUTzCJROKsfz9OhxkDw1iCLJRB4C6YufVcxOg66gwcs6BKp65qjSHuWin7wAWQcPGne0gHoHVxG2MH3IVzsQTmheK4W2cGFF1LdPXwvSh8R8ORTCblHpwvexPrUwQ7vFFPqdVqIZ1Oi2IqTzkMFHNx9vl8cgJh1bLuNMe4iZa3YCHZ1NQUCoUCxsbGkEwmJbWW46UricaBxm4hZKzNGBjGMuWVDArjCHRDcIHSO3JdvaxdPVo6ggYAgKdHM40Nd7Q63VNXQfN6XXWs6yCYxkrXjC6A0+9DtxPHD0BcWVNTU4hGoyiXywiFQkin01KRzd06TyqUuw4EAlI5zEA2F3ufz4dUKiWfH6uw+WcwGJQiM2o7+f1+NBoN9PX1Sa9lah0Vi0Ux0vF4XALjjBuw9oFz7unpsWwiwzDOjFcyCLouQMs/0MXCugS6cOgi0gaC1+oThK41YEBZt7cE5iuhuQjq5jBa5I2P08XEkwgA8b3zfbT8NHflPD3QFcUdNWMNnIeOjdB3HwwGJZ00mUwikUjIewEQpVSmoDKtlbUAOthLgwNAxsHUVHY8Y9EbTys+nw/lctkTPG6328jn8wuSjmzGwDCWKN2uUH6l5wn98vqEoDWJCA2D3mHzT/rhQ6EQyuWyuHSA+SIzGgcam073FLN+KHfNnTtrJOiG0e4Yvi9POZSVYByACy6fp7EDvCcW3USH9QHA/MnH7/cjl8tJXwG6nhgAz+VyniI6Vm3X63X09/fLZ6YVT5k9RbkJppzOzs5KG0/WPFhqqWEYZ83pDAI7mAGnNgRE5+B3+v216BwX8nK5LLttHSjVRWrAfBtM7si5O2b6qG67qd1XXERpCHQNBDWFuKPmqYHdz3hvjomwLoH+ee0S40mpU1JaB5/5+bJQLhgMSjru+Pg4isUiKpWKnIZ0sRqlsemiarVamJiYkAyuFStWIBKJSKYSDVc3MWNgGEuYbtYenOpeMzMzsnBr9wp32p1Kosw4ovuFiykzk7SYGwDPyYKBVO6aKSfBuANPB3TF0F/OxZNjp3yE7hUAQIwB4JW1YNaSrpfg+1SrVSkCY/9lBox1fYKuZ6DrhzEBajixwC0ejyOXy8lnoFNm2ehGF6YxLsIx8335mbEXMx9j7UG3MWNgGK8jXinLSO+SCWsT6I5hVTEAj/Ccdsd0ZgnpmAKNQ6dR0OPiQsngLsdHo8R+BjoeQa0kAFJ0xvgA35NGRvca5nhZG8HgL4v0OC6/349yuYxUKiUuMZ5iaLTo/unMLnLOob+/X4rXqGY6MTGBYrEotR00JsyQYvBdK6my3oKfXTcxY2AYrzPORP5idnZWCqqorUMj0OlOohuFGkYMInOx66wj4J+8V2e9gk4t5euZ1kr3E3fPlH3me1DAjlXCvI/uIcz3ZByBmUJ0b7FYje+nZTtSqZQYiWw2CwCSFUQlV46JRjIej+PIkSN4+eWXkU6nkUwmPZlENGg0gHwts4roNjOhOsN4nbJQYnav9b70r3PXyuCslp/Wp4TOgPSpAtCdzzNLqTOFkq+jL10L7PE6YL55jb6Xc04Mkt7Fs8KYbiM+zjgETwT045fLZcRiMeTzeU/tBedJnSG2pKQx0fUbFL9j7UO9XkdPTw/y+bxIXzcaDclQqtfrqFQqYmh8Ph+y2SwymcxJtRzdwoyBYVwALKRBAF79lMD0TC2TwIW4U42UO3kaDgAePaJOGWr+2Vm3wPvp5jNcpNlnQdcUUOaZ8hs8SXBxZ3omq4m1G4Z9Djh2Zv/o0wONId1VjUZDDB1PSLy/dqWxMK2npwfZbBZr1qzB6OgoCoUCMpkMotEowuEwjh49Cr/fj97eXvT392N0dBSRSAT9/f0IBALo6+tDPp/H7OwsDh48eM7ffSdmDAzDOCOjQFcF3UaEi6juYqZPEzogyx08n9P3YWxCZ/LwGu7I6ZKiMaFhYt9h5xxisZinYprj4ymDhkp3VGNmD+fRbDZFfK5cLkv6KiuqOcd4PO6R2WBAXcty0GD19/cjnU5jfHxcAtg8EVSrVQwODqLRaGB4eBjJZBJ9fX1yapqcnJS2mt3GjIFhXCAs1Omg8z2AVzcKzMRh+iYzcrRvX2fzcOHl4u73+z3unk7XEiuO6Srigqp34dy1A/PBYMpAU3+J1+hMo5mZGdRqNaljCAQCqFarYhTon2eKK9NVCYvMeAqi24hzA+Z7PQDepj5TU1PiEmK2FgPCgUAAQ0NDSKfTUiTHLKhQKISXX34ZPp8P/f39KJfL5/xdd2LGwDAuIM6HQeD7AK9sFKg5xIpkBlmZXqplGrgY8p5cRIF5F5He5Wu3E6/nLls/pg0CdXt8Pp9oE3GhpbuIsYJGo4FGo4FQKIRkMol0Oi1iesB80Jp1AIxJOOcwOTnpCWZTCI+xA84/k8mIi4qfF9tj0qDFYjFEo1FPsJzxCeotNZtN6ajGNFWTsDYM47wZBL4XOV1KKhdk1gzoLmKsOdBZQsB8S0i9CALzrqbOQDB36vqEoYPIzPXXLTW5cDJbJ5VKyUmDLiC2umTAl/LcrB/QchUcE2MJzGYKhUKYmJhAMBhEb2+vpzgsm83KKYiZSsxwYjc2GtLe3l45lWQyGblvq9WSz4IiebrYrVuYMTCMC5DzaRD0e5LO96Z/X+/o+Zp4PA5gvtUkMO8K4uu0bhHdOto9xIWYBoGVyUwx5W6cO26tAwRA6gvi8TjC4TByuZxIX5dKJXEjMSDMxV/3jeYcqJpKA0L5CC7YDPL29PTI/XO5HKLRqEhp0DVVqVTQ09ODWCyG3t5eiUcEAgHJNuLYqYNEvaRuY8bAMC5QFsMg6PfuRGcV6eso6czdvS4+00aDCyAAiRnoFpw6W0c336Hx0MaItQcUuqvVatIykm0zKRcxNTXlUTw9ldQFMJ++CswL3bGymAHidrst73XixAlxDTFQzgWdWUYcA4PCupqZho2xD+cc4vG4p6Cum5gxMIwLmMU0CK8Fuou03AUwP25dS8AFUBeyaTE6Ps5UT2A+cAzMu5i0ZARlLejqoTRFsVj0BLK5aOuezFo4T8tN0LVDPz5jCwyaU7W0UCggFoshkUhgbGxMjGIkEkEqlZK6gXg8LjLX7ERHYzg9PY1oNOqJYbRaLdRqta5/V2YMDOMC50wqihcLZvjofgTM8df1CBR2A+Y7qPF57evXWUaEwVf653VPBd6Puj7M+2dAWWcPUdaCxofBcOoEcew8TTDGQQPBDCUW5jEuUS6XEQwGJVhdKpXQ19eHNWvWwDmHiYkJtNttJJNJmevMzAwKhQIajQZyuZy4xOxkYBjGaVmqRoEuDmC+hwLTUNkHwOfzSVCUO3UGTpnhwzRMACf1EmbnMl2JDOCkPwFIbEG3oGQWFHsVa6PC67lAA/OGiieWRqMhEhTAfDFdpVKR2gcAUgFNg0SXD/s01Ot16Z1Qq9UkrTQQCEg3NJ/Ph0Kh0PXvyYyBYSwzlqpRIM45TwMXLrp+vx+FQkEWxk4xO54YuLDrwDNPC1xkdaMbXh8MBsUvz3vpDCQaLQrKafcMM5b0qYSPswuacw7lchnj4+Oe1M9GoyGuJdYs0HUVCoXwwgsvIJ1OI51Ow+/3S2CbRX2tVguDg4MeuW/qJnUTMwaGsUx5tbTQpQDTPrnr7izw0nLaACTdkymdrMytVquSCcRgM1/PuAJTTXUjGWA+zRWAJ1bBfweDQTml0HDQYNGA1Ot1TzYTF26+L+sf6CKjO4yFea1WC8ViUfSNWPPASmYaKQBSJ9FtzBgYxuuApW4YKBvNnbrO6+/UOWIQl4slA8W64EvHBLib1umhlKSgUikAT6CapwutqKqNEuMIuu6h1WohlUqJi6vVaoniKa8hvDcNCK9nIRsNxMzMDFKpFKrVKvr6+iSorN1e3cKMgWG8zjhVWuhSMBBc4PVCrBVP6XphIRjVP6PRqGdOXHQ7lUN15TJ3+rqCWb8HjUc4HJbAMTulNZtNTE5OIhQKyc6dRofuLwZ6+X58jHIUjGt0VlLzFMHaDBqncrmMcDgsonZWZ2AYxoJwKgMBnH8joYPNPA1w8eeOmY/TZdRutz39CXTcQGsTUWdInzK0hAZrCzpF9OgC4vMM6FLldHp6WgwG6w+Y7cPTDt1KAERIj7URTCllsRtPBAxiM9tpfHwc0WhU+ih3GzMGhmGcltMZifMNU1OBeWlqUqvVZJEOh8OeVE9gPoOJfZZ5YgDmaxu064X+/VqthkKhgFAoJH0F6vW6GAUaLmY/UaqCGU/AXNCa7iwu+qxpYABaB8b12JiGWiwWJQuJMQXTJjIM43VP566YAVzm/WsXjW7VyUpjZi/prCAAEndgoFj3Z2Z7SgafdS0EYxoMardaLSSTSZTLZTSbTU+DGwByX2C+aQ//3Ww2kUwmRa6CRoTXspaBbqRuYsbAMIxlAaWpTyWLQVcOgJPcR7otpu5HzL/rrmasMGbKKmMSbFTv8/lEqZWGg88xPbVTNoMuLArRVSoVxONxRCIRjxxHOBz2COt1GzMGhmEsG3TGTif062t5DGDeONBnz1NDPB6XtFKeBljBHAqFZNFndTRdVHwPLvI8rVBWm7URzKBiPQOD1Xycp4KBgQHPuHt6eqzozDAM42xg+ib99VxUdRtLupK0emkkEkE0GvWomgIQwTwtxc0TBHfuzEbSjXB4PwbGa7WaCOqxmppGgeOamppCqVSSBkIMMncbMwaGYbwuYAAamBfQA+Z7IzBDiKcD1gEwI4iuIQrhabjg8zQAzPn/4/E4kskkGo2GR/VUZzTpauvp6Wk5cfDUceLECc+JJ5lMeoLU3cKMgWEYr3t072bdEEe7k3ii0P2MO5vyMI2U0hX0/wNzp5NgMCgtL3lvvo4xh3q9LtLadDfphkHlcvkV3WFnixkDwzBe93CnzjoF3aktHo973Dzs0aB7HhMaCGoVUW6CshZ8nvEDBoL5ns1mE5FIBOFwGO12G9VqVVxGoVAIjUZDWnh2GzMGhmEYgOz4daEd01MpSEc9IfZF0A16WIXMmgDWFOi2ms1mE+l0WrSYWDTHBZ7pr9Q20pIYDIDrJkDdxIyBYRgGTt/jmS6ZdrstsQGdcspANNNVqR/UbDYRDoc9jXlYs8DgNOMIWrZienoa1WpVXFEzMzMIhUJSaR0KhTy9nruFGQPDMIxXgDt9fWpgMJkZQNzl03VEF5GWnZienpYKZdYgxONx9PT0oFqtyimEEheUreB71Wo16dtgchSGYRjnGTam0ScHBn1ZPcxCMqagUmSP1cK6KxvdS9VqFZFIBJlMBolEQprg0D3E96Amk76HZRMZhmEsIVj1TBcRU0Mpa8HHuNvX0tN+v99ToJZOp6UAbWpqSk4c/GF2U09PjzW3MQzDWCzo/ulEp3kySBwKhURpVYvhabcPXUJUKWU1ciKRQCwWE6kLxgfodqKR6TZmDAzDMLqEFrijnIXuaKab7Pj9fpGdYMYS4woseksmk0in05JKSukLMwaGYRiLyOlOB50456Q1JQXydEc13f2MCz/TTBlIrtfrKJfLiEQi4kLK5/MIhULW3MYwDONCYWZmRorGotGoxz2ku6DxNAFAUlZ1b2R2gIvFYlLRbHUGhmEYi8xrPR0QLuwMKtMdxJgB4whaNZUNcQCvyJ4uYus2ZgwMwzDOkDM1CCxEY/9jSmYzy4h1B7rRDd8HmFdFZXOehcCMgWEYxnmA7iCK4NElRKkKZhSxOllXPwNzKqjUOLKiM8MwjCXCmZ4OgHmpawByImA9AcXy6DqiMdBpqKxJsGwiwzCMC5hO48EYAAXpdJ9kGgEA4k5iCupCnAz8r36JYRiGcSrOdYfOuEGtVpMaBOoaUZZCy11Q5lo36ukWZgwMwzDOgXMxCKwrYDqp7rBGAwBAhPL42EIYA3MTGYZhnCNnEz8A5txBrDjWMYFODSM23QEgKabdxoyBYRjGIsJgMQARowPgyTLSBoKuo25jxsAwDKMLnO3pgMzOzqLZbEovZIrdtdtthEIhhMNh9PT0eAxGNzFjYBiG0SXO1SAA8yeFZrPp6XY2OzuLUCiEYDCIQCDQpRHPY8bAMAyji3TDIBBmEGkhOwCWTWQYhnEh0E03DnWIaGB0jKGb2MnAMAxjAeiWy6jVannuyQK1bmPGwDAMY4E4V4NAY6CVT9lWs9uck5vo3nvvhc/nw+233y6PNZtNbN++Hb29vUgkErjhhhswNjbmed3hw4exbds2xGIx9Pf344477jgpVWrXrl3YuHEjwuEw1q9fjx07dpzLUA3DMBYFFpKdC0wnbTabS68C+YknnsCXvvQlXHHFFZ7HP/zhD+O73/0uvvGNb2D37t04evQo3vWud8nzMzMz2LZtG6ampvA///M/+Nd//Vfs2LEDn/zkJ+WaQ4cOYdu2bfid3/kd7Nu3D7fffjv+9E//FP/xH/9xtsM1DMNYVLrh2mF18kLEDHzuLO5arVaxceNG3Hffffjbv/1bvOlNb8I//MM/oFQqoa+vD//2b/+GP/zDPwQAvPDCC3jDG96APXv24Oqrr8aDDz6I3/u938PRo0cxMDAAAPjnf/5n3HnnnThx4gRCoRDuvPNOPPDAA9i/f7+857vf/W4Ui0U89NBDr2mM5XIZ6XR6wfqFGoZhLBbBYBD1eh2lUgmpVKor9zyrk8H27duxbds2bNmyxfP43r170W63PY9fcsklWLVqFfbs2QMA2LNnDy6//HIxBACwdetWlMtlPPfcc3JN5723bt0q9zgVrVYL5XLZ82MYhrEcmZqa6vo9zzgKsXPnTvzf//0fnnjiiZOeGx0dRSgUQiaT8Tw+MDCA0dFRuUYbAj7P517pmnK5jEajgWg0etJ733PPPfjUpz51ptMxDMMwcIYngyNHjuBDH/oQvvrVryISiSzUmM6Ku+66C6VSSX6OHDmy2EMyDMO4YDgjY7B3714cP34cGzduRE9PD3p6erB792784z/+I3p6ejAwMICpqSkUi0XP68bGxjA4OAgAGBwcPCm7iP9+tWtSqdQpTwUAEA6HkUqlPD+GYRjGa+OMjMHmzZvx7LPPYt++ffLz5je/GTfddJP8PRgM4pFHHpHXHDhwAIcPH8bIyAgAYGRkBM8++yyOHz8u1zz88MNIpVK49NJL5Rp9D17DexiGYRjd5YxiBslkEpdddpnnsXg8jt7eXnn8/e9/Pz7ykY8gl8shlUrhz//8zzEyMoKrr74aAHDttdfi0ksvxXvf+1585jOfwejoKP7qr/4K27dvRzgcBgDceuut+Kd/+id87GMfw/ve9z48+uij+PrXv44HHnigG3M2DMMwOuh6Gdvf//3fw+/344YbbkCr1cLWrVtx3333yfOBQADf+973cNttt2FkZATxeBw333wzPv3pT8s1a9aswQMPPIAPf/jD+NznPoeLLroIX/7yl7F169ZuD9cwDMPAWdYZXAhYnYFhGMsV5xymp6cXv87AMAzDWF6YMTAMwzDMGBiGYRhmDAzDMAyYMTAMwzBgxsAwDMOAGQPDMAwDZgwMwzAMmDEwDMMwYMbAMAzDgBkDwzAMA2YMDMMwDJgxMAzDMGDGwDAMw4AZA8MwDANmDAzDMAyYMTAMwzBgxsAwDMOAGQPDMAwDZgwMwzAMmDEwDMMwYMbAMAzDgBkDwzAMA2YMDMMwDJgxMAzDMGDGwDAMw4AZA8MwDANmDAzDMAyYMTAMwzBgxsAwDMOAGQPDMAwDZgwMwzAMmDEwDMMwYMbAMAzDgBkDwzAMA2YMDMMwDJgxMAzDMGDGwDAMw4AZA8MwDANmDAzDMAyYMTAMwzBgxsAwDMOAGQPDMAwDZgwMwzAMmDEwDMMwYMbAMAzDgBkDwzAMA0DPYg9goXDOef40DMNYLizE+rZsjUGhUAAAzMzMLPJIDMMwFoZKpYJ0Ot2Vey1bY5DL5QAAhw8f7tqHtViUy2WsXLkSR44cQSqVWuzhnBPLZS7LZR6AzWWp8kpzcc6hUqlgeHi4a++3bI2B3z8XDkmn0xf8LwVJpVI2lyXGcpkHYHNZqpxuLt3e5FoA2TAMwzBjYBiGYSxjYxAOh3H33XcjHA4v9lDOGZvL0mO5zAOwuSxVzvdcfM5yLw3DMF73LNuTgWEYhvHaMWNgGIZhmDEwDMMwzBgYhmEYWKbG4Atf+AJ+5Vd+BZFIBJs2bcL//u//LvaQTuJv/uZv4PP5PD+XXHKJPN9sNrF9+3b09vYikUjghhtuwNjYmOcehw8fxrZt2xCLxdDf34877rgD09PTCz72H/zgB3j729+O4eFh+Hw+fOtb3/I875zDJz/5SQwNDSEajWLLli342c9+5rlmYmICN910E1KpFDKZDN7//vejWq16rnnmmWfwtre9DZFIBCtXrsRnPvOZ8zqPP/7jPz7pO7ruuuuW3DwA4J577sGv//qvI5lMor+/H7//+7+PAwcOeK7p1u/Url27sHHjRoTDYaxfvx47duw473P57d/+7ZO+m1tvvXVJzeWLX/wirrjiCikaGxkZwYMPPijPL7nvwy0zdu7c6UKhkPuXf/kX99xzz7lbbrnFZTIZNzY2tthD83D33Xe7N77xje7YsWPyc+LECXn+1ltvdStXrnSPPPKIe/LJJ93VV1/t3vrWt8rz09PT7rLLLnNbtmxxTz31lPv+97/v8vm8u+uuuxZ87N///vfdX/7lX7pvfvObDoC7//77Pc/fe++9Lp1Ou29961vu6aefdu94xzvcmjVrXKPRkGuuu+46d+WVV7of//jH7oc//KFbv369e8973iPPl0olNzAw4G666Sa3f/9+97Wvfc1Fo1H3pS996bzN4+abb3bXXXed5zuamJjwXLMU5uGcc1u3bnVf+cpX3P79+92+ffvc7/7u77pVq1a5arUq13Tjd+rnP/+5i8Vi7iMf+Yh7/vnn3ec//3kXCATcQw89dF7n8lu/9Vvulltu8Xw3pVJpSc3lO9/5jnvggQfcT3/6U3fgwAH3iU98wgWDQbd//37n3NL7PpadMXjLW97itm/fLv+emZlxw8PD7p577lnEUZ3M3Xff7a688spTPlcsFl0wGHTf+MY35LGf/OQnDoDbs2ePc25uIfP7/W50dFSu+eIXv+hSqZRrtVoLOnZN5yI6OzvrBgcH3Wc/+1l5rFgsunA47L72ta8555x7/vnnHQD3xBNPyDUPPvig8/l87pe//KVzzrn77rvPZbNZz1zuvPNOt2HDhvMyD+fmjME73/nO075mKc6DHD9+3AFwu3fvds5173fqYx/7mHvjG9/oea8bb7zRbd269bzNxbk5Y/ChD33otK9ZqnPJZrPuy1/+8pL8PpaVm2hqagp79+7Fli1b5DG/348tW7Zgz549iziyU/Ozn/0Mw8PDWLt2LW666SYcPnwYALB37160223PPC655BKsWrVK5rFnzx5cfvnlGBgYkGu2bt2KcrmM55577vxORHHo0CGMjo56xp5Op7Fp0ybP2DOZDN785jfLNVu2bIHf78fjjz8u11xzzTUIhUJyzdatW3HgwAFMTk6ep9nMHcH7+/uxYcMG3HbbbaKGu9TnUSqVAMwLNnbrd2rPnj2ee/Cahfz/1TkX8tWvfhX5fB6XXXYZ7rrrLtTrdXluqc1lZmYGO3fuRK1Ww8jIyJL8PpaVUN34+DhmZmY8Hx4ADAwM4IUXXlikUZ2aTZs2YceOHdiwYQOOHTuGT33qU3jb296G/fv3Y3R0FKFQCJlMxvOagYEBjI6OAgBGR0dPOU8+t1jwvU81Nj32/v5+z/M9PT3I5XKea9asWXPSPfhcNptdkPFrrrvuOrzrXe/CmjVr8OKLL+ITn/gErr/+euzZsweBQGDJzmN2dha33347fuM3fgOXXXaZvFc3fqdOd025XEaj0UA0Gl3wuQDAH/3RH2H16tUYHh7GM888gzvvvBMHDhzAN7/5zSU1l2effRYjIyNoNptIJBK4//77cemll2Lfvn1L7vtYVsbgQuL666+Xv19xxRXYtGkTVq9eja9//etd/w9lnB3vfve75e+XX345rrjiCqxbtw67du3C5s2bF3Fkr8z27duxf/9+/OhHP1rsoZwzp5vLBz7wAfn75ZdfjqGhIWzevBkvvvgi1q1bd76HeVo2bNiAffv2oVQq4d///d9x8803Y/fu3Ys9rFOyrNxE+XwegUDgpIj82NgYBgcHF2lUr41MJoNf/dVfxcGDBzE4OIipqSkUi0XPNXoeg4ODp5wnn1ss+N6v9B0MDg7i+PHjnuenp6cxMTGxpOe3du1a5PN5HDx4UMax1ObxwQ9+EN/73vfw2GOP4aKLLpLHu/U7dbprUqlU1zcxp5vLqdi0aRMAeL6bpTCXUCiE9evX46qrrsI999yDK6+8Ep/73OeW5PexrIxBKBTCVVddhUceeUQem52dxSOPPIKRkZFFHNmrU61W8eKLL2JoaAhXXXUVgsGgZx4HDhzA4cOHZR4jIyN49tlnPYvRww8/jFQqhUsvvfS8j5+sWbMGg4ODnrGXy2U8/vjjnrEXi0Xs3btXrnn00UcxOzsr/6lHRkbwgx/8AO12W655+OGHsWHDhvPiIjoVL7/8MgqFAoaGhmSMS2Uezjl88IMfxP33349HH330JNdUt36nRkZGPPfgNd38//VqczkV+/btAwDPd7MU5tLJ7OwsWq3W0vw+zjwevrTZuXOnC4fDbseOHe755593H/jAB1wmk/FE5JcCH/3oR92uXbvcoUOH3H//93+7LVu2uHw+744fP+6cm0s7W7VqlXv00Ufdk08+6UZGRtzIyIi8nmln1157rdu3b5976KGHXF9f33lJLa1UKu6pp55yTz31lAPg/u7v/s499dRT7he/+IVzbi61NJPJuG9/+9vumWeece985ztPmVr6a7/2a+7xxx93P/rRj9zFF1/sScksFotuYGDAvfe973X79+93O3fudLFYrKspma80j0ql4v7iL/7C7dmzxx06dMj913/9l9u4caO7+OKLXbPZXFLzcM652267zaXTabdr1y5PumW9XpdruvE7xVTGO+64w/3kJz9xX/jCF7qeWvpqczl48KD79Kc/7Z588kl36NAh9+1vf9utXbvWXXPNNUtqLh//+Mfd7t273aFDh9wzzzzjPv7xjzufz+f+8z//0zm39L6PZWcMnHPu85//vFu1apULhULuLW95i/vxj3+82EM6iRtvvNENDQ25UCjkVqxY4W688UZ38OBBeb7RaLg/+7M/c9ls1sViMfcHf/AH7tixY557vPTSS+7666930WjU5fN599GPftS12+0FH/tjjz3mAJz0c/PNNzvn5tJL//qv/9oNDAy4cDjsNm/e7A4cOOC5R6FQcO95z3tcIpFwqVTK/cmf/ImrVCqea55++mn3m7/5my4cDrsVK1a4e++997zNo16vu2uvvdb19fW5YDDoVq9e7W655ZaTNhVLYR7OuVPOA4D7yle+Itd063fqsccec29605tcKBRya9eu9bzH+ZjL4cOH3TXXXONyuZwLh8Nu/fr17o477vDUGSyFubzvfe9zq1evdqFQyPX19bnNmzeLIXBu6X0fJmFtGIZhLK+YgWEYhnF2mDEwDMMwzBgYhmEYZgwMwzAMmDEwDMMwYMbAMAzDgBkDwzAMA2YMDMMwDJgxMAzDMGDGwDAMw4AZA8MwDANmDAzDMAwA/w9xeWog4gCVZ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png;base64,iVBORw0KGgoAAAANSUhEUgAAAYMAAAIQCAYAAABjfgJiAAAAOXRFWHRTb2Z0d2FyZQBNYXRwbG90bGliIHZlcnNpb24zLjguMiwgaHR0cHM6Ly9tYXRwbG90bGliLm9yZy8g+/7EAAAACXBIWXMAAA9hAAAPYQGoP6dpAAD4y0lEQVR4nOy9ebSsd1Xm/9R0ah7PdIcMBAKJUWRUiIIDRiKCNhKaQVvCJMIK9A9QQGyUBjW0oCAIQq+mW2xMWgUFWoJBDDIoWYgoLWgHQQIh995zz1jzcGr6/XH6s2u/dS8hN6kMcL/PWmfde+pUvfW+b52zh2c/e+/YdDqdKiAgICDgrEb8nj6BgICAgIB7HsEZBAQEBAQEZxAQEBAQEJxBQEBAQICCMwgICAgIUHAGAQEBAQEKziAgICAgQMEZBAQEBAQoOIOAgICAAAVnEBBwh/Cf//N/ViwWO6Pnbm9v38VnFRBwxxGcQcA3xLve9S7FYjH9/d///T19Kt8SuPrqq/X+97//Ljv+xz72MT3pSU/SoUOHtLS0pLW1Nf3ET/yE/uzP/sye89WvflWxWEy/9Vu/dbuP+/KXv1yxWExPfepTT/vzb3bM0zm7Zz7zmYrFYqf9ymQyt/vcAu4+JO/pEwgI+FbEq171Kv3SL/1S5LGrr75aT37yk/XEJz5x4e/36le/Wq997Wt1//vfXz//8z+v888/Xzs7O/rQhz6kK664Qtdcc41++qd/+oyPO51O9b/+1//Sfe5zH/35n/+5Wq2WisXiQs45nU7rne985ymPJxKJhRw/YLEIziAg4A4gmUwqmbx7/nze+9736rWvfa2e/OQn69prr1UqlbKfvexlL9OHP/xhDYfDO3Tsj33sY7r11lv10Y9+VJdffrn+7M/+TFdeeeVCzjuZTOo//If/sJBjBdz1CDRRwBnhmc98pgqFgm655RY94QlPUKFQ0NGjR/W2t71NkvT5z39ej3nMY5TP53X++efr2muvjbx+d3dXv/iLv6gHPvCBKhQKKpVKetzjHqf/83/+zynv9bWvfU0/+ZM/qXw+r7W1Nb3kJS/Rhz/8YcViMX3sYx+LPPfTn/60fuzHfkzlclm5XE4/+IM/qL/927+9zWuZTqdaWVnRS1/6UntsMpmoUqkokUioXq/b47/5m7+pZDKpdrst6dSaQSwWU6fT0R/8wR8YHfLMZz4z8n71el3PfOYzValUVC6X9axnPUvdbvc2z1GSfuVXfkW1Wk3/43/8j4gjAJdffrme8IQnfNPjnA7XXHONLrnkEv3wD/+wLrvsMl1zzTV36DgB3/oIziDgjDEej/W4xz1O5557rl7/+tfrPve5j174whfqXe96l37sx35MD3/4w/Wbv/mbKhaLesYznqGbb77ZXvuVr3xF73//+/WEJzxBb3zjG/Wyl71Mn//85/WDP/iDOn78uD2v0+noMY95jP7qr/5K//E//kf9p//0n/SpT31Kr3jFK045n49+9KP6gR/4ATWbTb361a/W1VdfrXq9rsc85jH6u7/7u294HbFYTN///d+vT3ziE/bYP/3TP6nRaEhSxJl88pOf1EMe8hAVCoXTHuvd73630um0Hv3oR+vd73633v3ud+vnf/7nI895ylOeolarpde97nV6ylOeone96116zWtec5v3+ktf+pJuuukmPfGJT1wYfQMGg4H+9E//VE9/+tMlSU9/+tP10Y9+VBsbG6d9frfb1fb29ilft+XQTvf8ZrO50OsIWBCmAQHfAL//+78/lTT9zGc+Y49deeWVU0nTq6++2h7b29ubZrPZaSwWm/7RH/2RPX7TTTdNJU1f/epX22P9fn86Ho8j73PzzTdP0+n09LWvfa099tu//dtTSdP3v//99liv15tefPHFU0nTv/7rv55Op9PpZDKZ3v/+959efvnl08lkYs/tdrvTCy64YPqjP/qjt3mNb3jDG6aJRGLabDan0+l0+pa3vGV6/vnnT7/3e793+opXvGI6nU6n4/F4WqlUpi95yUvsda9+9aun838++Xx+euWVV57yHjz32c9+duTxn/qpn5ouLy/f5vl94AMfmEqavulNb7rN54Gbb755Kmn6hje84Zs+973vfe9U0vRLX/rSdDqdTpvN5jSTyZzyXhzzm31tbW3Za/g9Od3X5ZdffruuJeDuRagZBNwhPPe5z7X/VyoVXXTRRfryl7+spzzlKfb4RRddpEqloq985Sv2WDqdtv+Px2PV63UVCgVddNFF+od/+Af72fXXX6+jR4/qJ3/yJ+2xTCajn/u5n9Mv/MIv2GOf+9zn9KUvfUmvetWrtLOzEznHH/mRH9G73/1uTSYTxeOnT4If/ehHazwe61Of+pQuv/xyffKTn9SjH/1ora+v65Of/KQk6Qtf+ILq9boe/ehHn+ltiuD5z3/+Ke/9vve9T81mU6VS6bSvIYpedFYgHVBED3/4w3XhhRfaezz+8Y/XNddcoxe/+MWnPP95z3ue/v2///enPP4//+f/1Lvf/e5THs9kMvrzP//zUx5fWVm58ycfsHAEZxBwxshkMlpdXY08Vi6Xdc4555yivS+Xy9rb27PvJ5OJ3vzmN+v3fu/3dPPNN2s8HtvPlpeX7f9f+9rXdL/73e+U42G4wJe+9CVJus2iZ6PRULVaPe3PHvrQhyqXy+mTn/ykOYPXvOY1OnTokH73d39X/X7fnMKjHvWob/getwfnnXde5HvOaW9v7xs6Ax5vtVp36r3nUa/X9aEPfUgvfOEL9eUvf9ke//7v/3796Z/+qf71X/9VD3jAAyKvuf/976/LLrvslGP9zd/8zWnfI5FInPb5AfdOBGcQcMb4RtLAb/T41G1Wvfrqq/Urv/Irevazn61f+7VfU61WUzwe14tf/GJNJpMzPhde84Y3vEEPfvCDT/ucb8TzS1IqldIjHvEIfeITn9CXv/xlbWxsWGYwHA716U9/Wp/85Cd18cUXn+IAzxS35/7M4+KLL5Z0UJhfJN7znvdoMBjot3/7t/Xbv/3bp/z8mmuu+ab1jIBvLwRnEHC34r3vfa9++Id/WP/9v//3yOP1ej1CH5x//vn6l3/5F02n00h24KNYSbrf/e4n6SCCvqNR6KMf/Wj95m/+pv7qr/5KKysruvjiixWLxfSd3/md+uQnP6lPfvKTt0utc3s7ks8ED3jAA3TRRRfpAx/4gN785jffpmM7E1xzzTX6ru/6Lr361a8+5Wf/9b/+V1177bXBGZxlCGqigLsViUTilEj4Pe95j44dOxZ57PLLL9exY8f0v//3/7bH+v2+/tt/+2+R5z3sYQ/T/e53P/3Wb/2WyT49tra2vuk5PfrRj9ZgMNDv/M7v6FGPepQZdZRBx48fv131gnw+H5GjLgqvec1rtLOzo+c+97kajUan/Pwv//Iv9cEPfvB2H+/rX/+6PvGJT+gpT3mKnvzkJ5/y9axnPUtf/vKX9elPf3qRlxFwL0fIDALuVjzhCU/Qa1/7Wj3rWc/S933f9+nzn/+8rrnmGt33vveNPO/nf/7n9da3vlVPf/rT9f/9f/+fDh8+rGuuucZGGWCw4/G43vnOd+pxj3ucvvM7v1PPetazdPToUR07dkx//dd/rVKpdNoipsell16qZDKpL37xi3re855nj//AD/yA3v72t0vS7XIGD3vYw/RXf/VXeuMb36gjR47oggsu0CMe8Ygzuj+nw1Of+lR9/vOf12/8xm/oH//xH/X0pz/dOpCvv/563XDDDaf0c9xwww3q9/unHOuJT3yirrvuOk2n00hx3uPHf/zHlUwmdc0119yp8x+NRvrDP/zD0/7sp37qp5TP5+/wsQMWj+AMAu5W/PIv/7I6nY6uvfZa/fEf/7Ee+tCH6rrrrjtltEOhUNBHP/pRvehFLzJ65BnPeIa+7/u+T1dccUVkvs0P/dAP6cYbb9Sv/dqv6a1vfava7bYOHTqkRzziEado/U+HfD6vhzzkIfrMZz4TKRLjAM4991ydf/753/Q4b3zjG/W85z1Pr3rVq9Tr9XTllVcuxBlI0q//+q/rMY95jN7ylrfo7W9/u3Z3d1WtVvXIRz5SH/jAB04x7Ndff72uv/76U45zn/vcR9dcc43OO+88PehBDzrte1UqFT3qUY/SH//xH+uNb3zjHT7nwWCgn/3Znz3tz26++ebgDO5liE1vq3oVEHAvw+/8zu/oJS95iW699VYdPXr0nj6dgIBvGwRnEHCvRa/XUzabte/7/b4e8pCHaDwe61//9V/vwTMLCPj2Q6CJAu61eNKTnqTzzjtPD37wg9VoNPSHf/iHuummm8L8nICAuwDBGQTca3H55Zfrne98p6655hqNx2Ndcskl+qM/+qNvOHc/ICDgjuNeTRO97W1v0xve8AZtbGzoQQ96kH73d39X3/u933tPn1ZAQEDAtx3utX0Gf/zHf6yXvvSlevWrX61/+Id/0IMe9CBdfvnl2tzcvKdPLSAgIODbDvfazOARj3iEvud7vkdvfetbJR2MHTj33HP1ohe96BQZYkBAQEDAncO9smawv7+vz372s3rlK19pj8XjcV122WW68cYbT/uawWCgwWBg308mE+3u7mp5efkuGRMQEBAQcE9hOp2q1WrpyJEj33Ai75niXukMtre3NR6Ptb6+Hnl8fX1dN91002lf87rXvS7MUgkICDir8PWvf13nnHPOQo51r3QGdwSvfOUrI+sLG42GzjvvPCUSiZAZBAQEfFthOp1qPB4vdM/FvdIZrKysKJFI6OTJk5HHT548qUOHDp32Nel0OrI4BbCPNiAgIODbDYu0bfdKNdHS0pIe9rCH6YYbbrDHJpOJbrjhBl166aX34JkFBAQEfHviXpkZSNJLX/pSXXnllXr4wx+u7/3e79Xv/M7vqNPp6FnPetY9fWoBAQEB33a41zqDpz71qdra2tKv/uqvamNjQw9+8IN1/fXXn1JUDggICAi487jX9hncWTSbTZXLZSWTyVAzCAgI+LbCdDrVaDRSo9H4hvuzzxT3yppBQEBAQMDdi+AMAgICAgKCMwgICAgICM4gICAgIEDBGQQEBAQEKDiDgICAgAAFZxAQEBAQoOAMAgICAgIUnEFAQEBAgIIzCAgICAhQcAYBAQEBAQrOICAgICBAwRkEBAQEBCg4g4CAgIAABWcQEBAQEKDgDAICAgICFJxBQEBAQICCMwgICAgIUHAGAQEBAQEKziAgICAgQMEZBAQEBAQoOIOAgICAAAVnEBAQEBCg4AwCAgICAhScQUBAQECAgjMICAgICFBwBgEBAQEBCs4gICAgIEDBGQQEBAQEKDiDgICAgAAFZxAQEBAQoOAMAgICAgIUnEFAQEBAgIIzCAgICAhQcAYBAQEBAQrOICAgICBAwRkEBAQEBCg4g4CAgIAABWcQEBAQEKDgDAICAgICFJxBQEBAQICCMwgICAgIUHAGAQEBAd9yiMcXb7qDMwgICAj4FkIymVQ+n1/8cRd+xICAgICAhSIWi2k6nSqZTCqXy90lmUFwBgEBAQH3csRiMWUyGS0tLWlpaUnT6XTh7xGcQUBAQMC9GKlUSrlcTolEQrFY7C57n+AMAgICAu6FiMViWlpaUjabVTwejziCRCKx8PcLziAgICDgXoZ4PK5kMmmOQDpwDolEQslkMtQMAgICAs4GTKdTpVIpJZMzE42D8I8tEsEZBAQEBNxN+GaFXww+/6Igms8G7oraQXAGAQEBAXcDbo8CCLXQ6V7jM4PgDAICAgK+xXB7nEAikVA6nVYqlTJD7+sD0+lU0+lUiURCS0tLwRkEBAQEfCvhthxBPB63r0wmo2QyqUQiYa/h+1gspmQyaX0GsVhM4/F44ecanEFAQEDAXYBvlhGQDUD9JBIJJRIJxeNxcwI85umj8XgcpKUBAQEB3wr4Zo4gFospFotpNBoplUpZhkAW4DOCZDKppaUlxeNxjUaju+ycw6C6gICAgAXi9tQIptOp9vf3rRYgzRwEP59MJqYmisfj9j0Zw6IRMoOAgICABeG2HAFGfF4+SuHYj5uYTCaWIUAb8dy7aiRFcAYBAQEBC8BtOYKlpSUrEkML+SgfY4+hj8fjSqVSymaz5jigjdLp9F1CFwVnEBAQEHAXAiOPs4AaOh39QzaQSqW0tLSkVCoVOc5oNFK/3w/S0oCAgIB7I24rK/BSUUZMeDoIeNookUhoMploMBhYcZmMgp8tGsEZBAQEBNwJfCNH4PsDoIHmn8ucIU8fxWIxcwCSIjWDpaUlJRIJ7e/vL/w6gjMICAgIuAuQSqWsjyAej2s8Hp8iH53vK/CD6PzPcAb0HAwGg4Wfb3AGAQEBAXcQp8sK2EPgHcFkMjGqxxv8+fETPivwQ+roTB6Px5pMJsrlcgu/luAMAgICAu4A5h0BnD9Ujo/+ee7S0pI5Ap8leFoIx+GnleIwKCyHzCAgICDgXgicAP0CvosYIz//uK8XJJNJKwpj/P2uYxRIvG44HC7+GhZ+xICAgIBvc2CYpVmhGAook8lENpRNJhNNJpNITWA6nVo2gJSUruP5eUXSQUbQ7/etazl0IAcEBATcw4jH42awJUWyAb6XZl3EnhoCGPtUKmUqIuoB/vhkCdQJGFkRMoOAgICAexCxWCziCDxQC0ky6edkMtFoNLJBc/yLI2AaqVccxWIxKxAznA5l0nA4jMwzWiSCMwgICAi4nfAyUD9UTlLkeyggXxw+3RJ7P2JiOByanNQ7CvoKcEBMO100gjMICAgI+AbwYyQw2n4fMQViv44Sgz4/kG6+h8APphuNRhElEjOJYrGYUqmULbbhOf1+f+HXGpxBQEBAwDcARtt/wfFLihh9iro4BO8gMOS+8MuxqDkkEgnl83kVCgWlUimNRiMVCgVlMhllMhl7biqVUr1eX/i1BmcQEBAQ4EDEPp1ObbsYhtwXfSn2ztNA85mAl5Ni9DlmKpVSuVxWtVrVcDhULpdTsVi0RjXpoCA9HA41Ho/V6XQ0nU61vb298OsOziAgICDAIR6Pq1AoSJJJQk+3gUxSxMhLswmlkmxPAQVfHEY6nVY2m1WxWFSxWFS1WlU6nY48h2MPh0PV6/VIlsExFo3gDAICAgL+H+gRWFpaUi6X0/7+vvb3983gz+8fkBQx9n4vAXx/oVBQIpEwyod+hEQioUwmo3w+r3w+b1NKB4OBer2ejarO5/NKp9Maj8eSdFqp6iIQnEFAQMBZDS/59LODYrGYarWaJpOJ+v2+KXjmF9Hwr98/sLS0pHw+r/X1ddVqNTPeS0tLisViGgwGSqfTWlpa0v7+vhKJhLa3tzUcDk1imslklE6nNZlM1Ov1ImOsi8Xiwu9DcAYBAQFnNeDuJdkwuP39faOIcrmc0UY0e7G1zC+Z8ZlBNptVtVrVZDJRvV7XdDq1rKDX69lsITag5XI5tVotJRIJlctlyyb8/KLpdGrnSZaw0Puw8CMGBAQEfAsA/t1PDUXhk0gkTEY6mUxsCqkkmxnE+AhJkTEUjJn2E0lpFmu325ZlFAoF6zoejUZaXl42J+N7EvierGI0Gqndbi/8fgRnEBAQcFbCd/6i7/eD5cbjsU0cpSYgSblczrT+vV4vsnfAdwbjaJgnRDaQzWYlSYVCQel0WrlcLlIQbrVa2t/fNwdUKpWUzWatpjAajdTtdhd+P4IzCAgIOKuA8YdyYc2kJCv8enWQX0IzmUzUaDSsKSyZTGo8HhttA6UzmUyM/6ebGIcBBUV2UCqVFIvF1Gw2NRqNNB6PlUwmlcvlVKlUlM1mNZ1OLaNoNpthUF1AQEDAHQEG3ncQ+6mhXv/vi8i+WExkzw5iuoa9LFQ6yDgmk4m63a4dP5/PK5FIWBYwGAwii2zoOh4Oh8rn8/beg8FAm5ub6na7kbHWYRxFQEBAwBnA7wbgixHQ813ERPWe7/cSUmmWRfjtZfQM+Oe12217LjJVxkpIB/0LfJ/P5yXNisKNRsMyhF6vp/39fctmRqORRqNRWG4TEBAQcHtAlM9eAV8X8MVZ3zuA00D1Q/HXTxid7zZGQkovwP7+vnq9npaWltTpdEyFhJoIh7O+vm7H7Xa76vf7arfbisVi1mncarUkHTiJVCpl/Q50JC8awRkEBAR824AR0/PL5FEJzW8g87uGidQZNcHYCbIFHADyU96j0+nY8hmUSIPBQMPhUIPBQIVCwWoA/X5fOzs7li1kMhm1Wi0z7hShu92uhsOhRqOROatUKmXqI1RMi0RwBgEBAd+y8OodeHc/LZQuX6/VJ+LHuLMrwMtAfQ/BaDQyA+wLwb4A3e/3bX6Qfw3HyuVy6nQ6arfbdg78nH9xMBSKcUaAgvRdheAMAgIC7vX4ZstcUqmUFWmlGf1DZI88lKjej5b2BhZDj+wU2oalM9QJ/G7iXq9nkT0LbrLZrPUdJJNJ7e7ummGnwxgH0O12LdKnMLy0tKThcKhisWjyVDKUyWRidYZFIjiDgICAexXOdItXPB5XLpczNQ6PQeMMBgNrCuP4fqIoNIwfM03NgB4BKbq8ZjKZaDqdKpvNqtvtajQaWWHaF5JHo5HRSPl8Xr1eLzLWYjQa2TgK31XMMDscFc1ozCgKNFFAQMC3He7oCkev/snlcqbp94vnMaae9/ejoecNPbSNzwD81FKciqd6oI+Gw6FJUMfjsT3G4Lt+v2/PlQ4URe1226aQkoFks1l7Px7z85E8pbVIBGcQEBBwt+PO7vCNxWLKZrMReebpBslhtOkNmN8/4OcJjUajiLPwDWi8Fz/z/H46nVY8HreoHwkrNBQRPueHamk8HqtcLltWkMlkNJlMbDgd7yHJJKWcE1nOIhGcQUBAwN2GRSxyn+8bKJfLpg7yIyQkRVRFAOPPz5Cc4jCkWe8BktJMJhNZdo9xlmQKomw2q16vp1gsplKpZAolHA31BArBDMGjdkCmQn2CfgcG1OVyOcss9vf37/R9nEdwBgEBAXc5FuEEPMefy+VsRwBRN1mAN/7zfQR+OB1Ogch+PB7bMcgSUqmUFYHnz6Pf7xuN4x1CJpPRyspKpFt4f39fg8HAHEqv11Mul5MkywKglyaTiV0bVBHXSDGcHoRF4ox1Sp/4xCf0Ez/xEzpy5IhisZje//73R34+nU71q7/6qzp8+LCy2awuu+wyfelLX4o8Z3d3Vz/zMz+jUqmkSqWi5zznOadM4funf/onPfrRj1Ymk9G5556r17/+9Wd+dQEBAfcoUPDcGfgl80TpKHW8sodxE/OvoTiMg/B7i5kE6ikkr+v3fQZ8FYtFFQoFFYtFVSoVo3oYP12tVu119C1wzmQLxWJRuVwuMiI7m82qUCjYADvuHR3H1AyYbbRonHFm0Ol09KAHPUjPfvaz9aQnPemUn7/+9a/XW97yFv3BH/yBLrjgAv3Kr/yKLr/8cv3Lv/yL8Vw/8zM/oxMnTugjH/mIhsOhnvWsZ+l5z3uerr32WklSs9nUYx/7WF122WV6xzveoc9//vN69rOfrUqlouc973l38pIDAgLuDizCCUDTSIoYdX6GTfFjqL02388cItJHtcP3/ue+zsB0Ut/F7GWqZAzUGcg6ksmkhsPhKcfled4J8Zx0Om01AeYe+a7o8Xhsc5X6/f5dsuksNr0Tn1gsFtP73vc+PfGJT5R08OEfOXJEv/ALv6Bf/MVflHQwZ2N9fV3vete79LSnPU3/9//+X11yySX6zGc+o4c//OGSpOuvv14//uM/rltvvVVHjhzR29/+dv2n//SftLGxYb8Iv/RLv6T3v//9uummm27XuTWbTZXL5VMWUAQEBNz1uDMKIR/N+y5iP3I6mUwqn88bpQP8EDpJkf9LiiyyL5VKEaqG43MMMgO2i+Ek5hVG8Xjc5gf5VZjz2QbHxKijXAJ0HHsngAOhTjGdTjUcDtXv9/WGN7xBjUZDpVLpDt3reSy0ne3mm2/WxsaGLrvsMnusXC7rEY94hG688UZJ0o033qhKpWKOQJIuu+wyxeNxffrTn7bn/MAP/IA5Akm6/PLL9cUvflF7e3unfe/BYKBmsxn5CggIuPtxZx0BlAoFVLIDRkPTJxCLxUyuiSGmCDydTm0fgDfqGGNoHjIDP3cIY8/7+hHW85QRTWmcP1vSWGZDQZjn8P7UCZCmeloL58Z99MPzxuOxRqPRXTKbaKHOYGNjQ5K0vr4eeXx9fd1+trGxobW1tcjPk8mkarVa5DmnO4Z/j3m87nWvU7lctq9zzz33zl9QQEDAGeHOOIJsNhvZE4ARJhr2BhV6CAOKofZfFIhxAtQZSqWSqtWq6fnnZxVBNflJph5QRZLsvMg+iN59RuLPBxWSb1Dz/Quc67yklAyBmsFdsfbyrht0cTfjla98pRqNhn19/etfv6dPKSDgrMIddQQUfskIvDH03cJE8BSJoVRuq8HM7zHgtYVCwaSinr7xjgVH5A0/WQbGHopnfjmOp4JQI1F3gLL2oynodGY4HowI18dzfeF4EeqseSy0CnHo0CFJ0smTJ3X48GF7/OTJk3rwgx9sz9nc3Iy8bjQaaXd3115/6NAhnTx5MvIcvuc580in05HVcQEBAXcfztQ4eQPvDTENWL7O56N2nxX4vQReQjq/vIb34n34uW8qO93yG/98SeYAuFbGYPh9yL7JzTuU090rzh1JK9QS5+qdmV9sMz9PaVFY6BEvuOACHTp0SDfccIM91mw29elPf1qXXnqpJOnSSy9VvV7XZz/7WXvORz/6UU0mEz3iEY+w53ziE5+I8GIf+chHdNFFF6larS7ylAMCAu5mUBdgnpCXfUqzXQTzxpzIHu09z/HNXZ4egteff1yajbKYl4+SQfjXzYOfU9fAceTzecsCyHLmsw3viDj3+TWb3BMMPgok5Kd3lTM448yg3W7ry1/+sn1/880363Of+5xqtZrOO+88vfjFL9av//qv6/73v79JS48cOWKKo+/4ju/Qj/3Yj+nnfu7n9I53vEPD4VAvfOEL9bSnPU1HjhyRJP30T/+0XvOa1+g5z3mOXvGKV+gLX/iC3vzmN+tNb3rTYq46ICBgYbi9WQFG06tupNkMf7860vP1ROhQMBRePZ3jC7BkFRhcDOv8+GmKzTwPumeeMvIROudLsZhCNUYdmoefkeVkMhkLbqGoeA4KJ67LK5FQL83XIu4Vs4n+/u//Xj/8wz9s37/0pS+VJF155ZV617vepZe//OXqdDp63vOep3q9rkc96lG6/vrrI7M0rrnmGr3whS/Uj/zIjygej+uKK67QW97yFvt5uVzWX/7lX+qqq67Swx72MK2srOhXf/VXQ49BQMC3GDBmFEjnKRqMvzd0UEXzFItXC/E6L0Wdl5F6J+UlqT5LgNbxVNJ8FkHmwo4BXyzG0PPeFJN5Ld3JdDpzzjxOXwGTSzknxlZwHdPp1FRKHGPhn9Wd6TO4NyP0GQQE3PW4LfOBQghu3/PgXsbpDTtR+bwzgFrCWFJcRXJ5ujoAmYiXqPLF4DkMs6dxfEE6Ho/bc9k74ANb3pvCsndww+HQuo0Hg4EGg4FdG5JY5LLdbjfiZFiO4+sK7XbblEWDwUBXX331QvsMwmyigICAOw0yAP7v5wgx++d00bzfEeDnB/kuYh/5g3lJqe9APl0GME8dJRIJm2/kKRtew/+l2ewgHJpvLPNReyaTUalU0mg0Uq/Xs/PwvQ68j79vUFWTycTmEwH6Cnq9np0TxeZFIziDgICAOwSvqsnn86Z/x/jPD43zHLwUHSHB//3rpBm94+FVQ77wDPwICq/y4TjMFyLboJOZhjHOAePt34/6AOOqMfZMJWWO0P7+fqQ47ecTsd+YbAC6iSU5OFaG13EdfojeXYHgDAICAu4U4LyhZE7H4WOM51VD8xSunyo6n0H41/vI31ND88fEgKISKpVKOnLkiIrFoil05gu1sVjMFtVIUrfbtboBS2Z6vV5kWF4ymbTOYIrVXo0EVYVDGI1GKhaLGg6H2tzcVK/Xi0xBHY/Hlg1Isomn9CTgJBaJ4AwCAgLuNNgrLM0MsI/wpZkM1GcGPrvwz8Ooe6rHy0J9ncBnEfyLPJPXZbNZ1Wo1ra6uqlarmUTV7x6eTCY2SdRH36zTpGYAb8/7UbsgU8hkMkYrkZXgaBhgh4Pa3t4+pdfBT1H1W9d4b79LYZEIziAgIOCMgRGncIqm3kf2PG8+S/B0kTdq3gFQ/IXvxyl4aahvDEPiyc+9Tp/jEIVvb29HlENIO2nswpH58RjsUcbg42hYuek7mf0xiOiHw6EtpSFz6HQ6tqTG3x+/04B6Bk4B3BXjKIIzCAgIOGNAyfidw14hNK/qkWaZgY/IPSUkzegf/1z+7zMEP8nU9xtIp04M7ff79oWhTqVSRhGx0xj1Dwoov0ug2WxGltjk83mTig6Hw4iaiToDNZTBYKBsNmsGnp+1Wi2Tq7K/oF6va39/PzLgjnvK+dwVuwyk4AwCAgLOAL4pyw+S81z96SgiP5rBOw6Mmzf+ROseRNO+65cmMYy759cnk4mNd5Bmw+Wgb+Lxg7HT6XRazWbTRlhPJhN1Oh2L/P3o6EQiYRvKcrmcms2mBoOBnRdOgDWc0EkMxNvf39f+/r7tIyBj6Pf76nQ6Vq/wztPXLhhxjbNbNIIzCAgI+KbA4PIF3+8Lt/65vonMc/2+RsBYBwwbRVoe8w1hDJdjK5gf5pZOpzUej9XtdtXr9SLvNb9TAHoFeortYd7453I5xeNxNZtNO6d+v698Pm/n7tdZUjT2o6e5NulgxaUvCG9vb0uSOY3d3V11Oh1bmFMsFs0J+YIxNYt5ddWiEJxBQEDAN4Qf6eDlnBhbT834AqgUrQ0QCWN0meXD8X3NQZJx+Dy3UCioVCppZWXFzguD3Gg0TOpJT4DvXOY4OCLfzYvT4tz94vlKpSJJppTq9XpGDe3v7yuZPFiwg7zUZ0S8FzQPGUK9Xlcmk9FgMFCn01Gr1TIVkSRVq1Wtr6+r0WgYzUTG4emwkBkEBATcraCAO9+hK80cgHcEfiInz6VzGHmnb8TCUFOE9cfwzmB5eVmrq6vWmBWLxdTr9dRoNNTtdq0hC2dAoZZ6ADUBsg5f84CKIQPxhexut2t0En0E+Xw+QpNhnBOJhI2m6PV6kayE6J4sYTqdqtlsqt1uR2oR+/v7ajQatgXN01zQTZIsA1roZ73wIwYEBHxbAGrIR80UYJE64ggAz8PYZ7NZ2yWMYZ+fJOqb0vx7JxIHI6WLxaJWV1dVKpXUbretGFyv161j1xeqiZo5l/39ffV6PXsfRkFLs5ERTARlyFy/3zc1EAoiFEYsrE+lUhoMBnYML0llXAZqoL29PZOGDodDDYdDUxr5Pgfel8fK5bI6nY4Gg4Gm06ldb5CWBgQE3C3wY5290fZSTwqk0myHMAVeov9qtRop7voCMc8D8yMtkG1WKhUVi0Wl02mb6SPNjHo+nzfj6iWmfl4QmQf/9vt9o62oR5CVEMFPJhNzIkhAKU6vrq6as/TjJ8hGGIdNg1mhULBo3iupJFnWwD1ttVpaWlpSuVxWPp9XPp/X8ePHzRGQGS0awRkEBAQYKOBiqKF4/Mho31iFMfdbyjw9JMmKq+jlMWhE16dTGaEWymazxtMz7pnCLFG/72nwmcx4PFYul7PahCR7rR9rTUYgHRSU9/f3LRrn3IjwuUfT6VTtdtuifd8bQR0ik8lY7aNUKpnDWFlZscFz9XrdVmdyD6jPUKfwBWlPPy0awRkEBJzlmN805g1lLpezGT1w+0S8koyLZzQDkTJOot/v2/uMx+MIzQTd4Re9kxFALxEtw8VnMhmVy2X1ej2rAfiCLc/hNUTpRPyccy6Xi9wDis+oi7rdrjkVonZqCfQekKXghJC6+lpEv9+PrLikiY3CcLFYNLUSmQ0OoV6v2z2DMtvf31elUlGn01n470FwBgEBZzH8Anav84fmwHgBFDT5fF7xeDyijyeDQEvv5xL5cdPSbLoonbUcQ5opdRqNRsQI+25cP9ai3++r3W6b+iafz9tzBoOBcftSdGop9A9GnewFx0TxmZoE2cZwONTGxoZdT7PZVDqd1tramt03ispIVMliEomEOp2O1Q3W19eVyWS0s7Mj6aCG0el0bI5Rq9Wy0dXUJrini0ZwBgEBZyngvOcLuhhZOGrvJLyMEnkoxnI4HNrSdpa7++P7wq7/PxE430tRHj2ZTNqUUUlmGFENMdaBzt1Op2PzhLwklqzFj5JGiTQcDk3txPP8Ok46malP+IU21WrVag7QOSiKOp2OFYWheRqNhgaDgXK5nPVHoB6iDpNOpy176Xa7Rl/R27C3t7fw34fgDAICzkIwKI0vr9snAvbNY8lkUueee65qtZpyuVykM5YpnpPJJLLNy6uQcABw6tAf88oYDD7z+onoE4mEKpWKRfmoimjW8somspNaraZyuWxa/1gsZkab92BEBUaZbIL6ABlGNps1SWm/31exWDRaLJPJqF6v23V4hVA8HlehULA+ByglnB39BPV6PZI14cBQNjWbTVNRMTRv0QjOICDgLANRKgVfDCjFThwANYNqtapzzjlH973vfSXNaByi+3Q6rePHj6vf70eKvJ5aAVAlvhvYOyJpNluI/3e7XXMocPXSrKGLiB7qxc/7AV4JRcNZKpWyLmD/XJwa1y8dNIMxHoIO6EqlEqGSeN9sNmt7ElKplBnwXq9naqROp2M0mZel4ji8SqnVatk5dzody2YWjeAMAgLOEvgRENQB4LVpqvLTQtPptMrlsu573/vq8OHDymazFqnu7++rUCiY9DOTyejWW29Vv99Xt9vVYDCwAq4UXeXo5xDN7x+YHxdBdD0YDLS3t2fHxqiyTwAHNJlMtLe3ZzJSFtH7LIKC8nQ6tc5lCsfZbFbSbKkOGYGX1/qsKplMmkqI6afzmQV1Aqgn34zm7zX3pVwum/Pic0GFRYNa2HQWEBBwh4Hun+gYQ+VVQPMz9eH9h8OhTp48aVG7H73gMwiKpd1uV81mU/V63d7DR9EAQ3c6+Oxgf38/om4iA6Dpi3HTRObLy8vG87daLWWzWaspSLICt2+aQwI7Go1sJAXvkU6nI/JaX9vAQWWzWXNSKJrYX1AsFq0egVHnuGQf/BzHxLVT6Ebu6rOqRSI4g4CAswB+yByGbX7ENEVVDBgUzYkTJ6xbFgPN2OZWq6WVlZXICGrkkczcgR9n1IMkM7Q4Bz+/yDsMqCyi6Gw2a1NFS6WS1tbW1Gq1tLu7q36/r3Q6raNHjyqdTqvdbttzuc6TJ09GZg6h/KFu4sdHY/jJbnBIGPTt7W07r3K5bPeae8iynEKhYI/5LmWoolwuZ84pm82q1WoZFURGgFNDqhpmEwUEBNwuELnDtc/v4yUa9REor4OeoOGMMQk0QXk5aLvdNtqp3W5rd3dXUnRIHZEwBVo/DgJjh8GnaOr1+hjJXC5nPPrKyorud7/7qVKp6MSJE8rn82q1WtZk5umvTCZjWUo+n9fS0pLp+umPkGSjpckWcAKcD41pOEmcBeM2fHNZr9dTLBZTPp9XoVCwHgZfSOde+qF23EtoJTIBHGc6nbZsaNEIziAg4NsMSDH9whUiWHh8Inc/kdSPUSBbQH0DrUS0zXHG47Fx8bu7u9asJc34/tNRMX7Ane9sxoF4QANBmVQqFR0+fFj5fN7GUVALkGSGGkfC8ZCAdrtdc0AMp2N8NEVi6BtqBlAz3AOcK04qk8lEZgr5a67X69afUalUNBqNbDw2zhiKiYY4Rl7v7u6qXq/b+eE8gzMICAi4TcTjcdVqNVOl0KlKo5ikyOROv2uA17AYBueAIqjRaKher6tardrzBoOBjh8/rtXVVRUKBZvhg7qGQrEf5Tw/UM6/D85JUkTqGovFzMERGXuahrEUfjAdxprlNWQBZD7T6VSVSkWHDh0yJ4V8k01mPBeKhwyBTmwoJug3ppoib4V6w/n4ojM0EsX4RCKhnZ0do9WazaYymYztN+j1epZdePXTohCcQUDAtxGISlHQoJCBHiGyhbqRZsPjer2eyUahaYiCMegch/HO0BnxeFzFYtEKr9JM+kkxWpoZft9bwPGgiaCHUB/53gS/k0A6cCiNRkM7OzumIPJ7ihOJhGq1msllO52OEomE1tfXtbS0pGKxaHQQc4CYh+SX7OB06MpGNkqUThZAcbtYLJp8FYeCAceodzodO2feK5PJ6MSJE2o2m/bZDYdDy8j8vV00gjMICPg2Ahp2SRYZI0+kgxXu3q9Q9Ny+NHMQPM+rjLyzofkJFRHGn/f3yhvfCewbxaQZpQRlRJ0AHn5tbc2mlo5GI+3u7kaWxlSrVdspnEgkTJ4pyTKiXq+n5eVlOy9qITgnP3AO2gxjTwaFU+D/NMDxvZeNlstly0ZwiNQxuBY/XK9YLJosNZfL2XEZo+37NoIzCAg4y+EndALPuUMhUEj1CiEMsJ8/RCYwr6+nJpDJZLS/v28/H4/HarVa2tvbs8gfemVnZ8dGTftuWv++1CQ4FqobDB3nTiGX4/nCs58YyvnynmwjI4OZVwzhsDqdjtrtttUJ/J5jHFa73TZZrKe7MOyDwcAURsxGgm4jA0LuSkMcjq5WqymTyZgCipoIlBE9CYPBQPV63fohJNm5LhrBGQQEfIuAGfesesSIor0nKmcBCwYVuaQfEUHki9GqVqs2fA5qJpfLWbQ6mUxsBy+ZBU4Eo4hhY1wFlIvfMezrFJyH73j2Y63pKqZ4m81mlUgcLKWvVCrmBCkwY4TZJsY+Y4rGnIffxoZSh3tHxN7tdu0cSqWSZQHcHwq9mUzG5Kvz10gGNF/PIEPg/RKJhMlJd3Z2jPYi+8KBeFVXWG4TEHCWwnPyu7u7kYYxPxzN7yBgqBmvn06nkT0ExWJR0kxOioKFn7HRy+/grdfrmkwmKpVKisVitgzeL6wh4i8Wi6pWq1Z3IMKn+Ow3lKXTaXNgSDP7/b4ZeAq+yDWhd9glzHMovvrdxnt7e5ZBtNttVatVUxAhsS2Xy2q322bM/bjrbrdrhd79/X21222Vy2XT+3PPuT5oNRRHvo+CwjLOJZfL2TKdTqdjRXoK2X7UBc5jOByq2Wwu/HcsOIOAgG8BMOuG+TTo4Cl0MkWTqBQlzjz3jww0n89rMBioVCopmUxqf3/fDAxzdyTZDmDP70NT+AU4ZBp00FJk5dy9ZBUuHyopl8tZ9M05lEqlyHMk2XweqCVfIOecKNpWKhXLaDC8vpsa+gzOniIvg+h4HTQa4619gZ3sgfvtpZ/UIZLJpNUcWHbD+3KNzDuiaEy2RDEc2qvZbEaUSYtGcAYBAd8CIOrc3t6OFCn9ngCicxqTUKjQXYs2Hc4blQrRKsfAaSABZcAa6iKyBwwo0zyXlpaseE2zF07LF6zJNKCU0NVLsjoH50yDG4ofImPOMZ/PG5XV7XbtfTmmp8Z4T+4JNBXUD//3XdJ+lhHXjJPD8XjqCJoOZ4W8tFgsGrXjaR/oL3+dOGkcOsonppySUS0awRkEBNzLQVQJfSLJIm0yA18DwOj7gXREmBRL54esocDxXbt+zHSz2TT6xO8zQOnj1z/y3n6PgZ+IiuGlPgCdRcTruXZqAn7UdK/XsxHWHH9nZ0fxeFxHjhyxmoo0GyGRy+VsOxr3gfvl6w5E5khk6RngHuZyOcseUCzhHMlYoNSSyaT1CvgxH9LM0TC/SJJqtZplHThdsggcG44v0EQBAWcZMEzSTAdPRA4P7ukaonkMOhEpGnU6bKXZTgMMIwPe/DYtZI3FYtFejwInl8tpeXlZ5XLZipudTscyFC+B9BvDksmkqtWqGVLOib4CRjZA5+BEoImog5RKJaVSKXU6HTWbTauB4FhWVlbMuA6HQ+XzeVMq+W5nsgbu3d7enjkFDDyFbO479Q2KymQlZAk4U0nmsKB5yNhwgozk5nNZXl42pyrJ6CUyGb8xbpEIziAg4F4KGqZ8oxE0BZJFLyeVZstg+DnjIniczMCrhjBu6OE9XbS/v29GFKOIzNMbWgw29QuKnkS20mxYXqFQkCSb9ukbzjh2u902CotaiX+cERTtdttGO1APIIvBgFLLQBnkh/RJs81pfhE9Ox+oG6BEkhRxHPycWkalUrF7zn4CegO63a62trZUKpWsgN1qtSxb4f6j1uI+Innlve6KIXVScAYBAfda0JnKvB8/tM1r7+Hmpdl+AiJpuor9IppkMhnpV2Aqph/tgLaewjVRME6HRe5+NSa8PrSQ58YlmdNitDRjJeDNOS+MM0VbuoahVlAL8X+Kumjyp9OplpeXTYmE4okMIJlMKpfLKRaLWdOYnxF0zjnn2LkhkfXOyi/f8dkaPD+RPlkQhW6/NIeF99x3lEq+5jMej835STIaLpFImENdJIIzCAi4FwIpqZcpYiiJcqkb+O5d3wGMUfYLUuCpyQwkmQPwXcEUkCuVihWIPX/uZaJ+fLU/Rww65+Wjd79IR5IpdVhrScGa7Gb+evg/BetGo6HzzjtPhUJBw+FQpVLJ6gE0yvlxExyfkRqcI3Od2u22NdwhIeUelkolc6D++hOJhK2xpNei1WpJOsgmmEeUSCRUr9ctK1hZWbHx1Gtra4rH49rb29Pe3p6ds+/bSCQSoWYQEHC2gImZfjaQH+vsG7Sk2SJ5IndvvKCDcBQcazKZmLGBkiDKZlBdNpu1mgD8fi6Xi1A/fiIpmcBkMjHaBWeGEfcafpwCx8NRjMdjWxDD82lGY54P19hoNIzSQu5JbcHLQ6HI2u22hsOhcrmcUTLUH3heqVSKdAwzOpvdxxSjafjjeqCGyJxisZjtW2Cs9S233BLpeD527Jg6nY46nY52dnY0mUzMObTbbct+UBp1u12dPHly4b9zwRkEBNzLEI/HbTIozVYYcE/J+OFnSCWhhYjKySD82GPklhwLSgnJJMcvlUoql8vmdPzICr+AxmcZfiy1H32BM0L77xU3OALoLI4FvUJ0XSwWFYvF1Ol0NB6PValUjCYrlUoajUba3t6OrKT0iiGcI5lLu902g0zETQaBNNXvVGa8hG+Sa7fbWl1dtXsPrebHgDNnCEfnJatQUa1WS9vb29ZzkM1mVa/XVa/XzRlQs+EeLhrBGQQE3MvAKAiveYePh4dGo4+GH0ULih0/aZOI36tboB38KAiM19LSkhkkol6cCtG4NMtCcCZw/H4lJu/hdfe+hgGXjqqGc2GHABkFhproGNlppVKxXoeNjQ01m02jzgqFgg2L4/0ojHMvidbpUuZaoc5wqGQ9SGExyHRi+xEV3AOOl06nTenU6/VUKBSsw3owGGhnZ8cKzDT5lUolK5wXCgV1Oh0dO3bMMocwqC4g4CwA0S40x3wEjbMgMpYOFqhgIOfHHGM8yDA4piQrrvpjEy1ToJ1vqsKBePjhafycKB9lEU4AGshLV309w4+qQLWE8d3Z2ZF0EG03Go0ILSbNsh6viuJ8PMVGZkQhFkUU9wKHgTyXcR1IfdlhjAPEAfhiNh3E3W7XMoydnR17jMyHvojt7W3FYjGtr69HZLwIAbg3ZFaLRnAGAQH3MqBhR5XiKReMTqlUspn5RNz8HDoIZ+A3j9GAhTGjQxgJJFGsbwjz28t87YGo33c3U1Dl+RSQ/YwdjCiv96s3qSn0+30Vi8VIpuML09JBZL+5ualCoWBcOqM2mKuEcywWi5HzzWaz6na7lgV0Oh2Tl9LtS+GWLMxnBzSAdTodawRErkptgwY5JKVbW1s6efKkzSFCSrq/v2/jt2OxmBqNhpaWlrS1tWVD+Sg8k+kxOnyRCM4gIOBeAubk1Gq1yOA5onlULZlMRrVaTZLMSEBJEGF7R0CE7NVHkqx/ACoFUPj00a40o6r4maeEeAz5oz8vImVpNl/IL6rBcOJgpFmxeDqd2sweDDXF262tLVUqFZVKJYu0l5eXbcRFKpWySazQPryP3zfsR2P7/gkyCpr5qH1wf7iH1GT8mAi6pBk812g01Gq1IjupUW0dO3ZMu7u7ymazqlQqdn2dTseyKTIIGvTCOIqAgG8DnG4WPQaINYy+UOpnEDG10xcnGXrGmGYMLWoeony+59/pdGqdyhhkXufHRCCvhKbAOUExSYrQFpwvzo1jM4XTf/F8SRFe3yuRyCaI0jGUHJNGNmYAoebBoZJxeMcIvcT3vA/3K5vN2ngM31FNrYXrkmSZTTqdNuUQhWHf+V0sFnX8+HFzjL1eT61Wy+YNSbLr8Vkh70nDn3fQi0RwBgEBdwNO5wAAtEU2m9Xq6qpt7Zqf9Y/DQJWDYsV3xqIQ8nJSOm99tO0LuNAufgAeOwEA9A3vPd9b4McnUHQmguW1jHbgmjiPeQoMZ4PxhTuXZEPsKN5ms1mbMkrfADUVCs0UeXEGGO9kMmnziHi979nwtRdPg+EMJEWyplarZb0D3AefGfX7fZOack+YoTQ/JNA7593dXbXbbbsnfB6LRnAGAQF3EW7LAXhgsJkNlE6nTd2CoaRzFUNFBIlhQnbonQNZANkDRg2DAv3Ba3EWPlKltwEjjLPxSifUNPN1At8AhyPgen0R2htfXgP1gloKGaif0EpvBE1j3W7Xms6YI8RiGeoHkozO8VSLb5bDIfEafsbjXD8FeY4JHVWr1WxBDsbfjwPxG9hWV1ftcyHiJ5vAMdGN7NVat/d360wQnEFAwIJxR/5QoU2IbjG+0oxGwSHMD39DOirN6CbfXYyShUjcq1SkmfFGm09nLVEw30szBwPINHzdgHlD1AwwYDyfgrMfIe0zDa6XWUatVsuieBQ60CZkNsvLy4rH4yaJZRSFp3OQ1EIBYXC908XJMR4D+HEWZAWcB0Y7kUjYMh8K0n5GEwVmjsv3TCFdWloy5VKz2VS/37d7xznjOPjdWCSCMwgIWBDuaLTmI2M/5AyeGqNB4ZGMwEeJGD2KjRhkokn2FPN+/NxTQUTaFKnRxmPIKLpi+D0Xj6GVZlE2GQXn6fsOOF8ibqJsnBhGGyfFeeK4uB90OtdqNZscWq1Wtba2ZlE+s48w5n7OEY7N91DQX8H5kdXgICXZRjWun/EWdApXq1X1ej37vPb29lSv15VMJrW+vm7FZAz93t6e0um0SqWSGo2Gjh8/rp2dHSu4z2diZBqLRHAGAQELwB11BPN8O5QNETjGHboH4+X5dwwcRh+56TyvjSLFT8H0RobjYoBxCp7i8PQKhpzxD2Qd8O88R5oNqeM1XCtZAvUNsgSuzW8zoymNnQJw6rlcToVCwYrO5XLZGsZ8dzFRuX8f3y/hpaE8zr3ysl3OzWcTUHU8Vi6XVSgUbKw3+6vJaFZWVmxkRiKR0AUXXGBZ1nQ6VaVS0U033RQZZufpukATBQTcy3Bn/yi9cYVP7nQ6Fv2jtWcBPHOEmLmD/p4xBYyrxqnwcx8NS7KuX6+sIQqlD4EVmb6QTfTsp56SfWAQ53sQUC1JMhrJj1SAnuIYOEGAQ8nlclY0J4tgeU2xWLTCN06EURQ08fkubt8ZTaaDYffKKO/oyJr8/CQK6F4qi5KI+8zso0KhYBQg19dut00Wy+fOSHGG1rVaLcvmOB8fQCwKwRkEBNxB3FlHgIRyvqcAJYykSN2AjmQiV4we+nlv7L1ax2vjyQ58kZcomPf0TWMUOn1Nwzex8S8Gdr6G4KWnfraSP1dGZFNA9RvSJNm14Si4B71ez+YADYdDHTp0yF5LppDJZFQul82ZSrPpp/5zxJj7Tmbfmd3v983IowrqdrtGKbVaLXsN/H6j0bBi8HQ6te1lmUzGPje211FjmE6nJiSo1WrK5/Pa29vT9va2zWjyjmeRCM4gIOAO4M7+MaZSKStw4gSKxaJFsj5jgIuWZt3IGD0e5/nUGjBwZBFw8lAdNDPNq33mxzH4iZweGD7+nR8HAWUFPcTaSSJa/mWvAN/T+ev5/kwmY8ocsgiUPiiGcKocg3tJzwFR//woBy95RcVEhgOlQ6G6Xq9btkSm0Gw2I84tlUrZFNVut2sOAKkuM5a2trZs3DVzm5jSGo/HtbW1pUKhoHg8bmO66ZRmjMeiEZxBQMAZ4s46AiJWInyyAXbgUtzFwGDEaR4jmicChTbwz/V8vten+/n7GD8iemoTTCglEvcOxfP7ngbyTsHz7XD8dDuPx2NtbW1Fhu2hjqH4yuhslDaj0cj49lgsZpNU8/m8UV2Mm+D8odPmewd817OX2UI5eepIkg3QazQa1hMwT8Nxf2KxmJrNpu1nZlIp94wR25PJwQrMWCymfr+vVqtlz/X9Dl5iSzbkez0WjeAMAgLuJlATIKrHESwtLdkSGZqRRqORbTDzRVPfqCXJjCqFZmlmhAGGzReYJ5PZ0hsiVjh1ipV03pIdzBd+eS//vaeestlsZAIq0XSpVLIaBuOmkWz6URLUEHBsg8FAmUzGnoPxzufzyufzSqVSVmPxI6z9zgWuA2NOY5ofU+GLxETxrVYrQtlh7KGHqtWq4vG46vW6TR+FWuIz9jsKpINsbGdnx8ZP0GtAN3Wv14v0eXhJb+hADgi4h3Fn5KMYPqJIaA6oDIq2PtLHKFNUpYnK8/FeWcO/vrELg++VPZwTVI4vnOJ8GP3s6w7eyczLW8kKMGCZTEYrKytKJA5GRTO/3+9h4Hy4PzRk0eXM0D6vUoICYpHMZDIxZ1AqlexacGRencQ57+/vWwTvaTMew0k0m01tbGxImq36HI/H2t3dtRWbXBfD8mgS8/sLcGbMWeK5no7zg/y8Gss3nHENDMdbJIIzCAi4nbgz9JDnpHEERLnlctkMEQYV1U2321UmkzEe3/8c4wCl5EcmzBdEvbqHDAVaiIUsFKiJtL381NNBkiKZgS8OS7MMiOmncObIPDHa3sARwWOYeQ/fXc35SbOheWQVOE8/d8kXjL3Dgs/n+dxrFtucPHnSVlcyRsIrlIbDofb29uz3wReJGW9BoRnDPb90CIeHEyQAmG9k81va2HWAA1s0gjMICLibgPGDJoKTJ5L027VisZgVXKEQiLo9J48hni+KEkmjt5dkhWqeD2VVKBSMmvANWn6WEcbVv16SOQrfhQs9gwFDfYMTYGENYzJ8jwRjObzWHyMK4vGD4W1E6jgCmrw4ru/Z8EVuT6d1Oh2rCWxsbOjkyZORJfWcl6ewptOpbTljYB4OQTpwDu122wy+p6IoJOPYga/PSLLuY64fio21naFmEBBwD2ERUj6Ms98JAM3CY+Px2ObsE5X3+33LJLzG3i+FkWaLafje/0tdgOMSTWezWeXzeYt4pdlICF8U9l3QUBi+gCzNMgL2N1Mg9ZG/H8dAgRc6JR6PW5bCsSi4UjxF6sr5ob7BsCK/JPPwTsRPWY3H42q329rb21Oz2bR9A5Ks4C3NhtQR9WOwGSjHZFL+v7m5afUQKKF+v2+bzegCBxSGfT8I14MEGIWVFwGEzCAg4FsUROJ+xg9/1BhU36xElD2ZTNTpdCI1BpzE/KgHjL1vlJqfvQNNJc0mZeKIKBT7mUF+T4JvzvLPg76Zr21IsveGt+fceQ7ySU+NcK+k2QA43/FLpE5B2VM0zWYzsrUM9ZSPrMkIWq2Wjej2jX3UGlB1sRoTg00heDI5WJrjj0NBm3MiM0KBhECATJD1ntRDfPMg93h+xhG/B4tGcAYBAd8EdyYrwCAxfRMDimGBOmLBPek/RVE/ksJz8lI0E/CUEV9kHv51GHR+jqxVmjUzeefiC8vzyiF/LJybzxRYLuMltN6Q+cIy/QZcGwaQqBzVFBSOr2VQlOZaMMY4Lb8ukv+fPHnSsiVJ1rfg7x2FYWio0Wik3d1d63LmHiGH5ZxRB3W7XaOPfNGecdw4et9RjjNATcZrcTRcc1ATBQR8C8AbRIyYj26JiomUoWUwMhRfi8Wi0QrzXbMYIuShvmvYGw0iXW/UqQfwfxrdGJDnqQuewzn4Rjiu0+vieW2xWIw01jGSAmrIOw4MO/cOZ0nfgb9esiVUVTgU3pfj8nwcCUadQvT8HgMW2nCvMpmMOp2Otra2rKjO+7bbbaODfFe0H03h+wTg/726yzf2se+az5r77gUD3Hecox8wuCgEZxAQcBs4k6wAowE9QAHTGyh/TN8r0O/3IwVEJohCwRAd+kif98RQ8L3fL4zR986A88ERMNIhmUxahytUDudKhoLhx8B7KoprLBaLNlQvm81G6gW+jkGDGBE6hp6CMo1wRMG+J4KMwHcr++v0TsZPPIX2yWazRsf4Ogr3AaPO94lEQnt7exaho3xKpVKq1+va399XPp83xQ+GHmkpxWR/Lrxvu922LMZTSgQR3W43sijIq8QWieAMAgIWBKJEDIakSIQO7YKhnufQ4cKRhlIwxfh5CaLvrOV9OM6805EUcQQ8189FSiQSVjSF7vA0EQbfR/HzPQ2ohdgtgPoGp+Mlr9QuMOTUTJBwQqERVcP5w7VzTRxrMpmo2+1a85fvtOZcUfagABoOh0ZTSYoouyj20hOxt7enRqOh7e1te70kNZtNk6lSR/Bzh6CJcBC+MxxHf7qGN5xgJpMxWSo1IT+3aZEIziAgYEHwf9jQChhdHzl7x4DcE8OAk4AGkWTGAY06nbmeqplvQvOvnaeXfHEVo0yhlujTR9e+9oDhxDj7wjUjJzDyqIJwBJyLLxgT9cOTc/0YRqgTVDXxeFyVSiWyvQ1nQO8EjozrnkwmVuTl82H8g6fCPO1GZJ5KpWzSKDUJFtVTWObz8419SF0x6iwI4r7yfMaBUAvh9QgJaL7zRWZeu2gEZxAQ8A1wpoVj1CcYWvh0H8XDl3t5pZeR+j98XwMAGMp53hgD66Wg89HjPJ3EOXulkqRTnBDP5TGv7KEmQoSP46OD2XP3fA0GA9XrdU0mEyumAgqoGHAaveDYGdHBfWXQHE4N59Htdo1m8udA1M/POW/vfLlexkrjqHzm5B0ZxV8cNv/3/QQUhzknP3nU039eUYXUlKyQzx7nh4x2UQjOICDgTsAXi5ENznfuet7ad8JidIgGpVmB0Ct2PF+MQSBKxOFIM92/zxakqBPw0f581jAcDiPKFn7uVUPzenivkKJgjIPjmjGe0E+MfKCWwH2TZmO0p9ODkc/1et2mdbJfmCmm2WxW3W5XqVRKKysrds6JREKdTscids7RTyBFOsp5Y7h91sJUUY7HuIxKpaLBYGBjtL0KyBeHoZoobvMzP5nVS1IlWR+K/73hc0Q2fDpHvwgEZxAQcCeA0cOgQ/f4oqTn1T33TeHYq4qgU+LxuI1amB+t4DtrfRMYP59vHpt3RIBI2TsmImZfHJ7PDjiWNOtVYAa/rw3MF1F9TQDHEYvFrImr2+1a1zWGlQIqjWuM7SiVSmq1Wtrb29Pa2prdD190J+vhmN6Rch9oCPMLgHBSGP16vW4UDs4Mh9ZqtSIGG6fjZwd5+s5ndV4pNi8PzmazVj/g2rgOT4EtEsEZBATcCcxTSZ4q8XJPL72UZgYC/pjHiAqhXnz07OcRwan7AizGxhs7X1T2HcNEr36lJbUBjKnfT4wT8iodX3coFAqKxWJG8XjnBW+OwcUwUygmAvcdt/V6Xc1m0zqOoZPo/GV0B4t3vOPxVBuD47j3GHvuPWoe6Be2qXHtUFDxeFx7e3u65ZZbdPLkSct2cJg4d+67p/DIApgpRDHb12L4bHDg0E04B2mmAuO9F43gDAICToPbUy/AGBIFYhgxrPNqHO8I/B+zp5m82oTI2O824F9PawBvXDg+RolI0jct+YjUOyVf18DIYfR4P2ShLJCRZPJYzhv5KQoeDJ0fSdHtdtVqtU6Zp8RSGN6fIX65XE6TyUQ7OzvK5/MqlUrWP8A94bwxqK1Wy6JpDG0sdrCIHifKfcepcf2MkTh27JiazaaazWakoY3Mif/PD5GjjgCNdLreDR80AJwT1JSXFOM0F43gDAIC7iDmNf6k8PPOQIpmBr55i595/T3fezrJq5D8a3wG4FU0GFxvmHgMAz1v4MkqMP7zE0D5l36IQqFwSmQ+Go2M3qLXwvc9eHqDLIRr6Ha7dh2obHxjGPeEcRE0jlFQRd0Dr97v922/ADsS/BRUCubtdlvxeFzValXFYlHNZjNSzB2NRur1epGZUb4uMZ+VsKiHegFUFPJZHL2Xv/r77OW3OFp6QHwmsmgEZxAQcAfhI3zfVeuLxzxv/ntf7JUUMexEnUSTnjbyXbbz0STvMW9IAY/7ZfQYMs4JSodCq59dxHnQUObnHPlzxihTI+AaGIvNdXnahOfizBjh4Z0KG9BwUhhf6i4UdSn6tlotm/GTzWbN+FObQO5ZKpVULpet4MwoiUajoePHj5sMlUxsbW3NrpXje/qOz9vvpvY1Exy0b+Ljd8BTbDyHnQ7zmQWb1xaF4AwCAm4HPHeLAsUX/Pze4nmZqG/UkhShGbzqx3Px87w874MzwHByXL/ERZoNeOP96ESGp+fnvqgqzfTtjI2QZHQFmY+XlkqyTlkvp/R0FN/7Mc+MYuY92Xdwuq7mfD4fqTdwfcPhUIVCIdKwhr6fjmF/nGQyaSOqcSo+2yKaZ48EhWUyB+6Fbw5D8gn9RLbAY14qiiGfr9vw2XulEM6OXgvuN/c0LLcJCLiHwB81skkMsjf0p1P3SLNi8bwiR9IpGQIqIhwMBgsnMP8auG0/adNLRjlnSRbdekOEIfUNbTgZZgml02lVq1WL6pntwypLP+eH8/CD1HzjFHuAMXpkK8zwmW964z2SyaQ18nFdGHRqBJ6eGw6HkSF5KJGkWad4NpuNGGpqFfD83Mvx+GCQ4Nramg2fo6ekXC6b4glnwigR79B9Y6CnvLzx577x2bDyE+eUSCRsk9v879giEJxBQMAcTlc8prBJFE13Lc1aRHX8kfrInNfzrx8BLc0UP75BbX5XMgbaOxsK1ry/l6Bi5BjdwBA66hC+j8DvRcDxsJMAdQ3RcT6fV6VSsb3G0+nU6BcyAN+FS6bRarWMr8d4+/EK1Ask2RgGms280YQ+InNB+ePvP93J7FLwhXWoLTqpoZkajYa9P9E4Re1sNhsZAYLDwAlzzjTF+U5qX5vxii9fdJ4vqmezWbs/OHI+R9/NvWgEZxAQcAYYj8c2zA0e33fj8oc6H7lh0LwKBfB6DII3bBh8v3NgvlMYR+GbxBgHAXfOoDRoovn9vL5pjKgfQ4dxpGjJOAiuHSUO1zY/qC2RSKhQKNgoBVRC3jDyf0nmjChOcz9SqZTK5bJyuZxF4lBNfsUm98l3+lLwhVrimmKxmOr1ur03zoxFOKPRwZ5lrlWaFbrZVUCDGXOjvISVOUX0DuAoGHRHxoRjzOVyNl+JukO327XNajgpPptFIjiDgIAzgOd2fdMWmQBGkEjdq1uIFonuPeUhzeoSGGaoofkRF9Pp9JRBbFAjRJoMiEMFg/EnK5iXkSJhZOUlxplxD2QNPB/d//xUVK4Z58M1zmdNdPTS5+AX//Cc+VEXROnQSpwbKiDuh7+vzWbTzpX7SsTPefpInc/NK6fi8bgKhYK97ujRoyZ9bbVapmSC2qErmWi+1WpZtI+qKJlMqtVqmaOnQ5nzRkK7v79v50BvxfwGt0UhOIOAgDOANxCSIpGrNNONE5F6jT7P8/UB/zMe8/QTjgBDy5wcDKVvvILeYohds9m0aBJOnMImNIunl3zNg2P53ctw5PPyWa7VK2E4X7qHMebNZlN7e3uWDUBzSTPaa34bG1E19x0jmUwmVSgUVCqVIo4FJ83wPM6V86TuAVXEfaVmwXt6GSvXjGMqlUqqVqvWw8Ax+cx9J3q5XLYJtN1u14w5DpgCPIEFM5kkmeLJg6L1ohGcQUDAGQDjLc16BzxFNP9cH8kT3XvljX89XDbyTV8w9gogXscC+MFgEHEcS0tLJp0kgsRpYdT94hRJRgtRMJ6XpqJ5h76RZn0VvosWw4/axo+QGI1GqtfrZrQpWk8mE5sEOplMVCqVLEPh/lBM9ooc7pNfxMP94d7NK7GYQIr2n/tITYXZTLyWY9PJ7GsE3NNisWgZGMfkc4Aa63a7qtfrGo1GyuVyETks99/fx/nBe7wOhxT6DAIC7mFACfmImujRR/xSdCQBhtfLRXnM00EUbb2B881kPvJkd0K9XlehULAaAVEwBhDumfeVZkPPfK2iUCioUqlIOqBLoGFwUsVi0c5znurCAbRaLTO+ZCN+1ASvIcLHCZTL5cg4Cowq8k2ckb9Xvt8ASSnOD4fFNTPkjgU0nt6Dqx8MBqZukmZzl3CsqISQuw4GA1t4s7KyYt3U1FcoqPM6XxDmfkITeXUXVF4ul7PPg+tgKU/oQA4IuJfA0yoYG6+vJzr0kew898/jGDs/G8fz716eSKTNREyvUJlMJqpUKpFIWJIZGWgZSRFHQTRcKpV05MiRCM3UbDYjUbbvTZB0SgG43W7bEh4oEUlWcOf5UCUUoMl6WGjvMxBvpHHAUCtepcX1YliJzpkEKilCSzHignuCygn58NLSklqtlhXIcfadTke7u7uRxq9KpaIjR46o0WhoZ2dHvV7PqDgaznCu7D1mb3Kn04l8lj5I4Pcrl8uZBJjPatEIziAg4AzhaSJGM/g+AB+temPuaSIiQCJc5v9Dj2AkAZE2BgXj4UdPUHREweJnFHnJKcbP90ggWazX65HGLq6PZiuoDXT2jJ/w0s1Go6FWq6V2u23PK5VKZuALhYJ6vZ52dnbMkaDKgV/HCRWLRYuscQresONYMNZ+xAVOhnvS6/XU6/XMkHop6Xg8tqJ7LBZTsVjUdDq1mgAROTUQSdrZ2TFqy48OgWZjkCAzlXiM6xmPx+b8CBAYz+3Py48GGY/H1oS3aARnEBDgcLoeAw/fCCYp0hzmo0dknl5RhKQQIJfEUObzeRUKBeP6E4mEGVtJxj1jJDiGH2fgl6r7wWbw0F79g8Pxzov3SCYPxmuzuYxI13fHIslklEMsdjCOGmMONYWzpAmMSBkHinGUpF6vp3w+b0odomUKwb7zmmyLLIMZQvV6PZId4UC5bzghv3bSU2U4PzqZuZ9QgRTweW8osr29vVMyQUnW3CbJ6KbhcKidnR1ryMMZ4MCbzaapjVZWVuxz4/59s9/TO4LgDAICzgBIIDFIvj5A7QAH4McN+OmUXrWTTqdVqVSsmcs/lz/46XRqUbafdSNF5x5RcMSA+XP0tA5cvB+CVyqVtLq6qnj8YFQzKhb4e4av5XI5lcvlSLczRjifz1uG4p2D74CWZPUS3t83c9HsJsnkr0hAGemM0fZy0EQioXa7rUajoWazqVgsZv0E9AVMJhM1Gg2LvHO5nA3bw8Di3JG/Qst4hRJ7DBhEx/mTpXhlF5Qf91yajQShaM2sJ/oVstms3XOK6fwOSAc9FfN9LItAcAYBAWcA32AmKULpYHAxsBgKPwETqoivfD6vcrmsWq1mWnaiZqJZGqzmpZx8TyTrMwBf6GXAmZcjci7QNvl83mgWJKQYaK4ZHpsaA+fXbreVSCTU7XZN4UPjlDRbRo+DwQmyRjKdTqvRaNi95Jww+rweeofj8Blw/1H7eIkm1819bLfb2t3dtWvknrRaLZtYijPG+Pr5QXD/Xv2ztLRkc5e85BgJLJ8VGQJ9CdlsVvl83oro/O5IMsfa6XRMPozySJLK5fKif7WDMwgIuL3wETjfS7MmJ6gHipnzdQJPLcHdV6tV2xCGwZpMJkYH+dqCjzgxMEhKMeR+wqg0m6ZJJO6jVN/VjBqn0Wio1+upXC5bYZvnM7baq3kqlUqk74Fzq1QqymazZnwbjYZlCtQYkEpy/6iZcL9WVla0vLwc6TXwRWyMtL9PGODBYGDjLCTZOGuKyb4HwiuI2CuM0on7RbGbCJ3pprynd0x8xvQfUCtoNpvWtYyBl2Q9FPV63ahB6jKDwUC1Ws1oMBrZdnZ2Fv77HZxBQMDtBIPbSNE9lQP1gTPAQPoag88OGK1A9yzFyUajYTQCc/o9xYBRoN7gdfQUkDFE0mwNJvw4NAvUDc4qFjvYUkaUz1gHlEFExaxexGnRe8C4aYzm0tKS7TDe29uzfcNQKkTMdOXinIrFogqFgo2dIEugC5jsC2coybIoaC26k/k5UkwcHgV7+j28TBdnQ7exj8bJ/iqVik0nbTQa6nQ6Vp+AwuOzG41G1qOwu7urbrervb09u1ZJ1s08vwiHxjRfr6GWEDqQAwLuIWB80+m0DUfDmME1U1D0dQKv7fddxn5nsHQw76bZbFpU6KNfr1mXZsofSWbYiZopCPO+fv4QFA4OzcsoMWQsU2F5DEbeZxhw3RR1/WTVbrdrS2Da7baNkeY52WzW+g4o5HI+1BuYfYSDRbrL9bKKcj7j8dG1N8zsI4jH45bxoA6ixsL7+3oGTnhvb8+KzJVKxWStOCT6PngtVBUGm3OHEqIbmWZB7icTUcka/BKhfD6vRqNh9/OuQHAGAQG3A16XT6EYwwvmO5A9f+wfy2azqlarkRHFSB+hEMgEKBpzbD+8DZUNGQIRrh9zwPGIeFEscV44AwzgdDpVPp/X8vKyJFmU67MbspP5vgFqAc1mU5ubm9rc3IxsGcMYd7tdbW9vm3oJ50afA+/HNTBy2vdOSLMuYBrUcA5+DAj3j/oN7ynNeiRqtZoppnzT3ng8tq5iv1kN2S7HZaYT84YoqPsiP0PrCoWC6vW6Go2GFYr9khoCCCg1pLKMwGBI4l3hEIIzCAi4HeCPzyuB5kdQkBH4TAAKBirHj6WGUuJn88ogagQYWaLQbrdrDglDibFmnHUmk1G5XDaKxqub2u22USVkHBjItbU1KxBT4CWr8EYWg+jpKL/Yfnd3V1tbW1ZXoF8AHnwymahardp1cR28V7FYtGIy9JzX3EOleQUP9w95Lc1cftInjpGidCKR0MbGhkXmyWRStVpN5XLZ7gnFdByPJHPk0oxqwzlBzUmzbWjcF+i8VCqlfr+vdrttTpj7yLWwfhOHOR6PVa1W1Wg0Ak0UEHB3A+pFOnU1pVcGUUwkspRkRpVagR/f4IuzSAoTiYNRz34vsNfWU5AsFArGo+NI8vm8GS9oH++wKGQyQnp5edkKpDQyMZ8I/t3PTvKRN9dGMxfn0G63deLECe3t7anZbNp9otGLrAglDO8zmUy0vLxso7PX19ftPlI7wND78Rf+i8Y1nO3e3p7q9bo6nY7a7bZlPNBe3O96va5Wq2XF3Uwmo93dXdVqtUjjGqMguKdkUsxW8o2IjMXwc5t8befo0aNqNBra3t5WuVxWPp+3gYL+uL4/pdPpaHV11eooZBcL/V1f6NECAr6NQFTKkDWv76eL14+O8PJLIn1Jkcg/mUxqbW3NOGtJRuUUi0WjYCSZYsXDS1bR42MgKO6iSIFS4HkUJskIkLZCxfAcDNL+/r41xFHolWY9FRhBMou9vT3927/9myaTiTkWMhYMVyKRULVa1fr6ura3t9XpdJTNZlWpVFQqlUz3z7mxBwFH4NVVXKfvQObnrVZLGxsbkQyAWg9OiPtLhI5Sh8+brmGfOZVKpUiG4cUEFJzJaPgckZTiYHu9ntbX15VKpSxroI8DypDszzv8ePxgdShfi8ape/huA6973ev0Pd/zPSoWi1pbW9MTn/hEffGLX4w8p9/v66qrrtLy8rIKhYKuuOIKnTx5MvKcW265RY9//OOVy+W0traml73sZae0V3/sYx/TQx/6UKXTaV144YV617vedceuMCDgDoAo3csl/YhkSZE/VvhjmqwwaEguKdxWq1WVSiVzLBQayRQwoF5RgoIml8uZ2gbFD4Zsa2vLMox2u21NapwHUa7PGCqVisrlsmUafvuXz4YYhlev13Xy5EmdPHlS29vblgHs7OxoZ2dH7XZb+Xzezl+aOZfhcGjy0nw+r3w+r/PPP18XXXSRzj33XBva5usHZD/cJwrqfgQEx0eJdfLkSR0/flybm5tmVPms+Ay59169g/PCgfM8agIUtHk/r8oiaPDLgaC7JpOJisWiOQSfba2vr+uCCy6w34lDhw7p6NGjOu+883T06FHreIZepD/Bj8RYJM4oM/j4xz+uq666St/zPd+j0WikX/7lX9ZjH/tY/cu//Ivxiy95yUt03XXX6T3veY/K5bJe+MIX6klPepL+9m//VtJBVPH4xz9ehw4d0qc+9SmdOHFCz3jGM5RKpXT11VdLkm6++WY9/vGP1/Of/3xdc801uuGGG/Tc5z5Xhw8f1uWXX77gWxAQcABPAUEpEOXRuOWLkdQG4OoxZr7/gA5j6cAwlkolMwh08WKgoV3mh7f5AmWxWDTVDrQI83Mw5kTQfu4NPDoGrFgsWmMTnbq+DwHn0Wg0tLm5aaMu/MKaeDyu5eVl4+nR8O/v75vcki+US7zWD+TjXuBMcSh8Jih0MM5E+9Qu2u22Fa2he8gYoGckmRwU2onsh+cxuZR7gbzX00TSbBqt31XAPaeRjWa91dVVZbNZbWxsRNZ54pCSyaQOHTqkSqVizpLPtFQqaTQaqdVqmepMOqjr9Ho9o+IWhdj0TriYra0tra2t6eMf/7h+4Ad+QI1GQ6urq7r22mv15Cc/WZJ000036Tu+4zt044036pGPfKT+4i/+Qk94whN0/Phxra+vS5Le8Y536BWveIUVnF7xilfouuuu0xe+8AV7r6c97Wmq1+u6/vrrb9e5NZvNyMyUgIBvBv4UoCfYZ+u3fSF9XF1djUTzPuKTZkPsMOIofSqVihluCpzeGdCJy6iDWCxmDoBBaswuIkr1qiU/ldM3ujEps1AomKQVg4wqqN/v2wgGtnVJB41Y9BmgihmNDtZBrq6uajqdant725q62u22vR9SzmazadLMBz/4wVpdXbUoOp1Oq1wuW6SP4YN6o8iNOsg7zXq9rs3NTX31q1/V3t6e2u12hLriurhPyGUlGbfPdfIaHCdjN3ynN4EAMuNSqWSOi3vTbrd17Ngxo9P6/b6azabNJZpXeLEWk8Y+sj4K5fV6XalUymobyFNvvvlmNRqNhU0wvVM1A3jAWq0mSfrsZz+r4XCoyy67zJ5z8cUX67zzzjNncOONN+qBD3ygOQJJuvzyy/WCF7xA//zP/6yHPOQhuvHGGyPH4DkvfvGL78zpBgR8U8Tj8chsHT9EDN5ZmjU9eVqHuoKfzwOvDT1CBOwHzeFIMFqSjJrwFIUk45RRBBHFMx2UKBrlCv8vFouWDUA5cF1EsXDtdA1LB06EonIikbCiM3QNlM3Ozo7RRhh0mqPK5bLRRn5BC0VinCPD4LzGnya6+eY5+hharZZOnDhhRpK6iSRTXs0vtqfZzFNGvA+jtv3YDz5j9P88xvNpiGPEBnQSIyooVuOEkLsOBgP7PHzm44cf0mPgdzXQtLdo3GFnMJlM9OIXv1jf//3fr+/6ru+SJG1sbFj047G+vq6NjQ17jncE/Jyf3dZzms2mzfSYB5I1sOgUKuDbHxgMeHZpNuMeWghe2A+ck2ZjqyVFhrP5wqNv9vJ/2My3gVbyhWgasJgBRGMaMkfvlKTZ3wGy05WVFTOQGEMcHVE057C9va3jx4+r1WpF5KiS7Lo5d157/vnnG53U6XRsjhIGWIou9vGNd77vAePou619XwA/h77qdDra2dnRiRMnIsPn+NwYZEetAG6fTmu2m2GkyXb8mA5oIi/3xVAXi0WjkrgfvpdDko3AphMd2g8ZK/c3n89rOp3aOeM8+GyhDPf3921sNvd2kbjDzuCqq67SF77wBf3N3/zNIs/nDuN1r3udXvOa19zTpxHwLQz4c4qBvtAI9YCx9oaKxi2yBl5Ps1Aul1OtVjOj4jl3ZtOnUikr4vI8HAG0QKPRMGUMvDIyVLpiGUmRTqe1srJi58Tj89GtNJup1Gg0TEnjlTI+CiUDgsuH8iBz8B3J3Mv9/X2LgNHxQ1kh1+SYOCqcIfeLfxnbUa/Xtb29bZJMIn3uBcVWupVxCmQPUH84R5w0PQBQU3xGZCxkXET1BAtkM2RDnAsBBs6e7zkHVEYIDHZ3d+1ecB+g0JLJpFZXV228xpe//OXF/v7fkRe98IUv1Ac/+EF94hOf0DnnnGOPHzp0yJQHPjs4efKkDh06ZM/5u7/7u8jxUBv558wrkE6ePGnjXE+HV77ylXrpS19q3zebTZ177rl35PICzlKgc0f5QRQnKSLbZD4/ETVD0VZXV61ADIWay+W0vr6uUqlkUkY/JhmjByXEfgNp1iFLMbjT6dg5+SIvRoOMRZKWl5d19OhRq3UwBgKKAocFBYPklOsHnpqhSCzJspZaraZer6dKpaKdnR2LcjOZjFZWViyahiaj1sKXX6spyagrsixpttd4NBoZ984EUuSuPnqXZFkGzWsUlHGgZAVw9l6WyrlxX31m6EeBIO/0zp7lNGQeXmrq6UayOT80jx4QpqJyHmQPF154oXU3Q+MtEmfkDKbTqV70ohfpfe97nz72sY/pggsuiPz8YQ97mFKplG644QZdccUVkqQvfvGLuuWWW3TppZdKki699FL9xm/8hjY3N7W2tiZJ+shHPqJSqaRLLrnEnvOhD30ocuyPfOQjdozTgRsXEHBH4JUsFC3JFKB3/CISv2QEKiWbzapWq2llZUUbGxva2tpSOp22YqlXAEF9wN2n02lVq1XTtvd6PYs4t7a2LGL0xgkjR4cuGQoZTK1Ws4iWZS1QJETQS0tLNv8/kUioVquZ4fSD91qtVuRcy+WyVldXbRl8PB5XpVIxh7G2tma1REm2B+HQoUPmiGioI4L2C1xwEtxjv5wGeSVZiSS7bk8nMUKCpjNoNn5GVO9Xe8bjcavHeOqPYjHP4bMhoidQYGyEV52ROfE7wzHIIMh8yFT8yA0K+pLMEZw4ccKmqy4SZ+QMrrrqKl177bX6wAc+oGKxaBx/uVy2zsLnPOc5eulLX6paraZSqaQXvehFuvTSS/XIRz5SkvTYxz5Wl1xyiX72Z39Wr3/967WxsaFXvepVuuqqq8yYP//5z9db3/pWvfzlL9ezn/1sffSjH9Wf/Mmf6Lrrrlvw5QcEHACDirH3XaVw7dShvPadiNQ3bUkHO3FXVlYiFIMvRkuKOBEmU6K8wVh//etf19bWltFBvvgpyWSi/Evx1lMcGFOoJGm2M5gl9jgIKCOcF+9DJoPBg8vmXJeXlyOZR61Ws5n/UEHLy8v2uN8M54fQcU98xzOOkSF4OGUUWZIsa0L+ymfJ+ezt7VkW4ec2wdH7Og+GWVJkkN1wODTJMZ8DRWPuPZ3crPZkVpEfqkfggePCKUIXgq2tLdsmx74KMiOcyiJxRs7g7W9/uyTph37ohyKP//7v/76e+cxnSpLe9KY3KR6P64orrtBgMNDll1+u3/u937PnJhIJffCDH9QLXvACXXrppcrn87ryyiv12te+1p5zwQUX6LrrrtNLXvISvfnNb9Y555yjd77znaHHIOAuATQN0TFGyX9P9Act42kMX7yluCnJZtykUint7u6alBPKgwhWmg2gg9qAOsBA8DqUPyiFKE5KssYpBqY1Go3I9jQ4eUkW2VKHoD7ilTpQKWQDyDTZu5DL5ZTL5bS6umqGjlHM1ArIYBjX7Qv0SGE9xeNHTpA5+aI0s3xisZjtK4BeQXGE40NhRbbC+3n1l9++RsZCxoFDpmkwm82aE/WLecrlsr0GZxCLxbS8vByh+jwtR+2BaF9SpJ7EBFOkx8PhUNvb2xoMBrZTYtE4Y5romyGTyehtb3ub3va2t33D55x//vmn0EDz+KEf+iH94z/+45mcXkDAHQKRv6d94HK91A/JIPQC1AbGjSi22WzaVFIM+Pb2dqRr1o9V6Pf7kbEPKGPoXvXUgh9g59U5GMVarWbG8cSJE2aEkUcCisV0KnN86BloIl8IhgNnzlA8HjdunPn8NN5RG4nFDtZPsreBeotX7eDcuGbAPdrf31ez2bQCOcP2qN+wnQwDjlPEaUP5QeVw//0MJ7IF7invVSgU7PcBh4WiketDTpvNZs14Z7NZXXDBBfY5+eCBHg5oOt8AR7ZDtsaIC2SmfPb0QiwSYTZRwFkNZttjzKGHMBLSbO7M/LA0OHRvlIlk19fXLROY74rFiHj1UTKZjHQ5E+FjMHzzGjSOl6dirDBIZDLtdlsrKyuRpfPo1OkKZj4P9QRJZsSKxaI5KUkWWadSKe3s7FhhvVAomIFH/dLr9VQsFi2y9rUAvyQImsQPoaPQCv0DTYeTJmOpVqvmoHd2diKzidgd7AfKURj2fQ0cz8+UwmnNN/AVi0VzKvwu+N4S6iy8juNIs1lT0F6MC1ldXbVzpkZAoIDsldEjft/FohGcQcBZDYwtzoA/eoweUStpuY/KiGwxVjgGv5AEOgKKodPpGP/u1UAYq+FwaJQVGUihUDD+O5vNqlQqmVHN5XI2PI3xCJVKxYwcUXS5XDZO3dMoOAOoHzh0MgKcFMtb4NqRbdJvgBPFadVqNe3u7hrdxbX468Ph8EXU6+cQYQBhJbzDhi6iLkL3cK/Xsw5eIm44fqgysiGkrDg4us4ZBIhjLpVKmk6ndq+pG/hRFX7gH1mkdFA8397eVqPRsOyTXhDfVIdToq+EDnNqSXymOJ9FIziDgLMaROBeTYIh5jHfXIYhIhvwUlPm8B8+fNimkkKXkOITsWMMvFIGvj2fz+vw4cORefxIXJeXl00BxHiHWq1mBVkcBzPviTgZHyHNKCWMOJEzUkcyDZwXxpklMOl0Wru7u5H1i4ypZmRGKpVStVq1wjaKJKgoP2aCrMPTYdKsGI+T9J3P9AvQE4DT9D0P9Xo9ktUhCODz7fV6VgAmi2CKKo5dUmTPAr8PvgHNDyX0clEyF5xuLpdTs9m0LnLv/PiXL+5Nv983VVa/31exWDTHuWgEZxBw1gLOn8jeD5rjMZwAxgFDRvMQUSJjI1DMeG08BmM0GtlzcQL9fj9CB6EeYRcykTgD0Ihijx49qrW1NaMtMNxQU9QvJNlAPD+P3y/ZYfwCUS1RKIVwjKBXTxHVM/U0kUjY/9k85nl2+hOI+L3e3qur/BwxXyQngxoMBsanE92T1fBaPwiQkRR8nn7sA7PLfNOZHzXue0B8oxjHwLH7ZsR4PG5rLJGn4pComSCLJcrni0wA6SwBwu7urv0+4fD9tIVFITiDgLMW0EEYBNQxGMv5dY+SIs9Hjkh3LU2RcPY+7Z8fH00ECE1DtIphXl9fVzKZ1O7urhkdok00/USJqVRKvV7PonK6mv3ETYq83llg9Hd2dtRqtUyySMZALSCXy5mk00fxjGbm5xh9JoGurKxYEZ3ncj+laMY1X+wFnnbx3H82mzXFDdNIGcUBDca5+gyPArMf4+H7CXAY3GvoIpRR3oDzmXE9qJb4fUESiqIL2o5iPM6WDI56A/dXmo3SZukRTgBHv0gEZxBw1oI/fB+9QfdguIjqcQa+r4AREtJssBwGk+gzn89bNA+nDo/ulUAYsmw2q6NHj5pW3Y+s8MqTRCJhVI+kSESLtLHb7ZrTgabxOxPgy5FsomIia8HQYfgLhYJtA2MtJFFxPp+32gIFUlRSXpvPfePYZAUYY1+foeDu7xFG2mcfjOBGpcPrKb5irMlSoHgknWL4feZULBZtgqifV0RWhBHnX5REOCt+V9idDMVFsxnZhu/sJnNE5cVWOH4/R6ORtre3I+qkhf09LPyIAQHfIvA8r3cIGFYvK6UuQESJs6BwiGQRlQhGiEid10ozw4eBw6CUSiVVq1XVajWjHdLptDkcKAoMEtuwcDZ+wB5ZAIbZdxL7ngakkvQv+IgZGswrlbLZrGUkfhAc8lnGOZBh+fEOfsyHb67ymRc/913QyEC5DqShkqyYD63i5bFE8byemo3vp8ABUI/wMmEcDI4DUAPA2XoHQ2bTbrcjijRoKTKKRCJhjXDUDmiUo1CNk6BmRE2p2Wzeu6aWBgR8qwNnQFToeWIiZ3jrTCZjKh304HDpa2trptuXZJJFDJgfTeDpEDjo6XSqSqWi5eVlU6EwYA2e39MPHJfMQZJFpqhhKKpKsojdPwf9OjuH/ZgGXwdBMurrFRhMdPCTyUS5XE7VatWuCZnpvFLKq7J8k5WnizCO1Bfg0n3jHFmSl+2iboLS8fUBVEzeCfrmNmk2sI9uX2gcZjXRpc410PvgP1uOB83G+yGtJdCgqI8zajabVlfqdDqmxvK1AvY/TCYHexwW/vew8CMGBHyLwFMsGDkiWIwwKhBWvSLJZGTBYDDQ3t7eKYtmfHQtyRqVeE+cAeMaGOWM4UbxQxSO8fLGnHP3I6OhiuCfMcQ7OzuKx+ORlYlQO7VaTQ984APNkFL/YE4ThtwXjyVF1DAUkDkvshccF0VcfsY99EX8eXnpvFGHGsKA4ryIqHHGFJx94xkNdzgCFEdQbUT79HIAnzFy/ThaAgbkuv5z4pyhD6fTg3HWOAT6MaDMCoWCnT8KrGw2q52dHetdwRGwIOmWW25Z6N9DcAYBZy18lOojPEABmIiMoXVwvVAs/N9z7GQV3uBh5HEI6XTaomuURBhJuHBfVPTyVgyeNFP58AVNAs3R6XQ0nU7tXFEp0RgHN72ysmL3hcIpjWKSzMBRpK1Wq+ZAyJJQLvF/qDBJ5piguyRZFA7F4gfT8RiZCEVwrhdKJpVKqdFoWFZCpM8SILI/HImnsPzvgm8o5HsyKH5HcFaeGvQNYGRQfO7Ue3CONAyWy2WjhrLZrJrNplFYfN69Xs+kxNQQKBxT31kkgjMIOGsxrw6RZjN8/KA66BF4Zyglir5o0DHQXqZK0xK6cYyMLzZ3u10zBru7u6a+SSQSkTHG0mw1IwaDBi7OF0OKcmV/f9/GNmNMaMjCCCMNpVBOfQQqBkeC0fNSU+4JhpT/M9TPL5mhoItjRNUENQYt5B2zp3KQu0LD4JTq9bp2d3etfoCT5Hx4nMxtOp0tlKHgjsSXrMurelBekZmRyfCZkEVCV/EZt1otcwA+Y/RNZ9B9PEZmxufG8Sjg7+3tWb1i0QjOIOCsBNEbDT/A8/r+D5g/cOgLH8XCAzMAjS5hP/uG98PwoTVnWQt0ApJJ6CeicwwqzVY8nyyC84HGkGaFWSJsDLDvuh4Oh5aB0M2LI/CzjLg232uAIfd1kNXVVeVyOeXzeVMZce3Ibblv3Fs/ioL77B0xdRfqKDgNsh8i7ETiYD80nb6SIg6ICJ9o3E8fJRvi3HB0UFW+e9mPlPD3B1oKxxiLxcwheHqIQIEggi5kegrIZNiL4AMUrhGV0SIRnEHAWQuMvR+B4IuXgD9w/k9U6jXx8OySrNDsqSIizEajoVarFZF9Qhf5ZSgYoE6nE2kioxfAd+cSYUqzERl+FzCjmRljQUbgO35ZYpPP5yMZDO/h+wtwfmRW3C9GVDBvB1qJvcdeluvvPVSLPyZOt9/vq9VqWfeyH8NN9M5nx71gsin1Cj4v38RG0xfX5DMsX+eAhiI7g+bDOfvxEtSeqCUx2VSSjSbBOTOyBIebz+e1t7dn151MJm0hEr8bNC12Oh37XVskgjMIOCvh1UNErsAbOM/5+y5VAM+LAavVaqpWqxF1CYay0WhY5EfUCTWDsfFdqNKsyA3FQ6cx0ak0o22gE3zzFtw/19nv9yOjFMhgvKzRZ02+YOw7bXEQXpVzuuf5zME7F55HZI5z8qMZ2EzWaDTMKO/v75sjpSaALJZZRqh4PAXDvcSZ8HqcF/fdy3P9SAgyEH5vcBAUnLmnODAcPfONyNZoQPO9J/PnwvlAW7XbbW1tbVl2lE6n7/nlNgEB3y7w3a++gOwNuDeM0DVw8RgcjgF/Td8BRhRDQIQrzXh+Vjd6uSbGMB6PG5fvqRKK1bwn3DLGyI95gJbi+ET1PI9BdPF43KSk0DleaUW07OkZn01Isqjej7wAXvkkzSg6T6vwPO9YqK1w/XQc4zT96kua5vb29qxIDB2EAgzKJxaLWUcvhpwo36uFuHYMvpeqevEB1+T3QfNc39dB0Zla0fb2dmRPM4/HYgf7r/kMNjc3lc1mbaop92PRCM4g4KyEbwbyWQHGyTdB+cYy70Ck2ZgEJlvSYYx0FEqHwXGe6vBKG8ZheK4eI00RFBoJiaofHQEtBBWBYcV4E6ET1Uoy48j7e2PtZaQ+e+ILp+PVUTgMfzzom3nqyR/LK328M6Bxrt/v24A3+iXIjqDV9vf3TXGDs1heXo70AECXcR5Mk/VGHqUYvyPcEz4bRAPQT5wfwQTH55hQYjhbP1PIryGl5oBz9ZG/FygUCgUbXrhoBGcQcFaCyF6aDUTzYxK8PBAaxUfcftDb/v6+rX3luGQKfucAXyyf573JAjDodC1DT0FX4GDQ7/O4pMiaR6JQr27CKPvtZb4w2m63I/0LHM9TaBg8DCcO0jeQzWdE0G1kAd7hSDOj748NqJHwRVbU6XRsn7GnivxSeZzy/v6+ZVj5fN4knT6boqjrjTFOhHtFxuBlvr6pTJrJSpGckokBnC9UHp8JtQWvyqI2RKc7nzvZUiggBwQsAPOR8vwfPnJJfg7nLs2aqbwh4ec4DD+/BuPmozs/pkGaDczzctF8Pm/USL1eN17cGya4bzqRoSi4Hj9UD0fBz6A5oEBuvvlmFYtFraysRHoBKP76bMPLKj0d5DMV3wHNvfWRNvdEmvUj+KyDey/N+ijoet7b27MModfrqV6vm+NA8QMtxmfheya4J3xuOEaKt0tLS6aC8tQRdQJfH/DXQU8EP+eY3E8UVr7e4z8DsjrumSS1223bSQFVmEqlgrQ0IGAR8AaAjmOiQx6TZAbbb+Xy1Ibfi8zroIjmMwFpZhRZY4jjkQ6iwlwuZ/0AZB+DwUDNZtOUJvD6ZCmewqJ4SnTMjBschaTIrKHxeKxms2m9ByhWarWaGVRv4LyDmy82kw0RLTNHh+vDEfJcX5znOGQUvleCrAGOHcdA1E02R/Ecg48z9I2EDAckE/POiKjff44EBb4Y7+W2RPbUF/giE/L1JDrR51VYPhvhviDhpRjN9z4T9NTmohCcQcBZBwqGGEUMH2Mo+Bmt/4yG9pw70SZ8NbQPhWea0nAUyBml0/Pz8NXSbGwxWvZE4mCJDdEjFI2f1gmlRGGYyN3vAcCYQGH4/cfo4TE61WrVhu4xRsEri6Bg+NcvhBmPx5HRC/O1DE89ecdApE8RVZKdA06SHgIyl2w2q0OHDtmMon6/b+/JOfmtZDgaHK6XvaL84feDoMB3lJN9MCaE6+LecyxPofE9x+Szos+Ee0gmSDbDwEOCBrLOZDIZaKKAgEXAR5PSLFPAcPilNYyTxpB5igWDlc/nI3/40Are6JHiY9y97DAej9u2rX6/b05md3fXaAIMFwZ4NBqp0WjY63ESODJp1h/gJ4BCJWFs+Bnc+9bWljkjnwUxaI370Gg0bFIoM/t90ZlFO/NKIj+S2heZoZWotZBx4cCguGKxgy1ufsgbxXuyDIbSIZ2l/uHHd3AOGGMMtVdczddEJNluA5yXV0XxO0Tz4Hg8jtSA6B0ggOB80um06vV6JFhANMD1ADIs/9iiEJxBwFkH3wwGbcDjvkN0eXlZKysrERWMp5igckj56RvwxpnCL1vNKC6yZH48HqtUKhklw3H9uGKMnd/mRQ2B3gY/995nAF5qivFJJg/m/MC1t9ttUyphkEejkRlUeGoG6sXjce3u7trxPNUBJ8458P4YNn/ffV2ByHj+HODWUVn57mqcJAVXL21lOBzvHYvNtq1Jsk5kPjvuHVJWz/v7YIF7wXn7bINggse5Vr+/mM+FjCKbzRqt5bMvHuN3jUxTmg36W/jfxcKPGBBwL4eXU/oCqC+KZjKZyF4B3xzlo0GMgh9YhjGDdvF6fD/UjnkzUAYYRzh3OmA5DkYKfhtDSJcyxpvdBRhJ39jmR2Bsb29re3vbFCrtdlv1et1GXtBARxEU41WtVk2xxH2jsIyhJKJmSqp3BLwGQ0uR3ddLMLr+npEVYRhxOt5RMA+KKamNRsOu3at+UA+h2CFy5wtahnPzSjKvQsOJFYtFuyfUgyTZxjWoOTI5eh/4veIe8b3ve6EfwnfINxqNhf9dBGcQcNZhXg7oZ+XwB5nP51WpVMw4+O5ZL4P0yiGMtue5MawYbow7U1BjsZjJJul2hRYh+iOyrdVq1mzF8neaoXz06lUwNELhXHZ3d7W5uWnSxW63a/WJTqdj7/XVr35VX/nKV8zQ1Wo1LS8vWxYQj8dtGY/fCEd21e12zRBLs6GAOAov1SUDYIQzWZJfFuRrCXxWUG0YdeoyPqL2HclsacOZS7LVpfN9J3zmvk+B96QeIc2UQMDTTJ7np1mMFZ1+UivnQf8EgQGOlONRH+J3a9EIziDgrAN/XBgnH3Fh2HmOV+7wB46x9bJDnISnYpip4+sFS0tL1gyFMSeKhUuOx+O2YYtoF0qDGfgYUCJaL2uFjyZCxijeeuut+upXv2pGBv57OBzaNNBYLKadnR07Tq/XU7FYtJpCPB7X8vKy6fX9HggoJUmWOVHs9dvViMa5Xu4N3D33m/4CzpXvKayOx2O1223lcjmL9skC/E5mLxKAouPnpVIpUnsg+mfsA5mBH7nta0fIb7nf89kSDhLnISlSeJd0yuBCnBABCM+HYsKZLhrBGQScdfCt/BgiDy9z9GofUnxPE+AUoDiYPQNwEER7LJQBiUTCOHsK1RinTCZjckeKkihjGGMwmUzMEVB09E1LiUTCtPlbW1tm3Cj+jsdjex+ynEQiYaMfuIZWq6VerxehmjCGGEe0+POSUIykV+X4c+U++54GrguDSUG/WCxGBsj54rMvkiPJxGhi7CVZD0G1WjXtP/UAaUYf+oIzvw8ox7xCiKjez6jy856kWTbqP//5mUfdbtcCA45D1ugLxzy2aARnEHDWwXP93tgTFc5TA76gyOvmC8peCoizKBQKajQaERmk7/xl0iU9BNBERLcoU4hCfS2CQrckoyPg6/2sm8FgoGPHjml7e9uMLxSMN8CSzLmQ7cDHs2uZncoUzdvttslbGSbHzB96KaBFksmkddr6wjH31TezYUzJIDDCfDY4Cegj7j8RNtkFhVp/fLbW0QvAalE/4tqrjOD+cfgYde+4cQQ4KTILisrMgCJT8JknDWVQZPF43Kg7eg747BEskBkuGsEZBJx1mC9iAgw7EZ9vkuLn0DlEgRRNMVSSInJNull5X4rJvlGM7VdQJjwHYwOlQr8AUTPKGYyd17mPRiPt7Ozo+PHj2tra0sbGhtElRMsYN6ikpaUlNZtNM9YYIWbwoLTBeLKAxxtkRk1LsgLvcDhUq9WKdP1yXM/LUxjmftI4x898VuJrD/OqIrT4XhrKPudMJmOZAYVenMd8HYjInGNzHD8+A6fEZ8YWNe4dr+f3AOkvkuFWq2XUECM0/MRaqDeuiyxhPptdBIIzCDirEI/HjfflD3w+A+A586+TZoojgJH2qiSME3NloGQwjujJ4cJrtZparZadD8YYCofH/L/o4HlfKBMML30A0CzVatUWxmcyGa2srKjf71v9AINI4RKKyWdAiURCpVJJxWJRlUrFmvRwLr4BC1XT/La00Whk9QauB0dE1jS/5pPPh+ewK5rPi/eiyOyb+qBrKHJD65AR8Fyktfw+kAH5bEWaqYNQ92DQyWK4nnq9bkIEqDlqFbw3vye+TkVhnnoP2Qk1k/39fduGt2gEZxBwVoE/OE8FeaM3j3njL8mMbqfTMUNQqVQi83CgasgwiLpZb8lyExaZLC0t2R5fNnPl83kVi0VJMqNENFqv123MMdNR4baJNEulkjV/DYdD7e7umkEmC0KaSjRdq9WUyWQswveFUyiWtbU1c3RcnyRzgNPp1J7rHQ6GGoPJNfmirVd2QRExMoP1nZlMRocOHdLOzo4ajYYVkzOZjC3wwZDTdIa0NJvN2tgKX8T3dSGyM09xQfNhwHmdH31BY5431GQCODJqJZ4q495BxdEhza4MadYbk0qlVK1WA00UEHBngRHyNQEpGvl/IwfAv0j8ms2mdnd3ba7+6uqqccn82+/3LRKFZuh0Osrn8xYpQnWQRTAaI5/PWz2Arl7fSMWOBMZK+CmZqJmoO+zs7KjX65kxxUBTt8CRxGIxm7lE45Y/JygrisG5XE7Ly8v2/r4AzD1FaorR9F3YfoQFBo7sjH99p6/vT6DoPRwOVS6XjZLh3uMk/Xnk83nrVqYojjOgJ8P3e/B+GHNUVpwXWZXvRfHFaBy733M9P9HU0144af5tNpuR+kG73T6lK3lRCM4g4KwDhkY6tYAsKRKdehD1s1Bme3vbeNxer6ednR1Vq9XInJ7p9GCODZGqbw7DmEgyvX6hULD3IyqFOslkMpFmNnoYaBQbjUYqlUpaWVkxg0X2ANVAbYJrxNBRVOWxSqVijVSeKoEXx1Dmcjnj5on4JUUMm1f7+EY/X6/BMfjvkWf65Ty+eAzlQwSdz+cjdBqNaIlEQuVyWeVy2a6JRi6K7L73wDcJ8vmg+vE9HDgnDLXvfCZT84PsOC//ufIzaEmeL8k+Q+/QqCeEfQYBAXcS/KH6vgKifkkRx+BrCt4YEpGjCMJwMWcfQ4h0c3V11fbdwi0zjgLjgNNYWVkxw4MRppANdUBhlYU39AXE43HrRuZc6YrleKVSyc51MpmoVCpZw5s0oyuQXUqyIjH0kySjiaiF0GeAQ/WFV2m2H4Fr9vuAqdFgeHFejGn2qiquycs3q9Wq0V8ct1qtWj2B+00zHxnF3t5eZJc1NAw7qsmC+Nza7bZNsfU7lX0xW5I5WzIab8yJ8nFAni6CokKAIB1kDZ1Ox7qpmV0VagYBAXcSOACvHedxDNd8sZifMcZhb2/PIjMMC9JDLwuEy2b0MotlyuWy0USZTEaVSkXlclmFQsHoISSHqGIwshgJaAecE7QDs254Hh3NHIfCZCaTUS6Xs5lH9XpdkmwaKucpybhzmqu8EfNrO9PptEXc/X7fpqf6oXf+vlKz8FmY71iG14cu86MZqB9wHBrKyMBwZGQOvJbPhPrNZDJRsVg0mSryWQxyIpGwZUSlUilStIYW8lJWsgFoSLIQnLVXfvF7M98Bzu9KvV6PKJVomCsUCqpWqwv9u5CCMwg4y8Afn8fpJKY8jhOACmg2m9at6x0IRsC/DiPtR01gNLa3t834ozaCboG3RmpKNIwz6nQ6EfULSqJ5A0RUS60hm82q2WxGZI44QzqbqRmQGWDsJNn6SaLXRqNh/DtUjV8szzVxfpKs6MxnQbGWEeA8jqHn/Ima+/1+ZGIqzgEuHcPsJ6miZEKJw/fUPYjy6ciWZIV7aD2vGoMeojeEz5x7zu8Qn4VfOOSpNBRQOCnovs3NTe3t7anRaFjnsldobW9v2/ktEsEZBJxVwPgQlXmDDo0BTQMVgxHwETcG0TdC8YdPFCrJCr10qUozGqHRaNigukwmo93dXdOpo+PHECIrRJ2D0e12uzb7iEL09va2RcneuYzHY+XzeU2nB2MtiEb9eGiG01WrVSWTSZsZ1Gq1tLOzYyojomRJWl1dtQzEdwVLM0mqp4E8ncS9o16AQosmNYw0Dk2aORHWQVJMZdHP0tKSVldX7fPD6DYaDRvwRjMXnxVUFfeR//u9Bn7EBvcTOtAvs8EpSor0qnhakiBhb2/PGs7q9bq2t7e1tbVl54vj5J4sLy/bOS4awRkEnFXAQPi6AfCSU1Q08L3ICjF4PmInKvdLcaCRvOQTrhejwZRQpKXFYtE6eTHa8PKSjMrAGZAl+PNghEQmk7FOVd8kBaXD8Zk9hPOhRkFWsrW1pePHj0dmGEFlQHl0u137Hk4bo4lzpSOZLmC/w9nXaPyETiJwSSa5xDlwrxnnwftks1mtrq4ql8uZWogFPUTeZCJkX51OxzKc+fHk3Ef/uRHh40io+fB5+6ZCf42+f2Q4HGpra0utVst+VzY3N9VqtaweQ8Gbz7nZbKparYams4CARcEPcpunjMgC0PIzxtpLIjGYpO3MmsEg8IfKsYnOM5mMOSJmDhERb2xsKJvNanl52YwDhcvxeDbOuVKp2DRQb4SgbTBiUEiZTEZ7e3vKZrNWeD5y5IjVJtbX1xWPxy06xehQYN7d3VW9XjeHRzTMc9bW1rSysqJyuWzX5Ll7nKtvSMMxcDwcgZfvno6G475TI2CIXzqdVqvV0qFDh6xOgaFGjonEs1qtWme4HyqIoU+lUiqXy5pMJioUCkaV4bCQA/NaHK6vAfhi8en+9Q2FOHV+nkqlVCgU7DGypp2dHS0vL5uAIOwzCAhYAHwHqX9MkhUMm82mKXAYEkeEDY/tR1Zg2L1RI7LH8BHZUvj1owaSyaTq9bp2dnZMNYPDoaAIDZVOpyM9AxjPVqslSRaZEnXifMbjsY4cOaKVlRVzarFYLFKI3t3djdwbirW9Xk+lUskks9Bn4/FYjUZDzWbTImtptjNAmskyoVd8Qdk7V5RZ3EccGo/jxH1kztf6+ro5wVQqZcV6nKY39pwfVAs9C/wslUrp6NGjkazMj4jAIVFzwFEQsVODIvvEqfO4rx3QfLi7u2uOCAqL3wP6SGKxWGTcx6IRnEHAWQf4Wh/Be004dAKNRky/XF5eNj6fP3CoBAwPUR8GAiMxmUxsnDVRNgYISoootlgsWn2iUCgYxcB4CZyEJJN20hiGwfUGimOsrq7q6NGjymQylgHAWVM3oD4APUI9AnUTSiOuASNLVuKbyeidwPhLsyF1OE+vt+fzSKVSdl1+zPPe3p4VbilSF4tFo52gr3BO1Dswwt4x+F4E6EIyDq/WwRF5mogaAeeKY4BO9EPq5rMbHL+fyMrvFDs0JGlnZ8ecM783TDnF2S0awRkEnJXwWm5ppgaC30Z/PplMrLEKXhm6gPn+ZAcUE71yxkfY3rghxeTn6OpxCr4u4SWV6ORRJmGUC4VCpFZBA9Tq6qpWV1eVz+e1vLxsTunWW2+1/gQoFDIiroEo30s1Ud7MO5/xeGySTO8QSqVSZAEN1wNNQnHVfxb0NfiRGRjk8Ti6O7pcLltWgZPn/mDk+azJpOY1/z7Ch6bxY0G4HzwG/UZhGUnpeDy27GBeTuubz3zRnEwP2o738+MxGATInCM6kxeN4AwCzkr4Qh5/qDQtQalg5DDOhw4dsumdRLFIF330BoVCJMqIYrpJiex9Ny1R9tbWlmKxmC688EKTNHpdPhQOr4vFDha0YPAwqolEQueff76OHDliG9skWZ8EBiaZTFokzY4CjDEOjOgXpwcHTxbFuUE7STLHRKGaRi1oLyJpJog2Gg17P64ZB0uRl3PzPQh+1MSJEyd0/Phxo5egmmgE9FkZjp76Add25MgRra2tmbElGyNI4PcBR8DPue9kbjgWHAXd5dSiBoOBSqWSKpWKSYX9CHEa3sgi+J2jlhNmEwUELAi+09PLTBkiRsTK4zs7O6rX69YJK80UOzgCDAArDtPptNEwzLEneozFDlYgZjIZra6uRmbf4DwqlYrRH0T8vI5uZJ+NTCYT45ylaPYBxUDmgYNhlPLu7q7VQzA6GLJYLBaZyY8iSZJlCLyeSarw8T5jQmLqay+s0SQrQ/0EdULxPJ/PW2RNIZq+DygnXo+DJtPiZ9BDOAn/OZdKJa2vr+vw4cOm7cdBYuB90Vo6MPw8FydFzYDzABSd2f3Aop58Pq92u22fDQMP+V3kvicSB3svqBHNCx8WgeAMAs5KeMmjN6bQAL7gRwS6u7urlZUVU8pArfjZ9aiGcDLo7zFqqEHgq3lvmoh4fxberK+vWyaBjNN3GvNFpI1RRYHS6/VUqVTMEBEBU3OAFul0OhadzzdG+Rk5GEaO46NU7hlOIZ/Pq1wum6KIvgE0/H7kh6+dTKdTM4L0WbDzGQdFQdcvodnf3zeKBzUQ1I4fHsdnh0osnU6rWq3qnHPO0crKSkTNxHvyOwO9xfWPx2P7HcDJSDKlmW9ApIHNOw6EBEhG54vNa2trFqBkMhltbGyYKm3RCM4g4KwEyhyM5Dxl5PsHMH5eosgfO99XKhX7A8UBEBWTebDnVpLpyOG12XlMcxr9Bs1mU/l83jaKEUFSACdSTqfTVizFEDM1tdFo2KTVfD5vGQVGeH4JD1z97u6uJJkBp6awv7+vYrFoxWTOz3fqMo6ZUQ84K/++3COyDwwrY7DJtpjlT9HWF/tx6MxuouZB0xk/Z3IozhaHRFZw8cUX69xzz7XiOp8hC3Uw0PRU+M92NBpZpzVFdKgongstyM+Zb8X9XV1dNeVWq9WysROJRML2U6A48o5tkQjOIOCsBfpwCsZQHtLM4Piu5N3dXaNDfH1gaWlJ6+vrRuH4Gf5w5gDlEZGpV5pQ5CTzQB65v7+v9fV106F7pRKGAUcCfeR5ft8NjNyUjmlv7KC40M5jxPb3920ek++eJQtiGByGtVQqqVqt2mwjJnmiSuL/flLnYDBQvV6P0Dm+xpJIJExlFY/HbaE9DmI0Gunw4cNW0+DzY38BRpzPjiJusVjUxRdfrPPPP9/Ok5rRYDCI7EvgX3+ORPB+XLYviJPF4Cil08/HIlOAQiSbiMViKhaLqtfr1k1dKpUi020XheAMAs5aYJigPzDgfqyALy63223t7e2pUCjY7J1ut2vSRpqUms1mZMgcxT+6jaFE/BhkHIdXkVBnwMBJsr4FqAsoEN9sRoZD4Rj+mTHWGHsK2NAybOGCcpFkPDkFZ2lWK2FUN5lVNps1Q5XP54068T0YXBtKKAr2Ozs7di4UbL3qhkIyzoHr8jOB0um0KpWKGf5ms6lUKqV6vW7Xwz0sl8s699xzdd/73ldHjhyxbIndFBR6t7e3jZrzdSSOM6/5p87BZyfJnBq/Z2RwUINeMUSgAFVH1omstlqtan19XdVqVR//+McX+vcQnEHAWQs/JwajhJIDkOrDC/stVXC+zOrhmL7gyegDsgAvF0S2Cn0APQPtQIRIYxjjFjhnZIzQXUSjw+FQy8vL5tS8pt6Pp6C4CqUUix1sG4O+4FzZICbJaCGMHjuFK5WKarVaZNSEj4S5r1A3gCi9UCio1WpF5kZRSOX5UCw0jOGAEomEGo2GNjY2LLonwyF7o7DNzof73ve+uuiii0yuub29bfLe3d1dHT9+PKLxp4bhazQ4ReAzMZwWNRXuF9knDpLsrtvtqtVq2YgNVlvm83kTDBw6dEgrKysqlUqm4lokgjMIOGtBvYA/WD+wDAPmxy4Ph0Ob3ElUDU8M3YQKB6Pgu3RzuZwGg4FRUd4o+PHGjK/AOO/s7KjdbpvhoBnNZy6DwcB6D4rFYmSEhiRT9DCcjsI4Rm0ymRhNwyY0IluMMVQUA+F4j0qlouXl5cjkU6J2z61LsuvDAdOdnc1mLWLmXvomNjImnADGFsfJeksoHpb9IGuFfy8UCrrooouMo//a175mA/i8A0d95RsTEQQwWoPsj8+J+0OHNlQcToNgQ5Ldc2YrkX0hofUDCff29nTLLbfYschQF43gDALOWoxGI3U6HcsE0NRDUUiKNFD5Gf4YH4wx1MQtt9yiVqtlFIIfe+y14V4z70chzFNT9AH827/9m4rFokXo1BxQGkFFEc17xQ0UE4VLdhBQMPYdvSh+WKfpJYxkAIx+wFBiRCn+4uDmG/WkWV8G5+93AeAkcQS+tgBNhAPzqyK57lwuZ1nA4cOHrccAKm40Gml9fV25XM4mgyL13NrasggeOS9d1dJBhzXZ1Gg0ijQl4tCQCkNtLS0taWVlxe7X5uamNcgxx6nZbOrWW29VrVaLCAcYCkiGg3Lt61//ug0sXDSCMwg4q0GkR+QHdYTRosBHtoD0kkIvESJFYv5IMfzUBegI9kVDoliMqd93zOv7/b62t7dtPpAf5wBlgDOgK7rZbEaUKjgXRjlz/nDYXFsymTQVDk1XGLxKpaKjR4+qWq3amG2cJ3sDyHCgjlhKQ5aDEfX9BtJMsklG5DMlPgdJdp5E6N1u14wkDW3QOl6xxPfsmGZUBQ58Y2PD9jQwHtpLdMnwuG9kWET7/X7fCsTQUtQE1tbWjGJcXl7W/v6+7Snodrva3t420YEkcwLUd6DdEBRIB4FAyAwCAhYMIn3m9/seA19TAESnRMKbm5tGwWB0MGrzEa4fxeANvlfF+EF4OB6/yAVj5TeaYfQ8rSHJHMvS0pLa7bYZPxqiuAboCpwWSiEyE0laXl5WpVKJOANJFt2TSfnR1Rh935dB5sVj3AtfL/H/p9bBdaGAkmT1DSSfdE1zXjgP6i7UUMh4ptOpNjc3beMZTofsghrH/IRY32vBfceZor6iNjGZTHTy5EkdOXLE6DKeByXFVFgcgJ/5NBgMtLe3Z/e30+lYM92iEZxBwFkPGpPy+bzRFZ5y8fw2xpVo1nf7+u5U+F1pNrIAQ4zRJZr1ahmv2EFKCBWBg/LnwqgCjCgOAY08lJc37hQ2MeJQI14Bg0SUSD2VSqlUKml5ednkstA7UEIobrzsdf5xQC1BOqCZ0PVLszlORNpQat5ZMJqb+09WhzHGYMLh4zybzaaJAKDCMLyS7P6TqeHY6Ovg/pJR+mI/55/L5ax+4kdPQG2trq7atQyHQ+Xzefvs6TpmpwH1j1arFREVhA7kgIC7AL57mJRfkkX1GAF08UT+GNJutxtZVs9roWEw/BQZcQgsbee5RNEYFiJp5t5zjl6fT3bBHH9vkNCnM5EUQ+lXTJbLZcs2UEExtZMIFWdVLBZVq9Vs0Y83TNRd6DvwskvvBKDgADUAnkM2gxOGmsNIE3XjRNk3QOSPsfYFcCgZejz6/b7VC8jKcI4YWe4rc6f6/X5k3SmfoSTLIpi1RB1oZ2dHkkwauru7a/OIptOpiQK4Vqg5HGClUtHhw4dVKBS0ubkpSfZvWHsZEHAXYL4bGR7d00Zw7hT/oC3gqVHy8McNVy/N5KmeFpJkzgEJJYVWIv3RaGSccS6Xiyh1MNREjyyuIQtguJsfVUHR1iti+v2+yuWyKWHIBLwyCN7e89hE17yfNFMbYRB9k5lXF1GQ9yM0fIHZZxdcG8YWTt0vyPGfFbQXx/Zb2dD/eyfKZwpVJsmica6d2gW/KxTkfYY2nU5VqVS0tramXq+n48ePG92WTCa1tbWl4XCoYrFodZ3d3V3LGnd3dyNdz/F43Da0ZbNZFQoFLS0taXt722oai0ZwBgFnPYj0oH783mNPIRCxdrtdra2t2QgIRiFgmDAWvgjto2wcCaMSJBll4yNtFrT75fJexeKnnkIz+cmj0mzfMDQHPQ0UcP3wOWoBZCzSTPWEMfSG32coOA6azTi2VzfhIHwDF5QQkkkoHgw2zVfeoXnlFYPq2P7lG9zYG5zL5SJb2Lh+uqr5GXSgj/xRWWUyGTWbTaPacIQUlaGoqL1IB1QbmVYikTDpLoEHz+V8yXo83dhoNFSv161Z0G+QWzSCMwgIkCKjk3EIRLoeRKrxeNxWPdLpyrROGsrg7qUZHeL/7xuTMPYYPK9iYYYR287g4YmUMYJQVN6wjMdj245F/YCo20fyOJ9isahisRiheeh4xvCxDAd6hOU5RPgYbqgdnOJ8F69vPiPrwDjTC+EpIaJ3GtTg/RllwTlRUyiVSlbT8IPlUFVxTTglMgSoOO8g0um0lpeX1Wq1zFkVi0WrRywtHeywZiRJOp22oXdkd/4zJruSDoKMWq1ms5N8Ux2OKhabbTmD7lo0gjMICNBs2Tx/3AyPI8qDV5cOorXt7W1L3RkiR9RKT4EfjU1UPq868hGvNFu23ul0jKKoVqsm9ySKr9VqVhxlfAQRONJL3h+jl0wmrQcCKolMhcygUqnYQnsf3e/s7KjRaKjX6xn9gdMZj8cqFosql8tGQ41GBzuZ5wvT3FcoESLkfD5vz8tms9aBi+GE5iGyZ1qpJJPLcr5sQCNbIjNCCeaL356OwvlS4OfY87UHPs9Op2PFb/oMyGi4h/wueQqK34O9vT3rAp9Op+ZUoPHIJn3WQ2YanEFAwF0Eol4iT4xyv983JQqR3Hg81le+8pUIl0sk7qdr+hk7/PF6+gYZJMVXMgeMA8bPzytaWlrS8vKyGV3GKVD3wMBDdWBkMLo4FOmgyIxqqFKpKJfLRWSUfjAdy3mq1aqNk/a8OwP8WDUJzQTFQoGae0QW4fsPPD8/Ho+1vb1tGQdFV96DHdV+ZAcZQK1Ws/NnfhTjIHzPAJSQn3mEI/PSUagrroEObUQDfBbtdtuceC6XU7PZ1PLysn3u3EvqGEx29fWmyWRi14eUl/oIDpzPctEIziAgQLPJmfDXUB9E/BgXjMN0OtWJEye0vLxsc/PpeMWoYVxQyPB/qBr/PDh1DJynMDD0GNVisWhG1Re5oYUwdmQMjEaQZNdVLpfNAfjFNdBevshKL4E3Zl5Zw31pNptGx0izjud5eSeRN/eVY/smM0Ze1Ov1yD3hX9/c55v2vMGk/4DvvZIJWS4Rt6ev+IKSw8n6ugCOk3sGXYfzYQ8Eo6u3trZs2dHx48eNBoIeg+Kq1+sRpRadz9wrMpV5+nIRCM4gIOD/ATki//IHyx8tf+gYkWPHjqnX66lcLttwNgq1FCl5XJpF/tAGqHtisZgpinyki1qFwjHUB1EpDXNw/nTEkuGQ3UwmExuVUCwWI52+RL8Yyfkdyhg7r0zyhg86DKqFL3hyBrAxFZWoH9UU70PU70d/SAeyTLINCu9kFF61xP2Nx+O2XQ6HQtHc7zDGAVEIxvij1OH9qVfgwBgdsrKyolgsZlNOcWZ+ZMZwOFS73bZAATqLPhaoMHoNCAgKhYJlIH5lJ1QYx1s0gjMICPh/wAhDG/ghZZJMqkhhlM5QeHzPl6OwwfCgBPH0D8adtB9nwL8YsWKxqPPOO09f+MIXbCUmBphOVKJ334eAlJJ5OtAx0FJemeJ39xIZUyNAB+/1/Bg76ge9Xk/b29t2L1dWVqwgSsEWWoSMiEYqz9+TCdEAKMn2LPiO6FKpZFkVTXCMDt/d3TWnyNA+6hE4PTh+XxPinvEZcV+4n5wbDXxIWaGF2OvASAzfXYzT8ddVKBQsw9vb27OaBw6rUChErpNszEtxF4ngDAIC5oCR892oksxwEBGPx2OTNkoymoMZMvxRE+3RK0BxkQiYiB4ZJ3w2RhNnREcsjsN3FfP6YrFoRUs4bGnm0HwdASMHJ+2vHaOIU6JQ7K8R6qTX69mGrnh8No6awWvUURiEVyqVzClAL3F/yYhogGPrF3QNETKODjnsYDDQV7/6VdPz+wh7vk+CJkDfmT3ftOadoqf8uK9kANSaoPCgb7hmhs1JsiI5NYfl5WWtrq7qK1/5ik0iRY1ERsb8KTK6zc1NtVqtUDMICLgr4efXUDiGcuEPPpfLmXSU50EfSTMKCCPh9egoVaAvJNnPKPgy9thLXeHp6RZmP/L+/n6EKllZWYnUOnwmgvFcW1tTsVg0bp8Z+kxHhYKSZJHu/IpNmuwkWbQK9cPqRj/biWI53Huv17PCOyMv5pv1GPSGmsbXLDheInEwrpvPgDn/XubLddCsxufmZz9x/l4OzLn6TmOieIrXvsOa1/N+1DDYTEbTHD9nmiu9B8hQ6RPxQ/GgqSaTiclaUVItEsEZBAQ4kH7DiSMh5I8bioXIkT0CqFyIVonUiSAxcvD8rVbLCrhErtLM4EAF8H7dbteWy0M9SDLqhemhKGlisZjJRKFxODdJajabNjPHL4GRZM+lEMrrfK8DRpqMgfsBxea7i+HiWdVIH4ckmz6KRBf6ycsr/YyhTCZjvQd+Mqrfq3DixAlTB0ky6S/D7Lyh9w2AGGvfGAYw7Az8495DafnlNf1+Xzs7OyoWi6fMsOKaK5WKZWNQWGtra0qlUtra2rLPp9/va2NjwyTGXEcYVBcQcBcD7ppCIbw9EaIfBwEFwcJ1b/D89E4KftAidChTRCUS9ZuvoDAYe42uHsqEURWFQkG1Ws24c17r5Yd+iBpqFB+5szUL/Tq7hjHuKGhwkETljIEm46Gr2St2MOZe9krkjOHne/Ys1Ot1bW5uajQa2V6CyWRi85f8zgFGd+NMiMBbrZade6lUsl3V1CroP8CI81nhlH0nOs/xHd7UhHCYfL6SIvQZi+85ZzLLRqNhNBbOjOCBeUvUmiqVihWO6Zzmd2iRCM4gIMABSkaSacehHZgzj9TPSyEpWBK1IrmEPkG5g9IG/hnDilGA3vAjHgCKGn5O0ZoIeHd317Tvg8Eg0qRGloPKyPdCYORRtZDFoM9n2idZEsfAYPrx22QlUG4UiFHTwL1T8Pab4ZjU6rfBcb2ciyRrLBuNRtrc3NThw4fNMOdyOa2trZkTJTOTZs6JTIbHyWJ8xzjZEsoplED8XvimwpMnT0ZmG0my3xWugZoFziOZTNp4C7Iv1loix83n8+Z8qE8xOC+oiQIC7kZ4qSjFXZwANASzf/ygO8+dU+Cdn+Pvm5841vy453kaRpKdD1JSIlAiW4wHRV4vc8UZMGyO6+M9MMA++pZkXbJQWGRHnk+XZnP+B4OBGTKyEpRYkkz9g7GVZEVvIvZCoWBfGEMcDw1ojUbDomh2Se/v72t1ddVmCaEykg6a7LrdrvL5vGUrOAwpShFi8DkmFNN8QxrOjcF2kqw2USwW7byYkcTnnU6n1Wg0LPsiOEBlxu8H2Q6/W76vYtEIziAg4BuAqNAbCcY5+DESGE3f9EWkScZA96of1uYH5EE98FoMOf0HGF4feY9GI5uASYNXpVJRsVi0gqOntMbjsRUzoVygiDxVQiaEykmSjX3mfqDuwYhls1m7Bt6XGgNRrN8F7GmwbDZr7+/rBwDjN78CMh6Pm3oK48x9oJbCYD+uwRepMcYYZ7INzp/rgXJDDMDnz2eOQybKJ6tjXHg6nbZtcBTokQdLMidBT0q73dbq6qpRitROisWinTPBwSIRnEFAwG3Adw2PRiPT7GMwMGp+3AH8vpcrYlShPdCb+8mfDICDS/fRP1w2Bo8REL4fIh6PG21SLBbV6/XMkVGbgLfmePDoFFb9HCOOjVNsNBpmGJE3EtlD0czTW1BHRMC8noKwl3ByHRhQSRY1S7OxHSdPnozUNnASfEZE9NBpqHLIDOaVRHyO1Gx8NuOL46iT/O8Dxpt7yHFwHs1m08QFfr4STomMIZvNmgQViomtcvPd4BT9F43gDAICbgMUgMkCvMKE6BDj7ruXpVNnDKEgoihJpIyaxG/4ghagaAg1AddMEdH3OCD5HAwGWl5eNmmmH5vNdfA9hgs5qM9ovOySYqhvyiPToRsaQwhd5RvZgDfUXBsOyRe2uSZptmq0Vqvp2LFjajQa1kyGAyZz4vox3kT4OCTuIfef3gjvNPxOC5wCnwHRP+9DcODVYBw/lUppbW1NsdjBnmw+O5yCpEiWgcR2ZWXFnBy/g5w/wUfoMwgIuAdAZAx9AvWCaoSoFINOURjDxv8Hg4F2d3cjhVB09/D6FGeJrJE8FotFGwtBoViabWPzlBCUCq8j4t3fP1jGzjYySaeoZ/xsf+/IPD3klTYYMo6FUeUYGGbejxoLRpjiNsfCudAgRh0B48oGNknWWMbaSGoayHA9reNnFEmyKB86xxeycWh8ISvlfpD9ISnm/vjeA+oYZBrNZtMmnlL07/V6RnNtbW1pPB7baBE+e9+/gPPn2haN4AwCAm4HvMIFAyDN6J1sNmtqGAwXRUhvpJlJgwyTuUN+v0CxWLRjYZS9jh1j6NU7GGAifQwzHcQYr729PZXL5UgNA8UUozYwhmQpRP1EyhhGDBtGkPeH5uJrfnYQES/cv5/94zuGOSa1hXQ6rVqtZlJRnGqn0zFDSdRMpkBthEY9321MXQWDTzbhBwR6p95sNo3u8/OBCAS8Q8Mpbm1tSZJ1ZOMsGK+Bg+V3DBUY15pKpex9OddWqxXpW1gUgjMICDgNMBh+yBxFS6I1DKTXlMMPS7I/WJyAJNPASweRLb0BfvEK/QeVSsXOh/eH9kCd5KeE+nERSDWJmmligvJZX19XJpOxAjJZj+82pqBKhM17cB3w/6h7/AgLH/V7yS0d2J1Ox3h0nIg30iikKC7XajW7N8vLy1a3GY0OFtxAv5TLZRUKhciuh3q9bg1jkkyBxHswLM/XQ3gtKiiavby+H+noZDKxZj4czmQysaIy14TzwQnyvHa7HXHqCAbo/vadyUxiDdLSgIC7EX40tSSL4KE8iMZ9TcAXH33Tlx8tgYPBAcBHQ0cgSaXoyehn+GgavTg+lAeOguyABiciUj8GA9WT18dj+Jkh1Gw2jcLy01R90Xv+Gjkv6CAoITh4lD/SQRf0/IA6MrBkMmnTQNkNwCY2nDKvoaN7dXXVaC/qA0hp/f3m/HDekuy+4eSRg/rR1Rh83sMPFmQ3AjUQqB3Ow/P+9BWwXY5si8I2Gc1oNFKxWDRH3mw2rQ8kNJ0FBNzF8IYJKSajhpE+Qr1gPKEVoEcoeLKekEiPKBj6xdMxvCdRox9V7AfJ+QjcN3t5igWD5DMYaTb2gOuE697d3Y0MgZNkxpLolftCBkGGJB1w2TgtnotTZPnO/MYzJKz8n3tDzcB35Z48edKyA+ZDJZNJ60GAzpFkun4MMlkaDtFPKfVjQjy9w3wn7oUfq0HxmM/d12O47tXVVRsqx330BXsyhHw+b93TOE1fV/D1Dd8B7qetLhLBGQQEfAMwu6dYLFqBUVKET8fooDKh74DHiE55HUYb7fi8fBEFD9x0IjFbp+iVOdQXPE0EUL00Gg2TLhJtYyCJRFljCR2BU9rb27Oo2KtdoMU4X7qr/TUwogNKhEwJxybNshhfTKd3gg7c0Wiker1uPRdkRUTIdDKTQUER0fiGbt8XbaG1BoOBdnZ2ImOyfcTPZ8t8KLqQ/b5nHALnIR1QUD/zMz+jeDyuP/zDPzS1kVdacW38rnB//P6MYrGolZUVO+/RaKSTJ0/aLKQwwjog4G6En7DJ7gAMCwYf40dxjxk40A4+i/BjCaSorBBgkDwF5QvG8/JIxmFDWXBsL3HlPD3HvrOzY9w6xpNIGUPjx1bw/pwf7+Xfk6yF88TpUPym0Iu01BtEzgHVD01uZBOMdqaZDGqIQXVILj0lR3GWruNarWbRNU4Jugx6C/qFDAMnwDX7wYF0UTNmg2v4+te/rksuuUS1Ws2udzo9mMLqM0vurR97QVa5vb1tiiqyS94nl8tZ3WmRCM4gIOA24DdmSTOenAIrBhLD6AvNLI3HYWC0fbEUUFyVZhQGr8FgehkryhfegwYrSTbREpoIYw0dNRwOtb29bVQSkSsRP8Z5XrHCtc3POSLzIBr3dBdyVQq6AMoF+owuYygR7hvG06ua4Ppp9MLw06xFlgA/Tx0il8tZIZgIezKZGFfPzgkK7RhtHFosFrMGOOSlZFtkQoPBQNddd51uvPFGU2dRsCY7YOmOH33OjgQK/74uhQOWZIVyHNQiEZxBQMBtgOwAyoAppkSC0oxWwLh75QeNTESf86/1zWR+sBmOoFAoRBrHMC7w336uDRG4H3eBJJIVk3Dh29vbJsNE4sproUx8QZif8a9fAerHNkCvpFIplUolG0dBlM6oDI5FjYUmMGYASbMdyjhT34XL/eZcMNS+GY2eDynaK8LQN5wuTpixGoDPqlgs2vfUfJgXRBbFudGR7DuWvdPwk1392Gw/s6hQKKhcLqvdbkd+Z3Z2diJdzotGcAYBAd8ErVbLlqjA7XrO3HP9/g+VmgEzhjAm/jlQD362jq8LeIPtxyZQa/DHQZXiaxRkBlAnPksYDAaq1WpqtVrKZDJmnOZHSPgmMwwqBpn7g8H2SqJ4PK5yuWy7Engt4zD8yAqMMo13YL4zGZ09yp3pdGp0F0ossjLpwNmWy2V1Op3IiAtmA/HZcc7c61jsYMeyJLt3fObz6i8yidFopE6nE1Ep8bkz3hxqiVoINYFqtWoUJHLTwWCgjY2NyBhrPte7AsEZBAR8EwyHQxsQRuEYgwFVIs1GJGMImGsEp+2Lvb4jF6UNryV69AojjKVfWM/z4/G4KZ4oNnqnwbniQDBsg8HAtPlE0Ri8er0eWeSOMyAqxrEwr8lH6l6FgyoGtY1XDMGbc244RjId7iH0ls+8cL7UXbivFFlLpZJRXUg1GfqGIoppphhXBsuxZyCbzarb7Ua6jpH4emrMK6Q433Q6bVTVaDRSqVRSJpNRNpvVzs6OxuOx9RF4x0UDYL1etx4Lzk2SyYw9dbQoBGcQEDAHuH0P/iiZ7Y8+3BeDiWwxxj6i9mqWZDJpu3D9HB4ehyrAsMLPQ2PgjOjapV7QbrcjOxR4DhE11BXv1+12tbe3ZxMyabKD2kLfDiVERCzJMiQ6aUEmk7Gom/OaTqem0fcdztQvUABBq4zHYzPc1B04fxwQNQRJth+iXq+bQ6EAPBwOtbe3F3HgmUxGlUrFMgToKElWxyiXy6Z+ghry740T5/2y2ax1OTM2AwlpLBbT+vq6OeZ2u63Dhw9rc3PTMiTfnDeZTOz3BpqwVqtpb2/Pfg/CprOAgHsB6F6FNyZy9HN+pFmTk4+KMdDFYlGHDx82wwsVQpSI0fK9AtAscMgYBqgQKCuoIq+S4XUYG75wbL5oDO/daDTMqTF2wtcRfF2EbmcoKYy1z5ZQx1Ao9rN8KFZ7/T+1AOo0OGm/F4DJoKlUymiXXq+nTqdjzgUHR1MbKqdisRjpDaHgS8cy6iBJdq6cC4adVZQ0t5FB8nuRyWRs37GXJksypyjJsoZ+v29KIhwkX9RCPMW2SARnEBBwB+D18F7C6Qut0mwUBYU/HqPIWK1W7Xj+X6JmpIUYajT3GMNEImEFWHj0QqFgka6XXHpHQJTLfga0681mU7feeqt1B6Phx/D7vgnvyMhecGC+DuAbyiRF/o+z5H762USxWMw2lnHNFHiJ6pnZUygUjHra3d3V9va2Dh06ZH0Bg8HApK2NRkPdbtcyMBbd8C/jxXGqOA0K1H4Mhe8VmU6nKpfLkZlMnU5HnU7HMiN6Jyiq++yQe1mpVIzO8j/DqZ2ut2QRCM4gIOAOwu8jkGYRqNfnE6k3Gg31+30VCgWrD2xsbKjX6+nw4cMmU+UYnnenqEonM4aGmgAGkYIu0biPYCn+8uUNMM11ZAonTpywa0LeSUbDF9dLxsC54ix4f4q8UGa++Al3z/tA5ZANQYf4L7h83hup5rFjx7Szs2M7j5GoIk1luxo0DufNPYJWok8E50BGIs2mzHK/+RdKjp/t7+9rb2/PZkmVy2UrONNp7DfN0bfCvcJJMHqC++NFAmQ9i0RwBgEBdwIMW5NmBg2dOFEvESSaewyTNCsy12q1U+gaDCv0D4bb9zH4/cVQEWj3pdksfBwNr4fK6HQ6qtfrqtfrVghutVqnSF19l62fOwR/7lVILOWRZhkOvQkMb5uXs/riN1EzA/YoZvulPPQE0HfAakrqFYyrQL4KlePXf3JtUFLpdNqc5PyGt1wuZ70TZBn0WNBlvLOzY4aazyudTmtvb8/mVpXLZdvR3Ol0tLy8bI6LgnO9Xo8IBHwmtbq6qmPHjtnk10UiOIOAgNPgdEXk0wHjORqNInP1Pbfru2HR0MO1oxiC6kAn7wu1cNfw136sBFG0L7D6oWhEnZLM0eCkMLS+OcvTI37UhO8VqNfrWl5eti1cOIKlpSVTCHmdP+ofht4hmR0MBioUCnb+ZD3tdjsy98h3MTMqnF0BGH8cDOeIAox6x97enmq1mmKxmDV8TSYTU/TgCCmA8zNJdk44DTKJVqulRqMR2XTW7/ct8uf8/O8EVF+pVLLZREhYffBQrVbNIcXj8Uj/Qz6fD7OJAgLujYDOYLAdRrndbhtfL8moHhwEVBC0TbVaVbFYNCVRPp+36HleSkqTlZe6+vk9RKi8J+8Pd002wHY0tPFkEJxns9mMSGQ5V5+5QHEgS/X7GdDV+9Wf1BWouXAPuIccdzwe2zIbDDvvu7S0pEajob29PaVSKe3t7Vk2AJ2C0onCbL/fV7lcVj6fV6VSMcOdSCRUKpXMaDOGgpEf29vbRh9RM2CJDkViPhPuH8osnBWfOU14ZBZra2uRhTYECAwPXF5eVjKZVKPRsM7sVCqlWq228N/j4AwCAhYEP0MIyoSIdX5uD5p+RiN4SScGihENlUrF5JIch6idDl24fZ9RSLKmMZQpftgbjsAbcHoeaN6iaAyFw5TNVCoVKWKj0JFkjqVQKFh24DtpMYw0YTGfnwI0hXBoGSgRGrIw4p1OR3t7exFtP5JLahs4EM6XPc7Ly8vW9cwYjWQyafN/lpeXIwt6KGLTFcznICkywZbfA39PvepsXt3F7wBjrbl2Pjd+P2KxWCSrpCt6kQjOICBgAUCZUiqVjJbxqiKiZAqYUCNIGykMNhoN6zVABskUS3h9abZExY8soHBcKpWssYv3RzbZbrd18uRJbW5uRhbZ4LSIcqGGcF7IXskEvIrGD7nz3bpQL0TQKJ0wlHD6OMNYLGZTYqGd6vV6ZFHNdHqwv2Bra8vOn3oBjWTD4VBHjhwxhRQGn3tLTYHF8rw/18LnSVfz4cOHNZ1OVa/Xtbe3F/nch8Oh3VtpJhjw/ScUpul05qtUKkmaKdN6vZ5lljgFsiRfC/F9EYtE/Js/ZYa3v/3t+u7v/m6VSiWVSiVdeuml+ou/+Av7eb/f11VXXaXl5WUVCgVdccUVOnnyZOQYt9xyix7/+Mcrl8tpbW1NL3vZyyJNK5L0sY99TA996EOVTqd14YUX6l3vetcdv8KAgDuI2yvfi8fjkemZXg2Dfp3iJv+n6Al9cbrZ+dQFbr31Vn3ta1+zkdNMHd3c3LRisHTQnQrlwBd0DAaHY0iyJjeicByIJCsWA4wbxdFGo6F6vW7XgdPxiiKK1FBEUFo8RuGVgjsGGM29n9OD2orMoNlsqtPpRHo74P7r9bo2Nze1ubmpnZ0dG+2AM2ZRDLWBWCxmDXh+S52fF7S+vq7V1VUtLS2ZRBUKiiK2JFviA53jG+pYZ4pQgHoLmRSOCqFAu93W9va2ZYrcA682WyTOKDM455xz9F/+y3/R/e9/f02nU/3BH/yB/t2/+3f6x3/8R33nd36nXvKSl+i6667Te97zHpXLZb3whS/Uk570JP3t3/6tpIMP7PGPf7wOHTqkT33qUzpx4oSe8YxnKJVK6eqrr5Yk3XzzzXr84x+v5z//+brmmmt0ww036LnPfa4OHz6syy+/fOE3ICDgzoI/UiJVP6MfTT/FR0lG28A3+wIohUcMEc6F40L/YBgxOhh0jC6UC9QDxg0H5+cr+YmlUDkYPX7uh9MxFoNI10s86ZD250ZB1/dhoN3HqFF4nkwm2tnZsdrG3t6ecfZeikrU7OkWHCMF3dFopEKhYLsPptOparWaOVnuF8qlra0tEwKkUqlIoZZ+h2q1anSSHxFRKpWMUsORIm2FYuPzh3ryRn19fV35fF71el3D4dAyotXVVR09etRoO34v7oo+g9j0Tg65qNVqesMb3qAnP/nJWl1d1bXXXqsnP/nJkqSbbrpJ3/Ed36Ebb7xRj3zkI/UXf/EXesITnqDjx49rfX1dkvSOd7xDr3jFK7S1taWlpSW94hWv0HXXXacvfOEL9h5Pe9rTVK/Xdf3119/u82o2m6bvvStuXMDZgW/254Fho8hJeu+5dT9nn58RCWJ4KU4eOnTInIsvGvN7jEMgo0Bh4w0jmYUk23Pc6XSMStrd3VWr1bKFNhgXCsQ4oO3tbaM8/IRWr1giguc6GAvtG/EwfkTKuVzOdPYYX5wgDnV5eVlbW1v6yle+omazadw5x/MdvtQPcAbT6VSVSkW1Wk3ValWVSsU2jhUKBa2trUVkraictra2ImOkDx06ZHOY2AjHYns/i8kbZ7I+wP2FTiKr4T1RExWLRRWLRSsy+10O/E4gGuh0Omq1Wvrrv/5rNRoNo5vuLO5wzWA8Hus973mPOp2OLr30Un32s5/VcDjUZZddZs+5+OKLdd5555kzuPHGG/XABz7QHIEkXX755XrBC16gf/7nf9ZDHvIQ3XjjjZFj8JwXv/jFt3k+XnonyYZQBQTcGXwziSkFUGgRSZEuUYqYROFEhKho/OgG5JBw2fMdzfDlviDN66CkfOMaEbzvAEamCh3BSGx6DqA5JKlcLqvRaBj3jkEmyqeBjqzIZxEomfzIbaiRYrGoSqViBWw/TVSa7XTGwW5sbEQ6s1E7cT9xVjxGXSOdTlvEzhgLP+wOB8djtVrNaK/RaKRbbrlF5XLZjoF9YYIoC2ay2aydO05xMploZWXFlt00m03bRQCtyPv42o//fMgoNjY2zPHi5O4VTWef//zndemll5qXfd/73qdLLrlEn/vc57S0tKRKpRJ5/vr6ujY2NiRJGxsbEUfAz/nZbT0Hb+r1th6ve93r9JrXvOZMLycg4E7DK0mkWQ+BH/Pso2Wkh9BI8xGqpMgGMyShGH9e4wu40EM8nzEVGOlKpaJyuWzRLLJOz/VjLKFdSqWS9RLQXAdVAwXkx0szzsGv46QYTjctRWJUNdRZ0P5j7Hu9ns0c8nJXCue+k5lmLhwW84DoR+D6UCdRB8CRcr+onzAygq5xHKofrpfL5VQsFrW1tRXZmsYeY4x4IpHQ1taW6vW6UXHpdNqc/f7+vjY3N5XL5cwRo8CC1ur1emq322o2m9rd3VWpVFKhUFj47/EZO4OLLrpIn/vc59RoNPTe975XV155pT7+8Y8v/MTOFK985Sv10pe+1L5vNps699xz78EzCjjb4WWN0AlEhsgF/TgLPxTNr1L0PDkG0RtGomOOB1XC9FQKvplMRuecc45FtRyj1WqZIaIAjWzVK204f5wXdIiPygeDgTkyrptMAaPOuS4vL0dqCDivfr9vU0uppVDcphbAuczTXNwLCrWFQkErKytqtVo6duyYHYd75GctAY7NPRiPD5bhUOAmu0NVVa/XtbW1ZVNWm82mZQiMw2aIH0ED6zWl6EBDHCrOHjoP4QFObHd3d+G/r2fsDJaWlnThhRdKkh72sIfpM5/5jN785jfrqU99qvb391Wv1yPZwcmTJ3Xo0CFJ0qFDh/R3f/d3keOhNvLPmVcgnTx5UqVS6RtmBZIsAgkIWDRubzeyB8VWP5nSR90cl9oAjoA1jhg0TwPhBPg5Kh4MIdp6MgaUJ3QWw1Gvrq7qwgsv1PHjx42eQF3D6GUiZYrIsVjMFslzTmQ4RN8+akYxA4XEms3l5WWjnTDeGEMMJcoehvJRd+Ee+Wmu0oxe8t3I1FCQqqKsYkgck2MZ/UFEjgMgq+EzqdfrkqTl5WVzamQ3FMIp8nLNOC1p1lTnaTjuJVJgXw+hqN3r9czJSAdZ5XxdYlG4030GRAMPe9jDlEqldMMNN+iKK66QJH3xi1/ULbfcoksvvVSSdOmll+o3fuM3tLm5qbW1NUnSRz7yEZVKJV1yySX2nA996EOR9/jIRz5ixwgI+FYBxoDI2TsCInrm/PCYpIj8UpJRPvwMI4QjYXibX4jjRx9APyG7LJfLqlQqpv33kk5oFv5PVCvJePder2eFXt98hRGGKoGqIROSZBJcXsPUUPonaIJDPkt2Ap9OoZlGMya7SrLmtGQyaf8/duyY2u22LrzwQt3nPvfR5uambQ5DtcX4a+94eS8/6VWSdnZ2rCA9Go1sqVC5XFY8Hle73Y5MKOW6/NA7P1Ib2o0GPRwN01b970ez2bR7M5/NLAJn5Axe+cpX6nGPe5zOO+88tVotXXvttfrYxz6mD3/4wyqXy3rOc56jl770parVaiqVSnrRi16kSy+9VI985CMlSY997GN1ySWX6Gd/9mf1+te/XhsbG3rVq16lq666yrzw85//fL31rW/Vy1/+cj372c/WRz/6Uf3Jn/yJrrvuuoVffEDA7cUdyQ7g0YlOieb8LB6MOwPakEgiOfXNaqDb7UboHO9oKIASddKERpQ+GAwse0eNQ2GSGTx+JDVAhgn15LuBvd6ehTd+0icNXtVq1RwEdRUi/FQqFVm7SZ2C41NzweF4FgDHhaNl4melUlGv19Pa2poVYNH6U6PACEMF4RT8fCiyE+S17XbbHBCOAoUYUTuO3U9qRWnmh/xRYK9UKrbHoFwuq1wu68iRI5Kk3d1d65wme7nHncHm5qae8Yxn6MSJEyqXy/ru7/5uffjDH9aP/uiPSpLe9KY3KR6P64orrtBgMNDll1+u3/u937PXJxIJffCDH9QLXvACXXrppcrn87ryyiv12te+1p5zwQUX6LrrrtNLXvISvfnNb9Y555yjd77znaHHIOBbEkTn+XxehULBjATOAP08kSePecOBIUIhREMS82n8pFMMUSqVsqXqvkg8HA61tbVlxpvZ/VAXFId3d3cteiUTwPgTsfp6QiKRMHWRdwzFYtGkk+VyWZKMIsIJehmqH93sz1uajX3gPnAfeQ4FWn9PVlZWtLy8rFjsYIR3uVy2zWgUu6HPms2mNa/hKNPptMk+ffPe1taWCoWCZQgU7peXl22OEFJjKDuuEToPKiubzVpDIsePxWJ6wAMeYGs4NzY2IoX7yWSiL37xiwv9Xb3TfQb3VoQ+g4C7AnfkzyWbzapWq6lYLEYiw2Qyactr5ukIImqG1fnx0ESFRPV8YXAwPrFYzLh3T30Ui0U94AEPsCI10zV9Y1mz2bQuYz8i20fsvO9gMDAZJ7QVs4cookIPMREVuSbKG6/XP378uE6ePKmbbrpJ29vbkUgdpzjP2UuyzKtSqej8889XPp/XkSNHtLa2Zue6urqqfr+vRqNhDWecx7Fjx1Sv180RoIqi5+LEiRM2TpvRHYcOHTKHgnNst9vmTLl/vi/CN/sVCgVVq1WTrrZaLU0mE9VqNR05csQovUajYfcZWuvaa6+9d/QZBAScjbgjdBHFQyJiIkJoCNQ2GAxv1CkQE9BAWYxGB+se57uKoVvoeB6Px+p0Our3+0Zl+PEOkiyaHwwG2tvbs0jXyyBTqZSazaaNbMBwY2Ax8J7e8pE8RWKuD0UOFM38YD2cgBTdD81QO847l8tZbWV1dVW9Xs+yi9XVVa2srGhlZUX5fN7oMmglRknjpIrFovUOQM+happOp1pZWbFdxxSIyQLoq+BecY+QgOKoOC50GHQV9QWm1i4tLdnvDCOse72ednZ2IktvFongDAICzhBn6hD8+ANfE5BmDU9+O5gfDYEx9XuAUbpA1WxvbxsVw+wgaeY4GLhGNIrk0h+b2gONb9QhisWiGXLqCXTzci98vwASUy8JJfPAgcRiMRsvLckoqtHoYEEM0kxJRgdBjfA+OFTosPF4rJWVFXsP6hP3uc99dPjwYbsPvrFvNBppdXXVCs6MjMYJkRlxX5LJpI4ePaojR45oc3PTnMKxY8esWxkV2OHDh9Xtdm0UNRkZsl5URNwvzpnnoDpaX1+3Ij6DDGlyXDSCMwgIuBuAhpyIEEmlH1mMbh0D69Un/3975x4j51md8Wdmdu732dmrY7u+pA4hF+pQnKUlbWUrTuoCLakUaITSQoOSmooADSG0JQVVSgRSW0oJRULF/YNiQUW4haRNk9hAa9LEjZM4IQYHBzvYu/bO7twvO7v79o/Vc/Z8YzuJ7VnvenN+0sr2zDffvO/M+j3vey7PYbARmC+gor+aEgV8vrPQisKRDFAzVsA0TBoVGoZsNotWqyVKmpTLoJQEK4c5Ll3lrBvbc77c2dNYcLGj754LInfrXDxZJKdPDZwXZT0AiF4Q8/IjkQhyuRzWrl2LbDYrLh+66Lj40sBWKhWpSGZgWEtTcGwMYMdiMQwODiIQCEiPY6bexuNxiY0Ac0W0NArhcBi5XA7OOTG4dAdGo1Gk02mRvWB6bjqdluwrtiYFzs5d+WqYMTCMs4Cumdf6n5ILihZu0wsTU0K52+W/tfopF1a6gRhcZhCYizJTRQHI9cy+YdbSxMQEVq1aJdkuVOJkQRbdWUz7zGQycurIZrMA5oLjNBZs5UkDw10/d8rs7EV3iBbn47hppAqFglQq69oKYF5NlVk9AKSimdlAPCGxXwJTNbXuEeMztVoNR48elTEw04mvTafTmJ6elnhPOp1GMBhEoVDAypUrpViMBogqq+xhkMvlZL7FYhHZbBbZbFY+b6bh1ut1jI+Pywag1WphbGwMExMTovfEhAGeVLqNGQPDOAfOxGXEmhwdK6ArR1f2ckevaxKY7qk7ijETKZPJyMKmNfkplkepA94XmMuXX7duHXp7e8Utw45afL9kMin1DnRpsHKZBVIUn6MbQ6fB0jBlMhkpZmMlLdMwGWdgPEUL0jH2QANJTSSeQhgELhQKyOVyUgDXbrcxOjqKbDaL4eFhDA0NAZgrXvX5fBgeHoZzToLk2n3GOAbjK7rPsu7qRoVZVggzvTYYDHpORLq/MU9g1JeinhqDzfydoFQIi834+9VsNqVN6UIkxZgxMIxz5EwMArNpGDugG0LfS8P7ag0dLVRH33Emk0EikcDExIRHhoIuCJ5CGLhm8VY8HkepVJITBt1O3DlnMhlxjbTbbWQyGWmXSS0jumt0MRnn2dPTg2QyiVwuJ4sfd/f0/bM6mCcdFqLRbcaFkxXLmUwGtVpN3p89GxjEzufz6Ovrw8qVK8VIjI6OolAoIJlMitIrq5rp32f9BzOP6MJrt9vIZrOyUOvKZ+oiUVyQBj4QCEiFM7WQKFo4OzuLsbExjI6Oihup0WiIC0/3rOaGgDEdLaHdbcwYGEYXeK0GgbIFPAHQnaP7FHCHzcWUBoKuAa2Xz2u569eLN3f7TPukCyIUCsliSKNB/fxsNotyuSwLEbt0lctlcb1kMhlp1gNAFm0aKMYBgDnl00gkIlXQehdOhU6/349sNotisSjpoKOjozI3AHJv7r4ZNKbCJ/P1V65cicHBQaxbtw6rVq2SrCum5XJ3TtkJ7vSZyaWNJFNDWZXNmgsaA/Yx4OfLTnCMjdBQU1KC75vL5eQEwZoFZjMNDg6KlDWb3DBri9XfjLl0GzMGhtElzuSEoOMBVK/UHccASNooXQ7cPU9OTkrWCXeu9XpdCpR4Dy76TFfU3cpisZgsXitWrMD4+DiKxSKGhoawfv162ZknEglUKhUcP34cU1NTqFar4gZhrIK58gBEw4e7XO7qaZjoOmEGEx9LJpPIZrN4+eWXJV7Be1H8jk1rmFnEymJmZw0PD6Ovrw9r1qxBLpeTz4+L6apVq2T3r/Wf6JLh+2oZCLrKeKrhdxCLxeSU1SkoSBceXYC67ScX9Ww2K0VldMUFAnN9rzkm1h3oVFMas0516G5gxsAwFgnudmkM9E6VRV7cCXLHyR3m7OysuHV0pg67qNE9QYOjdYjYXAaA3OcNb3gDDh8+jFarJU1h6DNn8LharYohYjtGYL7dJhe0/v5+j+uLfRNYk8BArha6o8pnNpuVUwYXStZIsM6BiyyVQHmPoaEhDA0NyelEq4/SADA4y1MCA8s6a4kB/lqthnK57EnlpcEm/NxZK8BKYhYBNhoNqTPhiYDFfpSxeOtb34pms4mxsTFxo+VyOUxOTqLdbqNcLothiEajHunxbmLGwDAWEd2jgJW1ulGKVuHkrpAVszQOuuduq9WSdo26+Q0F3ahBVKlUcOTIEVkkA4GACLDpZjzcBQ8PD4u7RFcr+3w+5PN52cmyYE27XuhaYV8DGql4PI5Go4FEIuGpZGZqJuUjuPvP5/MYHx+XRXJgYEDiDazU5amBgVvOj+4pngJ0rwnKZ3PsrOzujOswiK+NjT616bTURCIhqafT09NS18DKc7rrmIWVSCRkHJQbodge3VU81bAwsNuYMTCMLnKmBWm6WYtzTvz4evepn+culycALn66vwFTVEOhkBR7ZTIZcS0Fg0FUq1UcOXLEs/ik02kMDAwgnU5LERX96Hr3zSwepl/S3cSFlAtZOByWQLKuiQDmYgks8KLvn5XQMzMzEvvgD3sm9/X14aWXXsLk5CT6+vpEzA2YV0SlgWQmED9DrfekT1qd3eh48mBev3POo2pKQ0AXlC4YZD+DmZkZcTFNTEzg6NGjiEQi2LBhg7SxpJuKr6fBYLwglUphfHxcqrVphLQaajcxY2AYiwh3vfw7eyCwApm7UQBSIEbXRK1W82TzcHHijp0LKQOVXKRoXI4fPy4LXLlcxtGjR/GLX/wCmUwGqVQKQ0ND6O/vR29vrxRtMXjLRatYLMLn86FUKklnMh3g7O/vl/gC58R76IY3DAJz7MCcvPXY2JhUPtO90t/fj8HBQeRyOUmbZSYPDUogEJAgte4mx/iBrl3gZ8bvgMYLmJO4iEajqFQqUhPAtF9ma/E7opFk5hFjDzzpTExM4Oc//7lkRNFAaq0qjov9lilXwSwobgJGR0fxwx/+sKu/i2YMDKPLnI1+EQDZ+XFRYIEa70nXQGd1MjBflQvMN6GfmZmRhiq8lmmPugo6kUhIFfP4+Diq1SoymQzK5TJeeuklUfocGBgQwb1IJIJVq1ZhaGgIfr9fdr5cJJmqyVRPupEov53NZsU3z2I3ylawSCsUCqFSqUgxFpvX5PN50fzhnHK5nLjS2A2M8QJ+JvzMtOYTG83TxaNbiPJ6pu0mk0mUy2UxdBx7tVoVTSQaTN6/t7cX09PTyGazyOVymJmZwdjYGMbGxiQbiam+DFDze2M67erVqyV1tl6vo1Qqeaqcu4UZA8NYQjAQyQIrLRjHhY1wgePiobWB6O+mIaC0RKlUkp0pANk90yBwcWMMo6enR4KoL7zwApLJJHp7exEMBjEwMIAVK1agp6cHq1evFgVRGkMupjwRUPsHgBRfUf+HJxymy/KUwXTXyclJVKtViaPQDUTxOr/fLzo+rDqm0aOrSI+J4+qs8OZYmfUEzNd+sMc7TzJMl+Wungs5AIyPj0u6K/sq+P1+jI+Piwifnge/My7yNLw8+bDRD09gllpqGMsc+t61XAWDytz1Ei4gAGQBJaya5Q6Zjd11Y5RwOCy580xr5OLMoDbjDgBErO7EiROIx+MYGxtDsViUrKO+vj4J4tIHz/HypNNqtdBoNESvh7n0bFvb09MjGUU0LAMDA+jv78fAwACmpqaQyWSQTqdFjI4LP19PV4uW9OBnybHwcSrA0kXHz47ZRryeRoN9mLUUCNNvS6WSfFYsOOOJI5FIiGQGu5UBczUIzFqiGN7AwIAEllutFmq1mgjUMe5ixsAwLhDO1lVEnRsaAfqwtQSBzokH5ttrcmHna+gqoiuF7o/JyUlEo1HPQqxPCBMTEyKTwAAn4FUQ5YL/9NNPo91uI5/PI5fLIZfLifRCNpuVFFkGV2lktDuGBo3VvOxRzOBuPp+XRRuA1Cgw8KrdY/zMmRWlJb75nTAYD0AMFhd43VNCjx3wpgJryXG6mriY8zPSld6UC6Eu0okTJ6S/9PT0NCKRCMbHx8Uo/vSnP0U6nRYXFsdEWWvTJjKMZQ5dHHT5cCeqg7KUI2DGUGdOP3fKvI/WQuLCzpRJKoRyRx0KhTA4OIgTJ05I4JkLH2sUgsGg6PhT3bRcLuOXv/wlACCXy2FoaAgrVqxAPp+XDCkaJyq4chGna4XSzsz4Yd8FHaTVsg6E8+NnpyXAtbyHdl/xfenb158rPzd+VnQn8SSm/07FWQZ2aaB08RoAiYUAc6cGABIDYOovlVonJydRKBQQDofR39+PWCwmrizGgyybyDAuIM72dMDgKxcBrfuv/dJ0GXDhASAZLsyi0TLZ3MHy1MBiNt1qkYValH1g7QB/mIrKhYkuF8YcZmdnUSqVRO+fWjorVqyQedDvrnsi1Ot10TvK5XIyV6ap8nTEQDMLr7Qh5L0YR+k0CLrwTJ8E+Jlybnxcxxj0XPnD+AULBnWfATaj4SI/MTEhshM0vuy/zEwr6j5xwQ8EAiiXy1LBzM9B96zoJmYMDGOJwRMBffoAZPHVTU24C+1MOeUunvEHuo20O4SLH1VIdUCV96RfnIsdUzjp3uAOnu4pXs/MHy5ouVxOgp7OOcTjcTEc3E3Pzs41AMpkMtLfOR6Pi6uH82VgndLQrCvQaaK6RSaDyJwzF3HA2zeZzzFWw8wu3ku77fgntZVYp9FqtaSvMl9PVxy7zRUKBRkT4wmsbGYsgUaCJ6B4PI7x8XHUajVJRzVjYBgXGGd7OpidnZX8eroduFDrYCgDxFysuMDqfrk0CFwUmSnEQiouMKx05m5YBynpJ+fuXO+OdcCYiyH93TzllEolNBoNVKtVUUBNJBKemAQAkZ4oFAoYGhqSTBwWggFzmTqMjSSTSTlB6faerMJmbKVT5ZWwzoKnAxoGZnRRD4kZWTR2fC0NA08O1DFivICGnfUedC9Vq1WpWu7r64PP55NK7cnJSU+BYb1elwC0Hku3MWNgGAvM2RoELTnAXbjunUzfNd0luqEMd9HcKXOnqg1Jp9wF9fO1mip33awSZh49XVE8NbDal8aHRoO1BMx04riYWspFjYFTxhOAuUybiy++GPF4XMZCw0MDEY/HpYaCuflMkQ0GgyJmxzHxPjwF0RDws6Qh5ClBq5TSCDCmoGMFOohNjSnnHCYnJ6WoMJFIwO/3I5FIiPuH8Z1yuSyfB+NErM2gfEZvb690ZVsIzBgYxgWAlnNmSqR2+XCB4mLPyl6eGnTsgTtMvQhygeG/p6enEY/HEY1GJcBJ/R7q+/BUQC0fALKYsQCLGj98ju4gymjQdVWr1UTUrXPM69atO6VKKABphgNADJk2UOVyWU5INHg0kjoNVWcYaU0jPkZZcAaMmRJKoxIKhdBoNDyd49LptEcIjychnhxYR5BKpVAsFuUkRoNXKpUAQAwxs6xo4LuNGQPDOA+c7elAQ3+5rgHgbly7LHQmjBbCO1XhGgC5px4ni7AYSObjzWZTduh0G+mUTI4rm80ikUhgZmYGlUpFit+09g/F4uhbByBFWEx9nZ2dxcGDB3HRRRfJLp/uIu6YuXDT1653852ZQTojqLOWg5+Tvh6AnJTo02e7ykqlInGZcDgsmVyUodbGFpjLsurt7UWhUMD4+Lh8vn6/H/l8HrVaDYVCAZVK5aTeFfweaRgoQdJNzBgYxnmiGwZBq4DyhKANAl0gXHB1jj1hgFi7m04VXGXQWncFY5aP7rzG+gEAUhfA5jNscs+TAIOlTOlkpTSNCu/FLJxWq4VSqSRtODlnLrRsU8m0V533zwplnlro0uF70pevBepY3MfPgFlYjOGUy2VpU6nlxXWKKufD6uhmsyl9kdPptJx82DCHpw2/349KpSLfDduBUhKbr1kozBgYxgUGXS2UpdYSy3R9cKH0+XyyuAGQxZs6QrrDGk8XdD8B8wVu1P7n6URXMuvCLrpwjh49Km4p7vB1K0yePrRhocFgg3he75zDiRMnMDg4KGmYzIBiIJzxj2w2K9lUjLNwcWUcgO/RaDRkdx+JRMTg0fXE8U9PT0sDe6Z3OjfXYIafNeUpGJehkdZpv8zMCgQCKBaLaLfb0uMgEAigt7cX69evx+TkpBhQGo5UKoVQKCRNe8bGxrr+e2XGwDDOI904HRAuUnTZ6DRK7XfvjCEwf58ZP8B820194tDBYO1GYoYOK2EZFKVxoN6+zzfXPjIcDks8QLtNuEhrPSFmRPFaVggXCgUcOXIEvb29UgjHdpuU0qZsdj6f93xOOh5At1S5XEalUkGz2RQ3EIPR7C9MPScWhvFzASABc3Zk07LWrIrmjr/dbuPYsWOoVqsi8kejDMwZ0MHBQRlDKBTC+Pi4J+XXOSfd3EKhEFKpVFd+hzRmDAzjPNNNg8DFTccE6PPmIquLyeiLpjxCOp2WkwUw36ReZwtxkdbVzKxd0Ltq7tQZU+BYGHDWrSP1zp4aPsxU0kFduo64Y2c+Pnft9M8nEglUq1UUi0VpE6mlKtiHoFarYXJyUtxLNJj1eh2FQkFOED6fT4K6DOxyQaZB1Oqx/CyA+cyoZrMpstc8rejsKbq0KpWKaDxFIhHkcjkx2vy82D+CacCniv2cK2YMDGMR6KZBACAuF+5IO3f8OjeemTQ8WcTjccmJB+aF2bhwsWBNvw8A6dTFYKlOZeV9ms2mJ/DMRZw5/QA82Ux0sVCbSAfCnXMol8uym9fB32AwKOJwnAtPLzwJFItFjI+Pixw0K6yZXsrYSygUkhRVGgyerBh3KJVKspPv7e1Fo9HA5OSkSEzn83mJc7A9aSaTkUVcnx5YtHf8+HGEQiG5L12B9XpdFFtZ6VwoFLr2u0PMGBjGItEtg6AF2KitE4lEZHeug8fc0QPwNJahIBrdNDqPnpk/fA+tSMrAKF1DNBQ8LdA3z6rl0xkpGoloNHqSYBwXfgZSm80misWijIsBcUpGa199tVqV6t1CoYBarSapp4xf8ATE3f7U1JSos2rXUKVSkernQCAgtQ7AvKJrJBJBLBbzpNvypMZAND9zZigx3ZQGiEV9+juj0WWMhK6sbmLGwDCWAdqwcAdOvzYXf92wRRdSsdl6rVaT+3CR5C6fRoY58uFw2FMURZ863SE6oMpx0TBpkTmd6sl/Mw7BIGwkEhH3DI0IMF8PQOMQi8WQTCY9Jxzu7Oke4mdDTSFm7QCQoDUwX1dA1xGlOzjOvr4+6f1AN9vU1BR6e3s9arL83NlyFPA2ItLZYQxgM7jM7Cm6k2gkKH/dbcwYGMYi0m13EeFCyN0vM1OYUaP9+tqHD5ycespgp3bzAPAEhJkzz9fS7UN9oc7dvj6hsDaCu3ndHpOuqFQqJUaGJwKeZHQ7SvZlSCQS0jtBF5NxXPqz4L+ZCcS5MLWV46C7iaeder3uacIzPT2NyclJiV8AQCqVkmI1GudarSZif3TpMYWVcYZisYhisSiv5/fJGoSFMAhmDAxjkdF6+ed6H30PVgnrDmg6q4YLIXfbXJi4c2eDHH2K4G6du3dmMPF57pDpC2e6KI0OK3WBec1/jomxAv1eXPiZh0+fPU8AXDwDgQCOHTsG5xzy+bzUOHA+PT09Eixn+0y+Lw0QjZbP55NTUjKZFD2lZDKJWq0mukUsMmPVMU8bzLIC5qSr16xZg9nZWUxMTMhnz5RgSmhw0W+32xgeHkYqlZJTCusoWNtgnc4MY5mzEKcEuhY6e/R2wkUcgGeBZyA5HA5LIJS+be6mtTqqbh/JbJt4PC6prizC0kqqjF1wp85xdqa06spnppLOzs4ik8mIP75YLHp22FrCmv7/WCwmC3kkEvGkvTJbR58iGMSlvAa7wVE+nKqldP9Qe4mfPQ0H58n4APsaRCIRad1Jg0SZb57IotGouIv4eXYbMwaGsYQ4V4PQ+XqdFcTFj4ut9r/z70yR1MJt3NUzXkD3DBdRLujsYax7JfCEoOWieQ0XWwZS6dZiEJVjpC4Ts2+YBcVxsVl9s9mUjB5gzh+vA7naLQVAlE11bIHuG96bc+NizpoGjl3HVHRvCLrepqenJYMpGo2KNDVdQzxNULdodnZOtZSfO7OzfD4fEokEUqkUAoEAxsfHz/p35HSYMTCMJUa3DQKh64S7b61VpOWrCRdhnYqqO3hp95De1epuYIwxcJFlthJ/mB2jq6GB+fRW7qZZecwFWwfLK5UKyuWyCN7pDKlcLicLONtlMoOHY9U6PzyJsMkNAE/MwO/3S9qnFtrjn9QvYsYV1VlZp6EF/pidRbcT4xQ0ojrQz5MUTzCJROKsfz9OhxkDw1iCLJRB4C6YufVcxOg66gwcs6BKp65qjSHuWin7wAWQcPGne0gHoHVxG2MH3IVzsQTmheK4W2cGFF1LdPXwvSh8R8ORTCblHpwvexPrUwQ7vFFPqdVqIZ1Oi2IqTzkMFHNx9vl8cgJh1bLuNMe4iZa3YCHZ1NQUCoUCxsbGkEwmJbWW46UricaBxm4hZKzNGBjGMuWVDArjCHRDcIHSO3JdvaxdPVo6ggYAgKdHM40Nd7Q63VNXQfN6XXWs6yCYxkrXjC6A0+9DtxPHD0BcWVNTU4hGoyiXywiFQkin01KRzd06TyqUuw4EAlI5zEA2F3ufz4dUKiWfH6uw+WcwGJQiM2o7+f1+NBoN9PX1Sa9lah0Vi0Ux0vF4XALjjBuw9oFz7unpsWwiwzDOjFcyCLouQMs/0MXCugS6cOgi0gaC1+oThK41YEBZt7cE5iuhuQjq5jBa5I2P08XEkwgA8b3zfbT8NHflPD3QFcUdNWMNnIeOjdB3HwwGJZ00mUwikUjIewEQpVSmoDKtlbUAOthLgwNAxsHUVHY8Y9EbTys+nw/lctkTPG6328jn8wuSjmzGwDCWKN2uUH6l5wn98vqEoDWJCA2D3mHzT/rhQ6EQyuWyuHSA+SIzGgcam073FLN+KHfNnTtrJOiG0e4Yvi9POZSVYByACy6fp7EDvCcW3USH9QHA/MnH7/cjl8tJXwG6nhgAz+VyniI6Vm3X63X09/fLZ6YVT5k9RbkJppzOzs5KG0/WPFhqqWEYZ83pDAI7mAGnNgRE5+B3+v216BwX8nK5LLttHSjVRWrAfBtM7si5O2b6qG67qd1XXERpCHQNBDWFuKPmqYHdz3hvjomwLoH+ee0S40mpU1JaB5/5+bJQLhgMSjru+Pg4isUiKpWKnIZ0sRqlsemiarVamJiYkAyuFStWIBKJSKYSDVc3MWNgGEuYbtYenOpeMzMzsnBr9wp32p1Kosw4ovuFiykzk7SYGwDPyYKBVO6aKSfBuANPB3TF0F/OxZNjp3yE7hUAQIwB4JW1YNaSrpfg+1SrVSkCY/9lBox1fYKuZ6DrhzEBajixwC0ejyOXy8lnoFNm2ehGF6YxLsIx8335mbEXMx9j7UG3MWNgGK8jXinLSO+SCWsT6I5hVTEAj/Ccdsd0ZgnpmAKNQ6dR0OPiQsngLsdHo8R+BjoeQa0kAFJ0xvgA35NGRvca5nhZG8HgL4v0OC6/349yuYxUKiUuMZ5iaLTo/unMLnLOob+/X4rXqGY6MTGBYrEotR00JsyQYvBdK6my3oKfXTcxY2AYrzPORP5idnZWCqqorUMj0OlOohuFGkYMInOx66wj4J+8V2e9gk4t5euZ1kr3E3fPlH3me1DAjlXCvI/uIcz3ZByBmUJ0b7FYje+nZTtSqZQYiWw2CwCSFUQlV46JRjIej+PIkSN4+eWXkU6nkUwmPZlENGg0gHwts4roNjOhOsN4nbJQYnav9b70r3PXyuCslp/Wp4TOgPSpAtCdzzNLqTOFkq+jL10L7PE6YL55jb6Xc04Mkt7Fs8KYbiM+zjgETwT045fLZcRiMeTzeU/tBedJnSG2pKQx0fUbFL9j7UO9XkdPTw/y+bxIXzcaDclQqtfrqFQqYmh8Ph+y2SwymcxJtRzdwoyBYVwALKRBAF79lMD0TC2TwIW4U42UO3kaDgAePaJOGWr+2Vm3wPvp5jNcpNlnQdcUUOaZ8hs8SXBxZ3omq4m1G4Z9Djh2Zv/o0wONId1VjUZDDB1PSLy/dqWxMK2npwfZbBZr1qzB6OgoCoUCMpkMotEowuEwjh49Cr/fj97eXvT392N0dBSRSAT9/f0IBALo6+tDPp/H7OwsDh48eM7ffSdmDAzDOCOjQFcF3UaEi6juYqZPEzogyx08n9P3YWxCZ/LwGu7I6ZKiMaFhYt9h5xxisZinYprj4ymDhkp3VGNmD+fRbDZFfK5cLkv6KiuqOcd4PO6R2WBAXcty0GD19/cjnU5jfHxcAtg8EVSrVQwODqLRaGB4eBjJZBJ9fX1yapqcnJS2mt3GjIFhXCAs1Omg8z2AVzcKzMRh+iYzcrRvX2fzcOHl4u73+z3unk7XEiuO6Srigqp34dy1A/PBYMpAU3+J1+hMo5mZGdRqNaljCAQCqFarYhTon2eKK9NVCYvMeAqi24hzA+Z7PQDepj5TU1PiEmK2FgPCgUAAQ0NDSKfTUiTHLKhQKISXX34ZPp8P/f39KJfL5/xdd2LGwDAuIM6HQeD7AK9sFKg5xIpkBlmZXqplGrgY8p5cRIF5F5He5Wu3E6/nLls/pg0CdXt8Pp9oE3GhpbuIsYJGo4FGo4FQKIRkMol0Oi1iesB80Jp1AIxJOOcwOTnpCWZTCI+xA84/k8mIi4qfF9tj0qDFYjFEo1FPsJzxCeotNZtN6ajGNFWTsDYM47wZBL4XOV1KKhdk1gzoLmKsOdBZQsB8S0i9CALzrqbOQDB36vqEoYPIzPXXLTW5cDJbJ5VKyUmDLiC2umTAl/LcrB/QchUcE2MJzGYKhUKYmJhAMBhEb2+vpzgsm83KKYiZSsxwYjc2GtLe3l45lWQyGblvq9WSz4IiebrYrVuYMTCMC5DzaRD0e5LO96Z/X+/o+Zp4PA5gvtUkMO8K4uu0bhHdOto9xIWYBoGVyUwx5W6cO26tAwRA6gvi8TjC4TByuZxIX5dKJXEjMSDMxV/3jeYcqJpKA0L5CC7YDPL29PTI/XO5HKLRqEhp0DVVqVTQ09ODWCyG3t5eiUcEAgHJNuLYqYNEvaRuY8bAMC5QFsMg6PfuRGcV6eso6czdvS4+00aDCyAAiRnoFpw6W0c336Hx0MaItQcUuqvVatIykm0zKRcxNTXlUTw9ldQFMJ++CswL3bGymAHidrst73XixAlxDTFQzgWdWUYcA4PCupqZho2xD+cc4vG4p6Cum5gxMIwLmMU0CK8Fuou03AUwP25dS8AFUBeyaTE6Ps5UT2A+cAzMu5i0ZARlLejqoTRFsVj0BLK5aOuezFo4T8tN0LVDPz5jCwyaU7W0UCggFoshkUhgbGxMjGIkEkEqlZK6gXg8LjLX7ERHYzg9PY1oNOqJYbRaLdRqta5/V2YMDOMC50wqihcLZvjofgTM8df1CBR2A+Y7qPF57evXWUaEwVf653VPBd6Puj7M+2dAWWcPUdaCxofBcOoEcew8TTDGQQPBDCUW5jEuUS6XEQwGJVhdKpXQ19eHNWvWwDmHiYkJtNttJJNJmevMzAwKhQIajQZyuZy4xOxkYBjGaVmqRoEuDmC+hwLTUNkHwOfzSVCUO3UGTpnhwzRMACf1EmbnMl2JDOCkPwFIbEG3oGQWFHsVa6PC67lAA/OGiieWRqMhEhTAfDFdpVKR2gcAUgFNg0SXD/s01Ot16Z1Qq9UkrTQQCEg3NJ/Ph0Kh0PXvyYyBYSwzlqpRIM45TwMXLrp+vx+FQkEWxk4xO54YuLDrwDNPC1xkdaMbXh8MBsUvz3vpDCQaLQrKafcMM5b0qYSPswuacw7lchnj4+Oe1M9GoyGuJdYs0HUVCoXwwgsvIJ1OI51Ow+/3S2CbRX2tVguDg4MeuW/qJnUTMwaGsUx5tbTQpQDTPrnr7izw0nLaACTdkymdrMytVquSCcRgM1/PuAJTTXUjGWA+zRWAJ1bBfweDQTml0HDQYNGA1Ot1TzYTF26+L+sf6CKjO4yFea1WC8ViUfSNWPPASmYaKQBSJ9FtzBgYxuuApW4YKBvNnbrO6+/UOWIQl4slA8W64EvHBLib1umhlKSgUikAT6CapwutqKqNEuMIuu6h1WohlUqJi6vVaoniKa8hvDcNCK9nIRsNxMzMDFKpFKrVKvr6+iSorN1e3cKMgWG8zjhVWuhSMBBc4PVCrBVP6XphIRjVP6PRqGdOXHQ7lUN15TJ3+rqCWb8HjUc4HJbAMTulNZtNTE5OIhQKyc6dRofuLwZ6+X58jHIUjGt0VlLzFMHaDBqncrmMcDgsonZWZ2AYxoJwKgMBnH8joYPNPA1w8eeOmY/TZdRutz39CXTcQGsTUWdInzK0hAZrCzpF9OgC4vMM6FLldHp6WgwG6w+Y7cPTDt1KAERIj7URTCllsRtPBAxiM9tpfHwc0WhU+ih3GzMGhmGcltMZifMNU1OBeWlqUqvVZJEOh8OeVE9gPoOJfZZ5YgDmaxu064X+/VqthkKhgFAoJH0F6vW6GAUaLmY/UaqCGU/AXNCa7iwu+qxpYABaB8b12JiGWiwWJQuJMQXTJjIM43VP566YAVzm/WsXjW7VyUpjZi/prCAAEndgoFj3Z2Z7SgafdS0EYxoMardaLSSTSZTLZTSbTU+DGwByX2C+aQ//3Ww2kUwmRa6CRoTXspaBbqRuYsbAMIxlAaWpTyWLQVcOgJPcR7otpu5HzL/rrmasMGbKKmMSbFTv8/lEqZWGg88xPbVTNoMuLArRVSoVxONxRCIRjxxHOBz2COt1GzMGhmEsG3TGTif062t5DGDeONBnz1NDPB6XtFKeBljBHAqFZNFndTRdVHwPLvI8rVBWm7URzKBiPQOD1Xycp4KBgQHPuHt6eqzozDAM42xg+ib99VxUdRtLupK0emkkEkE0GvWomgIQwTwtxc0TBHfuzEbSjXB4PwbGa7WaCOqxmppGgeOamppCqVSSBkIMMncbMwaGYbwuYAAamBfQA+Z7IzBDiKcD1gEwI4iuIQrhabjg8zQAzPn/4/E4kskkGo2GR/VUZzTpauvp6Wk5cfDUceLECc+JJ5lMeoLU3cKMgWEYr3t072bdEEe7k3ii0P2MO5vyMI2U0hX0/wNzp5NgMCgtL3lvvo4xh3q9LtLadDfphkHlcvkV3WFnixkDwzBe93CnzjoF3aktHo973Dzs0aB7HhMaCGoVUW6CshZ8nvEDBoL5ns1mE5FIBOFwGO12G9VqVVxGoVAIjUZDWnh2GzMGhmEYgOz4daEd01MpSEc9IfZF0A16WIXMmgDWFOi2ms1mE+l0WrSYWDTHBZ7pr9Q20pIYDIDrJkDdxIyBYRgGTt/jmS6ZdrstsQGdcspANNNVqR/UbDYRDoc9jXlYs8DgNOMIWrZienoa1WpVXFEzMzMIhUJSaR0KhTy9nruFGQPDMIxXgDt9fWpgMJkZQNzl03VEF5GWnZienpYKZdYgxONx9PT0oFqtyimEEheUreB71Wo16dtgchSGYRjnGTam0ScHBn1ZPcxCMqagUmSP1cK6KxvdS9VqFZFIBJlMBolEQprg0D3E96Amk76HZRMZhmEsIVj1TBcRU0Mpa8HHuNvX0tN+v99ToJZOp6UAbWpqSk4c/GF2U09PjzW3MQzDWCzo/ulEp3kySBwKhURpVYvhabcPXUJUKWU1ciKRQCwWE6kLxgfodqKR6TZmDAzDMLqEFrijnIXuaKab7Pj9fpGdYMYS4woseksmk0in05JKSukLMwaGYRiLyOlOB50456Q1JQXydEc13f2MCz/TTBlIrtfrKJfLiEQi4kLK5/MIhULW3MYwDONCYWZmRorGotGoxz2ku6DxNAFAUlZ1b2R2gIvFYlLRbHUGhmEYi8xrPR0QLuwMKtMdxJgB4whaNZUNcQCvyJ4uYus2ZgwMwzDOkDM1CCxEY/9jSmYzy4h1B7rRDd8HmFdFZXOehcCMgWEYxnmA7iCK4NElRKkKZhSxOllXPwNzKqjUOLKiM8MwjCXCmZ4OgHmpawByImA9AcXy6DqiMdBpqKxJsGwiwzCMC5hO48EYAAXpdJ9kGgEA4k5iCupCnAz8r36JYRiGcSrOdYfOuEGtVpMaBOoaUZZCy11Q5lo36ukWZgwMwzDOgXMxCKwrYDqp7rBGAwBAhPL42EIYA3MTGYZhnCNnEz8A5txBrDjWMYFODSM23QEgKabdxoyBYRjGIsJgMQARowPgyTLSBoKuo25jxsAwDKMLnO3pgMzOzqLZbEovZIrdtdtthEIhhMNh9PT0eAxGNzFjYBiG0SXO1SAA8yeFZrPp6XY2OzuLUCiEYDCIQCDQpRHPY8bAMAyji3TDIBBmEGkhOwCWTWQYhnEh0E03DnWIaGB0jKGb2MnAMAxjAeiWy6jVannuyQK1bmPGwDAMY4E4V4NAY6CVT9lWs9uck5vo3nvvhc/nw+233y6PNZtNbN++Hb29vUgkErjhhhswNjbmed3hw4exbds2xGIx9Pf344477jgpVWrXrl3YuHEjwuEw1q9fjx07dpzLUA3DMBYFFpKdC0wnbTabS68C+YknnsCXvvQlXHHFFZ7HP/zhD+O73/0uvvGNb2D37t04evQo3vWud8nzMzMz2LZtG6ampvA///M/+Nd//Vfs2LEDn/zkJ+WaQ4cOYdu2bfid3/kd7Nu3D7fffjv+9E//FP/xH/9xtsM1DMNYVLrh2mF18kLEDHzuLO5arVaxceNG3Hffffjbv/1bvOlNb8I//MM/oFQqoa+vD//2b/+GP/zDPwQAvPDCC3jDG96APXv24Oqrr8aDDz6I3/u938PRo0cxMDAAAPjnf/5n3HnnnThx4gRCoRDuvPNOPPDAA9i/f7+857vf/W4Ui0U89NBDr2mM5XIZ6XR6wfqFGoZhLBbBYBD1eh2lUgmpVKor9zyrk8H27duxbds2bNmyxfP43r170W63PY9fcsklWLVqFfbs2QMA2LNnDy6//HIxBACwdetWlMtlPPfcc3JN5723bt0q9zgVrVYL5XLZ82MYhrEcmZqa6vo9zzgKsXPnTvzf//0fnnjiiZOeGx0dRSgUQiaT8Tw+MDCA0dFRuUYbAj7P517pmnK5jEajgWg0etJ733PPPfjUpz51ptMxDMMwcIYngyNHjuBDH/oQvvrVryISiSzUmM6Ku+66C6VSSX6OHDmy2EMyDMO4YDgjY7B3714cP34cGzduRE9PD3p6erB792784z/+I3p6ejAwMICpqSkUi0XP68bGxjA4OAgAGBwcPCm7iP9+tWtSqdQpTwUAEA6HkUqlPD+GYRjGa+OMjMHmzZvx7LPPYt++ffLz5je/GTfddJP8PRgM4pFHHpHXHDhwAIcPH8bIyAgAYGRkBM8++yyOHz8u1zz88MNIpVK49NJL5Rp9D17DexiGYRjd5YxiBslkEpdddpnnsXg8jt7eXnn8/e9/Pz7ykY8gl8shlUrhz//8zzEyMoKrr74aAHDttdfi0ksvxXvf+1585jOfwejoKP7qr/4K27dvRzgcBgDceuut+Kd/+id87GMfw/ve9z48+uij+PrXv44HHnigG3M2DMMwOuh6Gdvf//3fw+/344YbbkCr1cLWrVtx3333yfOBQADf+973cNttt2FkZATxeBw333wzPv3pT8s1a9aswQMPPIAPf/jD+NznPoeLLroIX/7yl7F169ZuD9cwDMPAWdYZXAhYnYFhGMsV5xymp6cXv87AMAzDWF6YMTAMwzDMGBiGYRhmDAzDMAyYMTAMwzBgxsAwDMOAGQPDMAwDZgwMwzAMmDEwDMMwYMbAMAzDgBkDwzAMA2YMDMMwDJgxMAzDMGDGwDAMw4AZA8MwDANmDAzDMAyYMTAMwzBgxsAwDMOAGQPDMAwDZgwMwzAMmDEwDMMwYMbAMAzDgBkDwzAMA2YMDMMwDJgxMAzDMGDGwDAMw4AZA8MwDANmDAzDMAyYMTAMwzBgxsAwDMOAGQPDMAwDZgwMwzAMmDEwDMMwYMbAMAzDgBkDwzAMA2YMDMMwDJgxMAzDMGDGwDAMw4AZA8MwDANmDAzDMAyYMTAMwzBgxsAwDMOAGQPDMAwDZgwMwzAMmDEwDMMwYMbAMAzDgBkDwzAMA0DPYg9goXDOef40DMNYLizE+rZsjUGhUAAAzMzMLPJIDMMwFoZKpYJ0Ot2Vey1bY5DL5QAAhw8f7tqHtViUy2WsXLkSR44cQSqVWuzhnBPLZS7LZR6AzWWp8kpzcc6hUqlgeHi4a++3bI2B3z8XDkmn0xf8LwVJpVI2lyXGcpkHYHNZqpxuLt3e5FoA2TAMwzBjYBiGYSxjYxAOh3H33XcjHA4v9lDOGZvL0mO5zAOwuSxVzvdcfM5yLw3DMF73LNuTgWEYhvHaMWNgGIZhmDEwDMMwzBgYhmEYWKbG4Atf+AJ+5Vd+BZFIBJs2bcL//u//LvaQTuJv/uZv4PP5PD+XXHKJPN9sNrF9+3b09vYikUjghhtuwNjYmOcehw8fxrZt2xCLxdDf34877rgD09PTCz72H/zgB3j729+O4eFh+Hw+fOtb3/I875zDJz/5SQwNDSEajWLLli342c9+5rlmYmICN910E1KpFDKZDN7//vejWq16rnnmmWfwtre9DZFIBCtXrsRnPvOZ8zqPP/7jPz7pO7ruuuuW3DwA4J577sGv//qvI5lMor+/H7//+7+PAwcOeK7p1u/Url27sHHjRoTDYaxfvx47duw473P57d/+7ZO+m1tvvXVJzeWLX/wirrjiCikaGxkZwYMPPijPL7nvwy0zdu7c6UKhkPuXf/kX99xzz7lbbrnFZTIZNzY2tthD83D33Xe7N77xje7YsWPyc+LECXn+1ltvdStXrnSPPPKIe/LJJ93VV1/t3vrWt8rz09PT7rLLLnNbtmxxTz31lPv+97/v8vm8u+uuuxZ87N///vfdX/7lX7pvfvObDoC7//77Pc/fe++9Lp1Ou29961vu6aefdu94xzvcmjVrXKPRkGuuu+46d+WVV7of//jH7oc//KFbv369e8973iPPl0olNzAw4G666Sa3f/9+97Wvfc1Fo1H3pS996bzN4+abb3bXXXed5zuamJjwXLMU5uGcc1u3bnVf+cpX3P79+92+ffvc7/7u77pVq1a5arUq13Tjd+rnP/+5i8Vi7iMf+Yh7/vnn3ec//3kXCATcQw89dF7n8lu/9Vvulltu8Xw3pVJpSc3lO9/5jnvggQfcT3/6U3fgwAH3iU98wgWDQbd//37n3NL7PpadMXjLW97itm/fLv+emZlxw8PD7p577lnEUZ3M3Xff7a688spTPlcsFl0wGHTf+MY35LGf/OQnDoDbs2ePc25uIfP7/W50dFSu+eIXv+hSqZRrtVoLOnZN5yI6OzvrBgcH3Wc/+1l5rFgsunA47L72ta8555x7/vnnHQD3xBNPyDUPPvig8/l87pe//KVzzrn77rvPZbNZz1zuvPNOt2HDhvMyD+fmjME73/nO075mKc6DHD9+3AFwu3fvds5173fqYx/7mHvjG9/oea8bb7zRbd269bzNxbk5Y/ChD33otK9ZqnPJZrPuy1/+8pL8PpaVm2hqagp79+7Fli1b5DG/348tW7Zgz549iziyU/Ozn/0Mw8PDWLt2LW666SYcPnwYALB37160223PPC655BKsWrVK5rFnzx5cfvnlGBgYkGu2bt2KcrmM55577vxORHHo0CGMjo56xp5Op7Fp0ybP2DOZDN785jfLNVu2bIHf78fjjz8u11xzzTUIhUJyzdatW3HgwAFMTk6ep9nMHcH7+/uxYcMG3HbbbaKGu9TnUSqVAMwLNnbrd2rPnj2ee/Cahfz/1TkX8tWvfhX5fB6XXXYZ7rrrLtTrdXluqc1lZmYGO3fuRK1Ww8jIyJL8PpaVUN34+DhmZmY8Hx4ADAwM4IUXXlikUZ2aTZs2YceOHdiwYQOOHTuGT33qU3jb296G/fv3Y3R0FKFQCJlMxvOagYEBjI6OAgBGR0dPOU8+t1jwvU81Nj32/v5+z/M9PT3I5XKea9asWXPSPfhcNptdkPFrrrvuOrzrXe/CmjVr8OKLL+ITn/gErr/+euzZsweBQGDJzmN2dha33347fuM3fgOXXXaZvFc3fqdOd025XEaj0UA0Gl3wuQDAH/3RH2H16tUYHh7GM888gzvvvBMHDhzAN7/5zSU1l2effRYjIyNoNptIJBK4//77cemll2Lfvn1L7vtYVsbgQuL666+Xv19xxRXYtGkTVq9eja9//etd/w9lnB3vfve75e+XX345rrjiCqxbtw67du3C5s2bF3Fkr8z27duxf/9+/OhHP1rsoZwzp5vLBz7wAfn75ZdfjqGhIWzevBkvvvgi1q1bd76HeVo2bNiAffv2oVQq4d///d9x8803Y/fu3Ys9rFOyrNxE+XwegUDgpIj82NgYBgcHF2lUr41MJoNf/dVfxcGDBzE4OIipqSkUi0XPNXoeg4ODp5wnn1ss+N6v9B0MDg7i+PHjnuenp6cxMTGxpOe3du1a5PN5HDx4UMax1ObxwQ9+EN/73vfw2GOP4aKLLpLHu/U7dbprUqlU1zcxp5vLqdi0aRMAeL6bpTCXUCiE9evX46qrrsI999yDK6+8Ep/73OeW5PexrIxBKBTCVVddhUceeUQem52dxSOPPIKRkZFFHNmrU61W8eKLL2JoaAhXXXUVgsGgZx4HDhzA4cOHZR4jIyN49tlnPYvRww8/jFQqhUsvvfS8j5+sWbMGg4ODnrGXy2U8/vjjnrEXi0Xs3btXrnn00UcxOzsr/6lHRkbwgx/8AO12W655+OGHsWHDhvPiIjoVL7/8MgqFAoaGhmSMS2Uezjl88IMfxP33349HH330JNdUt36nRkZGPPfgNd38//VqczkV+/btAwDPd7MU5tLJ7OwsWq3W0vw+zjwevrTZuXOnC4fDbseOHe755593H/jAB1wmk/FE5JcCH/3oR92uXbvcoUOH3H//93+7LVu2uHw+744fP+6cm0s7W7VqlXv00Ufdk08+6UZGRtzIyIi8nmln1157rdu3b5976KGHXF9f33lJLa1UKu6pp55yTz31lAPg/u7v/s499dRT7he/+IVzbi61NJPJuG9/+9vumWeece985ztPmVr6a7/2a+7xxx93P/rRj9zFF1/sScksFotuYGDAvfe973X79+93O3fudLFYrKspma80j0ql4v7iL/7C7dmzxx06dMj913/9l9u4caO7+OKLXbPZXFLzcM652267zaXTabdr1y5PumW9XpdruvE7xVTGO+64w/3kJz9xX/jCF7qeWvpqczl48KD79Kc/7Z588kl36NAh9+1vf9utXbvWXXPNNUtqLh//+Mfd7t273aFDh9wzzzzjPv7xjzufz+f+8z//0zm39L6PZWcMnHPu85//vFu1apULhULuLW95i/vxj3+82EM6iRtvvNENDQ25UCjkVqxY4W688UZ38OBBeb7RaLg/+7M/c9ls1sViMfcHf/AH7tixY557vPTSS+7666930WjU5fN599GPftS12+0FH/tjjz3mAJz0c/PNNzvn5tJL//qv/9oNDAy4cDjsNm/e7A4cOOC5R6FQcO95z3tcIpFwqVTK/cmf/ImrVCqea55++mn3m7/5my4cDrsVK1a4e++997zNo16vu2uvvdb19fW5YDDoVq9e7W655ZaTNhVLYR7OuVPOA4D7yle+Itd063fqsccec29605tcKBRya9eu9bzH+ZjL4cOH3TXXXONyuZwLh8Nu/fr17o477vDUGSyFubzvfe9zq1evdqFQyPX19bnNmzeLIXBu6X0fJmFtGIZhLK+YgWEYhnF2mDEwDMMwzBgYhmEYZgwMwzAMmDEwDMMwYMbAMAzDgBkDwzAMA2YMDMMwDJgxMAzDMGDGwDAMw4AZA8MwDANmDAzDMAwA/w9xeWog4gCVZ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png;base64,iVBORw0KGgoAAAANSUhEUgAAAYMAAAIQCAYAAABjfgJiAAAAOXRFWHRTb2Z0d2FyZQBNYXRwbG90bGliIHZlcnNpb24zLjguMiwgaHR0cHM6Ly9tYXRwbG90bGliLm9yZy8g+/7EAAAACXBIWXMAAA9hAAAPYQGoP6dpAAD4y0lEQVR4nOy9ebSsd1Xm/9R0ah7PdIcMBAKJUWRUiIIDRiKCNhKaQVvCJMIK9A9QQGyUBjW0oCAIQq+mW2xMWgUFWoJBDDIoWYgoLWgHQQIh995zz1jzcGr6/XH6s2u/dS8hN6kMcL/PWmfde+pUvfW+b52zh2c/e+/YdDqdKiAgICDgrEb8nj6BgICAgIB7HsEZBAQEBAQEZxAQEBAQEJxBQEBAQICCMwgICAgIUHAGAQEBAQEKziAgICAgQMEZBAQEBAQoOIOAgICAAAVnEBBwh/Cf//N/ViwWO6Pnbm9v38VnFRBwxxGcQcA3xLve9S7FYjH9/d///T19Kt8SuPrqq/X+97//Ljv+xz72MT3pSU/SoUOHtLS0pLW1Nf3ET/yE/uzP/sye89WvflWxWEy/9Vu/dbuP+/KXv1yxWExPfepTT/vzb3bM0zm7Zz7zmYrFYqf9ymQyt/vcAu4+JO/pEwgI+FbEq171Kv3SL/1S5LGrr75aT37yk/XEJz5x4e/36le/Wq997Wt1//vfXz//8z+v888/Xzs7O/rQhz6kK664Qtdcc41++qd/+oyPO51O9b/+1//Sfe5zH/35n/+5Wq2WisXiQs45nU7rne985ymPJxKJhRw/YLEIziAg4A4gmUwqmbx7/nze+9736rWvfa2e/OQn69prr1UqlbKfvexlL9OHP/xhDYfDO3Tsj33sY7r11lv10Y9+VJdffrn+7M/+TFdeeeVCzjuZTOo//If/sJBjBdz1CDRRwBnhmc98pgqFgm655RY94QlPUKFQ0NGjR/W2t71NkvT5z39ej3nMY5TP53X++efr2muvjbx+d3dXv/iLv6gHPvCBKhQKKpVKetzjHqf/83/+zynv9bWvfU0/+ZM/qXw+r7W1Nb3kJS/Rhz/8YcViMX3sYx+LPPfTn/60fuzHfkzlclm5XE4/+IM/qL/927+9zWuZTqdaWVnRS1/6UntsMpmoUqkokUioXq/b47/5m7+pZDKpdrst6dSaQSwWU6fT0R/8wR8YHfLMZz4z8n71el3PfOYzValUVC6X9axnPUvdbvc2z1GSfuVXfkW1Wk3/43/8j4gjAJdffrme8IQnfNPjnA7XXHONLrnkEv3wD/+wLrvsMl1zzTV36DgB3/oIziDgjDEej/W4xz1O5557rl7/+tfrPve5j174whfqXe96l37sx35MD3/4w/Wbv/mbKhaLesYznqGbb77ZXvuVr3xF73//+/WEJzxBb3zjG/Wyl71Mn//85/WDP/iDOn78uD2v0+noMY95jP7qr/5K//E//kf9p//0n/SpT31Kr3jFK045n49+9KP6gR/4ATWbTb361a/W1VdfrXq9rsc85jH6u7/7u294HbFYTN///d+vT3ziE/bYP/3TP6nRaEhSxJl88pOf1EMe8hAVCoXTHuvd73630um0Hv3oR+vd73633v3ud+vnf/7nI895ylOeolarpde97nV6ylOeone96116zWtec5v3+ktf+pJuuukmPfGJT1wYfQMGg4H+9E//VE9/+tMlSU9/+tP10Y9+VBsbG6d9frfb1fb29ilft+XQTvf8ZrO50OsIWBCmAQHfAL//+78/lTT9zGc+Y49deeWVU0nTq6++2h7b29ubZrPZaSwWm/7RH/2RPX7TTTdNJU1f/epX22P9fn86Ho8j73PzzTdP0+n09LWvfa099tu//dtTSdP3v//99liv15tefPHFU0nTv/7rv55Op9PpZDKZ3v/+959efvnl08lkYs/tdrvTCy64YPqjP/qjt3mNb3jDG6aJRGLabDan0+l0+pa3vGV6/vnnT7/3e793+opXvGI6nU6n4/F4WqlUpi95yUvsda9+9aun838++Xx+euWVV57yHjz32c9+duTxn/qpn5ouLy/f5vl94AMfmEqavulNb7rN54Gbb755Kmn6hje84Zs+973vfe9U0vRLX/rSdDqdTpvN5jSTyZzyXhzzm31tbW3Za/g9Od3X5ZdffruuJeDuRagZBNwhPPe5z7X/VyoVXXTRRfryl7+spzzlKfb4RRddpEqloq985Sv2WDqdtv+Px2PV63UVCgVddNFF+od/+Af72fXXX6+jR4/qJ3/yJ+2xTCajn/u5n9Mv/MIv2GOf+9zn9KUvfUmvetWrtLOzEznHH/mRH9G73/1uTSYTxeOnT4If/ehHazwe61Of+pQuv/xyffKTn9SjH/1ora+v65Of/KQk6Qtf+ILq9boe/ehHn+ltiuD5z3/+Ke/9vve9T81mU6VS6bSvIYpedFYgHVBED3/4w3XhhRfaezz+8Y/XNddcoxe/+MWnPP95z3ue/v2///enPP4//+f/1Lvf/e5THs9kMvrzP//zUx5fWVm58ycfsHAEZxBwxshkMlpdXY08Vi6Xdc4555yivS+Xy9rb27PvJ5OJ3vzmN+v3fu/3dPPNN2s8HtvPlpeX7f9f+9rXdL/73e+U42G4wJe+9CVJus2iZ6PRULVaPe3PHvrQhyqXy+mTn/ykOYPXvOY1OnTokH73d39X/X7fnMKjHvWob/getwfnnXde5HvOaW9v7xs6Ax5vtVp36r3nUa/X9aEPfUgvfOEL9eUvf9ke//7v/3796Z/+qf71X/9VD3jAAyKvuf/976/LLrvslGP9zd/8zWnfI5FInPb5AfdOBGcQcMb4RtLAb/T41G1Wvfrqq/Urv/Irevazn61f+7VfU61WUzwe14tf/GJNJpMzPhde84Y3vEEPfvCDT/ucb8TzS1IqldIjHvEIfeITn9CXv/xlbWxsWGYwHA716U9/Wp/85Cd18cUXn+IAzxS35/7M4+KLL5Z0UJhfJN7znvdoMBjot3/7t/Xbv/3bp/z8mmuu+ab1jIBvLwRnEHC34r3vfa9++Id/WP/9v//3yOP1ej1CH5x//vn6l3/5F02n00h24KNYSbrf/e4n6SCCvqNR6KMf/Wj95m/+pv7qr/5KKysruvjiixWLxfSd3/md+uQnP6lPfvKTt0utc3s7ks8ED3jAA3TRRRfpAx/4gN785jffpmM7E1xzzTX6ru/6Lr361a8+5Wf/9b/+V1177bXBGZxlCGqigLsViUTilEj4Pe95j44dOxZ57PLLL9exY8f0v//3/7bH+v2+/tt/+2+R5z3sYQ/T/e53P/3Wb/2WyT49tra2vuk5PfrRj9ZgMNDv/M7v6FGPepQZdZRBx48fv131gnw+H5GjLgqvec1rtLOzo+c+97kajUan/Pwv//Iv9cEPfvB2H+/rX/+6PvGJT+gpT3mKnvzkJ5/y9axnPUtf/vKX9elPf3qRlxFwL0fIDALuVjzhCU/Qa1/7Wj3rWc/S933f9+nzn/+8rrnmGt33vveNPO/nf/7n9da3vlVPf/rT9f/9f/+fDh8+rGuuucZGGWCw4/G43vnOd+pxj3ucvvM7v1PPetazdPToUR07dkx//dd/rVKpdNoipsell16qZDKpL37xi3re855nj//AD/yA3v72t0vS7XIGD3vYw/RXf/VXeuMb36gjR47oggsu0CMe8Ygzuj+nw1Of+lR9/vOf12/8xm/oH//xH/X0pz/dOpCvv/563XDDDaf0c9xwww3q9/unHOuJT3yirrvuOk2n00hx3uPHf/zHlUwmdc0119yp8x+NRvrDP/zD0/7sp37qp5TP5+/wsQMWj+AMAu5W/PIv/7I6nY6uvfZa/fEf/7Ee+tCH6rrrrjtltEOhUNBHP/pRvehFLzJ65BnPeIa+7/u+T1dccUVkvs0P/dAP6cYbb9Sv/dqv6a1vfava7bYOHTqkRzziEado/U+HfD6vhzzkIfrMZz4TKRLjAM4991ydf/753/Q4b3zjG/W85z1Pr3rVq9Tr9XTllVcuxBlI0q//+q/rMY95jN7ylrfo7W9/u3Z3d1WtVvXIRz5SH/jAB04x7Ndff72uv/76U45zn/vcR9dcc43OO+88PehBDzrte1UqFT3qUY/SH//xH+uNb3zjHT7nwWCgn/3Znz3tz26++ebgDO5liE1vq3oVEHAvw+/8zu/oJS95iW699VYdPXr0nj6dgIBvGwRnEHCvRa/XUzabte/7/b4e8pCHaDwe61//9V/vwTMLCPj2Q6CJAu61eNKTnqTzzjtPD37wg9VoNPSHf/iHuummm8L8nICAuwDBGQTca3H55Zfrne98p6655hqNx2Ndcskl+qM/+qNvOHc/ICDgjuNeTRO97W1v0xve8AZtbGzoQQ96kH73d39X3/u933tPn1ZAQEDAtx3utX0Gf/zHf6yXvvSlevWrX61/+Id/0IMe9CBdfvnl2tzcvKdPLSAgIODbDvfazOARj3iEvud7vkdvfetbJR2MHTj33HP1ohe96BQZYkBAQEDAncO9smawv7+vz372s3rlK19pj8XjcV122WW68cYbT/uawWCgwWBg308mE+3u7mp5efkuGRMQEBAQcE9hOp2q1WrpyJEj33Ai75niXukMtre3NR6Ptb6+Hnl8fX1dN91002lf87rXvS7MUgkICDir8PWvf13nnHPOQo51r3QGdwSvfOUrI+sLG42GzjvvPCUSiZAZBAQEfFthOp1qPB4vdM/FvdIZrKysKJFI6OTJk5HHT548qUOHDp32Nel0OrI4BbCPNiAgIODbDYu0bfdKNdHS0pIe9rCH6YYbbrDHJpOJbrjhBl166aX34JkFBAQEfHviXpkZSNJLX/pSXXnllXr4wx+u7/3e79Xv/M7vqNPp6FnPetY9fWoBAQEB33a41zqDpz71qdra2tKv/uqvamNjQw9+8IN1/fXXn1JUDggICAi487jX9hncWTSbTZXLZSWTyVAzCAgI+LbCdDrVaDRSo9H4hvuzzxT3yppBQEBAQMDdi+AMAgICAgKCMwgICAgICM4gICAgIEDBGQQEBAQEKDiDgICAgAAFZxAQEBAQoOAMAgICAgIUnEFAQEBAgIIzCAgICAhQcAYBAQEBAQrOICAgICBAwRkEBAQEBCg4g4CAgIAABWcQEBAQEKDgDAICAgICFJxBQEBAQICCMwgICAgIUHAGAQEBAQEKziAgICAgQMEZBAQEBAQoOIOAgICAAAVnEBAQEBCg4AwCAgICAhScQUBAQECAgjMICAgICFBwBgEBAQEBCs4gICAgIEDBGQQEBAQEKDiDgICAgAAFZxAQEBAQoOAMAgICAgIUnEFAQEBAgIIzCAgICAhQcAYBAQEBAQrOICAgICBAwRkEBAQEBCg4g4CAgIAABWcQEBAQEKDgDAICAgICFJxBQEBAQICCMwgICAgIUHAGAQEBAd9yiMcXb7qDMwgICAj4FkIymVQ+n1/8cRd+xICAgICAhSIWi2k6nSqZTCqXy90lmUFwBgEBAQH3csRiMWUyGS0tLWlpaUnT6XTh7xGcQUBAQMC9GKlUSrlcTolEQrFY7C57n+AMAgICAu6FiMViWlpaUjabVTwejziCRCKx8PcLziAgICDgXoZ4PK5kMmmOQDpwDolEQslkMtQMAgICAs4GTKdTpVIpJZMzE42D8I8tEsEZBAQEBNxN+GaFXww+/6Igms8G7oraQXAGAQEBAXcDbo8CCLXQ6V7jM4PgDAICAgK+xXB7nEAikVA6nVYqlTJD7+sD0+lU0+lUiURCS0tLwRkEBAQEfCvhthxBPB63r0wmo2QyqUQiYa/h+1gspmQyaX0GsVhM4/F44ecanEFAQEDAXYBvlhGQDUD9JBIJJRIJxeNxcwI85umj8XgcpKUBAQEB3wr4Zo4gFospFotpNBoplUpZhkAW4DOCZDKppaUlxeNxjUaju+ycw6C6gICAgAXi9tQIptOp9vf3rRYgzRwEP59MJqYmisfj9j0Zw6IRMoOAgICABeG2HAFGfF4+SuHYj5uYTCaWIUAb8dy7aiRFcAYBAQEBC8BtOYKlpSUrEkML+SgfY4+hj8fjSqVSymaz5jigjdLp9F1CFwVnEBAQEHAXAiOPs4AaOh39QzaQSqW0tLSkVCoVOc5oNFK/3w/S0oCAgIB7I24rK/BSUUZMeDoIeNookUhoMploMBhYcZmMgp8tGsEZBAQEBNwJfCNH4PsDoIHmn8ucIU8fxWIxcwCSIjWDpaUlJRIJ7e/vL/w6gjMICAgIuAuQSqWsjyAej2s8Hp8iH53vK/CD6PzPcAb0HAwGg4Wfb3AGAQEBAXcQp8sK2EPgHcFkMjGqxxv8+fETPivwQ+roTB6Px5pMJsrlcgu/luAMAgICAu4A5h0BnD9Ujo/+ee7S0pI5Ap8leFoIx+GnleIwKCyHzCAgICDgXgicAP0CvosYIz//uK8XJJNJKwpj/P2uYxRIvG44HC7+GhZ+xICAgIBvc2CYpVmhGAook8lENpRNJhNNJpNITWA6nVo2gJSUruP5eUXSQUbQ7/etazl0IAcEBATcw4jH42awJUWyAb6XZl3EnhoCGPtUKmUqIuoB/vhkCdQJGFkRMoOAgICAexCxWCziCDxQC0ky6edkMtFoNLJBc/yLI2AaqVccxWIxKxAznA5l0nA4jMwzWiSCMwgICAi4nfAyUD9UTlLkeyggXxw+3RJ7P2JiOByanNQ7CvoKcEBMO100gjMICAgI+AbwYyQw2n4fMQViv44Sgz4/kG6+h8APphuNRhElEjOJYrGYUqmULbbhOf1+f+HXGpxBQEBAwDcARtt/wfFLihh9iro4BO8gMOS+8MuxqDkkEgnl83kVCgWlUimNRiMVCgVlMhllMhl7biqVUr1eX/i1BmcQEBAQ4EDEPp1ObbsYhtwXfSn2ztNA85mAl5Ni9DlmKpVSuVxWtVrVcDhULpdTsVi0RjXpoCA9HA41Ho/V6XQ0nU61vb298OsOziAgICDAIR6Pq1AoSJJJQk+3gUxSxMhLswmlkmxPAQVfHEY6nVY2m1WxWFSxWFS1WlU6nY48h2MPh0PV6/VIlsExFo3gDAICAgL+H+gRWFpaUi6X0/7+vvb3983gz+8fkBQx9n4vAXx/oVBQIpEwyod+hEQioUwmo3w+r3w+b1NKB4OBer2ejarO5/NKp9Maj8eSdFqp6iIQnEFAQMBZDS/59LODYrGYarWaJpOJ+v2+KXjmF9Hwr98/sLS0pHw+r/X1ddVqNTPeS0tLisViGgwGSqfTWlpa0v7+vhKJhLa3tzUcDk1imslklE6nNZlM1Ov1ImOsi8Xiwu9DcAYBAQFnNeDuJdkwuP39faOIcrmc0UY0e7G1zC+Z8ZlBNptVtVrVZDJRvV7XdDq1rKDX69lsITag5XI5tVotJRIJlctlyyb8/KLpdGrnSZaw0Puw8CMGBAQEfAsA/t1PDUXhk0gkTEY6mUxsCqkkmxnE+AhJkTEUjJn2E0lpFmu325ZlFAoF6zoejUZaXl42J+N7EvierGI0Gqndbi/8fgRnEBAQcFbCd/6i7/eD5cbjsU0cpSYgSblczrT+vV4vsnfAdwbjaJgnRDaQzWYlSYVCQel0WrlcLlIQbrVa2t/fNwdUKpWUzWatpjAajdTtdhd+P4IzCAgIOKuA8YdyYc2kJCv8enWQX0IzmUzUaDSsKSyZTGo8HhttA6UzmUyM/6ebGIcBBUV2UCqVFIvF1Gw2NRqNNB6PlUwmlcvlVKlUlM1mNZ1OLaNoNpthUF1AQEDAHQEG3ncQ+6mhXv/vi8i+WExkzw5iuoa9LFQ6yDgmk4m63a4dP5/PK5FIWBYwGAwii2zoOh4Oh8rn8/beg8FAm5ub6na7kbHWYRxFQEBAwBnA7wbgixHQ813ERPWe7/cSUmmWRfjtZfQM+Oe12217LjJVxkpIB/0LfJ/P5yXNisKNRsMyhF6vp/39fctmRqORRqNRWG4TEBAQcHtAlM9eAV8X8MVZ3zuA00D1Q/HXTxid7zZGQkovwP7+vnq9npaWltTpdEyFhJoIh7O+vm7H7Xa76vf7arfbisVi1mncarUkHTiJVCpl/Q50JC8awRkEBAR824AR0/PL5FEJzW8g87uGidQZNcHYCbIFHADyU96j0+nY8hmUSIPBQMPhUIPBQIVCwWoA/X5fOzs7li1kMhm1Wi0z7hShu92uhsOhRqOROatUKmXqI1RMi0RwBgEBAd+y8OodeHc/LZQuX6/VJ+LHuLMrwMtAfQ/BaDQyA+wLwb4A3e/3bX6Qfw3HyuVy6nQ6arfbdg78nH9xMBSKcUaAgvRdheAMAgIC7vX4ZstcUqmUFWmlGf1DZI88lKjej5b2BhZDj+wU2oalM9QJ/G7iXq9nkT0LbrLZrPUdJJNJ7e7ummGnwxgH0O12LdKnMLy0tKThcKhisWjyVDKUyWRidYZFIjiDgICAexXOdItXPB5XLpczNQ6PQeMMBgNrCuP4fqIoNIwfM03NgB4BKbq8ZjKZaDqdKpvNqtvtajQaWWHaF5JHo5HRSPl8Xr1eLzLWYjQa2TgK31XMMDscFc1ozCgKNFFAQMC3He7oCkev/snlcqbp94vnMaae9/ejoecNPbSNzwD81FKciqd6oI+Gw6FJUMfjsT3G4Lt+v2/PlQ4URe1226aQkoFks1l7Px7z85E8pbVIBGcQEBBwt+PO7vCNxWLKZrMReebpBslhtOkNmN8/4OcJjUajiLPwDWi8Fz/z/H46nVY8HreoHwkrNBQRPueHamk8HqtcLltWkMlkNJlMbDgd7yHJJKWcE1nOIhGcQUBAwN2GRSxyn+8bKJfLpg7yIyQkRVRFAOPPz5Cc4jCkWe8BktJMJhNZdo9xlmQKomw2q16vp1gsplKpZAolHA31BArBDMGjdkCmQn2CfgcG1OVyOcss9vf37/R9nEdwBgEBAXc5FuEEPMefy+VsRwBRN1mAN/7zfQR+OB1Ogch+PB7bMcgSUqmUFYHnz6Pf7xuN4x1CJpPRyspKpFt4f39fg8HAHEqv11Mul5MkywKglyaTiV0bVBHXSDGcHoRF4ox1Sp/4xCf0Ez/xEzpy5IhisZje//73R34+nU71q7/6qzp8+LCy2awuu+wyfelLX4o8Z3d3Vz/zMz+jUqmkSqWi5zznOadM4funf/onPfrRj1Ymk9G5556r17/+9Wd+dQEBAfcoUPDcGfgl80TpKHW8sodxE/OvoTiMg/B7i5kE6ikkr+v3fQZ8FYtFFQoFFYtFVSoVo3oYP12tVu119C1wzmQLxWJRuVwuMiI7m82qUCjYADvuHR3H1AyYbbRonHFm0Ol09KAHPUjPfvaz9aQnPemUn7/+9a/XW97yFv3BH/yBLrjgAv3Kr/yKLr/8cv3Lv/yL8Vw/8zM/oxMnTugjH/mIhsOhnvWsZ+l5z3uerr32WklSs9nUYx/7WF122WV6xzveoc9//vN69rOfrUqlouc973l38pIDAgLuDizCCUDTSIoYdX6GTfFjqL02388cItJHtcP3/ue+zsB0Ut/F7GWqZAzUGcg6ksmkhsPhKcfled4J8Zx0Om01AeYe+a7o8Xhsc5X6/f5dsuksNr0Tn1gsFtP73vc+PfGJT5R08OEfOXJEv/ALv6Bf/MVflHQwZ2N9fV3vete79LSnPU3/9//+X11yySX6zGc+o4c//OGSpOuvv14//uM/rltvvVVHjhzR29/+dv2n//SftLGxYb8Iv/RLv6T3v//9uummm27XuTWbTZXL5VMWUAQEBNz1uDMKIR/N+y5iP3I6mUwqn88bpQP8EDpJkf9LiiyyL5VKEaqG43MMMgO2i+Ek5hVG8Xjc5gf5VZjz2QbHxKijXAJ0HHsngAOhTjGdTjUcDtXv9/WGN7xBjUZDpVLpDt3reSy0ne3mm2/WxsaGLrvsMnusXC7rEY94hG688UZJ0o033qhKpWKOQJIuu+wyxeNxffrTn7bn/MAP/IA5Akm6/PLL9cUvflF7e3unfe/BYKBmsxn5CggIuPtxZx0BlAoFVLIDRkPTJxCLxUyuiSGmCDydTm0fgDfqGGNoHjIDP3cIY8/7+hHW85QRTWmcP1vSWGZDQZjn8P7UCZCmeloL58Z99MPzxuOxRqPRXTKbaKHOYGNjQ5K0vr4eeXx9fd1+trGxobW1tcjPk8mkarVa5DmnO4Z/j3m87nWvU7lctq9zzz33zl9QQEDAGeHOOIJsNhvZE4ARJhr2BhV6CAOKofZfFIhxAtQZSqWSqtWq6fnnZxVBNflJph5QRZLsvMg+iN59RuLPBxWSb1Dz/Quc67yklAyBmsFdsfbyrht0cTfjla98pRqNhn19/etfv6dPKSDgrMIddQQUfskIvDH03cJE8BSJoVRuq8HM7zHgtYVCwaSinr7xjgVH5A0/WQbGHopnfjmOp4JQI1F3gLL2oynodGY4HowI18dzfeF4EeqseSy0CnHo0CFJ0smTJ3X48GF7/OTJk3rwgx9sz9nc3Iy8bjQaaXd3115/6NAhnTx5MvIcvuc580in05HVcQEBAXcfztQ4eQPvDTENWL7O56N2nxX4vQReQjq/vIb34n34uW8qO93yG/98SeYAuFbGYPh9yL7JzTuU090rzh1JK9QS5+qdmV9sMz9PaVFY6BEvuOACHTp0SDfccIM91mw29elPf1qXXnqpJOnSSy9VvV7XZz/7WXvORz/6UU0mEz3iEY+w53ziE5+I8GIf+chHdNFFF6larS7ylAMCAu5mUBdgnpCXfUqzXQTzxpzIHu09z/HNXZ4egteff1yajbKYl4+SQfjXzYOfU9fAceTzecsCyHLmsw3viDj3+TWb3BMMPgok5Kd3lTM448yg3W7ry1/+sn1/880363Of+5xqtZrOO+88vfjFL9av//qv6/73v79JS48cOWKKo+/4ju/Qj/3Yj+nnfu7n9I53vEPD4VAvfOEL9bSnPU1HjhyRJP30T/+0XvOa1+g5z3mOXvGKV+gLX/iC3vzmN+tNb3rTYq46ICBgYbi9WQFG06tupNkMf7860vP1ROhQMBRePZ3jC7BkFRhcDOv8+GmKzTwPumeeMvIROudLsZhCNUYdmoefkeVkMhkLbqGoeA4KJ67LK5FQL83XIu4Vs4n+/u//Xj/8wz9s37/0pS+VJF155ZV617vepZe//OXqdDp63vOep3q9rkc96lG6/vrrI7M0rrnmGr3whS/Uj/zIjygej+uKK67QW97yFvt5uVzWX/7lX+qqq67Swx72MK2srOhXf/VXQ49BQMC3GDBmFEjnKRqMvzd0UEXzFItXC/E6L0Wdl5F6J+UlqT5LgNbxVNJ8FkHmwo4BXyzG0PPeFJN5Ld3JdDpzzjxOXwGTSzknxlZwHdPp1FRKHGPhn9Wd6TO4NyP0GQQE3PW4LfOBQghu3/PgXsbpDTtR+bwzgFrCWFJcRXJ5ujoAmYiXqPLF4DkMs6dxfEE6Ho/bc9k74ANb3pvCsndww+HQuo0Hg4EGg4FdG5JY5LLdbjfiZFiO4+sK7XbblEWDwUBXX331QvsMwmyigICAOw0yAP7v5wgx++d00bzfEeDnB/kuYh/5g3lJqe9APl0GME8dJRIJm2/kKRtew/+l2ewgHJpvLPNReyaTUalU0mg0Uq/Xs/PwvQ68j79vUFWTycTmEwH6Cnq9np0TxeZFIziDgICAOwSvqsnn86Z/x/jPD43zHLwUHSHB//3rpBm94+FVQ77wDPwICq/y4TjMFyLboJOZhjHOAePt34/6AOOqMfZMJWWO0P7+fqQ47ecTsd+YbAC6iSU5OFaG13EdfojeXYHgDAICAu4U4LyhZE7H4WOM51VD8xSunyo6n0H41/vI31ND88fEgKISKpVKOnLkiIrFoil05gu1sVjMFtVIUrfbtboBS2Z6vV5kWF4ymbTOYIrVXo0EVYVDGI1GKhaLGg6H2tzcVK/Xi0xBHY/Hlg1Isomn9CTgJBaJ4AwCAgLuNNgrLM0MsI/wpZkM1GcGPrvwz8Ooe6rHy0J9ncBnEfyLPJPXZbNZ1Wo1ra6uqlarmUTV7x6eTCY2SdRH36zTpGYAb8/7UbsgU8hkMkYrkZXgaBhgh4Pa3t4+pdfBT1H1W9d4b79LYZEIziAgIOCMgRGncIqm3kf2PG8+S/B0kTdq3gFQ/IXvxyl4aahvDEPiyc+9Tp/jEIVvb29HlENIO2nswpH58RjsUcbg42hYuek7mf0xiOiHw6EtpSFz6HQ6tqTG3x+/04B6Bk4B3BXjKIIzCAgIOGNAyfidw14hNK/qkWaZgY/IPSUkzegf/1z+7zMEP8nU9xtIp04M7ff79oWhTqVSRhGx0xj1Dwoov0ug2WxGltjk83mTig6Hw4iaiToDNZTBYKBsNmsGnp+1Wi2Tq7K/oF6va39/PzLgjnvK+dwVuwyk4AwCAgLOAL4pyw+S81z96SgiP5rBOw6Mmzf+ROseRNO+65cmMYy759cnk4mNd5Bmw+Wgb+Lxg7HT6XRazWbTRlhPJhN1Oh2L/P3o6EQiYRvKcrmcms2mBoOBnRdOgDWc0EkMxNvf39f+/r7tIyBj6Pf76nQ6Vq/wztPXLhhxjbNbNIIzCAgI+KbA4PIF3+8Lt/65vonMc/2+RsBYBwwbRVoe8w1hDJdjK5gf5pZOpzUej9XtdtXr9SLvNb9TAHoFeortYd7453I5xeNxNZtNO6d+v698Pm/n7tdZUjT2o6e5NulgxaUvCG9vb0uSOY3d3V11Oh1bmFMsFs0J+YIxNYt5ddWiEJxBQEDAN4Qf6eDlnBhbT834AqgUrQ0QCWN0meXD8X3NQZJx+Dy3UCioVCppZWXFzguD3Gg0TOpJT4DvXOY4OCLfzYvT4tz94vlKpSJJppTq9XpGDe3v7yuZPFiwg7zUZ0S8FzQPGUK9Xlcmk9FgMFCn01Gr1TIVkSRVq1Wtr6+r0WgYzUTG4emwkBkEBATcraCAO9+hK80cgHcEfiInz6VzGHmnb8TCUFOE9cfwzmB5eVmrq6vWmBWLxdTr9dRoNNTtdq0hC2dAoZZ6ADUBsg5f84CKIQPxhexut2t0En0E+Xw+QpNhnBOJhI2m6PV6kayE6J4sYTqdqtlsqt1uR2oR+/v7ajQatgXN01zQTZIsA1roZ73wIwYEBHxbAGrIR80UYJE64ggAz8PYZ7NZ2yWMYZ+fJOqb0vx7JxIHI6WLxaJWV1dVKpXUbretGFyv161j1xeqiZo5l/39ffV6PXsfRkFLs5ERTARlyFy/3zc1EAoiFEYsrE+lUhoMBnYML0llXAZqoL29PZOGDodDDYdDUxr5Pgfel8fK5bI6nY4Gg4Gm06ldb5CWBgQE3C3wY5290fZSTwqk0myHMAVeov9qtRop7voCMc8D8yMtkG1WKhUVi0Wl02mb6SPNjHo+nzfj6iWmfl4QmQf/9vt9o62oR5CVEMFPJhNzIkhAKU6vrq6as/TjJ8hGGIdNg1mhULBo3iupJFnWwD1ttVpaWlpSuVxWPp9XPp/X8ePHzRGQGS0awRkEBAQYKOBiqKF4/Mho31iFMfdbyjw9JMmKq+jlMWhE16dTGaEWymazxtMz7pnCLFG/72nwmcx4PFYul7PahCR7rR9rTUYgHRSU9/f3LRrn3IjwuUfT6VTtdtuifd8bQR0ik8lY7aNUKpnDWFlZscFz9XrdVmdyD6jPUKfwBWlPPy0awRkEBJzlmN805g1lLpezGT1w+0S8koyLZzQDkTJOot/v2/uMx+MIzQTd4Re9kxFALxEtw8VnMhmVy2X1ej2rAfiCLc/hNUTpRPyccy6Xi9wDis+oi7rdrjkVonZqCfQekKXghJC6+lpEv9+PrLikiY3CcLFYNLUSmQ0OoV6v2z2DMtvf31elUlGn01n470FwBgEBZzH8Anav84fmwHgBFDT5fF7xeDyijyeDQEvv5xL5cdPSbLoonbUcQ5opdRqNRsQI+25cP9ai3++r3W6b+iafz9tzBoOBcftSdGop9A9GnewFx0TxmZoE2cZwONTGxoZdT7PZVDqd1tramt03ispIVMliEomEOp2O1Q3W19eVyWS0s7Mj6aCG0el0bI5Rq9Wy0dXUJrini0ZwBgEBZyngvOcLuhhZOGrvJLyMEnkoxnI4HNrSdpa7++P7wq7/PxE430tRHj2ZTNqUUUlmGFENMdaBzt1Op2PzhLwklqzFj5JGiTQcDk3txPP8Ok46malP+IU21WrVag7QOSiKOp2OFYWheRqNhgaDgXK5nPVHoB6iDpNOpy176Xa7Rl/R27C3t7fw34fgDAICzkIwKI0vr9snAvbNY8lkUueee65qtZpyuVykM5YpnpPJJLLNy6uQcABw6tAf88oYDD7z+onoE4mEKpWKRfmoimjW8somspNaraZyuWxa/1gsZkab92BEBUaZbIL6ABlGNps1SWm/31exWDRaLJPJqF6v23V4hVA8HlehULA+ByglnB39BPV6PZI14cBQNjWbTVNRMTRv0QjOICDgLANRKgVfDCjFThwANYNqtapzzjlH973vfSXNaByi+3Q6rePHj6vf70eKvJ5aAVAlvhvYOyJpNluI/3e7XXMocPXSrKGLiB7qxc/7AV4JRcNZKpWyLmD/XJwa1y8dNIMxHoIO6EqlEqGSeN9sNmt7ElKplBnwXq9naqROp2M0mZel4ji8SqnVatk5dzody2YWjeAMAgLOEvgRENQB4LVpqvLTQtPptMrlsu573/vq8OHDymazFqnu7++rUCiY9DOTyejWW29Vv99Xt9vVYDCwAq4UXeXo5xDN7x+YHxdBdD0YDLS3t2fHxqiyTwAHNJlMtLe3ZzJSFtH7LIKC8nQ6tc5lCsfZbFbSbKkOGYGX1/qsKplMmkqI6afzmQV1Aqgn34zm7zX3pVwum/Pic0GFRYNa2HQWEBBwh4Hun+gYQ+VVQPMz9eH9h8OhTp48aVG7H73gMwiKpd1uV81mU/V63d7DR9EAQ3c6+Oxgf38/om4iA6Dpi3HTRObLy8vG87daLWWzWaspSLICt2+aQwI7Go1sJAXvkU6nI/JaX9vAQWWzWXNSKJrYX1AsFq0egVHnuGQf/BzHxLVT6Ebu6rOqRSI4g4CAswB+yByGbX7ENEVVDBgUzYkTJ6xbFgPN2OZWq6WVlZXICGrkkczcgR9n1IMkM7Q4Bz+/yDsMqCyi6Gw2a1NFS6WS1tbW1Gq1tLu7q36/r3Q6raNHjyqdTqvdbttzuc6TJ09GZg6h/KFu4sdHY/jJbnBIGPTt7W07r3K5bPeae8iynEKhYI/5LmWoolwuZ84pm82q1WoZFURGgFNDqhpmEwUEBNwuELnDtc/v4yUa9REor4OeoOGMMQk0QXk5aLvdNtqp3W5rd3dXUnRIHZEwBVo/DgJjh8GnaOr1+hjJXC5nPPrKyorud7/7qVKp6MSJE8rn82q1WtZk5umvTCZjWUo+n9fS0pLp+umPkGSjpckWcAKcD41pOEmcBeM2fHNZr9dTLBZTPp9XoVCwHgZfSOde+qF23EtoJTIBHGc6nbZsaNEIziAg4NsMSDH9whUiWHh8Inc/kdSPUSBbQH0DrUS0zXHG47Fx8bu7u9asJc34/tNRMX7Ane9sxoF4QANBmVQqFR0+fFj5fN7GUVALkGSGGkfC8ZCAdrtdc0AMp2N8NEVi6BtqBlAz3AOcK04qk8lEZgr5a67X69afUalUNBqNbDw2zhiKiYY4Rl7v7u6qXq/b+eE8gzMICAi4TcTjcdVqNVOl0KlKo5ikyOROv2uA17AYBueAIqjRaKher6tardrzBoOBjh8/rtXVVRUKBZvhg7qGQrEf5Tw/UM6/D85JUkTqGovFzMERGXuahrEUfjAdxprlNWQBZD7T6VSVSkWHDh0yJ4V8k01mPBeKhwyBTmwoJug3ppoib4V6w/n4ojM0EsX4RCKhnZ0do9WazaYymYztN+j1epZdePXTohCcQUDAtxGISlHQoJCBHiGyhbqRZsPjer2eyUahaYiCMegch/HO0BnxeFzFYtEKr9JM+kkxWpoZft9bwPGgiaCHUB/53gS/k0A6cCiNRkM7OzumIPJ7ihOJhGq1msllO52OEomE1tfXtbS0pGKxaHQQc4CYh+SX7OB06MpGNkqUThZAcbtYLJp8FYeCAceodzodO2feK5PJ6MSJE2o2m/bZDYdDy8j8vV00gjMICPg2Ahp2SRYZI0+kgxXu3q9Q9Ny+NHMQPM+rjLyzofkJFRHGn/f3yhvfCewbxaQZpQRlRJ0AHn5tbc2mlo5GI+3u7kaWxlSrVdspnEgkTJ4pyTKiXq+n5eVlOy9qITgnP3AO2gxjTwaFU+D/NMDxvZeNlstly0ZwiNQxuBY/XK9YLJosNZfL2XEZo+37NoIzCAg4y+EndALPuUMhUEj1CiEMsJ8/RCYwr6+nJpDJZLS/v28/H4/HarVa2tvbs8gfemVnZ8dGTftuWv++1CQ4FqobDB3nTiGX4/nCs58YyvnynmwjI4OZVwzhsDqdjtrtttUJ/J5jHFa73TZZrKe7MOyDwcAURsxGgm4jA0LuSkMcjq5WqymTyZgCipoIlBE9CYPBQPV63fohJNm5LhrBGQQEfIuAGfesesSIor0nKmcBCwYVuaQfEUHki9GqVqs2fA5qJpfLWbQ6mUxsBy+ZBU4Eo4hhY1wFlIvfMezrFJyH73j2Y63pKqZ4m81mlUgcLKWvVCrmBCkwY4TZJsY+Y4rGnIffxoZSh3tHxN7tdu0cSqWSZQHcHwq9mUzG5Kvz10gGNF/PIEPg/RKJhMlJd3Z2jPYi+8KBeFVXWG4TEHCWwnPyu7u7kYYxPxzN7yBgqBmvn06nkT0ExWJR0kxOioKFn7HRy+/grdfrmkwmKpVKisVitgzeL6wh4i8Wi6pWq1Z3IMKn+Ow3lKXTaXNgSDP7/b4ZeAq+yDWhd9glzHMovvrdxnt7e5ZBtNttVatVUxAhsS2Xy2q322bM/bjrbrdrhd79/X21222Vy2XT+3PPuT5oNRRHvo+CwjLOJZfL2TKdTqdjRXoK2X7UBc5jOByq2Wwu/HcsOIOAgG8BMOuG+TTo4Cl0MkWTqBQlzjz3jww0n89rMBioVCopmUxqf3/fDAxzdyTZDmDP70NT+AU4ZBp00FJk5dy9ZBUuHyopl8tZ9M05lEqlyHMk2XweqCVfIOecKNpWKhXLaDC8vpsa+gzOniIvg+h4HTQa4619gZ3sgfvtpZ/UIZLJpNUcWHbD+3KNzDuiaEy2RDEc2qvZbEaUSYtGcAYBAd8CIOrc3t6OFCn9ngCicxqTUKjQXYs2Hc4blQrRKsfAaSABZcAa6iKyBwwo0zyXlpaseE2zF07LF6zJNKCU0NVLsjoH50yDG4ofImPOMZ/PG5XV7XbtfTmmp8Z4T+4JNBXUD//3XdJ+lhHXjJPD8XjqCJoOZ4W8tFgsGrXjaR/oL3+dOGkcOsonppySUS0awRkEBNzLQVQJfSLJIm0yA18DwOj7gXREmBRL54esocDxXbt+zHSz2TT6xO8zQOnj1z/y3n6PgZ+IiuGlPgCdRcTruXZqAn7UdK/XsxHWHH9nZ0fxeFxHjhyxmoo0GyGRy+VsOxr3gfvl6w5E5khk6RngHuZyOcseUCzhHMlYoNSSyaT1CvgxH9LM0TC/SJJqtZplHThdsggcG44v0EQBAWcZMEzSTAdPRA4P7ukaonkMOhEpGnU6bKXZTgMMIwPe/DYtZI3FYtFejwInl8tpeXlZ5XLZipudTscyFC+B9BvDksmkqtWqGVLOib4CRjZA5+BEoImog5RKJaVSKXU6HTWbTauB4FhWVlbMuA6HQ+XzeVMq+W5nsgbu3d7enjkFDDyFbO479Q2KymQlZAk4U0nmsKB5yNhwgozk5nNZXl42pyrJ6CUyGb8xbpEIziAg4F4KGqZ8oxE0BZJFLyeVZstg+DnjIniczMCrhjBu6OE9XbS/v29GFKOIzNMbWgw29QuKnkS20mxYXqFQkCSb9ukbzjh2u902CotaiX+cERTtdttGO1APIIvBgFLLQBnkh/RJs81pfhE9Ox+oG6BEkhRxHPycWkalUrF7zn4CegO63a62trZUKpWsgN1qtSxb4f6j1uI+Innlve6KIXVScAYBAfda0JnKvB8/tM1r7+Hmpdl+AiJpuor9IppkMhnpV2Aqph/tgLaewjVRME6HRe5+NSa8PrSQ58YlmdNitDRjJeDNOS+MM0VbuoahVlAL8X+Kumjyp9OplpeXTYmE4okMIJlMKpfLKRaLWdOYnxF0zjnn2LkhkfXOyi/f8dkaPD+RPlkQhW6/NIeF99x3lEq+5jMej835STIaLpFImENdJIIzCAi4FwIpqZcpYiiJcqkb+O5d3wGMUfYLUuCpyQwkmQPwXcEUkCuVihWIPX/uZaJ+fLU/Rww65+Wjd79IR5IpdVhrScGa7Gb+evg/BetGo6HzzjtPhUJBw+FQpVLJ6gE0yvlxExyfkRqcI3Od2u22NdwhIeUelkolc6D++hOJhK2xpNei1WpJOsgmmEeUSCRUr9ctK1hZWbHx1Gtra4rH49rb29Pe3p6ds+/bSCQSoWYQEHC2gImZfjaQH+vsG7Sk2SJ5IndvvKCDcBQcazKZmLGBkiDKZlBdNpu1mgD8fi6Xi1A/fiIpmcBkMjHaBWeGEfcafpwCx8NRjMdjWxDD82lGY54P19hoNIzSQu5JbcHLQ6HI2u22hsOhcrmcUTLUH3heqVSKdAwzOpvdxxSjafjjeqCGyJxisZjtW2Cs9S233BLpeD527Jg6nY46nY52dnY0mUzMObTbbct+UBp1u12dPHly4b9zwRkEBNzLEI/HbTIozVYYcE/J+OFnSCWhhYjKySD82GPklhwLSgnJJMcvlUoql8vmdPzICr+AxmcZfiy1H32BM0L77xU3OALoLI4FvUJ0XSwWFYvF1Ol0NB6PValUjCYrlUoajUba3t6OrKT0iiGcI5lLu902g0zETQaBNNXvVGa8hG+Sa7fbWl1dtXsPrebHgDNnCEfnJatQUa1WS9vb29ZzkM1mVa/XVa/XzRlQs+EeLhrBGQQE3MvAKAiveYePh4dGo4+GH0ULih0/aZOI36tboB38KAiM19LSkhkkol6cCtG4NMtCcCZw/H4lJu/hdfe+hgGXjqqGc2GHABkFhproGNlppVKxXoeNjQ01m02jzgqFgg2L4/0ojHMvidbpUuZaoc5wqGQ9SGExyHRi+xEV3AOOl06nTenU6/VUKBSsw3owGGhnZ8cKzDT5lUolK5wXCgV1Oh0dO3bMMocwqC4g4CwA0S40x3wEjbMgMpYOFqhgIOfHHGM8yDA4piQrrvpjEy1ToJ1vqsKBePjhafycKB9lEU4AGshLV309w4+qQLWE8d3Z2ZF0EG03Go0ILSbNsh6viuJ8PMVGZkQhFkUU9wKHgTyXcR1IfdlhjAPEAfhiNh3E3W7XMoydnR17jMyHvojt7W3FYjGtr69HZLwIAbg3ZFaLRnAGAQH3MqBhR5XiKReMTqlUspn5RNz8HDoIZ+A3j9GAhTGjQxgJJFGsbwjz28t87YGo33c3U1Dl+RSQ/YwdjCiv96s3qSn0+30Vi8VIpuML09JBZL+5ualCoWBcOqM2mKuEcywWi5HzzWaz6na7lgV0Oh2Tl9LtS+GWLMxnBzSAdTodawRErkptgwY5JKVbW1s6efKkzSFCSrq/v2/jt2OxmBqNhpaWlrS1tWVD+Sg8k+kxOnyRCM4gIOBeAubk1Gq1yOA5onlULZlMRrVaTZLMSEBJEGF7R0CE7NVHkqx/ACoFUPj00a40o6r4maeEeAz5oz8vImVpNl/IL6rBcOJgpFmxeDqd2sweDDXF262tLVUqFZVKJYu0l5eXbcRFKpWySazQPryP3zfsR2P7/gkyCpr5qH1wf7iH1GT8mAi6pBk812g01Gq1IjupUW0dO3ZMu7u7ymazqlQqdn2dTseyKTIIGvTCOIqAgG8DnG4WPQaINYy+UOpnEDG10xcnGXrGmGYMLWoeony+59/pdGqdyhhkXufHRCCvhKbAOUExSYrQFpwvzo1jM4XTf/F8SRFe3yuRyCaI0jGUHJNGNmYAoebBoZJxeMcIvcT3vA/3K5vN2ngM31FNrYXrkmSZTTqdNuUQhWHf+V0sFnX8+HFzjL1eT61Wy+YNSbLr8Vkh70nDn3fQi0RwBgEBdwNO5wAAtEU2m9Xq6qpt7Zqf9Y/DQJWDYsV3xqIQ8nJSOm99tO0LuNAufgAeOwEA9A3vPd9b4McnUHQmguW1jHbgmjiPeQoMZ4PxhTuXZEPsKN5ms1mbMkrfADUVCs0UeXEGGO9kMmnziHi979nwtRdPg+EMJEWyplarZb0D3AefGfX7fZOack+YoTQ/JNA7593dXbXbbbsnfB6LRnAGAQF3EW7LAXhgsJkNlE6nTd2CoaRzFUNFBIlhQnbonQNZANkDRg2DAv3Ba3EWPlKltwEjjLPxSifUNPN1At8AhyPgen0R2htfXgP1gloKGaif0EpvBE1j3W7Xms6YI8RiGeoHkozO8VSLb5bDIfEafsbjXD8FeY4JHVWr1WxBDsbfjwPxG9hWV1ftcyHiJ5vAMdGN7NVat/d360wQnEFAwIJxR/5QoU2IbjG+0oxGwSHMD39DOirN6CbfXYyShUjcq1SkmfFGm09nLVEw30szBwPINHzdgHlD1AwwYDyfgrMfIe0zDa6XWUatVsuieBQ60CZkNsvLy4rH4yaJZRSFp3OQ1EIBYXC908XJMR4D+HEWZAWcB0Y7kUjYMh8K0n5GEwVmjsv3TCFdWloy5VKz2VS/37d7xznjOPjdWCSCMwgIWBDuaLTmI2M/5AyeGqNB4ZGMwEeJGD2KjRhkokn2FPN+/NxTQUTaFKnRxmPIKLpi+D0Xj6GVZlE2GQXn6fsOOF8ibqJsnBhGGyfFeeK4uB90OtdqNZscWq1Wtba2ZlE+s48w5n7OEY7N91DQX8H5kdXgICXZRjWun/EWdApXq1X1ej37vPb29lSv15VMJrW+vm7FZAz93t6e0um0SqWSGo2Gjh8/rp2dHSu4z2diZBqLRHAGAQELwB11BPN8O5QNETjGHboH4+X5dwwcRh+56TyvjSLFT8H0RobjYoBxCp7i8PQKhpzxD2Qd8O88R5oNqeM1XCtZAvUNsgSuzW8zoymNnQJw6rlcToVCwYrO5XLZGsZ8dzFRuX8f3y/hpaE8zr3ysl3OzWcTUHU8Vi6XVSgUbKw3+6vJaFZWVmxkRiKR0AUXXGBZ1nQ6VaVS0U033RQZZufpukATBQTcy3Bn/yi9cYVP7nQ6Fv2jtWcBPHOEmLmD/p4xBYyrxqnwcx8NS7KuX6+sIQqlD4EVmb6QTfTsp56SfWAQ53sQUC1JMhrJj1SAnuIYOEGAQ8nlclY0J4tgeU2xWLTCN06EURQ08fkubt8ZTaaDYffKKO/oyJr8/CQK6F4qi5KI+8zso0KhYBQg19dut00Wy+fOSHGG1rVaLcvmOB8fQCwKwRkEBNxB3FlHgIRyvqcAJYykSN2AjmQiV4we+nlv7L1ax2vjyQ58kZcomPf0TWMUOn1Nwzex8S8Gdr6G4KWnfraSP1dGZFNA9RvSJNm14Si4B71ez+YADYdDHTp0yF5LppDJZFQul82ZSrPpp/5zxJj7Tmbfmd3v983IowrqdrtGKbVaLXsN/H6j0bBi8HQ6te1lmUzGPje211FjmE6nJiSo1WrK5/Pa29vT9va2zWjyjmeRCM4gIOAO4M7+MaZSKStw4gSKxaJFsj5jgIuWZt3IGD0e5/nUGjBwZBFw8lAdNDPNq33mxzH4iZweGD7+nR8HAWUFPcTaSSJa/mWvAN/T+ev5/kwmY8ocsgiUPiiGcKocg3tJzwFR//woBy95RcVEhgOlQ6G6Xq9btkSm0Gw2I84tlUrZFNVut2sOAKkuM5a2trZs3DVzm5jSGo/HtbW1pUKhoHg8bmO66ZRmjMeiEZxBQMAZ4s46AiJWInyyAXbgUtzFwGDEaR4jmicChTbwz/V8vten+/n7GD8iemoTTCglEvcOxfP7ngbyTsHz7XD8dDuPx2NtbW1Fhu2hjqH4yuhslDaj0cj49lgsZpNU8/m8UV2Mm+D8odPmewd817OX2UI5eepIkg3QazQa1hMwT8Nxf2KxmJrNpu1nZlIp94wR25PJwQrMWCymfr+vVqtlz/X9Dl5iSzbkez0WjeAMAgLuJlATIKrHESwtLdkSGZqRRqORbTDzRVPfqCXJjCqFZmlmhAGGzReYJ5PZ0hsiVjh1ipV03pIdzBd+eS//vaeestlsZAIq0XSpVLIaBuOmkWz6URLUEHBsg8FAmUzGnoPxzufzyufzSqVSVmPxI6z9zgWuA2NOY5ofU+GLxETxrVYrQtlh7KGHqtWq4vG46vW6TR+FWuIz9jsKpINsbGdnx8ZP0GtAN3Wv14v0eXhJb+hADgi4h3Fn5KMYPqJIaA6oDIq2PtLHKFNUpYnK8/FeWcO/vrELg++VPZwTVI4vnOJ8GP3s6w7eyczLW8kKMGCZTEYrKytKJA5GRTO/3+9h4Hy4PzRk0eXM0D6vUoICYpHMZDIxZ1AqlexacGRencQ57+/vWwTvaTMew0k0m01tbGxImq36HI/H2t3dtRWbXBfD8mgS8/sLcGbMWeK5no7zg/y8Gss3nHENDMdbJIIzCAi4nbgz9JDnpHEERLnlctkMEQYV1U2321UmkzEe3/8c4wCl5EcmzBdEvbqHDAVaiIUsFKiJtL381NNBkiKZgS8OS7MMiOmncObIPDHa3sARwWOYeQ/fXc35SbOheWQVOE8/d8kXjL3Dgs/n+dxrFtucPHnSVlcyRsIrlIbDofb29uz3wReJGW9BoRnDPb90CIeHEyQAmG9k81va2HWAA1s0gjMICLibgPGDJoKTJ5L027VisZgVXKEQiLo9J48hni+KEkmjt5dkhWqeD2VVKBSMmvANWn6WEcbVv16SOQrfhQs9gwFDfYMTYGENYzJ8jwRjObzWHyMK4vGD4W1E6jgCmrw4ru/Z8EVuT6d1Oh2rCWxsbOjkyZORJfWcl6ewptOpbTljYB4OQTpwDu122wy+p6IoJOPYga/PSLLuY64fio21naFmEBBwD2ERUj6Ms98JAM3CY+Px2ObsE5X3+33LJLzG3i+FkWaLafje/0tdgOMSTWezWeXzeYt4pdlICF8U9l3QUBi+gCzNMgL2N1Mg9ZG/H8dAgRc6JR6PW5bCsSi4UjxF6sr5ob7BsCK/JPPwTsRPWY3H42q329rb21Oz2bR9A5Ks4C3NhtQR9WOwGSjHZFL+v7m5afUQKKF+v2+bzegCBxSGfT8I14MEGIWVFwGEzCAg4FsUROJ+xg9/1BhU36xElD2ZTNTpdCI1BpzE/KgHjL1vlJqfvQNNJc0mZeKIKBT7mUF+T4JvzvLPg76Zr21IsveGt+fceQ7ySU+NcK+k2QA43/FLpE5B2VM0zWYzsrUM9ZSPrMkIWq2Wjej2jX3UGlB1sRoTg00heDI5WJrjj0NBm3MiM0KBhECATJD1ntRDfPMg93h+xhG/B4tGcAYBAd8EdyYrwCAxfRMDimGBOmLBPek/RVE/ksJz8lI0E/CUEV9kHv51GHR+jqxVmjUzeefiC8vzyiF/LJybzxRYLuMltN6Q+cIy/QZcGwaQqBzVFBSOr2VQlOZaMMY4Lb8ukv+fPHnSsiVJ1rfg7x2FYWio0Wik3d1d63LmHiGH5ZxRB3W7XaOPfNGecdw4et9RjjNATcZrcTRcc1ATBQR8C8AbRIyYj26JiomUoWUwMhRfi8Wi0QrzXbMYIuShvmvYGw0iXW/UqQfwfxrdGJDnqQuewzn4Rjiu0+vieW2xWIw01jGSAmrIOw4MO/cOZ0nfgb9esiVUVTgU3pfj8nwcCUadQvT8HgMW2nCvMpmMOp2Otra2rKjO+7bbbaODfFe0H03h+wTg/726yzf2se+az5r77gUD3Hecox8wuCgEZxAQcBs4k6wAowE9QAHTGyh/TN8r0O/3IwVEJohCwRAd+kif98RQ8L3fL4zR986A88ERMNIhmUxahytUDudKhoLhx8B7KoprLBaLNlQvm81G6gW+jkGDGBE6hp6CMo1wRMG+J4KMwHcr++v0TsZPPIX2yWazRsf4Ogr3AaPO94lEQnt7exaho3xKpVKq1+va399XPp83xQ+GHmkpxWR/Lrxvu922LMZTSgQR3W43sijIq8QWieAMAgIWBKJEDIakSIQO7YKhnufQ4cKRhlIwxfh5CaLvrOV9OM6805EUcQQ8189FSiQSVjSF7vA0EQbfR/HzPQ2ohdgtgPoGp+Mlr9QuMOTUTJBwQqERVcP5w7VzTRxrMpmo2+1a85fvtOZcUfagABoOh0ZTSYoouyj20hOxt7enRqOh7e1te70kNZtNk6lSR/Bzh6CJcBC+MxxHf7qGN5xgJpMxWSo1IT+3aZEIziAgYEHwf9jQChhdHzl7x4DcE8OAk4AGkWTGAY06nbmeqplvQvOvnaeXfHEVo0yhlujTR9e+9oDhxDj7wjUjJzDyqIJwBJyLLxgT9cOTc/0YRqgTVDXxeFyVSiWyvQ1nQO8EjozrnkwmVuTl82H8g6fCPO1GZJ5KpWzSKDUJFtVTWObz8419SF0x6iwI4r7yfMaBUAvh9QgJaL7zRWZeu2gEZxAQ8A1wpoVj1CcYWvh0H8XDl3t5pZeR+j98XwMAGMp53hgD66Wg89HjPJ3EOXulkqRTnBDP5TGv7KEmQoSP46OD2XP3fA0GA9XrdU0mEyumAgqoGHAaveDYGdHBfWXQHE4N59Htdo1m8udA1M/POW/vfLlexkrjqHzm5B0ZxV8cNv/3/QQUhzknP3nU039eUYXUlKyQzx7nh4x2UQjOICDgTsAXi5ENznfuet7ad8JidIgGpVmB0Ct2PF+MQSBKxOFIM92/zxakqBPw0f581jAcDiPKFn7uVUPzenivkKJgjIPjmjGe0E+MfKCWwH2TZmO0p9ODkc/1et2mdbJfmCmm2WxW3W5XqVRKKysrds6JREKdTscids7RTyBFOsp5Y7h91sJUUY7HuIxKpaLBYGBjtL0KyBeHoZoobvMzP5nVS1IlWR+K/73hc0Q2fDpHvwgEZxAQcCeA0cOgQ/f4oqTn1T33TeHYq4qgU+LxuI1amB+t4DtrfRMYP59vHpt3RIBI2TsmImZfHJ7PDjiWNOtVYAa/rw3MF1F9TQDHEYvFrImr2+1a1zWGlQIqjWuM7SiVSmq1Wtrb29Pa2prdD190J+vhmN6Rch9oCPMLgHBSGP16vW4UDs4Mh9ZqtSIGG6fjZwd5+s5ndV4pNi8PzmazVj/g2rgOT4EtEsEZBATcCcxTSZ4q8XJPL72UZgYC/pjHiAqhXnz07OcRwan7AizGxhs7X1T2HcNEr36lJbUBjKnfT4wT8iodX3coFAqKxWJG8XjnBW+OwcUwUygmAvcdt/V6Xc1m0zqOoZPo/GV0B4t3vOPxVBuD47j3GHvuPWoe6Be2qXHtUFDxeFx7e3u65ZZbdPLkSct2cJg4d+67p/DIApgpRDHb12L4bHDg0E04B2mmAuO9F43gDAICToPbUy/AGBIFYhgxrPNqHO8I/B+zp5m82oTI2O824F9PawBvXDg+RolI0jct+YjUOyVf18DIYfR4P2ShLJCRZPJYzhv5KQoeDJ0fSdHtdtVqtU6Zp8RSGN6fIX65XE6TyUQ7OzvK5/MqlUrWP8A94bwxqK1Wy6JpDG0sdrCIHifKfcepcf2MkTh27JiazaaazWakoY3Mif/PD5GjjgCNdLreDR80AJwT1JSXFOM0F43gDAIC7iDmNf6k8PPOQIpmBr55i595/T3fezrJq5D8a3wG4FU0GFxvmHgMAz1v4MkqMP7zE0D5l36IQqFwSmQ+Go2M3qLXwvc9eHqDLIRr6Ha7dh2obHxjGPeEcRE0jlFQRd0Dr97v922/ADsS/BRUCubtdlvxeFzValXFYlHNZjNSzB2NRur1epGZUb4uMZ+VsKiHegFUFPJZHL2Xv/r77OW3OFp6QHwmsmgEZxAQcAfhI3zfVeuLxzxv/ntf7JUUMexEnUSTnjbyXbbz0STvMW9IAY/7ZfQYMs4JSodCq59dxHnQUObnHPlzxihTI+AaGIvNdXnahOfizBjh4Z0KG9BwUhhf6i4UdSn6tlotm/GTzWbN+FObQO5ZKpVULpet4MwoiUajoePHj5sMlUxsbW3NrpXje/qOz9vvpvY1Exy0b+Ljd8BTbDyHnQ7zmQWb1xaF4AwCAm4HPHeLAsUX/Pze4nmZqG/UkhShGbzqx3Px87w874MzwHByXL/ERZoNeOP96ESGp+fnvqgqzfTtjI2QZHQFmY+XlkqyTlkvp/R0FN/7Mc+MYuY92Xdwuq7mfD4fqTdwfcPhUIVCIdKwhr6fjmF/nGQyaSOqcSo+2yKaZ48EhWUyB+6Fbw5D8gn9RLbAY14qiiGfr9vw2XulEM6OXgvuN/c0LLcJCLiHwB81skkMsjf0p1P3SLNi8bwiR9IpGQIqIhwMBgsnMP8auG0/adNLRjlnSRbdekOEIfUNbTgZZgml02lVq1WL6pntwypLP+eH8/CD1HzjFHuAMXpkK8zwmW964z2SyaQ18nFdGHRqBJ6eGw6HkSF5KJGkWad4NpuNGGpqFfD83Mvx+GCQ4Nramg2fo6ekXC6b4glnwigR79B9Y6CnvLzx577x2bDyE+eUSCRsk9v879giEJxBQMAcTlc8prBJFE13Lc1aRHX8kfrInNfzrx8BLc0UP75BbX5XMgbaOxsK1ry/l6Bi5BjdwBA66hC+j8DvRcDxsJMAdQ3RcT6fV6VSsb3G0+nU6BcyAN+FS6bRarWMr8d4+/EK1Ask2RgGms280YQ+InNB+ePvP93J7FLwhXWoLTqpoZkajYa9P9E4Re1sNhsZAYLDwAlzzjTF+U5qX5vxii9fdJ4vqmezWbs/OHI+R9/NvWgEZxAQcAYYj8c2zA0e33fj8oc6H7lh0LwKBfB6DII3bBh8v3NgvlMYR+GbxBgHAXfOoDRoovn9vL5pjKgfQ4dxpGjJOAiuHSUO1zY/qC2RSKhQKNgoBVRC3jDyf0nmjChOcz9SqZTK5bJyuZxF4lBNfsUm98l3+lLwhVrimmKxmOr1ur03zoxFOKPRwZ5lrlWaFbrZVUCDGXOjvISVOUX0DuAoGHRHxoRjzOVyNl+JukO327XNajgpPptFIjiDgIAzgOd2fdMWmQBGkEjdq1uIFonuPeUhzeoSGGaoofkRF9Pp9JRBbFAjRJoMiEMFg/EnK5iXkSJhZOUlxplxD2QNPB/d//xUVK4Z58M1zmdNdPTS5+AX//Cc+VEXROnQSpwbKiDuh7+vzWbTzpX7SsTPefpInc/NK6fi8bgKhYK97ujRoyZ9bbVapmSC2qErmWi+1WpZtI+qKJlMqtVqmaOnQ5nzRkK7v79v50BvxfwGt0UhOIOAgDOANxCSIpGrNNONE5F6jT7P8/UB/zMe8/QTjgBDy5wcDKVvvILeYohds9m0aBJOnMImNIunl3zNg2P53ctw5PPyWa7VK2E4X7qHMebNZlN7e3uWDUBzSTPaa34bG1E19x0jmUwmVSgUVCqVIo4FJ83wPM6V86TuAVXEfaVmwXt6GSvXjGMqlUqqVqvWw8Ax+cx9J3q5XLYJtN1u14w5DpgCPIEFM5kkmeLJg6L1ohGcQUDAGQDjLc16BzxFNP9cH8kT3XvljX89XDbyTV8w9gogXscC+MFgEHEcS0tLJp0kgsRpYdT94hRJRgtRMJ6XpqJ5h76RZn0VvosWw4/axo+QGI1GqtfrZrQpWk8mE5sEOplMVCqVLEPh/lBM9ooc7pNfxMP94d7NK7GYQIr2n/tITYXZTLyWY9PJ7GsE3NNisWgZGMfkc4Aa63a7qtfrGo1GyuVyETks99/fx/nBe7wOhxT6DAIC7mFACfmImujRR/xSdCQBhtfLRXnM00EUbb2B881kPvJkd0K9XlehULAaAVEwBhDumfeVZkPPfK2iUCioUqlIOqBLoGFwUsVi0c5znurCAbRaLTO+ZCN+1ASvIcLHCZTL5cg4Cowq8k2ckb9Xvt8ASSnOD4fFNTPkjgU0nt6Dqx8MBqZukmZzl3CsqISQuw4GA1t4s7KyYt3U1FcoqPM6XxDmfkITeXUXVF4ul7PPg+tgKU/oQA4IuJfA0yoYG6+vJzr0kew898/jGDs/G8fz716eSKTNREyvUJlMJqpUKpFIWJIZGWgZSRFHQTRcKpV05MiRCM3UbDYjUbbvTZB0SgG43W7bEh4oEUlWcOf5UCUUoMl6WGjvMxBvpHHAUCtepcX1YliJzpkEKilCSzHignuCygn58NLSklqtlhXIcfadTke7u7uRxq9KpaIjR46o0WhoZ2dHvV7PqDgaznCu7D1mb3Kn04l8lj5I4Pcrl8uZBJjPatEIziAg4AzhaSJGM/g+AB+temPuaSIiQCJc5v9Dj2AkAZE2BgXj4UdPUHREweJnFHnJKcbP90ggWazX65HGLq6PZiuoDXT2jJ/w0s1Go6FWq6V2u23PK5VKZuALhYJ6vZ52dnbMkaDKgV/HCRWLRYuscQresONYMNZ+xAVOhnvS6/XU6/XMkHop6Xg8tqJ7LBZTsVjUdDq1mgAROTUQSdrZ2TFqy48OgWZjkCAzlXiM6xmPx+b8CBAYz+3Py48GGY/H1oS3aARnEBDgcLoeAw/fCCYp0hzmo0dknl5RhKQQIJfEUObzeRUKBeP6E4mEGVtJxj1jJDiGH2fgl6r7wWbw0F79g8Pxzov3SCYPxmuzuYxI13fHIslklEMsdjCOGmMONYWzpAmMSBkHinGUpF6vp3w+b0odomUKwb7zmmyLLIMZQvV6PZId4UC5bzghv3bSU2U4PzqZuZ9QgRTweW8osr29vVMyQUnW3CbJ6KbhcKidnR1ryMMZ4MCbzaapjVZWVuxz4/59s9/TO4LgDAICzgBIIDFIvj5A7QAH4McN+OmUXrWTTqdVqVSsmcs/lz/46XRqUbafdSNF5x5RcMSA+XP0tA5cvB+CVyqVtLq6qnj8YFQzKhb4e4av5XI5lcvlSLczRjifz1uG4p2D74CWZPUS3t83c9HsJsnkr0hAGemM0fZy0EQioXa7rUajoWazqVgsZv0E9AVMJhM1Gg2LvHO5nA3bw8Di3JG/Qst4hRJ7DBhEx/mTpXhlF5Qf91yajQShaM2sJ/oVstms3XOK6fwOSAc9FfN9LItAcAYBAWcA32AmKULpYHAxsBgKPwETqoivfD6vcrmsWq1mWnaiZqJZGqzmpZx8TyTrMwBf6GXAmZcjci7QNvl83mgWJKQYaK4ZHpsaA+fXbreVSCTU7XZN4UPjlDRbRo+DwQmyRjKdTqvRaNi95Jww+rweeofj8Blw/1H7eIkm1819bLfb2t3dtWvknrRaLZtYijPG+Pr5QXD/Xv2ztLRkc5e85BgJLJ8VGQJ9CdlsVvl83oro/O5IMsfa6XRMPozySJLK5fKif7WDMwgIuL3wETjfS7MmJ6gHipnzdQJPLcHdV6tV2xCGwZpMJkYH+dqCjzgxMEhKMeR+wqg0m6ZJJO6jVN/VjBqn0Wio1+upXC5bYZvnM7baq3kqlUqk74Fzq1QqymazZnwbjYZlCtQYkEpy/6iZcL9WVla0vLwc6TXwRWyMtL9PGODBYGDjLCTZOGuKyb4HwiuI2CuM0on7RbGbCJ3pprynd0x8xvQfUCtoNpvWtYyBl2Q9FPV63ahB6jKDwUC1Ws1oMBrZdnZ2Fv77HZxBQMDtBIPbSNE9lQP1gTPAQPoag88OGK1A9yzFyUajYTQCc/o9xYBRoN7gdfQUkDFE0mwNJvw4NAvUDc4qFjvYUkaUz1gHlEFExaxexGnRe8C4aYzm0tKS7TDe29uzfcNQKkTMdOXinIrFogqFgo2dIEugC5jsC2coybIoaC26k/k5UkwcHgV7+j28TBdnQ7exj8bJ/iqVik0nbTQa6nQ6Vp+AwuOzG41G1qOwu7urbrervb09u1ZJ1s08vwiHxjRfr6GWEDqQAwLuIWB80+m0DUfDmME1U1D0dQKv7fddxn5nsHQw76bZbFpU6KNfr1mXZsofSWbYiZopCPO+fv4QFA4OzcsoMWQsU2F5DEbeZxhw3RR1/WTVbrdrS2Da7baNkeY52WzW+g4o5HI+1BuYfYSDRbrL9bKKcj7j8dG1N8zsI4jH45bxoA6ixsL7+3oGTnhvb8+KzJVKxWStOCT6PngtVBUGm3OHEqIbmWZB7icTUcka/BKhfD6vRqNh9/OuQHAGAQG3A16XT6EYwwvmO5A9f+wfy2azqlarkRHFSB+hEMgEKBpzbD+8DZUNGQIRrh9zwPGIeFEscV44AwzgdDpVPp/X8vKyJFmU67MbspP5vgFqAc1mU5ubm9rc3IxsGcMYd7tdbW9vm3oJ50afA+/HNTBy2vdOSLMuYBrUcA5+DAj3j/oN7ynNeiRqtZoppnzT3ng8tq5iv1kN2S7HZaYT84YoqPsiP0PrCoWC6vW6Go2GFYr9khoCCCg1pLKMwGBI4l3hEIIzCAi4HeCPzyuB5kdQkBH4TAAKBirHj6WGUuJn88ogagQYWaLQbrdrDglDibFmnHUmk1G5XDaKxqub2u22USVkHBjItbU1KxBT4CWr8EYWg+jpKL/Yfnd3V1tbW1ZXoF8AHnwymahardp1cR28V7FYtGIy9JzX3EOleQUP9w95Lc1cftInjpGidCKR0MbGhkXmyWRStVpN5XLZ7gnFdByPJHPk0oxqwzlBzUmzbWjcF+i8VCqlfr+vdrttTpj7yLWwfhOHOR6PVa1W1Wg0Ak0UEHB3A+pFOnU1pVcGUUwkspRkRpVagR/f4IuzSAoTiYNRz34vsNfWU5AsFArGo+NI8vm8GS9oH++wKGQyQnp5edkKpDQyMZ8I/t3PTvKRN9dGMxfn0G63deLECe3t7anZbNp9otGLrAglDO8zmUy0vLxso7PX19ftPlI7wND78Rf+i8Y1nO3e3p7q9bo6nY7a7bZlPNBe3O96va5Wq2XF3Uwmo93dXdVqtUjjGqMguKdkUsxW8o2IjMXwc5t8befo0aNqNBra3t5WuVxWPp+3gYL+uL4/pdPpaHV11eooZBcL/V1f6NECAr6NQFTKkDWv76eL14+O8PJLIn1Jkcg/mUxqbW3NOGtJRuUUi0WjYCSZYsXDS1bR42MgKO6iSIFS4HkUJskIkLZCxfAcDNL+/r41xFHolWY9FRhBMou9vT3927/9myaTiTkWMhYMVyKRULVa1fr6ura3t9XpdJTNZlWpVFQqlUz3z7mxBwFH4NVVXKfvQObnrVZLGxsbkQyAWg9OiPtLhI5Sh8+brmGfOZVKpUiG4cUEFJzJaPgckZTiYHu9ntbX15VKpSxroI8DypDszzv8ePxgdShfi8ape/huA6973ev0Pd/zPSoWi1pbW9MTn/hEffGLX4w8p9/v66qrrtLy8rIKhYKuuOIKnTx5MvKcW265RY9//OOVy+W0traml73sZae0V3/sYx/TQx/6UKXTaV144YV617vedceuMCDgDoAo3csl/YhkSZE/VvhjmqwwaEguKdxWq1WVSiVzLBQayRQwoF5RgoIml8uZ2gbFD4Zsa2vLMox2u21NapwHUa7PGCqVisrlsmUafvuXz4YYhlev13Xy5EmdPHlS29vblgHs7OxoZ2dH7XZb+Xzezl+aOZfhcGjy0nw+r3w+r/PPP18XXXSRzj33XBva5usHZD/cJwrqfgQEx0eJdfLkSR0/flybm5tmVPms+Ay59169g/PCgfM8agIUtHk/r8oiaPDLgaC7JpOJisWiOQSfba2vr+uCCy6w34lDhw7p6NGjOu+883T06FHreIZepD/Bj8RYJM4oM/j4xz+uq666St/zPd+j0WikX/7lX9ZjH/tY/cu//Ivxiy95yUt03XXX6T3veY/K5bJe+MIX6klPepL+9m//VtJBVPH4xz9ehw4d0qc+9SmdOHFCz3jGM5RKpXT11VdLkm6++WY9/vGP1/Of/3xdc801uuGGG/Tc5z5Xhw8f1uWXX77gWxAQcABPAUEpEOXRuOWLkdQG4OoxZr7/gA5j6cAwlkolMwh08WKgoV3mh7f5AmWxWDTVDrQI83Mw5kTQfu4NPDoGrFgsWmMTnbq+DwHn0Wg0tLm5aaMu/MKaeDyu5eVl4+nR8O/v75vcki+US7zWD+TjXuBMcSh8Jih0MM5E+9Qu2u22Fa2he8gYoGckmRwU2onsh+cxuZR7gbzX00TSbBqt31XAPaeRjWa91dVVZbNZbWxsRNZ54pCSyaQOHTqkSqVizpLPtFQqaTQaqdVqmepMOqjr9Ho9o+IWhdj0TriYra0tra2t6eMf/7h+4Ad+QI1GQ6urq7r22mv15Cc/WZJ000036Tu+4zt044036pGPfKT+4i/+Qk94whN0/Phxra+vS5Le8Y536BWveIUVnF7xilfouuuu0xe+8AV7r6c97Wmq1+u6/vrrb9e5NZvNyMyUgIBvBv4UoCfYZ+u3fSF9XF1djUTzPuKTZkPsMOIofSqVihluCpzeGdCJy6iDWCxmDoBBaswuIkr1qiU/ldM3ujEps1AomKQVg4wqqN/v2wgGtnVJB41Y9BmgihmNDtZBrq6uajqdant725q62u22vR9SzmazadLMBz/4wVpdXbUoOp1Oq1wuW6SP4YN6o8iNOsg7zXq9rs3NTX31q1/V3t6e2u12hLriurhPyGUlGbfPdfIaHCdjN3ynN4EAMuNSqWSOi3vTbrd17Ngxo9P6/b6azabNJZpXeLEWk8Y+sj4K5fV6XalUymobyFNvvvlmNRqNhU0wvVM1A3jAWq0mSfrsZz+r4XCoyy67zJ5z8cUX67zzzjNncOONN+qBD3ygOQJJuvzyy/WCF7xA//zP/6yHPOQhuvHGGyPH4DkvfvGL78zpBgR8U8Tj8chsHT9EDN5ZmjU9eVqHuoKfzwOvDT1CBOwHzeFIMFqSjJrwFIUk45RRBBHFMx2UKBrlCv8vFouWDUA5cF1EsXDtdA1LB06EonIikbCiM3QNlM3Ozo7RRhh0mqPK5bLRRn5BC0VinCPD4LzGnya6+eY5+hharZZOnDhhRpK6iSRTXs0vtqfZzFNGvA+jtv3YDz5j9P88xvNpiGPEBnQSIyooVuOEkLsOBgP7PHzm44cf0mPgdzXQtLdo3GFnMJlM9OIXv1jf//3fr+/6ru+SJG1sbFj047G+vq6NjQ17jncE/Jyf3dZzms2mzfSYB5I1sOgUKuDbHxgMeHZpNuMeWghe2A+ck2ZjqyVFhrP5wqNv9vJ/2My3gVbyhWgasJgBRGMaMkfvlKTZ3wGy05WVFTOQGEMcHVE057C9va3jx4+r1WpF5KiS7Lo5d157/vnnG53U6XRsjhIGWIou9vGNd77vAePou619XwA/h77qdDra2dnRiRMnIsPn+NwYZEetAG6fTmu2m2GkyXb8mA5oIi/3xVAXi0WjkrgfvpdDko3AphMd2g8ZK/c3n89rOp3aOeM8+GyhDPf3921sNvd2kbjDzuCqq67SF77wBf3N3/zNIs/nDuN1r3udXvOa19zTpxHwLQz4c4qBvtAI9YCx9oaKxi2yBl5Ps1Aul1OtVjOj4jl3ZtOnUikr4vI8HAG0QKPRMGUMvDIyVLpiGUmRTqe1srJi58Tj89GtNJup1Gg0TEnjlTI+CiUDgsuH8iBz8B3J3Mv9/X2LgNHxQ1kh1+SYOCqcIfeLfxnbUa/Xtb29bZJMIn3uBcVWupVxCmQPUH84R5w0PQBQU3xGZCxkXET1BAtkM2RDnAsBBs6e7zkHVEYIDHZ3d+1ecB+g0JLJpFZXV228xpe//OXF/v7fkRe98IUv1Ac/+EF94hOf0DnnnGOPHzp0yJQHPjs4efKkDh06ZM/5u7/7u8jxUBv558wrkE6ePGnjXE+HV77ylXrpS19q3zebTZ177rl35PICzlKgc0f5QRQnKSLbZD4/ETVD0VZXV61ADIWay+W0vr6uUqlkUkY/JhmjByXEfgNp1iFLMbjT6dg5+SIvRoOMRZKWl5d19OhRq3UwBgKKAocFBYPklOsHnpqhSCzJspZaraZer6dKpaKdnR2LcjOZjFZWViyahiaj1sKXX6spyagrsixpttd4NBoZ984EUuSuPnqXZFkGzWsUlHGgZAVw9l6WyrlxX31m6EeBIO/0zp7lNGQeXmrq6UayOT80jx4QpqJyHmQPF154oXU3Q+MtEmfkDKbTqV70ohfpfe97nz72sY/pggsuiPz8YQ97mFKplG644QZdccUVkqQvfvGLuuWWW3TppZdKki699FL9xm/8hjY3N7W2tiZJ+shHPqJSqaRLLrnEnvOhD30ocuyPfOQjdozTgRsXEHBH4JUsFC3JFKB3/CISv2QEKiWbzapWq2llZUUbGxva2tpSOp22YqlXAEF9wN2n02lVq1XTtvd6PYs4t7a2LGL0xgkjR4cuGQoZTK1Ws4iWZS1QJETQS0tLNv8/kUioVquZ4fSD91qtVuRcy+WyVldXbRl8PB5XpVIxh7G2tma1REm2B+HQoUPmiGioI4L2C1xwEtxjv5wGeSVZiSS7bk8nMUKCpjNoNn5GVO9Xe8bjcavHeOqPYjHP4bMhoidQYGyEV52ROfE7wzHIIMh8yFT8yA0K+pLMEZw4ccKmqy4SZ+QMrrrqKl177bX6wAc+oGKxaBx/uVy2zsLnPOc5eulLX6paraZSqaQXvehFuvTSS/XIRz5SkvTYxz5Wl1xyiX72Z39Wr3/967WxsaFXvepVuuqqq8yYP//5z9db3/pWvfzlL9ezn/1sffSjH9Wf/Mmf6Lrrrlvw5QcEHACDirH3XaVw7dShvPadiNQ3bUkHO3FXVlYiFIMvRkuKOBEmU6K8wVh//etf19bWltFBvvgpyWSi/Evx1lMcGFOoJGm2M5gl9jgIKCOcF+9DJoPBg8vmXJeXlyOZR61Ws5n/UEHLy8v2uN8M54fQcU98xzOOkSF4OGUUWZIsa0L+ymfJ+ezt7VkW4ec2wdH7Og+GWVJkkN1wODTJMZ8DRWPuPZ3crPZkVpEfqkfggePCKUIXgq2tLdsmx74KMiOcyiJxRs7g7W9/uyTph37ohyKP//7v/76e+cxnSpLe9KY3KR6P64orrtBgMNDll1+u3/u937PnJhIJffCDH9QLXvACXXrppcrn87ryyiv12te+1p5zwQUX6LrrrtNLXvISvfnNb9Y555yjd77znaHHIOAuATQN0TFGyX9P9Act42kMX7yluCnJZtykUint7u6alBPKgwhWmg2gg9qAOsBA8DqUPyiFKE5KssYpBqY1Go3I9jQ4eUkW2VKHoD7ilTpQKWQDyDTZu5DL5ZTL5bS6umqGjlHM1ArIYBjX7Qv0SGE9xeNHTpA5+aI0s3xisZjtK4BeQXGE40NhRbbC+3n1l9++RsZCxoFDpmkwm82aE/WLecrlsr0GZxCLxbS8vByh+jwtR+2BaF9SpJ7EBFOkx8PhUNvb2xoMBrZTYtE4Y5romyGTyehtb3ub3va2t33D55x//vmn0EDz+KEf+iH94z/+45mcXkDAHQKRv6d94HK91A/JIPQC1AbGjSi22WzaVFIM+Pb2dqRr1o9V6Pf7kbEPKGPoXvXUgh9g59U5GMVarWbG8cSJE2aEkUcCisV0KnN86BloIl8IhgNnzlA8HjdunPn8NN5RG4nFDtZPsreBeotX7eDcuGbAPdrf31ez2bQCOcP2qN+wnQwDjlPEaUP5QeVw//0MJ7IF7invVSgU7PcBh4WiketDTpvNZs14Z7NZXXDBBfY5+eCBHg5oOt8AR7ZDtsaIC2SmfPb0QiwSYTZRwFkNZttjzKGHMBLSbO7M/LA0OHRvlIlk19fXLROY74rFiHj1UTKZjHQ5E+FjMHzzGjSOl6dirDBIZDLtdlsrKyuRpfPo1OkKZj4P9QRJZsSKxaI5KUkWWadSKe3s7FhhvVAomIFH/dLr9VQsFi2y9rUAvyQImsQPoaPQCv0DTYeTJmOpVqvmoHd2diKzidgd7AfKURj2fQ0cz8+UwmnNN/AVi0VzKvwu+N4S6iy8juNIs1lT0F6MC1ldXbVzpkZAoIDsldEjft/FohGcQcBZDYwtzoA/eoweUStpuY/KiGwxVjgGv5AEOgKKodPpGP/u1UAYq+FwaJQVGUihUDD+O5vNqlQqmVHN5XI2PI3xCJVKxYwcUXS5XDZO3dMoOAOoHzh0MgKcFMtb4NqRbdJvgBPFadVqNe3u7hrdxbX468Ph8EXU6+cQYQBhJbzDhi6iLkL3cK/Xsw5eIm44fqgysiGkrDg4us4ZBIhjLpVKmk6ndq+pG/hRFX7gH1mkdFA8397eVqPRsOyTXhDfVIdToq+EDnNqSXymOJ9FIziDgLMaROBeTYIh5jHfXIYhIhvwUlPm8B8+fNimkkKXkOITsWMMvFIGvj2fz+vw4cORefxIXJeXl00BxHiHWq1mBVkcBzPviTgZHyHNKCWMOJEzUkcyDZwXxpklMOl0Wru7u5H1i4ypZmRGKpVStVq1wjaKJKgoP2aCrMPTYdKsGI+T9J3P9AvQE4DT9D0P9Xo9ktUhCODz7fV6VgAmi2CKKo5dUmTPAr8PvgHNDyX0clEyF5xuLpdTs9m0LnLv/PiXL+5Nv983VVa/31exWDTHuWgEZxBw1gLOn8jeD5rjMZwAxgFDRvMQUSJjI1DMeG08BmM0GtlzcQL9fj9CB6EeYRcykTgD0Ihijx49qrW1NaMtMNxQU9QvJNlAPD+P3y/ZYfwCUS1RKIVwjKBXTxHVM/U0kUjY/9k85nl2+hOI+L3e3qur/BwxXyQngxoMBsanE92T1fBaPwiQkRR8nn7sA7PLfNOZHzXue0B8oxjHwLH7ZsR4PG5rLJGn4pComSCLJcrni0wA6SwBwu7urv0+4fD9tIVFITiDgLMW0EEYBNQxGMv5dY+SIs9Hjkh3LU2RcPY+7Z8fH00ECE1DtIphXl9fVzKZ1O7urhkdok00/USJqVRKvV7PonK6mv3ETYq83llg9Hd2dtRqtUyySMZALSCXy5mk00fxjGbm5xh9JoGurKxYEZ3ncj+laMY1X+wFnnbx3H82mzXFDdNIGcUBDca5+gyPArMf4+H7CXAY3GvoIpRR3oDzmXE9qJb4fUESiqIL2o5iPM6WDI56A/dXmo3SZukRTgBHv0gEZxBw1oI/fB+9QfdguIjqcQa+r4AREtJssBwGk+gzn89bNA+nDo/ulUAYsmw2q6NHj5pW3Y+s8MqTRCJhVI+kSESLtLHb7ZrTgabxOxPgy5FsomIia8HQYfgLhYJtA2MtJFFxPp+32gIFUlRSXpvPfePYZAUYY1+foeDu7xFG2mcfjOBGpcPrKb5irMlSoHgknWL4feZULBZtgqifV0RWhBHnX5REOCt+V9idDMVFsxnZhu/sJnNE5cVWOH4/R6ORtre3I+qkhf09LPyIAQHfIvA8r3cIGFYvK6UuQESJs6BwiGQRlQhGiEid10ozw4eBw6CUSiVVq1XVajWjHdLptDkcKAoMEtuwcDZ+wB5ZAIbZdxL7ngakkvQv+IgZGswrlbLZrGUkfhAc8lnGOZBh+fEOfsyHb67ymRc/913QyEC5DqShkqyYD63i5bFE8byemo3vp8ABUI/wMmEcDI4DUAPA2XoHQ2bTbrcjijRoKTKKRCJhjXDUDmiUo1CNk6BmRE2p2Wzeu6aWBgR8qwNnQFToeWIiZ3jrTCZjKh304HDpa2trptuXZJJFDJgfTeDpEDjo6XSqSqWi5eVlU6EwYA2e39MPHJfMQZJFpqhhKKpKsojdPwf9OjuH/ZgGXwdBMurrFRhMdPCTyUS5XE7VatWuCZnpvFLKq7J8k5WnizCO1Bfg0n3jHFmSl+2iboLS8fUBVEzeCfrmNmk2sI9uX2gcZjXRpc410PvgP1uOB83G+yGtJdCgqI8zajabVlfqdDqmxvK1AvY/TCYHexwW/vew8CMGBHyLwFMsGDkiWIwwKhBWvSLJZGTBYDDQ3t7eKYtmfHQtyRqVeE+cAeMaGOWM4UbxQxSO8fLGnHP3I6OhiuCfMcQ7OzuKx+ORlYlQO7VaTQ984APNkFL/YE4ThtwXjyVF1DAUkDkvshccF0VcfsY99EX8eXnpvFGHGsKA4ryIqHHGFJx94xkNdzgCFEdQbUT79HIAnzFy/ThaAgbkuv5z4pyhD6fTg3HWOAT6MaDMCoWCnT8KrGw2q52dHetdwRGwIOmWW25Z6N9DcAYBZy18lOojPEABmIiMoXVwvVAs/N9z7GQV3uBh5HEI6XTaomuURBhJuHBfVPTyVgyeNFP58AVNAs3R6XQ0nU7tXFEp0RgHN72ysmL3hcIpjWKSzMBRpK1Wq+ZAyJJQLvF/qDBJ5piguyRZFA7F4gfT8RiZCEVwrhdKJpVKqdFoWFZCpM8SILI/HImnsPzvgm8o5HsyKH5HcFaeGvQNYGRQfO7Ue3CONAyWy2WjhrLZrJrNplFYfN69Xs+kxNQQKBxT31kkgjMIOGsxrw6RZjN8/KA66BF4Zyglir5o0DHQXqZK0xK6cYyMLzZ3u10zBru7u6a+SSQSkTHG0mw1IwaDBi7OF0OKcmV/f9/GNmNMaMjCCCMNpVBOfQQqBkeC0fNSU+4JhpT/M9TPL5mhoItjRNUENQYt5B2zp3KQu0LD4JTq9bp2d3etfoCT5Hx4nMxtOp0tlKHgjsSXrMurelBekZmRyfCZkEVCV/EZt1otcwA+Y/RNZ9B9PEZmxufG8Sjg7+3tWb1i0QjOIOCsBNEbDT/A8/r+D5g/cOgLH8XCAzMAjS5hP/uG98PwoTVnWQt0ApJJ6CeicwwqzVY8nyyC84HGkGaFWSJsDLDvuh4Oh5aB0M2LI/CzjLg232uAIfd1kNXVVeVyOeXzeVMZce3Ibblv3Fs/ioL77B0xdRfqKDgNsh8i7ETiYD80nb6SIg6ICJ9o3E8fJRvi3HB0UFW+e9mPlPD3B1oKxxiLxcwheHqIQIEggi5kegrIZNiL4AMUrhGV0SIRnEHAWQuMvR+B4IuXgD9w/k9U6jXx8OySrNDsqSIizEajoVarFZF9Qhf5ZSgYoE6nE2kioxfAd+cSYUqzERl+FzCjmRljQUbgO35ZYpPP5yMZDO/h+wtwfmRW3C9GVDBvB1qJvcdeluvvPVSLPyZOt9/vq9VqWfeyH8NN9M5nx71gsin1Cj4v38RG0xfX5DMsX+eAhiI7g+bDOfvxEtSeqCUx2VSSjSbBOTOyBIebz+e1t7dn151MJm0hEr8bNC12Oh37XVskgjMIOCvh1UNErsAbOM/5+y5VAM+LAavVaqpWqxF1CYay0WhY5EfUCTWDsfFdqNKsyA3FQ6cx0ak0o22gE3zzFtw/19nv9yOjFMhgvKzRZ02+YOw7bXEQXpVzuuf5zME7F55HZI5z8qMZ2EzWaDTMKO/v75sjpSaALJZZRqh4PAXDvcSZ8HqcF/fdy3P9SAgyEH5vcBAUnLmnODAcPfONyNZoQPO9J/PnwvlAW7XbbW1tbVl2lE6n7/nlNgEB3y7w3a++gOwNuDeM0DVw8RgcjgF/Td8BRhRDQIQrzXh+Vjd6uSbGMB6PG5fvqRKK1bwn3DLGyI95gJbi+ET1PI9BdPF43KSk0DleaUW07OkZn01Isqjej7wAXvkkzSg6T6vwPO9YqK1w/XQc4zT96kua5vb29qxIDB2EAgzKJxaLWUcvhpwo36uFuHYMvpeqevEB1+T3QfNc39dB0Zla0fb2dmRPM4/HYgf7r/kMNjc3lc1mbaop92PRCM4g4KyEbwbyWQHGyTdB+cYy70Ck2ZgEJlvSYYx0FEqHwXGe6vBKG8ZheK4eI00RFBoJiaofHQEtBBWBYcV4E6ET1Uoy48j7e2PtZaQ+e+ILp+PVUTgMfzzom3nqyR/LK328M6Bxrt/v24A3+iXIjqDV9vf3TXGDs1heXo70AECXcR5Mk/VGHqUYvyPcEz4bRAPQT5wfwQTH55hQYjhbP1PIryGl5oBz9ZG/FygUCgUbXrhoBGcQcFaCyF6aDUTzYxK8PBAaxUfcftDb/v6+rX3luGQKfucAXyyf573JAjDodC1DT0FX4GDQ7/O4pMiaR6JQr27CKPvtZb4w2m63I/0LHM9TaBg8DCcO0jeQzWdE0G1kAd7hSDOj748NqJHwRVbU6XRsn7GnivxSeZzy/v6+ZVj5fN4knT6boqjrjTFOhHtFxuBlvr6pTJrJSpGckokBnC9UHp8JtQWvyqI2RKc7nzvZUiggBwQsAPOR8vwfPnJJfg7nLs2aqbwh4ec4DD+/BuPmozs/pkGaDczzctF8Pm/USL1eN17cGya4bzqRoSi4Hj9UD0fBz6A5oEBuvvlmFYtFraysRHoBKP76bMPLKj0d5DMV3wHNvfWRNvdEmvUj+KyDey/N+ijoet7b27MModfrqV6vm+NA8QMtxmfheya4J3xuOEaKt0tLS6aC8tQRdQJfH/DXQU8EP+eY3E8UVr7e4z8DsjrumSS1223bSQFVmEqlgrQ0IGAR8AaAjmOiQx6TZAbbb+Xy1Ibfi8zroIjmMwFpZhRZY4jjkQ6iwlwuZ/0AZB+DwUDNZtOUJvD6ZCmewqJ4SnTMjBschaTIrKHxeKxms2m9ByhWarWaGVRv4LyDmy82kw0RLTNHh+vDEfJcX5znOGQUvleCrAGOHcdA1E02R/Ecg48z9I2EDAckE/POiKjff44EBb4Y7+W2RPbUF/giE/L1JDrR51VYPhvhviDhpRjN9z4T9NTmohCcQcBZBwqGGEUMH2Mo+Bmt/4yG9pw70SZ8NbQPhWea0nAUyBml0/Pz8NXSbGwxWvZE4mCJDdEjFI2f1gmlRGGYyN3vAcCYQGH4/cfo4TE61WrVhu4xRsEri6Bg+NcvhBmPx5HRC/O1DE89ecdApE8RVZKdA06SHgIyl2w2q0OHDtmMon6/b+/JOfmtZDgaHK6XvaL84feDoMB3lJN9MCaE6+LecyxPofE9x+Szos+Ee0gmSDbDwEOCBrLOZDIZaKKAgEXAR5PSLFPAcPilNYyTxpB5igWDlc/nI3/40Are6JHiY9y97DAej9u2rX6/b05md3fXaAIMFwZ4NBqp0WjY63ESODJp1h/gJ4BCJWFs+Bnc+9bWljkjnwUxaI370Gg0bFIoM/t90ZlFO/NKIj+S2heZoZWotZBx4cCguGKxgy1ufsgbxXuyDIbSIZ2l/uHHd3AOGGMMtVdczddEJNluA5yXV0XxO0Tz4Hg8jtSA6B0ggOB80um06vV6JFhANMD1ADIs/9iiEJxBwFkH3wwGbcDjvkN0eXlZKysrERWMp5igckj56RvwxpnCL1vNKC6yZH48HqtUKhklw3H9uGKMnd/mRQ2B3gY/995nAF5qivFJJg/m/MC1t9ttUyphkEejkRlUeGoG6sXjce3u7trxPNUBJ8458P4YNn/ffV2ByHj+HODWUVn57mqcJAVXL21lOBzvHYvNtq1Jsk5kPjvuHVJWz/v7YIF7wXn7bINggse5Vr+/mM+FjCKbzRqt5bMvHuN3jUxTmg36W/jfxcKPGBBwL4eXU/oCqC+KZjKZyF4B3xzlo0GMgh9YhjGDdvF6fD/UjnkzUAYYRzh3OmA5DkYKfhtDSJcyxpvdBRhJ39jmR2Bsb29re3vbFCrtdlv1et1GXtBARxEU41WtVk2xxH2jsIyhJKJmSqp3BLwGQ0uR3ddLMLr+npEVYRhxOt5RMA+KKamNRsOu3at+UA+h2CFy5wtahnPzSjKvQsOJFYtFuyfUgyTZxjWoOTI5eh/4veIe8b3ve6EfwnfINxqNhf9dBGcQcNZhXg7oZ+XwB5nP51WpVMw4+O5ZL4P0yiGMtue5MawYbow7U1BjsZjJJul2hRYh+iOyrdVq1mzF8neaoXz06lUwNELhXHZ3d7W5uWnSxW63a/WJTqdj7/XVr35VX/nKV8zQ1Wo1LS8vWxYQj8dtGY/fCEd21e12zRBLs6GAOAov1SUDYIQzWZJfFuRrCXxWUG0YdeoyPqL2HclsacOZS7LVpfN9J3zmvk+B96QeIc2UQMDTTJ7np1mMFZ1+UivnQf8EgQGOlONRH+J3a9EIziDgrAN/XBgnH3Fh2HmOV+7wB46x9bJDnISnYpip4+sFS0tL1gyFMSeKhUuOx+O2YYtoF0qDGfgYUCJaL2uFjyZCxijeeuut+upXv2pGBv57OBzaNNBYLKadnR07Tq/XU7FYtJpCPB7X8vKy6fX9HggoJUmWOVHs9dvViMa5Xu4N3D33m/4CzpXvKayOx2O1223lcjmL9skC/E5mLxKAouPnpVIpUnsg+mfsA5mBH7nta0fIb7nf89kSDhLnISlSeJd0yuBCnBABCM+HYsKZLhrBGQScdfCt/BgiDy9z9GofUnxPE+AUoDiYPQNwEER7LJQBiUTCOHsK1RinTCZjckeKkihjGGMwmUzMEVB09E1LiUTCtPlbW1tm3Cj+jsdjex+ynEQiYaMfuIZWq6VerxehmjCGGEe0+POSUIykV+X4c+U++54GrguDSUG/WCxGBsj54rMvkiPJxGhi7CVZD0G1WjXtP/UAaUYf+oIzvw8ox7xCiKjez6jy856kWTbqP//5mUfdbtcCA45D1ugLxzy2aARnEHDWwXP93tgTFc5TA76gyOvmC8peCoizKBQKajQaERmk7/xl0iU9BNBERLcoU4hCfS2CQrckoyPg6/2sm8FgoGPHjml7e9uMLxSMN8CSzLmQ7cDHs2uZncoUzdvttslbGSbHzB96KaBFksmkddr6wjH31TezYUzJIDDCfDY4Cegj7j8RNtkFhVp/fLbW0QvAalE/4tqrjOD+cfgYde+4cQQ4KTILisrMgCJT8JknDWVQZPF43Kg7eg747BEskBkuGsEZBJx1mC9iAgw7EZ9vkuLn0DlEgRRNMVSSInJNull5X4rJvlGM7VdQJjwHYwOlQr8AUTPKGYyd17mPRiPt7Ozo+PHj2tra0sbGhtElRMsYN6ikpaUlNZtNM9YYIWbwoLTBeLKAxxtkRk1LsgLvcDhUq9WKdP1yXM/LUxjmftI4x898VuJrD/OqIrT4XhrKPudMJmOZAYVenMd8HYjInGNzHD8+A6fEZ8YWNe4dr+f3AOkvkuFWq2XUECM0/MRaqDeuiyxhPptdBIIzCDirEI/HjfflD3w+A+A586+TZoojgJH2qiSME3NloGQwjujJ4cJrtZparZadD8YYCofH/L/o4HlfKBMML30A0CzVatUWxmcyGa2srKjf71v9AINI4RKKyWdAiURCpVJJxWJRlUrFmvRwLr4BC1XT/La00Whk9QauB0dE1jS/5pPPh+ewK5rPi/eiyOyb+qBrKHJD65AR8Fyktfw+kAH5bEWaqYNQ92DQyWK4nnq9bkIEqDlqFbw3vye+TkVhnnoP2Qk1k/39fduGt2gEZxBwVoE/OE8FeaM3j3njL8mMbqfTMUNQqVQi83CgasgwiLpZb8lyExaZLC0t2R5fNnPl83kVi0VJMqNENFqv123MMdNR4baJNEulkjV/DYdD7e7umkEmC0KaSjRdq9WUyWQswveFUyiWtbU1c3RcnyRzgNPp1J7rHQ6GGoPJNfmirVd2QRExMoP1nZlMRocOHdLOzo4ajYYVkzOZjC3wwZDTdIa0NJvN2tgKX8T3dSGyM09xQfNhwHmdH31BY5431GQCODJqJZ4q495BxdEhza4MadYbk0qlVK1WA00UEHBngRHyNQEpGvl/IwfAv0j8ms2mdnd3ba7+6uqqccn82+/3LRKFZuh0Osrn8xYpQnWQRTAaI5/PWz2Arl7fSMWOBMZK+CmZqJmoO+zs7KjX65kxxUBTt8CRxGIxm7lE45Y/JygrisG5XE7Ly8v2/r4AzD1FaorR9F3YfoQFBo7sjH99p6/vT6DoPRwOVS6XjZLh3uMk/Xnk83nrVqYojjOgJ8P3e/B+GHNUVpwXWZXvRfHFaBy733M9P9HU0144af5tNpuR+kG73T6lK3lRCM4g4KwDhkY6tYAsKRKdehD1s1Bme3vbeNxer6ednR1Vq9XInJ7p9GCODZGqbw7DmEgyvX6hULD3IyqFOslkMpFmNnoYaBQbjUYqlUpaWVkxg0X2ANVAbYJrxNBRVOWxSqVijVSeKoEXx1Dmcjnj5on4JUUMm1f7+EY/X6/BMfjvkWf65Ty+eAzlQwSdz+cjdBqNaIlEQuVyWeVy2a6JRi6K7L73wDcJ8vmg+vE9HDgnDLXvfCZT84PsOC//ufIzaEmeL8k+Q+/QqCeEfQYBAXcS/KH6vgKifkkRx+BrCt4YEpGjCMJwMWcfQ4h0c3V11fbdwi0zjgLjgNNYWVkxw4MRppANdUBhlYU39AXE43HrRuZc6YrleKVSyc51MpmoVCpZw5s0oyuQXUqyIjH0kySjiaiF0GeAQ/WFV2m2H4Fr9vuAqdFgeHFejGn2qiquycs3q9Wq0V8ct1qtWj2B+00zHxnF3t5eZJc1NAw7qsmC+Nza7bZNsfU7lX0xW5I5WzIab8yJ8nFAni6CokKAIB1kDZ1Ox7qpmV0VagYBAXcSOACvHedxDNd8sZifMcZhb2/PIjMMC9JDLwuEy2b0MotlyuWy0USZTEaVSkXlclmFQsHoISSHqGIwshgJaAecE7QDs254Hh3NHIfCZCaTUS6Xs5lH9XpdkmwaKucpybhzmqu8EfNrO9PptEXc/X7fpqf6oXf+vlKz8FmY71iG14cu86MZqB9wHBrKyMBwZGQOvJbPhPrNZDJRsVg0mSryWQxyIpGwZUSlUilStIYW8lJWsgFoSLIQnLVXfvF7M98Bzu9KvV6PKJVomCsUCqpWqwv9u5CCMwg4y8Afn8fpJKY8jhOACmg2m9at6x0IRsC/DiPtR01gNLa3t834ozaCboG3RmpKNIwz6nQ6EfULSqJ5A0RUS60hm82q2WxGZI44QzqbqRmQGWDsJNn6SaLXRqNh/DtUjV8szzVxfpKs6MxnQbGWEeA8jqHn/Ima+/1+ZGIqzgEuHcPsJ6miZEKJw/fUPYjy6ciWZIV7aD2vGoMeojeEz5x7zu8Qn4VfOOSpNBRQOCnovs3NTe3t7anRaFjnsldobW9v2/ktEsEZBJxVwPgQlXmDDo0BTQMVgxHwETcG0TdC8YdPFCrJCr10qUozGqHRaNigukwmo93dXdOpo+PHECIrRJ2D0e12uzb7iEL09va2RcneuYzHY+XzeU2nB2MtiEb9eGiG01WrVSWTSZsZ1Gq1tLOzYyojomRJWl1dtQzEdwVLM0mqp4E8ncS9o16AQosmNYw0Dk2aORHWQVJMZdHP0tKSVldX7fPD6DYaDRvwRjMXnxVUFfeR//u9Bn7EBvcTOtAvs8EpSor0qnhakiBhb2/PGs7q9bq2t7e1tbVl54vj5J4sLy/bOS4awRkEnFXAQPi6AfCSU1Q08L3ICjF4PmInKvdLcaCRvOQTrhejwZRQpKXFYtE6eTHa8PKSjMrAGZAl+PNghEQmk7FOVd8kBaXD8Zk9hPOhRkFWsrW1pePHj0dmGEFlQHl0u137Hk4bo4lzpSOZLmC/w9nXaPyETiJwSSa5xDlwrxnnwftks1mtrq4ql8uZWogFPUTeZCJkX51OxzKc+fHk3Ef/uRHh40io+fB5+6ZCf42+f2Q4HGpra0utVst+VzY3N9VqtaweQ8Gbz7nZbKparYams4CARcEPcpunjMgC0PIzxtpLIjGYpO3MmsEg8IfKsYnOM5mMOSJmDhERb2xsKJvNanl52YwDhcvxeDbOuVKp2DRQb4SgbTBiUEiZTEZ7e3vKZrNWeD5y5IjVJtbX1xWPxy06xehQYN7d3VW9XjeHRzTMc9bW1rSysqJyuWzX5Ll7nKtvSMMxcDwcgZfvno6G475TI2CIXzqdVqvV0qFDh6xOgaFGjonEs1qtWme4HyqIoU+lUiqXy5pMJioUCkaV4bCQA/NaHK6vAfhi8en+9Q2FOHV+nkqlVCgU7DGypp2dHS0vL5uAIOwzCAhYAHwHqX9MkhUMm82mKXAYEkeEDY/tR1Zg2L1RI7LH8BHZUvj1owaSyaTq9bp2dnZMNYPDoaAIDZVOpyM9AxjPVqslSRaZEnXifMbjsY4cOaKVlRVzarFYLFKI3t3djdwbirW9Xk+lUskks9Bn4/FYjUZDzWbTImtptjNAmskyoVd8Qdk7V5RZ3EccGo/jxH1kztf6+ro5wVQqZcV6nKY39pwfVAs9C/wslUrp6NGjkazMj4jAIVFzwFEQsVODIvvEqfO4rx3QfLi7u2uOCAqL3wP6SGKxWGTcx6IRnEHAWQf4Wh/Be004dAKNRky/XF5eNj6fP3CoBAwPUR8GAiMxmUxsnDVRNgYISoootlgsWn2iUCgYxcB4CZyEJJN20hiGwfUGimOsrq7q6NGjymQylgHAWVM3oD4APUI9AnUTSiOuASNLVuKbyeidwPhLsyF1OE+vt+fzSKVSdl1+zPPe3p4VbilSF4tFo52gr3BO1Dswwt4x+F4E6EIyDq/WwRF5mogaAeeKY4BO9EPq5rMbHL+fyMrvFDs0JGlnZ8ecM783TDnF2S0awRkEnJXwWm5ppgaC30Z/PplMrLEKXhm6gPn+ZAcUE71yxkfY3rghxeTn6OpxCr4u4SWV6ORRJmGUC4VCpFZBA9Tq6qpWV1eVz+e1vLxsTunWW2+1/gQoFDIiroEo30s1Ud7MO5/xeGySTO8QSqVSZAEN1wNNQnHVfxb0NfiRGRjk8Ti6O7pcLltWgZPn/mDk+azJpOY1/z7Ch6bxY0G4HzwG/UZhGUnpeDy27GBeTuubz3zRnEwP2o738+MxGATInCM6kxeN4AwCzkr4Qh5/qDQtQalg5DDOhw4dsumdRLFIF330BoVCJMqIYrpJiex9Ny1R9tbWlmKxmC688EKTNHpdPhQOr4vFDha0YPAwqolEQueff76OHDliG9skWZ8EBiaZTFokzY4CjDEOjOgXpwcHTxbFuUE7STLHRKGaRi1oLyJpJog2Gg17P64ZB0uRl3PzPQh+1MSJEyd0/Phxo5egmmgE9FkZjp76Add25MgRra2tmbElGyNI4PcBR8DPue9kbjgWHAXd5dSiBoOBSqWSKpWKSYX9CHEa3sgi+J2jlhNmEwUELAi+09PLTBkiRsTK4zs7O6rX69YJK80UOzgCDAArDtPptNEwzLEneozFDlYgZjIZra6uRmbf4DwqlYrRH0T8vI5uZJ+NTCYT45ylaPYBxUDmgYNhlPLu7q7VQzA6GLJYLBaZyY8iSZJlCLyeSarw8T5jQmLqay+s0SQrQ/0EdULxPJ/PW2RNIZq+DygnXo+DJtPiZ9BDOAn/OZdKJa2vr+vw4cOm7cdBYuB90Vo6MPw8FydFzYDzABSd2f3Aop58Pq92u22fDQMP+V3kvicSB3svqBHNCx8WgeAMAs5KeMmjN6bQAL7gRwS6u7urlZUVU8pArfjZ9aiGcDLo7zFqqEHgq3lvmoh4fxberK+vWyaBjNN3GvNFpI1RRYHS6/VUqVTMEBEBU3OAFul0OhadzzdG+Rk5GEaO46NU7hlOIZ/Pq1wum6KIvgE0/H7kh6+dTKdTM4L0WbDzGQdFQdcvodnf3zeKBzUQ1I4fHsdnh0osnU6rWq3qnHPO0crKSkTNxHvyOwO9xfWPx2P7HcDJSDKlmW9ApIHNOw6EBEhG54vNa2trFqBkMhltbGyYKm3RCM4g4KwEyhyM5Dxl5PsHMH5eosgfO99XKhX7A8UBEBWTebDnVpLpyOG12XlMcxr9Bs1mU/l83jaKEUFSACdSTqfTVizFEDM1tdFo2KTVfD5vGQVGeH4JD1z97u6uJJkBp6awv7+vYrFoxWTOz3fqMo6ZUQ84K/++3COyDwwrY7DJtpjlT9HWF/tx6MxuouZB0xk/Z3IozhaHRFZw8cUX69xzz7XiOp8hC3Uw0PRU+M92NBpZpzVFdKgongstyM+Zb8X9XV1dNeVWq9WysROJRML2U6A48o5tkQjOIOCsBfpwCsZQHtLM4Piu5N3dXaNDfH1gaWlJ6+vrRuH4Gf5w5gDlEZGpV5pQ5CTzQB65v7+v9fV106F7pRKGAUcCfeR5ft8NjNyUjmlv7KC40M5jxPb3920ek++eJQtiGByGtVQqqVqt2mwjJnmiSuL/flLnYDBQvV6P0Dm+xpJIJExlFY/HbaE9DmI0Gunw4cNW0+DzY38BRpzPjiJusVjUxRdfrPPPP9/Ok5rRYDCI7EvgX3+ORPB+XLYviJPF4Cil08/HIlOAQiSbiMViKhaLqtfr1k1dKpUi020XheAMAs5aYJigPzDgfqyALy63223t7e2pUCjY7J1ut2vSRpqUms1mZMgcxT+6jaFE/BhkHIdXkVBnwMBJsr4FqAsoEN9sRoZD4Rj+mTHWGHsK2NAybOGCcpFkPDkFZ2lWK2FUN5lVNps1Q5XP54068T0YXBtKKAr2Ozs7di4UbL3qhkIyzoHr8jOB0um0KpWKGf5ms6lUKqV6vW7Xwz0sl8s699xzdd/73ldHjhyxbIndFBR6t7e3jZrzdSSOM6/5p87BZyfJnBq/Z2RwUINeMUSgAFVH1omstlqtan19XdVqVR//+McX+vcQnEHAWQs/JwajhJIDkOrDC/stVXC+zOrhmL7gyegDsgAvF0S2Cn0APQPtQIRIYxjjFjhnZIzQXUSjw+FQy8vL5tS8pt6Pp6C4CqUUix1sG4O+4FzZICbJaCGMHjuFK5WKarVaZNSEj4S5r1A3gCi9UCio1WpF5kZRSOX5UCw0jOGAEomEGo2GNjY2LLonwyF7o7DNzof73ve+uuiii0yuub29bfLe3d1dHT9+PKLxp4bhazQ4ReAzMZwWNRXuF9knDpLsrtvtqtVq2YgNVlvm83kTDBw6dEgrKysqlUqm4lokgjMIOGtBvYA/WD+wDAPmxy4Ph0Ob3ElUDU8M3YQKB6Pgu3RzuZwGg4FRUd4o+PHGjK/AOO/s7KjdbpvhoBnNZy6DwcB6D4rFYmSEhiRT9DCcjsI4Rm0ymRhNwyY0IluMMVQUA+F4j0qlouXl5cjkU6J2z61LsuvDAdOdnc1mLWLmXvomNjImnADGFsfJeksoHpb9IGuFfy8UCrrooouMo//a175mA/i8A0d95RsTEQQwWoPsj8+J+0OHNlQcToNgQ5Ldc2YrkX0hofUDCff29nTLLbfYschQF43gDALOWoxGI3U6HcsE0NRDUUiKNFD5Gf4YH4wx1MQtt9yiVqtlFIIfe+y14V4z70chzFNT9AH827/9m4rFokXo1BxQGkFFEc17xQ0UE4VLdhBQMPYdvSh+WKfpJYxkAIx+wFBiRCn+4uDmG/WkWV8G5+93AeAkcQS+tgBNhAPzqyK57lwuZ1nA4cOHrccAKm40Gml9fV25XM4mgyL13NrasggeOS9d1dJBhzXZ1Gg0ijQl4tCQCkNtLS0taWVlxe7X5uamNcgxx6nZbOrWW29VrVaLCAcYCkiGg3Lt61//ug0sXDSCMwg4q0GkR+QHdYTRosBHtoD0kkIvESJFYv5IMfzUBegI9kVDoliMqd93zOv7/b62t7dtPpAf5wBlgDOgK7rZbEaUKjgXRjlz/nDYXFsymTQVDk1XGLxKpaKjR4+qWq3amG2cJ3sDyHCgjlhKQ5aDEfX9BtJMsklG5DMlPgdJdp5E6N1u14wkDW3QOl6xxPfsmGZUBQ58Y2PD9jQwHtpLdMnwuG9kWET7/X7fCsTQUtQE1tbWjGJcXl7W/v6+7Snodrva3t420YEkcwLUd6DdEBRIB4FAyAwCAhYMIn3m9/seA19TAESnRMKbm5tGwWB0MGrzEa4fxeANvlfF+EF4OB6/yAVj5TeaYfQ8rSHJHMvS0pLa7bYZPxqiuAboCpwWSiEyE0laXl5WpVKJOANJFt2TSfnR1Rh935dB5sVj3AtfL/H/p9bBdaGAkmT1DSSfdE1zXjgP6i7UUMh4ptOpNjc3beMZTofsghrH/IRY32vBfceZor6iNjGZTHTy5EkdOXLE6DKeByXFVFgcgJ/5NBgMtLe3Z/e30+lYM92iEZxBwFkPGpPy+bzRFZ5y8fw2xpVo1nf7+u5U+F1pNrIAQ4zRJZr1ahmv2EFKCBWBg/LnwqgCjCgOAY08lJc37hQ2MeJQI14Bg0SUSD2VSqlUKml5ednkstA7UEIobrzsdf5xQC1BOqCZ0PVLszlORNpQat5ZMJqb+09WhzHGYMLh4zybzaaJAKDCMLyS7P6TqeHY6Ovg/pJR+mI/55/L5ax+4kdPQG2trq7atQyHQ+Xzefvs6TpmpwH1j1arFREVhA7kgIC7AL57mJRfkkX1GAF08UT+GNJutxtZVs9roWEw/BQZcQgsbee5RNEYFiJp5t5zjl6fT3bBHH9vkNCnM5EUQ+lXTJbLZcs2UEExtZMIFWdVLBZVq9Vs0Y83TNRd6DvwskvvBKDgADUAnkM2gxOGmsNIE3XjRNk3QOSPsfYFcCgZejz6/b7VC8jKcI4YWe4rc6f6/X5k3SmfoSTLIpi1RB1oZ2dHkkwauru7a/OIptOpiQK4Vqg5HGClUtHhw4dVKBS0ubkpSfZvWHsZEHAXYL4bGR7d00Zw7hT/oC3gqVHy8McNVy/N5KmeFpJkzgEJJYVWIv3RaGSccS6Xiyh1MNREjyyuIQtguJsfVUHR1iti+v2+yuWyKWHIBLwyCN7e89hE17yfNFMbYRB9k5lXF1GQ9yM0fIHZZxdcG8YWTt0vyPGfFbQXx/Zb2dD/eyfKZwpVJsmica6d2gW/KxTkfYY2nU5VqVS0tramXq+n48ePG92WTCa1tbWl4XCoYrFodZ3d3V3LGnd3dyNdz/F43Da0ZbNZFQoFLS0taXt722oai0ZwBgFnPYj0oH783mNPIRCxdrtdra2t2QgIRiFgmDAWvgjto2wcCaMSJBll4yNtFrT75fJexeKnnkIz+cmj0mzfMDQHPQ0UcP3wOWoBZCzSTPWEMfSG32coOA6azTi2VzfhIHwDF5QQkkkoHgw2zVfeoXnlFYPq2P7lG9zYG5zL5SJb2Lh+uqr5GXSgj/xRWWUyGTWbTaPacIQUlaGoqL1IB1QbmVYikTDpLoEHz+V8yXo83dhoNFSv161Z0G+QWzSCMwgIkCKjk3EIRLoeRKrxeNxWPdLpyrROGsrg7qUZHeL/7xuTMPYYPK9iYYYR287g4YmUMYJQVN6wjMdj245F/YCo20fyOJ9isahisRiheeh4xvCxDAd6hOU5RPgYbqgdnOJ8F69vPiPrwDjTC+EpIaJ3GtTg/RllwTlRUyiVSlbT8IPlUFVxTTglMgSoOO8g0um0lpeX1Wq1zFkVi0WrRywtHeywZiRJOp22oXdkd/4zJruSDoKMWq1ms5N8Ux2OKhabbTmD7lo0gjMICNBs2Tx/3AyPI8qDV5cOorXt7W1L3RkiR9RKT4EfjU1UPq868hGvNFu23ul0jKKoVqsm9ySKr9VqVhxlfAQRONJL3h+jl0wmrQcCKolMhcygUqnYQnsf3e/s7KjRaKjX6xn9gdMZj8cqFosql8tGQ41GBzuZ5wvT3FcoESLkfD5vz8tms9aBi+GE5iGyZ1qpJJPLcr5sQCNbIjNCCeaL356OwvlS4OfY87UHPs9Op2PFb/oMyGi4h/wueQqK34O9vT3rAp9Op+ZUoPHIJn3WQ2YanEFAwF0Eol4iT4xyv983JQqR3Hg81le+8pUIl0sk7qdr+hk7/PF6+gYZJMVXMgeMA8bPzytaWlrS8vKyGV3GKVD3wMBDdWBkMLo4FOmgyIxqqFKpKJfLRWSUfjAdy3mq1aqNk/a8OwP8WDUJzQTFQoGae0QW4fsPPD8/Ho+1vb1tGQdFV96DHdV+ZAcZQK1Ws/NnfhTjIHzPAJSQn3mEI/PSUagrroEObUQDfBbtdtuceC6XU7PZ1PLysn3u3EvqGEx29fWmyWRi14eUl/oIDpzPctEIziAgQLPJmfDXUB9E/BgXjMN0OtWJEye0vLxsc/PpeMWoYVxQyPB/qBr/PDh1DJynMDD0GNVisWhG1Re5oYUwdmQMjEaQZNdVLpfNAfjFNdBevshKL4E3Zl5Zw31pNptGx0izjud5eSeRN/eVY/smM0Ze1Ov1yD3hX9/c55v2vMGk/4DvvZIJWS4Rt6ev+IKSw8n6ugCOk3sGXYfzYQ8Eo6u3trZs2dHx48eNBoIeg+Kq1+sRpRadz9wrMpV5+nIRCM4gIOD/ATki//IHyx8tf+gYkWPHjqnX66lcLttwNgq1FCl5XJpF/tAGqHtisZgpinyki1qFwjHUB1EpDXNw/nTEkuGQ3UwmExuVUCwWI52+RL8Yyfkdyhg7r0zyhg86DKqFL3hyBrAxFZWoH9UU70PU70d/SAeyTLINCu9kFF61xP2Nx+O2XQ6HQtHc7zDGAVEIxvij1OH9qVfgwBgdsrKyolgsZlNOcWZ+ZMZwOFS73bZAATqLPhaoMHoNCAgKhYJlIH5lJ1QYx1s0gjMICPh/wAhDG/ghZZJMqkhhlM5QeHzPl6OwwfCgBPH0D8adtB9nwL8YsWKxqPPOO09f+MIXbCUmBphOVKJ334eAlJJ5OtAx0FJemeJ39xIZUyNAB+/1/Bg76ge9Xk/b29t2L1dWVqwgSsEWWoSMiEYqz9+TCdEAKMn2LPiO6FKpZFkVTXCMDt/d3TWnyNA+6hE4PTh+XxPinvEZcV+4n5wbDXxIWaGF2OvASAzfXYzT8ddVKBQsw9vb27OaBw6rUChErpNszEtxF4ngDAIC5oCR892oksxwEBGPx2OTNkoymoMZMvxRE+3RK0BxkQiYiB4ZJ3w2RhNnREcsjsN3FfP6YrFoRUs4bGnm0HwdASMHJ+2vHaOIU6JQ7K8R6qTX69mGrnh8No6awWvUURiEVyqVzClAL3F/yYhogGPrF3QNETKODjnsYDDQV7/6VdPz+wh7vk+CJkDfmT3ftOadoqf8uK9kANSaoPCgb7hmhs1JsiI5NYfl5WWtrq7qK1/5ik0iRY1ERsb8KTK6zc1NtVqtUDMICLgr4efXUDiGcuEPPpfLmXSU50EfSTMKCCPh9egoVaAvJNnPKPgy9thLXeHp6RZmP/L+/n6EKllZWYnUOnwmgvFcW1tTsVg0bp8Z+kxHhYKSZJHu/IpNmuwkWbQK9cPqRj/biWI53Huv17PCOyMv5pv1GPSGmsbXLDheInEwrpvPgDn/XubLddCsxufmZz9x/l4OzLn6TmOieIrXvsOa1/N+1DDYTEbTHD9nmiu9B8hQ6RPxQ/GgqSaTiclaUVItEsEZBAQ4kH7DiSMh5I8bioXIkT0CqFyIVonUiSAxcvD8rVbLCrhErtLM4EAF8H7dbteWy0M9SDLqhemhKGlisZjJRKFxODdJajabNjPHL4GRZM+lEMrrfK8DRpqMgfsBxea7i+HiWdVIH4ckmz6KRBf6ycsr/YyhTCZjvQd+Mqrfq3DixAlTB0ky6S/D7Lyh9w2AGGvfGAYw7Az8495DafnlNf1+Xzs7OyoWi6fMsOKaK5WKZWNQWGtra0qlUtra2rLPp9/va2NjwyTGXEcYVBcQcBcD7ppCIbw9EaIfBwEFwcJ1b/D89E4KftAidChTRCUS9ZuvoDAYe42uHsqEURWFQkG1Ws24c17r5Yd+iBpqFB+5szUL/Tq7hjHuKGhwkETljIEm46Gr2St2MOZe9krkjOHne/Ys1Ot1bW5uajQa2V6CyWRi85f8zgFGd+NMiMBbrZade6lUsl3V1CroP8CI81nhlH0nOs/xHd7UhHCYfL6SIvQZi+85ZzLLRqNhNBbOjOCBeUvUmiqVihWO6Zzmd2iRCM4gIMABSkaSacehHZgzj9TPSyEpWBK1IrmEPkG5g9IG/hnDilGA3vAjHgCKGn5O0ZoIeHd317Tvg8Eg0qRGloPKyPdCYORRtZDFoM9n2idZEsfAYPrx22QlUG4UiFHTwL1T8Pab4ZjU6rfBcb2ciyRrLBuNRtrc3NThw4fNMOdyOa2trZkTJTOTZs6JTIbHyWJ8xzjZEsoplED8XvimwpMnT0ZmG0my3xWugZoFziOZTNp4C7Iv1loix83n8+Z8qE8xOC+oiQIC7kZ4qSjFXZwANASzf/ygO8+dU+Cdn+Pvm5841vy453kaRpKdD1JSIlAiW4wHRV4vc8UZMGyO6+M9MMA++pZkXbJQWGRHnk+XZnP+B4OBGTKyEpRYkkz9g7GVZEVvIvZCoWBfGEMcDw1ojUbDomh2Se/v72t1ddVmCaEykg6a7LrdrvL5vGUrOAwpShFi8DkmFNN8QxrOjcF2kqw2USwW7byYkcTnnU6n1Wg0LPsiOEBlxu8H2Q6/W76vYtEIziAg4BuAqNAbCcY5+DESGE3f9EWkScZA96of1uYH5EE98FoMOf0HGF4feY9GI5uASYNXpVJRsVi0gqOntMbjsRUzoVygiDxVQiaEykmSjX3mfqDuwYhls1m7Bt6XGgNRrN8F7GmwbDZr7+/rBwDjN78CMh6Pm3oK48x9oJbCYD+uwRepMcYYZ7INzp/rgXJDDMDnz2eOQybKJ6tjXHg6nbZtcBTokQdLMidBT0q73dbq6qpRitROisWinTPBwSIRnEFAwG3Adw2PRiPT7GMwMGp+3AH8vpcrYlShPdCb+8mfDICDS/fRP1w2Bo8REL4fIh6PG21SLBbV6/XMkVGbgLfmePDoFFb9HCOOjVNsNBpmGJE3EtlD0czTW1BHRMC8noKwl3ByHRhQSRY1S7OxHSdPnozUNnASfEZE9NBpqHLIDOaVRHyO1Gx8NuOL46iT/O8Dxpt7yHFwHs1m08QFfr4STomMIZvNmgQViomtcvPd4BT9F43gDAICbgMUgMkCvMKE6BDj7ruXpVNnDKEgoihJpIyaxG/4ghagaAg1AddMEdH3OCD5HAwGWl5eNmmmH5vNdfA9hgs5qM9ovOySYqhvyiPToRsaQwhd5RvZgDfUXBsOyRe2uSZptmq0Vqvp2LFjajQa1kyGAyZz4vox3kT4OCTuIfef3gjvNPxOC5wCnwHRP+9DcODVYBw/lUppbW1NsdjBnmw+O5yCpEiWgcR2ZWXFnBy/g5w/wUfoMwgIuAdAZAx9AvWCaoSoFINOURjDxv8Hg4F2d3cjhVB09/D6FGeJrJE8FotFGwtBoViabWPzlBCUCq8j4t3fP1jGzjYySaeoZ/xsf+/IPD3klTYYMo6FUeUYGGbejxoLRpjiNsfCudAgRh0B48oGNknWWMbaSGoayHA9reNnFEmyKB86xxeycWh8ISvlfpD9ISnm/vjeA+oYZBrNZtMmnlL07/V6RnNtbW1pPB7baBE+e9+/gPPn2haN4AwCAm4HvMIFAyDN6J1sNmtqGAwXRUhvpJlJgwyTuUN+v0CxWLRjYZS9jh1j6NU7GGAifQwzHcQYr729PZXL5UgNA8UUozYwhmQpRP1EyhhGDBtGkPeH5uJrfnYQES/cv5/94zuGOSa1hXQ6rVqtZlJRnGqn0zFDSdRMpkBthEY9321MXQWDTzbhBwR6p95sNo3u8/OBCAS8Q8Mpbm1tSZJ1ZOMsGK+Bg+V3DBUY15pKpex9OddWqxXpW1gUgjMICDgNMBh+yBxFS6I1DKTXlMMPS7I/WJyAJNPASweRLb0BfvEK/QeVSsXOh/eH9kCd5KeE+nERSDWJmmligvJZX19XJpOxAjJZj+82pqBKhM17cB3w/6h7/AgLH/V7yS0d2J1Ox3h0nIg30iikKC7XajW7N8vLy1a3GY0OFtxAv5TLZRUKhciuh3q9bg1jkkyBxHswLM/XQ3gtKiiavby+H+noZDKxZj4czmQysaIy14TzwQnyvHa7HXHqCAbo/vadyUxiDdLSgIC7EX40tSSL4KE8iMZ9TcAXH33Tlx8tgYPBAcBHQ0cgSaXoyehn+GgavTg+lAeOguyABiciUj8GA9WT18dj+Jkh1Gw2jcLy01R90Xv+Gjkv6CAoITh4lD/SQRf0/IA6MrBkMmnTQNkNwCY2nDKvoaN7dXXVaC/qA0hp/f3m/HDekuy+4eSRg/rR1Rh83sMPFmQ3AjUQqB3Ow/P+9BWwXY5si8I2Gc1oNFKxWDRH3mw2rQ8kNJ0FBNzF8IYJKSajhpE+Qr1gPKEVoEcoeLKekEiPKBj6xdMxvCdRox9V7AfJ+QjcN3t5igWD5DMYaTb2gOuE697d3Y0MgZNkxpLolftCBkGGJB1w2TgtnotTZPnO/MYzJKz8n3tDzcB35Z48edKyA+ZDJZNJ60GAzpFkun4MMlkaDtFPKfVjQjy9w3wn7oUfq0HxmM/d12O47tXVVRsqx330BXsyhHw+b93TOE1fV/D1Dd8B7qetLhLBGQQEfAMwu6dYLFqBUVKET8fooDKh74DHiE55HUYb7fi8fBEFD9x0IjFbp+iVOdQXPE0EUL00Gg2TLhJtYyCJRFljCR2BU9rb27Oo2KtdoMU4X7qr/TUwogNKhEwJxybNshhfTKd3gg7c0Wiker1uPRdkRUTIdDKTQUER0fiGbt8XbaG1BoOBdnZ2ImOyfcTPZ8t8KLqQ/b5nHALnIR1QUD/zMz+jeDyuP/zDPzS1kVdacW38rnB//P6MYrGolZUVO+/RaKSTJ0/aLKQwwjog4G6En7DJ7gAMCwYf40dxjxk40A4+i/BjCaSorBBgkDwF5QvG8/JIxmFDWXBsL3HlPD3HvrOzY9w6xpNIGUPjx1bw/pwf7+Xfk6yF88TpUPym0Iu01BtEzgHVD01uZBOMdqaZDGqIQXVILj0lR3GWruNarWbRNU4Jugx6C/qFDAMnwDX7wYF0UTNmg2v4+te/rksuuUS1Ws2udzo9mMLqM0vurR97QVa5vb1tiiqyS94nl8tZ3WmRCM4gIOA24DdmSTOenAIrBhLD6AvNLI3HYWC0fbEUUFyVZhQGr8FgehkryhfegwYrSTbREpoIYw0dNRwOtb29bVQSkSsRP8Z5XrHCtc3POSLzIBr3dBdyVQq6AMoF+owuYygR7hvG06ua4Ppp9MLw06xFlgA/Tx0il8tZIZgIezKZGFfPzgkK7RhtHFosFrMGOOSlZFtkQoPBQNddd51uvPFGU2dRsCY7YOmOH33OjgQK/74uhQOWZIVyHNQiEZxBQMBtgOwAyoAppkSC0oxWwLh75QeNTESf86/1zWR+sBmOoFAoRBrHMC7w336uDRG4H3eBJJIVk3Dh29vbJsNE4sproUx8QZif8a9fAerHNkCvpFIplUolG0dBlM6oDI5FjYUmMGYASbMdyjhT34XL/eZcMNS+GY2eDynaK8LQN5wuTpixGoDPqlgs2vfUfJgXRBbFudGR7DuWvdPwk1392Gw/s6hQKKhcLqvdbkd+Z3Z2diJdzotGcAYBAd8ErVbLlqjA7XrO3HP9/g+VmgEzhjAm/jlQD362jq8LeIPtxyZQa/DHQZXiaxRkBlAnPksYDAaq1WpqtVrKZDJmnOZHSPgmMwwqBpn7g8H2SqJ4PK5yuWy7Engt4zD8yAqMMo13YL4zGZ09yp3pdGp0F0ossjLpwNmWy2V1Op3IiAtmA/HZcc7c61jsYMeyJLt3fObz6i8yidFopE6nE1Ep8bkz3hxqiVoINYFqtWoUJHLTwWCgjY2NyBhrPte7AsEZBAR8EwyHQxsQRuEYgwFVIs1GJGMImGsEp+2Lvb4jF6UNryV69AojjKVfWM/z4/G4KZ4oNnqnwbniQDBsg8HAtPlE0Ri8er0eWeSOMyAqxrEwr8lH6l6FgyoGtY1XDMGbc244RjId7iH0ls+8cL7UXbivFFlLpZJRXUg1GfqGIoppphhXBsuxZyCbzarb7Ua6jpH4emrMK6Q433Q6bVTVaDRSqVRSJpNRNpvVzs6OxuOx9RF4x0UDYL1etx4Lzk2SyYw9dbQoBGcQEDAHuH0P/iiZ7Y8+3BeDiWwxxj6i9mqWZDJpu3D9HB4ehyrAsMLPQ2PgjOjapV7QbrcjOxR4DhE11BXv1+12tbe3ZxMyabKD2kLfDiVERCzJMiQ6aUEmk7Gom/OaTqem0fcdztQvUABBq4zHYzPc1B04fxwQNQRJth+iXq+bQ6EAPBwOtbe3F3HgmUxGlUrFMgToKElWxyiXy6Z+ghry740T5/2y2ax1OTM2AwlpLBbT+vq6OeZ2u63Dhw9rc3PTMiTfnDeZTOz3BpqwVqtpb2/Pfg/CprOAgHsB6F6FNyZy9HN+pFmTk4+KMdDFYlGHDx82wwsVQpSI0fK9AtAscMgYBqgQKCuoIq+S4XUYG75wbL5oDO/daDTMqTF2wtcRfF2EbmcoKYy1z5ZQx1Ao9rN8KFZ7/T+1AOo0OGm/F4DJoKlUymiXXq+nTqdjzgUHR1MbKqdisRjpDaHgS8cy6iBJdq6cC4adVZQ0t5FB8nuRyWRs37GXJksypyjJsoZ+v29KIhwkX9RCPMW2SARnEBBwB+D18F7C6Qut0mwUBYU/HqPIWK1W7Xj+X6JmpIUYajT3GMNEImEFWHj0QqFgka6XXHpHQJTLfga0681mU7feeqt1B6Phx/D7vgnvyMhecGC+DuAbyiRF/o+z5H762USxWMw2lnHNFHiJ6pnZUygUjHra3d3V9va2Dh06ZH0Bg8HApK2NRkPdbtcyMBbd8C/jxXGqOA0K1H4Mhe8VmU6nKpfLkZlMnU5HnU7HMiN6Jyiq++yQe1mpVIzO8j/DqZ2ut2QRCM4gIOAOwu8jkGYRqNfnE6k3Gg31+30VCgWrD2xsbKjX6+nw4cMmU+UYnnenqEonM4aGmgAGkYIu0biPYCn+8uUNMM11ZAonTpywa0LeSUbDF9dLxsC54ix4f4q8UGa++Al3z/tA5ZANQYf4L7h83hup5rFjx7Szs2M7j5GoIk1luxo0DufNPYJWok8E50BGIs2mzHK/+RdKjp/t7+9rb2/PZkmVy2UrONNp7DfN0bfCvcJJMHqC++NFAmQ9i0RwBgEBdwIMW5NmBg2dOFEvESSaewyTNCsy12q1U+gaDCv0D4bb9zH4/cVQEWj3pdksfBwNr4fK6HQ6qtfrqtfrVghutVqnSF19l62fOwR/7lVILOWRZhkOvQkMb5uXs/riN1EzA/YoZvulPPQE0HfAakrqFYyrQL4KlePXf3JtUFLpdNqc5PyGt1wuZ70TZBn0WNBlvLOzY4aazyudTmtvb8/mVpXLZdvR3Ol0tLy8bI6LgnO9Xo8IBHwmtbq6qmPHjtnk10UiOIOAgNPgdEXk0wHjORqNInP1Pbfru2HR0MO1oxiC6kAn7wu1cNfw136sBFG0L7D6oWhEnZLM0eCkMLS+OcvTI37UhO8VqNfrWl5eti1cOIKlpSVTCHmdP+ofht4hmR0MBioUCnb+ZD3tdjsy98h3MTMqnF0BGH8cDOeIAox6x97enmq1mmKxmDV8TSYTU/TgCCmA8zNJdk44DTKJVqulRqMR2XTW7/ct8uf8/O8EVF+pVLLZREhYffBQrVbNIcXj8Uj/Qz6fD7OJAgLujYDOYLAdRrndbhtfL8moHhwEVBC0TbVaVbFYNCVRPp+36HleSkqTlZe6+vk9RKi8J+8Pd002wHY0tPFkEJxns9mMSGQ5V5+5QHEgS/X7GdDV+9Wf1BWouXAPuIccdzwe2zIbDDvvu7S0pEajob29PaVSKe3t7Vk2AJ2C0onCbL/fV7lcVj6fV6VSMcOdSCRUKpXMaDOGgpEf29vbRh9RM2CJDkViPhPuH8osnBWfOU14ZBZra2uRhTYECAwPXF5eVjKZVKPRsM7sVCqlWq228N/j4AwCAhYEP0MIyoSIdX5uD5p+RiN4SScGihENlUrF5JIch6idDl24fZ9RSLKmMZQpftgbjsAbcHoeaN6iaAyFw5TNVCoVKWKj0JFkjqVQKFh24DtpMYw0YTGfnwI0hXBoGSgRGrIw4p1OR3t7exFtP5JLahs4EM6XPc7Ly8vW9cwYjWQyafN/lpeXIwt6KGLTFcznICkywZbfA39PvepsXt3F7wBjrbl2Pjd+P2KxWCSrpCt6kQjOICBgAUCZUiqVjJbxqiKiZAqYUCNIGykMNhoN6zVABskUS3h9abZExY8soHBcKpWssYv3RzbZbrd18uRJbW5uRhbZ4LSIcqGGcF7IXskEvIrGD7nz3bpQL0TQKJ0wlHD6OMNYLGZTYqGd6vV6ZFHNdHqwv2Bra8vOn3oBjWTD4VBHjhwxhRQGn3tLTYHF8rw/18LnSVfz4cOHNZ1OVa/Xtbe3F/nch8Oh3VtpJhjw/ScUpul05qtUKkmaKdN6vZ5lljgFsiRfC/F9EYtE/Js/ZYa3v/3t+u7v/m6VSiWVSiVdeuml+ou/+Av7eb/f11VXXaXl5WUVCgVdccUVOnnyZOQYt9xyix7/+Mcrl8tpbW1NL3vZyyJNK5L0sY99TA996EOVTqd14YUX6l3vetcdv8KAgDuI2yvfi8fjkemZXg2Dfp3iJv+n6Al9cbrZ+dQFbr31Vn3ta1+zkdNMHd3c3LRisHTQnQrlwBd0DAaHY0iyJjeicByIJCsWA4wbxdFGo6F6vW7XgdPxiiKK1FBEUFo8RuGVgjsGGM29n9OD2orMoNlsqtPpRHo74P7r9bo2Nze1ubmpnZ0dG+2AM2ZRDLWBWCxmDXh+S52fF7S+vq7V1VUtLS2ZRBUKiiK2JFviA53jG+pYZ4pQgHoLmRSOCqFAu93W9va2ZYrcA682WyTOKDM455xz9F/+y3/R/e9/f02nU/3BH/yB/t2/+3f6x3/8R33nd36nXvKSl+i6667Te97zHpXLZb3whS/Uk570JP3t3/6tpIMP7PGPf7wOHTqkT33qUzpx4oSe8YxnKJVK6eqrr5Yk3XzzzXr84x+v5z//+brmmmt0ww036LnPfa4OHz6syy+/fOE3ICDgzoI/UiJVP6MfTT/FR0lG28A3+wIohUcMEc6F40L/YBgxOhh0jC6UC9QDxg0H5+cr+YmlUDkYPX7uh9MxFoNI10s86ZD250ZB1/dhoN3HqFF4nkwm2tnZsdrG3t6ecfZeikrU7OkWHCMF3dFopEKhYLsPptOparWaOVnuF8qlra0tEwKkUqlIoZZ+h2q1anSSHxFRKpWMUsORIm2FYuPzh3ryRn19fV35fF71el3D4dAyotXVVR09etRoO34v7oo+g9j0Tg65qNVqesMb3qAnP/nJWl1d1bXXXqsnP/nJkqSbbrpJ3/Ed36Ebb7xRj3zkI/UXf/EXesITnqDjx49rfX1dkvSOd7xDr3jFK7S1taWlpSW94hWv0HXXXacvfOEL9h5Pe9rTVK/Xdf3119/u82o2m6bvvStuXMDZgW/254Fho8hJeu+5dT9nn58RCWJ4KU4eOnTInIsvGvN7jEMgo0Bh4w0jmYUk23Pc6XSMStrd3VWr1bKFNhgXCsQ4oO3tbaM8/IRWr1giguc6GAvtG/EwfkTKuVzOdPYYX5wgDnV5eVlbW1v6yle+omazadw5x/MdvtQPcAbT6VSVSkW1Wk3ValWVSsU2jhUKBa2trUVkraictra2ImOkDx06ZHOY2AjHYns/i8kbZ7I+wP2FTiKr4T1RExWLRRWLRSsy+10O/E4gGuh0Omq1Wvrrv/5rNRoNo5vuLO5wzWA8Hus973mPOp2OLr30Un32s5/VcDjUZZddZs+5+OKLdd5555kzuPHGG/XABz7QHIEkXX755XrBC16gf/7nf9ZDHvIQ3XjjjZFj8JwXv/jFt3k+XnonyYZQBQTcGXwziSkFUGgRSZEuUYqYROFEhKho/OgG5JBw2fMdzfDlviDN66CkfOMaEbzvAEamCh3BSGx6DqA5JKlcLqvRaBj3jkEmyqeBjqzIZxEomfzIbaiRYrGoSqViBWw/TVSa7XTGwW5sbEQ6s1E7cT9xVjxGXSOdTlvEzhgLP+wOB8djtVrNaK/RaKRbbrlF5XLZjoF9YYIoC2ay2aydO05xMploZWXFlt00m03bRQCtyPv42o//fMgoNjY2zPHi5O4VTWef//zndemll5qXfd/73qdLLrlEn/vc57S0tKRKpRJ5/vr6ujY2NiRJGxsbEUfAz/nZbT0Hb+r1th6ve93r9JrXvOZMLycg4E7DK0mkWQ+BH/Pso2Wkh9BI8xGqpMgGMyShGH9e4wu40EM8nzEVGOlKpaJyuWzRLLJOz/VjLKFdSqWS9RLQXAdVAwXkx0szzsGv46QYTjctRWJUNdRZ0P5j7Hu9ns0c8nJXCue+k5lmLhwW84DoR+D6UCdRB8CRcr+onzAygq5xHKofrpfL5VQsFrW1tRXZmsYeY4x4IpHQ1taW6vW6UXHpdNqc/f7+vjY3N5XL5cwRo8CC1ur1emq322o2m9rd3VWpVFKhUFj47/EZO4OLLrpIn/vc59RoNPTe975XV155pT7+8Y8v/MTOFK985Sv10pe+1L5vNps699xz78EzCjjb4WWN0AlEhsgF/TgLPxTNr1L0PDkG0RtGomOOB1XC9FQKvplMRuecc45FtRyj1WqZIaIAjWzVK204f5wXdIiPygeDgTkyrptMAaPOuS4vL0dqCDivfr9vU0uppVDcphbAuczTXNwLCrWFQkErKytqtVo6duyYHYd75GctAY7NPRiPD5bhUOAmu0NVVa/XtbW1ZVNWm82mZQiMw2aIH0ED6zWl6EBDHCrOHjoP4QFObHd3d+G/r2fsDJaWlnThhRdKkh72sIfpM5/5jN785jfrqU99qvb391Wv1yPZwcmTJ3Xo0CFJ0qFDh/R3f/d3keOhNvLPmVcgnTx5UqVS6RtmBZIsAgkIWDRubzeyB8VWP5nSR90cl9oAjoA1jhg0TwPhBPg5Kh4MIdp6MgaUJ3QWw1Gvrq7qwgsv1PHjx42eQF3D6GUiZYrIsVjMFslzTmQ4RN8+akYxA4XEms3l5WWjnTDeGEMMJcoehvJRd+Ee+Wmu0oxe8t3I1FCQqqKsYkgck2MZ/UFEjgMgq+EzqdfrkqTl5WVzamQ3FMIp8nLNOC1p1lTnaTjuJVJgXw+hqN3r9czJSAdZ5XxdYlG4030GRAMPe9jDlEqldMMNN+iKK66QJH3xi1/ULbfcoksvvVSSdOmll+o3fuM3tLm5qbW1NUnSRz7yEZVKJV1yySX2nA996EOR9/jIRz5ixwgI+FYBxoDI2TsCInrm/PCYpIj8UpJRPvwMI4QjYXibX4jjRx9APyG7LJfLqlQqpv33kk5oFv5PVCvJePder2eFXt98hRGGKoGqIROSZBJcXsPUUPonaIJDPkt2Ap9OoZlGMya7SrLmtGQyaf8/duyY2u22LrzwQt3nPvfR5uambQ5DtcX4a+94eS8/6VWSdnZ2rCA9Go1sqVC5XFY8Hle73Y5MKOW6/NA7P1Ib2o0GPRwN01b970ez2bR7M5/NLAJn5Axe+cpX6nGPe5zOO+88tVotXXvttfrYxz6mD3/4wyqXy3rOc56jl770parVaiqVSnrRi16kSy+9VI985CMlSY997GN1ySWX6Gd/9mf1+te/XhsbG3rVq16lq666yrzw85//fL31rW/Vy1/+cj372c/WRz/6Uf3Jn/yJrrvuuoVffEDA7cUdyQ7g0YlOieb8LB6MOwPakEgiOfXNaqDb7UboHO9oKIASddKERpQ+GAwse0eNQ2GSGTx+JDVAhgn15LuBvd6ehTd+0icNXtVq1RwEdRUi/FQqFVm7SZ2C41NzweF4FgDHhaNl4melUlGv19Pa2poVYNH6U6PACEMF4RT8fCiyE+S17XbbHBCOAoUYUTuO3U9qRWnmh/xRYK9UKrbHoFwuq1wu68iRI5Kk3d1d65wme7nHncHm5qae8Yxn6MSJEyqXy/ru7/5uffjDH9aP/uiPSpLe9KY3KR6P64orrtBgMNDll1+u3/u937PXJxIJffCDH9QLXvACXXrppcrn87ryyiv12te+1p5zwQUX6LrrrtNLXvISvfnNb9Y555yjd77znaHHIOBbEkTn+XxehULBjATOAP08kSePecOBIUIhREMS82n8pFMMUSqVsqXqvkg8HA61tbVlxpvZ/VAXFId3d3cteiUTwPgTsfp6QiKRMHWRdwzFYtGkk+VyWZKMIsIJehmqH93sz1uajX3gPnAfeQ4FWn9PVlZWtLy8rFjsYIR3uVy2zWgUu6HPms2mNa/hKNPptMk+ffPe1taWCoWCZQgU7peXl22OEFJjKDuuEToPKiubzVpDIsePxWJ6wAMeYGs4NzY2IoX7yWSiL37xiwv9Xb3TfQb3VoQ+g4C7AnfkzyWbzapWq6lYLEYiw2Qyactr5ukIImqG1fnx0ESFRPV8YXAwPrFYzLh3T30Ui0U94AEPsCI10zV9Y1mz2bQuYz8i20fsvO9gMDAZJ7QVs4cookIPMREVuSbKG6/XP378uE6ePKmbbrpJ29vbkUgdpzjP2UuyzKtSqej8889XPp/XkSNHtLa2Zue6urqqfr+vRqNhDWecx7Fjx1Sv180RoIqi5+LEiRM2TpvRHYcOHTKHgnNst9vmTLl/vi/CN/sVCgVVq1WTrrZaLU0mE9VqNR05csQovUajYfcZWuvaa6+9d/QZBAScjbgjdBHFQyJiIkJoCNQ2GAxv1CkQE9BAWYxGB+se57uKoVvoeB6Px+p0Our3+0Zl+PEOkiyaHwwG2tvbs0jXyyBTqZSazaaNbMBwY2Ax8J7e8pE8RWKuD0UOFM38YD2cgBTdD81QO847l8tZbWV1dVW9Xs+yi9XVVa2srGhlZUX5fN7oMmglRknjpIrFovUOQM+happOp1pZWbFdxxSIyQLoq+BecY+QgOKoOC50GHQV9QWm1i4tLdnvDCOse72ednZ2IktvFongDAICzhBn6hD8+ANfE5BmDU9+O5gfDYEx9XuAUbpA1WxvbxsVw+wgaeY4GLhGNIrk0h+b2gONb9QhisWiGXLqCXTzci98vwASUy8JJfPAgcRiMRsvLckoqtHoYEEM0kxJRgdBjfA+OFTosPF4rJWVFXsP6hP3uc99dPjwYbsPvrFvNBppdXXVCs6MjMYJkRlxX5LJpI4ePaojR45oc3PTnMKxY8esWxkV2OHDh9Xtdm0UNRkZsl5URNwvzpnnoDpaX1+3Ij6DDGlyXDSCMwgIuBuAhpyIEEmlH1mMbh0D69Un/3975x4j51md8Wdmdu732dmrY7u+pA4hF+pQnKUlbWUrTuoCLakUaITSQoOSmooADSG0JQVVSgRSW0oJRULF/YNiQUW4haRNk9hAa9LEjZM4IQYHBzvYu/bO7twvO7v79o/Vc/Z8YzuJ7VnvenN+0sr2zDffvO/M+j3vey7PYbARmC+gor+aEgV8vrPQisKRDFAzVsA0TBoVGoZsNotWqyVKmpTLoJQEK4c5Ll3lrBvbc77c2dNYcLGj754LInfrXDxZJKdPDZwXZT0AiF4Q8/IjkQhyuRzWrl2LbDYrLh+66Lj40sBWKhWpSGZgWEtTcGwMYMdiMQwODiIQCEiPY6bexuNxiY0Ac0W0NArhcBi5XA7OOTG4dAdGo1Gk02mRvWB6bjqdluwrtiYFzs5d+WqYMTCMs4Cumdf6n5ILihZu0wsTU0K52+W/tfopF1a6gRhcZhCYizJTRQHI9cy+YdbSxMQEVq1aJdkuVOJkQRbdWUz7zGQycurIZrMA5oLjNBZs5UkDw10/d8rs7EV3iBbn47hppAqFglQq69oKYF5NlVk9AKSimdlAPCGxXwJTNbXuEeMztVoNR48elTEw04mvTafTmJ6elnhPOp1GMBhEoVDAypUrpViMBogqq+xhkMvlZL7FYhHZbBbZbFY+b6bh1ut1jI+Pywag1WphbGwMExMTovfEhAGeVLqNGQPDOAfOxGXEmhwdK6ArR1f2ckevaxKY7qk7ijETKZPJyMKmNfkplkepA94XmMuXX7duHXp7e8Utw45afL9kMin1DnRpsHKZBVIUn6MbQ6fB0jBlMhkpZmMlLdMwGWdgPEUL0jH2QANJTSSeQhgELhQKyOVyUgDXbrcxOjqKbDaL4eFhDA0NAZgrXvX5fBgeHoZzToLk2n3GOAbjK7rPsu7qRoVZVggzvTYYDHpORLq/MU9g1JeinhqDzfydoFQIi834+9VsNqVN6UIkxZgxMIxz5EwMArNpGDugG0LfS8P7ag0dLVRH33Emk0EikcDExIRHhoIuCJ5CGLhm8VY8HkepVJITBt1O3DlnMhlxjbTbbWQyGWmXSS0jumt0MRnn2dPTg2QyiVwuJ4sfd/f0/bM6mCcdFqLRbcaFkxXLmUwGtVpN3p89GxjEzufz6Ovrw8qVK8VIjI6OolAoIJlMitIrq5rp32f9BzOP6MJrt9vIZrOyUOvKZ+oiUVyQBj4QCEiFM7WQKFo4OzuLsbExjI6Oihup0WiIC0/3rOaGgDEdLaHdbcwYGEYXeK0GgbIFPAHQnaP7FHCHzcWUBoKuAa2Xz2u569eLN3f7TPukCyIUCsliSKNB/fxsNotyuSwLEbt0lctlcb1kMhlp1gNAFm0aKMYBgDnl00gkIlXQehdOhU6/349sNotisSjpoKOjozI3AHJv7r4ZNKbCJ/P1V65cicHBQaxbtw6rVq2SrCum5XJ3TtkJ7vSZyaWNJFNDWZXNmgsaA/Yx4OfLTnCMjdBQU1KC75vL5eQEwZoFZjMNDg6KlDWb3DBri9XfjLl0GzMGhtElzuSEoOMBVK/UHccASNooXQ7cPU9OTkrWCXeu9XpdCpR4Dy76TFfU3cpisZgsXitWrMD4+DiKxSKGhoawfv162ZknEglUKhUcP34cU1NTqFar4gZhrIK58gBEw4e7XO7qaZjoOmEGEx9LJpPIZrN4+eWXJV7Be1H8jk1rmFnEymJmZw0PD6Ovrw9r1qxBLpeTz4+L6apVq2T3r/Wf6JLh+2oZCLrKeKrhdxCLxeSU1SkoSBceXYC67ScX9Ww2K0VldMUFAnN9rzkm1h3oVFMas0516G5gxsAwFgnudmkM9E6VRV7cCXLHyR3m7OysuHV0pg67qNE9QYOjdYjYXAaA3OcNb3gDDh8+jFarJU1h6DNn8LharYohYjtGYL7dJhe0/v5+j+uLfRNYk8BArha6o8pnNpuVUwYXStZIsM6BiyyVQHmPoaEhDA0NyelEq4/SADA4y1MCA8s6a4kB/lqthnK57EnlpcEm/NxZK8BKYhYBNhoNqTPhiYDFfpSxeOtb34pms4mxsTFxo+VyOUxOTqLdbqNcLothiEajHunxbmLGwDAWEd2jgJW1ulGKVuHkrpAVszQOuuduq9WSdo26+Q0F3ahBVKlUcOTIEVkkA4GACLDpZjzcBQ8PD4u7RFcr+3w+5PN52cmyYE27XuhaYV8DGql4PI5Go4FEIuGpZGZqJuUjuPvP5/MYHx+XRXJgYEDiDazU5amBgVvOj+4pngJ0rwnKZ3PsrOzujOswiK+NjT616bTURCIhqafT09NS18DKc7rrmIWVSCRkHJQbodge3VU81bAwsNuYMTCMLnKmBWm6WYtzTvz4evepn+culycALn66vwFTVEOhkBR7ZTIZcS0Fg0FUq1UcOXLEs/ik02kMDAwgnU5LERX96Hr3zSwepl/S3cSFlAtZOByWQLKuiQDmYgks8KLvn5XQMzMzEvvgD3sm9/X14aWXXsLk5CT6+vpEzA2YV0SlgWQmED9DrfekT1qd3eh48mBev3POo2pKQ0AXlC4YZD+DmZkZcTFNTEzg6NGjiEQi2LBhg7SxpJuKr6fBYLwglUphfHxcqrVphLQaajcxY2AYiwh3vfw7eyCwApm7UQBSIEbXRK1W82TzcHHijp0LKQOVXKRoXI4fPy4LXLlcxtGjR/GLX/wCmUwGqVQKQ0ND6O/vR29vrxRtMXjLRatYLMLn86FUKklnMh3g7O/vl/gC58R76IY3DAJz7MCcvPXY2JhUPtO90t/fj8HBQeRyOUmbZSYPDUogEJAgte4mx/iBrl3gZ8bvgMYLmJO4iEajqFQqUhPAtF9ma/E7opFk5hFjDzzpTExM4Oc//7lkRNFAaq0qjov9lilXwSwobgJGR0fxwx/+sKu/i2YMDKPLnI1+EQDZ+XFRYIEa70nXQGd1MjBflQvMN6GfmZmRhiq8lmmPugo6kUhIFfP4+Diq1SoymQzK5TJeeuklUfocGBgQwb1IJIJVq1ZhaGgIfr9fdr5cJJmqyVRPupEov53NZsU3z2I3ylawSCsUCqFSqUgxFpvX5PN50fzhnHK5nLjS2A2M8QJ+JvzMtOYTG83TxaNbiPJ6pu0mk0mUy2UxdBx7tVoVTSQaTN6/t7cX09PTyGazyOVymJmZwdjYGMbGxiQbiam+DFDze2M67erVqyV1tl6vo1Qqeaqcu4UZA8NYQjAQyQIrLRjHhY1wgePiobWB6O+mIaC0RKlUkp0pANk90yBwcWMMo6enR4KoL7zwApLJJHp7exEMBjEwMIAVK1agp6cHq1evFgVRGkMupjwRUPsHgBRfUf+HJxymy/KUwXTXyclJVKtViaPQDUTxOr/fLzo+rDqm0aOrSI+J4+qs8OZYmfUEzNd+sMc7TzJMl+Wungs5AIyPj0u6K/sq+P1+jI+Piwifnge/My7yNLw8+bDRD09gllpqGMsc+t61XAWDytz1Ei4gAGQBJaya5Q6Zjd11Y5RwOCy580xr5OLMoDbjDgBErO7EiROIx+MYGxtDsViUrKO+vj4J4tIHz/HypNNqtdBoNESvh7n0bFvb09MjGUU0LAMDA+jv78fAwACmpqaQyWSQTqdFjI4LP19PV4uW9OBnybHwcSrA0kXHz47ZRryeRoN9mLUUCNNvS6WSfFYsOOOJI5FIiGQGu5UBczUIzFqiGN7AwIAEllutFmq1mgjUMe5ixsAwLhDO1lVEnRsaAfqwtQSBzokH5ttrcmHna+gqoiuF7o/JyUlEo1HPQqxPCBMTEyKTwAAn4FUQ5YL/9NNPo91uI5/PI5fLIZfLifRCNpuVFFkGV2lktDuGBo3VvOxRzOBuPp+XRRuA1Cgw8KrdY/zMmRWlJb75nTAYD0AMFhd43VNCjx3wpgJryXG6mriY8zPSld6UC6Eu0okTJ6S/9PT0NCKRCMbHx8Uo/vSnP0U6nRYXFsdEWWvTJjKMZQ5dHHT5cCeqg7KUI2DGUGdOP3fKvI/WQuLCzpRJKoRyRx0KhTA4OIgTJ05I4JkLH2sUgsGg6PhT3bRcLuOXv/wlACCXy2FoaAgrVqxAPp+XDCkaJyq4chGna4XSzsz4Yd8FHaTVsg6E8+NnpyXAtbyHdl/xfenb158rPzd+VnQn8SSm/07FWQZ2aaB08RoAiYUAc6cGABIDYOovlVonJydRKBQQDofR39+PWCwmrizGgyybyDAuIM72dMDgKxcBrfuv/dJ0GXDhASAZLsyi0TLZ3MHy1MBiNt1qkYValH1g7QB/mIrKhYkuF8YcZmdnUSqVRO+fWjorVqyQedDvrnsi1Ot10TvK5XIyV6ap8nTEQDMLr7Qh5L0YR+k0CLrwTJ8E+Jlybnxcxxj0XPnD+AULBnWfATaj4SI/MTEhshM0vuy/zEwr6j5xwQ8EAiiXy1LBzM9B96zoJmYMDGOJwRMBffoAZPHVTU24C+1MOeUunvEHuo20O4SLH1VIdUCV96RfnIsdUzjp3uAOnu4pXs/MHy5ouVxOgp7OOcTjcTEc3E3Pzs41AMpkMtLfOR6Pi6uH82VgndLQrCvQaaK6RSaDyJwzF3HA2zeZzzFWw8wu3ku77fgntZVYp9FqtaSvMl9PVxy7zRUKBRkT4wmsbGYsgUaCJ6B4PI7x8XHUajVJRzVjYBgXGGd7OpidnZX8eroduFDrYCgDxFysuMDqfrk0CFwUmSnEQiouMKx05m5YBynpJ+fuXO+OdcCYiyH93TzllEolNBoNVKtVUUBNJBKemAQAkZ4oFAoYGhqSTBwWggFzmTqMjSSTSTlB6faerMJmbKVT5ZWwzoKnAxoGZnRRD4kZWTR2fC0NA08O1DFivICGnfUedC9Vq1WpWu7r64PP55NK7cnJSU+BYb1elwC0Hku3MWNgGAvM2RoELTnAXbjunUzfNd0luqEMd9HcKXOnqg1Jp9wF9fO1mip33awSZh49XVE8NbDal8aHRoO1BMx04riYWspFjYFTxhOAuUybiy++GPF4XMZCw0MDEY/HpYaCuflMkQ0GgyJmxzHxPjwF0RDws6Qh5ClBq5TSCDCmoGMFOohNjSnnHCYnJ6WoMJFIwO/3I5FIiPuH8Z1yuSyfB+NErM2gfEZvb690ZVsIzBgYxgWAlnNmSqR2+XCB4mLPyl6eGnTsgTtMvQhygeG/p6enEY/HEY1GJcBJ/R7q+/BUQC0fALKYsQCLGj98ju4gymjQdVWr1UTUrXPM69atO6VKKABphgNADJk2UOVyWU5INHg0kjoNVWcYaU0jPkZZcAaMmRJKoxIKhdBoNDyd49LptEcIjychnhxYR5BKpVAsFuUkRoNXKpUAQAwxs6xo4LuNGQPDOA+c7elAQ3+5rgHgbly7LHQmjBbCO1XhGgC5px4ni7AYSObjzWZTduh0G+mUTI4rm80ikUhgZmYGlUpFit+09g/F4uhbByBFWEx9nZ2dxcGDB3HRRRfJLp/uIu6YuXDT1653852ZQTojqLOWg5+Tvh6AnJTo02e7ykqlInGZcDgsmVyUodbGFpjLsurt7UWhUMD4+Lh8vn6/H/l8HrVaDYVCAZVK5aTeFfweaRgoQdJNzBgYxnmiGwZBq4DyhKANAl0gXHB1jj1hgFi7m04VXGXQWncFY5aP7rzG+gEAUhfA5jNscs+TAIOlTOlkpTSNCu/FLJxWq4VSqSRtODlnLrRsU8m0V533zwplnlro0uF70pevBepY3MfPgFlYjOGUy2VpU6nlxXWKKufD6uhmsyl9kdPptJx82DCHpw2/349KpSLfDduBUhKbr1kozBgYxgUGXS2UpdYSy3R9cKH0+XyyuAGQxZs6QrrDGk8XdD8B8wVu1P7n6URXMuvCLrpwjh49Km4p7vB1K0yePrRhocFgg3he75zDiRMnMDg4KGmYzIBiIJzxj2w2K9lUjLNwcWUcgO/RaDRkdx+JRMTg0fXE8U9PT0sDe6Z3OjfXYIafNeUpGJehkdZpv8zMCgQCKBaLaLfb0uMgEAigt7cX69evx+TkpBhQGo5UKoVQKCRNe8bGxrr+e2XGwDDOI904HRAuUnTZ6DRK7XfvjCEwf58ZP8B820194tDBYO1GYoYOK2EZFKVxoN6+zzfXPjIcDks8QLtNuEhrPSFmRPFaVggXCgUcOXIEvb29UgjHdpuU0qZsdj6f93xOOh5At1S5XEalUkGz2RQ3EIPR7C9MPScWhvFzASABc3Zk07LWrIrmjr/dbuPYsWOoVqsi8kejDMwZ0MHBQRlDKBTC+Pi4J+XXOSfd3EKhEFKpVFd+hzRmDAzjPNNNg8DFTccE6PPmIquLyeiLpjxCOp2WkwUw36ReZwtxkdbVzKxd0Ltq7tQZU+BYGHDWrSP1zp4aPsxU0kFduo64Y2c+Pnft9M8nEglUq1UUi0VpE6mlKtiHoFarYXJyUtxLNJj1eh2FQkFOED6fT4K6DOxyQaZB1Oqx/CyA+cyoZrMpstc8rejsKbq0KpWKaDxFIhHkcjkx2vy82D+CacCniv2cK2YMDGMR6KZBACAuF+5IO3f8OjeemTQ8WcTjccmJB+aF2bhwsWBNvw8A6dTFYKlOZeV9ms2mJ/DMRZw5/QA82Ux0sVCbSAfCnXMol8uym9fB32AwKOJwnAtPLzwJFItFjI+Pixw0K6yZXsrYSygUkhRVGgyerBh3KJVKspPv7e1Fo9HA5OSkSEzn83mJc7A9aSaTkUVcnx5YtHf8+HGEQiG5L12B9XpdFFtZ6VwoFLr2u0PMGBjGItEtg6AF2KitE4lEZHeug8fc0QPwNJahIBrdNDqPnpk/fA+tSMrAKF1DNBQ8LdA3z6rl0xkpGoloNHqSYBwXfgZSm80misWijIsBcUpGa199tVqV6t1CoYBarSapp4xf8ATE3f7U1JSos2rXUKVSkernQCAgtQ7AvKJrJBJBLBbzpNvypMZAND9zZigx3ZQGiEV9+juj0WWMhK6sbmLGwDCWAdqwcAdOvzYXf92wRRdSsdl6rVaT+3CR5C6fRoY58uFw2FMURZ863SE6oMpx0TBpkTmd6sl/Mw7BIGwkEhH3DI0IMF8PQOMQi8WQTCY9Jxzu7Oke4mdDTSFm7QCQoDUwX1dA1xGlOzjOvr4+6f1AN9vU1BR6e3s9arL83NlyFPA2ItLZYQxgM7jM7Cm6k2gkKH/dbcwYGMYi0m13EeFCyN0vM1OYUaP9+tqHD5ycespgp3bzAPAEhJkzz9fS7UN9oc7dvj6hsDaCu3ndHpOuqFQqJUaGJwKeZHQ7SvZlSCQS0jtBF5NxXPqz4L+ZCcS5MLWV46C7iaeder3uacIzPT2NyclJiV8AQCqVkmI1GudarSZif3TpMYWVcYZisYhisSiv5/fJGoSFMAhmDAxjkdF6+ed6H30PVgnrDmg6q4YLIXfbXJi4c2eDHH2K4G6du3dmMPF57pDpC2e6KI0OK3WBec1/jomxAv1eXPiZh0+fPU8AXDwDgQCOHTsG5xzy+bzUOHA+PT09Eixn+0y+Lw0QjZbP55NTUjKZFD2lZDKJWq0mukUsMmPVMU8bzLIC5qSr16xZg9nZWUxMTMhnz5RgSmhw0W+32xgeHkYqlZJTCusoWNtgnc4MY5mzEKcEuhY6e/R2wkUcgGeBZyA5HA5LIJS+be6mtTqqbh/JbJt4PC6prizC0kqqjF1wp85xdqa06spnppLOzs4ik8mIP75YLHp22FrCmv7/WCwmC3kkEvGkvTJbR58iGMSlvAa7wVE+nKqldP9Qe4mfPQ0H58n4APsaRCIRad1Jg0SZb57IotGouIv4eXYbMwaGsYQ4V4PQ+XqdFcTFj4ut9r/z70yR1MJt3NUzXkD3DBdRLujsYax7JfCEoOWieQ0XWwZS6dZiEJVjpC4Ts2+YBcVxsVl9s9mUjB5gzh+vA7naLQVAlE11bIHuG96bc+NizpoGjl3HVHRvCLrepqenJYMpGo2KNDVdQzxNULdodnZOtZSfO7OzfD4fEokEUqkUAoEAxsfHz/p35HSYMTCMJUa3DQKh64S7b61VpOWrCRdhnYqqO3hp95De1epuYIwxcJFlthJ/mB2jq6GB+fRW7qZZecwFWwfLK5UKyuWyCN7pDKlcLicLONtlMoOHY9U6PzyJsMkNAE/MwO/3S9qnFtrjn9QvYsYV1VlZp6EF/pidRbcT4xQ0ojrQz5MUTzCJROKsfz9OhxkDw1iCLJRB4C6YufVcxOg66gwcs6BKp65qjSHuWin7wAWQcPGne0gHoHVxG2MH3IVzsQTmheK4W2cGFF1LdPXwvSh8R8ORTCblHpwvexPrUwQ7vFFPqdVqIZ1Oi2IqTzkMFHNx9vl8cgJh1bLuNMe4iZa3YCHZ1NQUCoUCxsbGkEwmJbWW46UricaBxm4hZKzNGBjGMuWVDArjCHRDcIHSO3JdvaxdPVo6ggYAgKdHM40Nd7Q63VNXQfN6XXWs6yCYxkrXjC6A0+9DtxPHD0BcWVNTU4hGoyiXywiFQkin01KRzd06TyqUuw4EAlI5zEA2F3ufz4dUKiWfH6uw+WcwGJQiM2o7+f1+NBoN9PX1Sa9lah0Vi0Ux0vF4XALjjBuw9oFz7unpsWwiwzDOjFcyCLouQMs/0MXCugS6cOgi0gaC1+oThK41YEBZt7cE5iuhuQjq5jBa5I2P08XEkwgA8b3zfbT8NHflPD3QFcUdNWMNnIeOjdB3HwwGJZ00mUwikUjIewEQpVSmoDKtlbUAOthLgwNAxsHUVHY8Y9EbTys+nw/lctkTPG6328jn8wuSjmzGwDCWKN2uUH6l5wn98vqEoDWJCA2D3mHzT/rhQ6EQyuWyuHSA+SIzGgcam073FLN+KHfNnTtrJOiG0e4Yvi9POZSVYByACy6fp7EDvCcW3USH9QHA/MnH7/cjl8tJXwG6nhgAz+VyniI6Vm3X63X09/fLZ6YVT5k9RbkJppzOzs5KG0/WPFhqqWEYZ83pDAI7mAGnNgRE5+B3+v216BwX8nK5LLttHSjVRWrAfBtM7si5O2b6qG67qd1XXERpCHQNBDWFuKPmqYHdz3hvjomwLoH+ee0S40mpU1JaB5/5+bJQLhgMSjru+Pg4isUiKpWKnIZ0sRqlsemiarVamJiYkAyuFStWIBKJSKYSDVc3MWNgGEuYbtYenOpeMzMzsnBr9wp32p1Kosw4ovuFiykzk7SYGwDPyYKBVO6aKSfBuANPB3TF0F/OxZNjp3yE7hUAQIwB4JW1YNaSrpfg+1SrVSkCY/9lBox1fYKuZ6DrhzEBajixwC0ejyOXy8lnoFNm2ehGF6YxLsIx8335mbEXMx9j7UG3MWNgGK8jXinLSO+SCWsT6I5hVTEAj/Ccdsd0ZgnpmAKNQ6dR0OPiQsngLsdHo8R+BjoeQa0kAFJ0xvgA35NGRvca5nhZG8HgL4v0OC6/349yuYxUKiUuMZ5iaLTo/unMLnLOob+/X4rXqGY6MTGBYrEotR00JsyQYvBdK6my3oKfXTcxY2AYrzPORP5idnZWCqqorUMj0OlOohuFGkYMInOx66wj4J+8V2e9gk4t5euZ1kr3E3fPlH3me1DAjlXCvI/uIcz3ZByBmUJ0b7FYje+nZTtSqZQYiWw2CwCSFUQlV46JRjIej+PIkSN4+eWXkU6nkUwmPZlENGg0gHwts4roNjOhOsN4nbJQYnav9b70r3PXyuCslp/Wp4TOgPSpAtCdzzNLqTOFkq+jL10L7PE6YL55jb6Xc04Mkt7Fs8KYbiM+zjgETwT045fLZcRiMeTzeU/tBedJnSG2pKQx0fUbFL9j7UO9XkdPTw/y+bxIXzcaDclQqtfrqFQqYmh8Ph+y2SwymcxJtRzdwoyBYVwALKRBAF79lMD0TC2TwIW4U42UO3kaDgAePaJOGWr+2Vm3wPvp5jNcpNlnQdcUUOaZ8hs8SXBxZ3omq4m1G4Z9Djh2Zv/o0wONId1VjUZDDB1PSLy/dqWxMK2npwfZbBZr1qzB6OgoCoUCMpkMotEowuEwjh49Cr/fj97eXvT392N0dBSRSAT9/f0IBALo6+tDPp/H7OwsDh48eM7ffSdmDAzDOCOjQFcF3UaEi6juYqZPEzogyx08n9P3YWxCZ/LwGu7I6ZKiMaFhYt9h5xxisZinYprj4ymDhkp3VGNmD+fRbDZFfK5cLkv6KiuqOcd4PO6R2WBAXcty0GD19/cjnU5jfHxcAtg8EVSrVQwODqLRaGB4eBjJZBJ9fX1yapqcnJS2mt3GjIFhXCAs1Omg8z2AVzcKzMRh+iYzcrRvX2fzcOHl4u73+z3unk7XEiuO6Srigqp34dy1A/PBYMpAU3+J1+hMo5mZGdRqNaljCAQCqFarYhTon2eKK9NVCYvMeAqi24hzA+Z7PQDepj5TU1PiEmK2FgPCgUAAQ0NDSKfTUiTHLKhQKISXX34ZPp8P/f39KJfL5/xdd2LGwDAuIM6HQeD7AK9sFKg5xIpkBlmZXqplGrgY8p5cRIF5F5He5Wu3E6/nLls/pg0CdXt8Pp9oE3GhpbuIsYJGo4FGo4FQKIRkMol0Oi1iesB80Jp1AIxJOOcwOTnpCWZTCI+xA84/k8mIi4qfF9tj0qDFYjFEo1FPsJzxCeotNZtN6ajGNFWTsDYM47wZBL4XOV1KKhdk1gzoLmKsOdBZQsB8S0i9CALzrqbOQDB36vqEoYPIzPXXLTW5cDJbJ5VKyUmDLiC2umTAl/LcrB/QchUcE2MJzGYKhUKYmJhAMBhEb2+vpzgsm83KKYiZSsxwYjc2GtLe3l45lWQyGblvq9WSz4IiebrYrVuYMTCMC5DzaRD0e5LO96Z/X+/o+Zp4PA5gvtUkMO8K4uu0bhHdOto9xIWYBoGVyUwx5W6cO26tAwRA6gvi8TjC4TByuZxIX5dKJXEjMSDMxV/3jeYcqJpKA0L5CC7YDPL29PTI/XO5HKLRqEhp0DVVqVTQ09ODWCyG3t5eiUcEAgHJNuLYqYNEvaRuY8bAMC5QFsMg6PfuRGcV6eso6czdvS4+00aDCyAAiRnoFpw6W0c336Hx0MaItQcUuqvVatIykm0zKRcxNTXlUTw9ldQFMJ++CswL3bGymAHidrst73XixAlxDTFQzgWdWUYcA4PCupqZho2xD+cc4vG4p6Cum5gxMIwLmMU0CK8Fuou03AUwP25dS8AFUBeyaTE6Ps5UT2A+cAzMu5i0ZARlLejqoTRFsVj0BLK5aOuezFo4T8tN0LVDPz5jCwyaU7W0UCggFoshkUhgbGxMjGIkEkEqlZK6gXg8LjLX7ERHYzg9PY1oNOqJYbRaLdRqta5/V2YMDOMC50wqihcLZvjofgTM8df1CBR2A+Y7qPF57evXWUaEwVf653VPBd6Puj7M+2dAWWcPUdaCxofBcOoEcew8TTDGQQPBDCUW5jEuUS6XEQwGJVhdKpXQ19eHNWvWwDmHiYkJtNttJJNJmevMzAwKhQIajQZyuZy4xOxkYBjGaVmqRoEuDmC+hwLTUNkHwOfzSVCUO3UGTpnhwzRMACf1EmbnMl2JDOCkPwFIbEG3oGQWFHsVa6PC67lAA/OGiieWRqMhEhTAfDFdpVKR2gcAUgFNg0SXD/s01Ot16Z1Qq9UkrTQQCEg3NJ/Ph0Kh0PXvyYyBYSwzlqpRIM45TwMXLrp+vx+FQkEWxk4xO54YuLDrwDNPC1xkdaMbXh8MBsUvz3vpDCQaLQrKafcMM5b0qYSPswuacw7lchnj4+Oe1M9GoyGuJdYs0HUVCoXwwgsvIJ1OI51Ow+/3S2CbRX2tVguDg4MeuW/qJnUTMwaGsUx5tbTQpQDTPrnr7izw0nLaACTdkymdrMytVquSCcRgM1/PuAJTTXUjGWA+zRWAJ1bBfweDQTml0HDQYNGA1Ot1TzYTF26+L+sf6CKjO4yFea1WC8ViUfSNWPPASmYaKQBSJ9FtzBgYxuuApW4YKBvNnbrO6+/UOWIQl4slA8W64EvHBLib1umhlKSgUikAT6CapwutqKqNEuMIuu6h1WohlUqJi6vVaoniKa8hvDcNCK9nIRsNxMzMDFKpFKrVKvr6+iSorN1e3cKMgWG8zjhVWuhSMBBc4PVCrBVP6XphIRjVP6PRqGdOXHQ7lUN15TJ3+rqCWb8HjUc4HJbAMTulNZtNTE5OIhQKyc6dRofuLwZ6+X58jHIUjGt0VlLzFMHaDBqncrmMcDgsonZWZ2AYxoJwKgMBnH8joYPNPA1w8eeOmY/TZdRutz39CXTcQGsTUWdInzK0hAZrCzpF9OgC4vMM6FLldHp6WgwG6w+Y7cPTDt1KAERIj7URTCllsRtPBAxiM9tpfHwc0WhU+ih3GzMGhmGcltMZifMNU1OBeWlqUqvVZJEOh8OeVE9gPoOJfZZ5YgDmaxu064X+/VqthkKhgFAoJH0F6vW6GAUaLmY/UaqCGU/AXNCa7iwu+qxpYABaB8b12JiGWiwWJQuJMQXTJjIM43VP566YAVzm/WsXjW7VyUpjZi/prCAAEndgoFj3Z2Z7SgafdS0EYxoMardaLSSTSZTLZTSbTU+DGwByX2C+aQ//3Ww2kUwmRa6CRoTXspaBbqRuYsbAMIxlAaWpTyWLQVcOgJPcR7otpu5HzL/rrmasMGbKKmMSbFTv8/lEqZWGg88xPbVTNoMuLArRVSoVxONxRCIRjxxHOBz2COt1GzMGhmEsG3TGTif062t5DGDeONBnz1NDPB6XtFKeBljBHAqFZNFndTRdVHwPLvI8rVBWm7URzKBiPQOD1Xycp4KBgQHPuHt6eqzozDAM42xg+ib99VxUdRtLupK0emkkEkE0GvWomgIQwTwtxc0TBHfuzEbSjXB4PwbGa7WaCOqxmppGgeOamppCqVSSBkIMMncbMwaGYbwuYAAamBfQA+Z7IzBDiKcD1gEwI4iuIQrhabjg8zQAzPn/4/E4kskkGo2GR/VUZzTpauvp6Wk5cfDUceLECc+JJ5lMeoLU3cKMgWEYr3t072bdEEe7k3ii0P2MO5vyMI2U0hX0/wNzp5NgMCgtL3lvvo4xh3q9LtLadDfphkHlcvkV3WFnixkDwzBe93CnzjoF3aktHo973Dzs0aB7HhMaCGoVUW6CshZ8nvEDBoL5ns1mE5FIBOFwGO12G9VqVVxGoVAIjUZDWnh2GzMGhmEYgOz4daEd01MpSEc9IfZF0A16WIXMmgDWFOi2ms1mE+l0WrSYWDTHBZ7pr9Q20pIYDIDrJkDdxIyBYRgGTt/jmS6ZdrstsQGdcspANNNVqR/UbDYRDoc9jXlYs8DgNOMIWrZienoa1WpVXFEzMzMIhUJSaR0KhTy9nruFGQPDMIxXgDt9fWpgMJkZQNzl03VEF5GWnZienpYKZdYgxONx9PT0oFqtyimEEheUreB71Wo16dtgchSGYRjnGTam0ScHBn1ZPcxCMqagUmSP1cK6KxvdS9VqFZFIBJlMBolEQprg0D3E96Amk76HZRMZhmEsIVj1TBcRU0Mpa8HHuNvX0tN+v99ToJZOp6UAbWpqSk4c/GF2U09PjzW3MQzDWCzo/ulEp3kySBwKhURpVYvhabcPXUJUKWU1ciKRQCwWE6kLxgfodqKR6TZmDAzDMLqEFrijnIXuaKab7Pj9fpGdYMYS4woseksmk0in05JKSukLMwaGYRiLyOlOB50456Q1JQXydEc13f2MCz/TTBlIrtfrKJfLiEQi4kLK5/MIhULW3MYwDONCYWZmRorGotGoxz2ku6DxNAFAUlZ1b2R2gIvFYlLRbHUGhmEYi8xrPR0QLuwMKtMdxJgB4whaNZUNcQCvyJ4uYus2ZgwMwzDOkDM1CCxEY/9jSmYzy4h1B7rRDd8HmFdFZXOehcCMgWEYxnmA7iCK4NElRKkKZhSxOllXPwNzKqjUOLKiM8MwjCXCmZ4OgHmpawByImA9AcXy6DqiMdBpqKxJsGwiwzCMC5hO48EYAAXpdJ9kGgEA4k5iCupCnAz8r36JYRiGcSrOdYfOuEGtVpMaBOoaUZZCy11Q5lo36ukWZgwMwzDOgXMxCKwrYDqp7rBGAwBAhPL42EIYA3MTGYZhnCNnEz8A5txBrDjWMYFODSM23QEgKabdxoyBYRjGIsJgMQARowPgyTLSBoKuo25jxsAwDKMLnO3pgMzOzqLZbEovZIrdtdtthEIhhMNh9PT0eAxGNzFjYBiG0SXO1SAA8yeFZrPp6XY2OzuLUCiEYDCIQCDQpRHPY8bAMAyji3TDIBBmEGkhOwCWTWQYhnEh0E03DnWIaGB0jKGb2MnAMAxjAeiWy6jVannuyQK1bmPGwDAMY4E4V4NAY6CVT9lWs9uck5vo3nvvhc/nw+233y6PNZtNbN++Hb29vUgkErjhhhswNjbmed3hw4exbds2xGIx9Pf344477jgpVWrXrl3YuHEjwuEw1q9fjx07dpzLUA3DMBYFFpKdC0wnbTabS68C+YknnsCXvvQlXHHFFZ7HP/zhD+O73/0uvvGNb2D37t04evQo3vWud8nzMzMz2LZtG6ampvA///M/+Nd//Vfs2LEDn/zkJ+WaQ4cOYdu2bfid3/kd7Nu3D7fffjv+9E//FP/xH/9xtsM1DMNYVLrh2mF18kLEDHzuLO5arVaxceNG3Hffffjbv/1bvOlNb8I//MM/oFQqoa+vD//2b/+GP/zDPwQAvPDCC3jDG96APXv24Oqrr8aDDz6I3/u938PRo0cxMDAAAPjnf/5n3HnnnThx4gRCoRDuvPNOPPDAA9i/f7+857vf/W4Ui0U89NBDr2mM5XIZ6XR6wfqFGoZhLBbBYBD1eh2lUgmpVKor9zyrk8H27duxbds2bNmyxfP43r170W63PY9fcsklWLVqFfbs2QMA2LNnDy6//HIxBACwdetWlMtlPPfcc3JN5723bt0q9zgVrVYL5XLZ82MYhrEcmZqa6vo9zzgKsXPnTvzf//0fnnjiiZOeGx0dRSgUQiaT8Tw+MDCA0dFRuUYbAj7P517pmnK5jEajgWg0etJ733PPPfjUpz51ptMxDMMwcIYngyNHjuBDH/oQvvrVryISiSzUmM6Ku+66C6VSSX6OHDmy2EMyDMO4YDgjY7B3714cP34cGzduRE9PD3p6erB792784z/+I3p6ejAwMICpqSkUi0XP68bGxjA4OAgAGBwcPCm7iP9+tWtSqdQpTwUAEA6HkUqlPD+GYRjGa+OMjMHmzZvx7LPPYt++ffLz5je/GTfddJP8PRgM4pFHHpHXHDhwAIcPH8bIyAgAYGRkBM8++yyOHz8u1zz88MNIpVK49NJL5Rp9D17DexiGYRjd5YxiBslkEpdddpnnsXg8jt7eXnn8/e9/Pz7ykY8gl8shlUrhz//8zzEyMoKrr74aAHDttdfi0ksvxXvf+1585jOfwejoKP7qr/4K27dvRzgcBgDceuut+Kd/+id87GMfw/ve9z48+uij+PrXv44HHnigG3M2DMMwOuh6Gdvf//3fw+/344YbbkCr1cLWrVtx3333yfOBQADf+973cNttt2FkZATxeBw333wzPv3pT8s1a9aswQMPPIAPf/jD+NznPoeLLroIX/7yl7F169ZuD9cwDMPAWdYZXAhYnYFhGMsV5xymp6cXv87AMAzDWF6YMTAMwzDMGBiGYRhmDAzDMAyYMTAMwzBgxsAwDMOAGQPDMAwDZgwMwzAMmDEwDMMwYMbAMAzDgBkDwzAMA2YMDMMwDJgxMAzDMGDGwDAMw4AZA8MwDANmDAzDMAyYMTAMwzBgxsAwDMOAGQPDMAwDZgwMwzAMmDEwDMMwYMbAMAzDgBkDwzAMA2YMDMMwDJgxMAzDMGDGwDAMw4AZA8MwDANmDAzDMAyYMTAMwzBgxsAwDMOAGQPDMAwDZgwMwzAMmDEwDMMwYMbAMAzDgBkDwzAMA2YMDMMwDJgxMAzDMGDGwDAMw4AZA8MwDANmDAzDMAyYMTAMwzBgxsAwDMOAGQPDMAwDZgwMwzAMmDEwDMMwYMbAMAzDgBkDwzAMA0DPYg9goXDOef40DMNYLizE+rZsjUGhUAAAzMzMLPJIDMMwFoZKpYJ0Ot2Vey1bY5DL5QAAhw8f7tqHtViUy2WsXLkSR44cQSqVWuzhnBPLZS7LZR6AzWWp8kpzcc6hUqlgeHi4a++3bI2B3z8XDkmn0xf8LwVJpVI2lyXGcpkHYHNZqpxuLt3e5FoA2TAMwzBjYBiGYSxjYxAOh3H33XcjHA4v9lDOGZvL0mO5zAOwuSxVzvdcfM5yLw3DMF73LNuTgWEYhvHaMWNgGIZhmDEwDMMwzBgYhmEYWKbG4Atf+AJ+5Vd+BZFIBJs2bcL//u//LvaQTuJv/uZv4PP5PD+XXHKJPN9sNrF9+3b09vYikUjghhtuwNjYmOcehw8fxrZt2xCLxdDf34877rgD09PTCz72H/zgB3j729+O4eFh+Hw+fOtb3/I875zDJz/5SQwNDSEajWLLli342c9+5rlmYmICN910E1KpFDKZDN7//vejWq16rnnmmWfwtre9DZFIBCtXrsRnPvOZ8zqPP/7jPz7pO7ruuuuW3DwA4J577sGv//qvI5lMor+/H7//+7+PAwcOeK7p1u/Url27sHHjRoTDYaxfvx47duw473P57d/+7ZO+m1tvvXVJzeWLX/wirrjiCikaGxkZwYMPPijPL7nvwy0zdu7c6UKhkPuXf/kX99xzz7lbbrnFZTIZNzY2tthD83D33Xe7N77xje7YsWPyc+LECXn+1ltvdStXrnSPPPKIe/LJJ93VV1/t3vrWt8rz09PT7rLLLnNbtmxxTz31lPv+97/v8vm8u+uuuxZ87N///vfdX/7lX7pvfvObDoC7//77Pc/fe++9Lp1Ou29961vu6aefdu94xzvcmjVrXKPRkGuuu+46d+WVV7of//jH7oc//KFbv369e8973iPPl0olNzAw4G666Sa3f/9+97Wvfc1Fo1H3pS996bzN4+abb3bXXXed5zuamJjwXLMU5uGcc1u3bnVf+cpX3P79+92+ffvc7/7u77pVq1a5arUq13Tjd+rnP/+5i8Vi7iMf+Yh7/vnn3ec//3kXCATcQw89dF7n8lu/9Vvulltu8Xw3pVJpSc3lO9/5jnvggQfcT3/6U3fgwAH3iU98wgWDQbd//37n3NL7PpadMXjLW97itm/fLv+emZlxw8PD7p577lnEUZ3M3Xff7a688spTPlcsFl0wGHTf+MY35LGf/OQnDoDbs2ePc25uIfP7/W50dFSu+eIXv+hSqZRrtVoLOnZN5yI6OzvrBgcH3Wc/+1l5rFgsunA47L72ta8555x7/vnnHQD3xBNPyDUPPvig8/l87pe//KVzzrn77rvPZbNZz1zuvPNOt2HDhvMyD+fmjME73/nO075mKc6DHD9+3AFwu3fvds5173fqYx/7mHvjG9/oea8bb7zRbd269bzNxbk5Y/ChD33otK9ZqnPJZrPuy1/+8pL8PpaVm2hqagp79+7Fli1b5DG/348tW7Zgz549iziyU/Ozn/0Mw8PDWLt2LW666SYcPnwYALB37160223PPC655BKsWrVK5rFnzx5cfvnlGBgYkGu2bt2KcrmM55577vxORHHo0CGMjo56xp5Op7Fp0ybP2DOZDN785jfLNVu2bIHf78fjjz8u11xzzTUIhUJyzdatW3HgwAFMTk6ep9nMHcH7+/uxYcMG3HbbbaKGu9TnUSqVAMwLNnbrd2rPnj2ee/Cahfz/1TkX8tWvfhX5fB6XXXYZ7rrrLtTrdXluqc1lZmYGO3fuRK1Ww8jIyJL8PpaVUN34+DhmZmY8Hx4ADAwM4IUXXlikUZ2aTZs2YceOHdiwYQOOHTuGT33qU3jb296G/fv3Y3R0FKFQCJlMxvOagYEBjI6OAgBGR0dPOU8+t1jwvU81Nj32/v5+z/M9PT3I5XKea9asWXPSPfhcNptdkPFrrrvuOrzrXe/CmjVr8OKLL+ITn/gErr/+euzZsweBQGDJzmN2dha33347fuM3fgOXXXaZvFc3fqdOd025XEaj0UA0Gl3wuQDAH/3RH2H16tUYHh7GM888gzvvvBMHDhzAN7/5zSU1l2effRYjIyNoNptIJBK4//77cemll2Lfvn1L7vtYVsbgQuL666+Xv19xxRXYtGkTVq9eja9//etd/w9lnB3vfve75e+XX345rrjiCqxbtw67du3C5s2bF3Fkr8z27duxf/9+/OhHP1rsoZwzp5vLBz7wAfn75ZdfjqGhIWzevBkvvvgi1q1bd76HeVo2bNiAffv2oVQq4d///d9x8803Y/fu3Ys9rFOyrNxE+XwegUDgpIj82NgYBgcHF2lUr41MJoNf/dVfxcGDBzE4OIipqSkUi0XPNXoeg4ODp5wnn1ss+N6v9B0MDg7i+PHjnuenp6cxMTGxpOe3du1a5PN5HDx4UMax1ObxwQ9+EN/73vfw2GOP4aKLLpLHu/U7dbprUqlU1zcxp5vLqdi0aRMAeL6bpTCXUCiE9evX46qrrsI999yDK6+8Ep/73OeW5PexrIxBKBTCVVddhUceeUQem52dxSOPPIKRkZFFHNmrU61W8eKLL2JoaAhXXXUVgsGgZx4HDhzA4cOHZR4jIyN49tlnPYvRww8/jFQqhUsvvfS8j5+sWbMGg4ODnrGXy2U8/vjjnrEXi0Xs3btXrnn00UcxOzsr/6lHRkbwgx/8AO12W655+OGHsWHDhvPiIjoVL7/8MgqFAoaGhmSMS2Uezjl88IMfxP33349HH330JNdUt36nRkZGPPfgNd38//VqczkV+/btAwDPd7MU5tLJ7OwsWq3W0vw+zjwevrTZuXOnC4fDbseOHe755593H/jAB1wmk/FE5JcCH/3oR92uXbvcoUOH3H//93+7LVu2uHw+744fP+6cm0s7W7VqlXv00Ufdk08+6UZGRtzIyIi8nmln1157rdu3b5976KGHXF9f33lJLa1UKu6pp55yTz31lAPg/u7v/s499dRT7he/+IVzbi61NJPJuG9/+9vumWeece985ztPmVr6a7/2a+7xxx93P/rRj9zFF1/sScksFotuYGDAvfe973X79+93O3fudLFYrKspma80j0ql4v7iL/7C7dmzxx06dMj913/9l9u4caO7+OKLXbPZXFLzcM652267zaXTabdr1y5PumW9XpdruvE7xVTGO+64w/3kJz9xX/jCF7qeWvpqczl48KD79Kc/7Z588kl36NAh9+1vf9utXbvWXXPNNUtqLh//+Mfd7t273aFDh9wzzzzjPv7xjzufz+f+8z//0zm39L6PZWcMnHPu85//vFu1apULhULuLW95i/vxj3+82EM6iRtvvNENDQ25UCjkVqxY4W688UZ38OBBeb7RaLg/+7M/c9ls1sViMfcHf/AH7tixY557vPTSS+7666930WjU5fN599GPftS12+0FH/tjjz3mAJz0c/PNNzvn5tJL//qv/9oNDAy4cDjsNm/e7A4cOOC5R6FQcO95z3tcIpFwqVTK/cmf/ImrVCqea55++mn3m7/5my4cDrsVK1a4e++997zNo16vu2uvvdb19fW5YDDoVq9e7W655ZaTNhVLYR7OuVPOA4D7yle+Itd063fqsccec29605tcKBRya9eu9bzH+ZjL4cOH3TXXXONyuZwLh8Nu/fr17o477vDUGSyFubzvfe9zq1evdqFQyPX19bnNmzeLIXBu6X0fJmFtGIZhLK+YgWEYhnF2mDEwDMMwzBgYhmEYZgwMwzAMmDEwDMMwYMbAMAzDgBkDwzAMA2YMDMMwDJgxMAzDMGDGwDAMw4AZA8MwDANmDAzDMAwA/w9xeWog4gCVZ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 name="Table 1">
            <a:extLst>
              <a:ext uri="{FF2B5EF4-FFF2-40B4-BE49-F238E27FC236}">
                <a16:creationId xmlns:a16="http://schemas.microsoft.com/office/drawing/2014/main" id="{27C3A1E5-8628-856B-F2E8-6811A871575C}"/>
              </a:ext>
            </a:extLst>
          </p:cNvPr>
          <p:cNvGraphicFramePr>
            <a:graphicFrameLocks noGrp="1"/>
          </p:cNvGraphicFramePr>
          <p:nvPr>
            <p:extLst>
              <p:ext uri="{D42A27DB-BD31-4B8C-83A1-F6EECF244321}">
                <p14:modId xmlns:p14="http://schemas.microsoft.com/office/powerpoint/2010/main" val="2152066352"/>
              </p:ext>
            </p:extLst>
          </p:nvPr>
        </p:nvGraphicFramePr>
        <p:xfrm>
          <a:off x="1524000" y="2940454"/>
          <a:ext cx="6096000" cy="2465464"/>
        </p:xfrm>
        <a:graphic>
          <a:graphicData uri="http://schemas.openxmlformats.org/drawingml/2006/table">
            <a:tbl>
              <a:tblPr firstRow="1" bandRow="1">
                <a:tableStyleId>{EB344D84-9AFB-497E-A393-DC336BA19D2E}</a:tableStyleId>
              </a:tblPr>
              <a:tblGrid>
                <a:gridCol w="3048000">
                  <a:extLst>
                    <a:ext uri="{9D8B030D-6E8A-4147-A177-3AD203B41FA5}">
                      <a16:colId xmlns:a16="http://schemas.microsoft.com/office/drawing/2014/main" val="2204971988"/>
                    </a:ext>
                  </a:extLst>
                </a:gridCol>
                <a:gridCol w="3048000">
                  <a:extLst>
                    <a:ext uri="{9D8B030D-6E8A-4147-A177-3AD203B41FA5}">
                      <a16:colId xmlns:a16="http://schemas.microsoft.com/office/drawing/2014/main" val="4217701312"/>
                    </a:ext>
                  </a:extLst>
                </a:gridCol>
              </a:tblGrid>
              <a:tr h="616366">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Criteria</a:t>
                      </a:r>
                    </a:p>
                  </a:txBody>
                  <a:tcPr/>
                </a:tc>
                <a:tc>
                  <a:txBody>
                    <a:bodyPr/>
                    <a:lstStyle/>
                    <a:p>
                      <a:pPr algn="ctr"/>
                      <a:r>
                        <a:rPr lang="en-IN" sz="2000" b="0" dirty="0">
                          <a:solidFill>
                            <a:schemeClr val="tx1"/>
                          </a:solidFill>
                          <a:latin typeface="Times New Roman" panose="02020603050405020304" pitchFamily="18" charset="0"/>
                          <a:cs typeface="Times New Roman" panose="02020603050405020304" pitchFamily="18" charset="0"/>
                        </a:rPr>
                        <a:t>No. of Images</a:t>
                      </a:r>
                    </a:p>
                  </a:txBody>
                  <a:tcPr/>
                </a:tc>
                <a:extLst>
                  <a:ext uri="{0D108BD9-81ED-4DB2-BD59-A6C34878D82A}">
                    <a16:rowId xmlns:a16="http://schemas.microsoft.com/office/drawing/2014/main" val="156678761"/>
                  </a:ext>
                </a:extLst>
              </a:tr>
              <a:tr h="616366">
                <a:tc>
                  <a:txBody>
                    <a:bodyPr/>
                    <a:lstStyle/>
                    <a:p>
                      <a:pPr algn="ctr"/>
                      <a:r>
                        <a:rPr lang="en-IN" sz="2000" dirty="0">
                          <a:latin typeface="Times New Roman" panose="02020603050405020304" pitchFamily="18" charset="0"/>
                          <a:cs typeface="Times New Roman" panose="02020603050405020304" pitchFamily="18" charset="0"/>
                        </a:rPr>
                        <a:t>Train</a:t>
                      </a:r>
                    </a:p>
                  </a:txBody>
                  <a:tcPr/>
                </a:tc>
                <a:tc>
                  <a:txBody>
                    <a:bodyPr/>
                    <a:lstStyle/>
                    <a:p>
                      <a:pPr algn="ctr"/>
                      <a:r>
                        <a:rPr lang="en-IN" sz="2000" dirty="0">
                          <a:latin typeface="Times New Roman" panose="02020603050405020304" pitchFamily="18" charset="0"/>
                          <a:cs typeface="Times New Roman" panose="02020603050405020304" pitchFamily="18" charset="0"/>
                        </a:rPr>
                        <a:t>5119</a:t>
                      </a:r>
                    </a:p>
                  </a:txBody>
                  <a:tcPr/>
                </a:tc>
                <a:extLst>
                  <a:ext uri="{0D108BD9-81ED-4DB2-BD59-A6C34878D82A}">
                    <a16:rowId xmlns:a16="http://schemas.microsoft.com/office/drawing/2014/main" val="3937073680"/>
                  </a:ext>
                </a:extLst>
              </a:tr>
              <a:tr h="616366">
                <a:tc>
                  <a:txBody>
                    <a:bodyPr/>
                    <a:lstStyle/>
                    <a:p>
                      <a:pPr algn="ctr"/>
                      <a:r>
                        <a:rPr lang="en-IN" sz="2000" dirty="0">
                          <a:latin typeface="Times New Roman" panose="02020603050405020304" pitchFamily="18" charset="0"/>
                          <a:cs typeface="Times New Roman" panose="02020603050405020304" pitchFamily="18" charset="0"/>
                        </a:rPr>
                        <a:t>Test</a:t>
                      </a:r>
                    </a:p>
                  </a:txBody>
                  <a:tcPr/>
                </a:tc>
                <a:tc>
                  <a:txBody>
                    <a:bodyPr/>
                    <a:lstStyle/>
                    <a:p>
                      <a:pPr algn="ctr"/>
                      <a:r>
                        <a:rPr lang="en-IN" sz="2000" dirty="0">
                          <a:latin typeface="Times New Roman" panose="02020603050405020304" pitchFamily="18" charset="0"/>
                          <a:cs typeface="Times New Roman" panose="02020603050405020304" pitchFamily="18" charset="0"/>
                        </a:rPr>
                        <a:t>2560</a:t>
                      </a:r>
                    </a:p>
                  </a:txBody>
                  <a:tcPr/>
                </a:tc>
                <a:extLst>
                  <a:ext uri="{0D108BD9-81ED-4DB2-BD59-A6C34878D82A}">
                    <a16:rowId xmlns:a16="http://schemas.microsoft.com/office/drawing/2014/main" val="2210067715"/>
                  </a:ext>
                </a:extLst>
              </a:tr>
              <a:tr h="616366">
                <a:tc>
                  <a:txBody>
                    <a:bodyPr/>
                    <a:lstStyle/>
                    <a:p>
                      <a:pPr algn="ctr"/>
                      <a:r>
                        <a:rPr lang="en-IN" sz="2000" dirty="0">
                          <a:latin typeface="Times New Roman" panose="02020603050405020304" pitchFamily="18" charset="0"/>
                          <a:cs typeface="Times New Roman" panose="02020603050405020304" pitchFamily="18" charset="0"/>
                        </a:rPr>
                        <a:t>Val</a:t>
                      </a:r>
                    </a:p>
                  </a:txBody>
                  <a:tcPr/>
                </a:tc>
                <a:tc>
                  <a:txBody>
                    <a:bodyPr/>
                    <a:lstStyle/>
                    <a:p>
                      <a:pPr algn="ctr"/>
                      <a:r>
                        <a:rPr lang="en-IN" sz="2000" dirty="0">
                          <a:latin typeface="Times New Roman" panose="02020603050405020304" pitchFamily="18" charset="0"/>
                          <a:cs typeface="Times New Roman" panose="02020603050405020304" pitchFamily="18" charset="0"/>
                        </a:rPr>
                        <a:t>2560</a:t>
                      </a:r>
                    </a:p>
                  </a:txBody>
                  <a:tcPr/>
                </a:tc>
                <a:extLst>
                  <a:ext uri="{0D108BD9-81ED-4DB2-BD59-A6C34878D82A}">
                    <a16:rowId xmlns:a16="http://schemas.microsoft.com/office/drawing/2014/main" val="1437895421"/>
                  </a:ext>
                </a:extLst>
              </a:tr>
            </a:tbl>
          </a:graphicData>
        </a:graphic>
      </p:graphicFrame>
    </p:spTree>
    <p:extLst>
      <p:ext uri="{BB962C8B-B14F-4D97-AF65-F5344CB8AC3E}">
        <p14:creationId xmlns:p14="http://schemas.microsoft.com/office/powerpoint/2010/main" val="23355199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r>
              <a:rPr lang="en-US" altLang="en-US" sz="2000" b="1" dirty="0">
                <a:latin typeface="Times New Roman" panose="02020603050405020304" pitchFamily="18" charset="0"/>
                <a:cs typeface="Times New Roman" panose="02020603050405020304" pitchFamily="18" charset="0"/>
              </a:rPr>
              <a:t>			Algorithm for Detection of ROI in Mammography Image</a:t>
            </a:r>
            <a:endParaRPr lang="en-IN" altLang="en-US" sz="200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9C29454-ECDC-D74F-E41D-7F5B38B4A63F}"/>
              </a:ext>
            </a:extLst>
          </p:cNvPr>
          <p:cNvGraphicFramePr>
            <a:graphicFrameLocks noGrp="1"/>
          </p:cNvGraphicFramePr>
          <p:nvPr>
            <p:extLst>
              <p:ext uri="{D42A27DB-BD31-4B8C-83A1-F6EECF244321}">
                <p14:modId xmlns:p14="http://schemas.microsoft.com/office/powerpoint/2010/main" val="3893163808"/>
              </p:ext>
            </p:extLst>
          </p:nvPr>
        </p:nvGraphicFramePr>
        <p:xfrm>
          <a:off x="1725581" y="2259947"/>
          <a:ext cx="5692839" cy="3322482"/>
        </p:xfrm>
        <a:graphic>
          <a:graphicData uri="http://schemas.openxmlformats.org/drawingml/2006/table">
            <a:tbl>
              <a:tblPr firstRow="1" firstCol="1" bandRow="1"/>
              <a:tblGrid>
                <a:gridCol w="5692839">
                  <a:extLst>
                    <a:ext uri="{9D8B030D-6E8A-4147-A177-3AD203B41FA5}">
                      <a16:colId xmlns:a16="http://schemas.microsoft.com/office/drawing/2014/main" val="1526965455"/>
                    </a:ext>
                  </a:extLst>
                </a:gridCol>
              </a:tblGrid>
              <a:tr h="205353">
                <a:tc>
                  <a:txBody>
                    <a:bodyPr/>
                    <a:lstStyle/>
                    <a:p>
                      <a:pPr algn="just">
                        <a:lnSpc>
                          <a:spcPct val="107000"/>
                        </a:lnSpc>
                        <a:spcAft>
                          <a:spcPts val="800"/>
                        </a:spcAft>
                      </a:pPr>
                      <a:r>
                        <a:rPr lang="en-US" sz="1300" b="1"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Algorithm 2:Detection of ROI </a:t>
                      </a:r>
                      <a:endParaRPr lang="en-IN" sz="130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06549745"/>
                  </a:ext>
                </a:extLst>
              </a:tr>
              <a:tr h="3117129">
                <a:tc>
                  <a:txBody>
                    <a:bodyPr/>
                    <a:lstStyle/>
                    <a:p>
                      <a:pPr marL="342900" lvl="0" indent="-342900" algn="just">
                        <a:lnSpc>
                          <a:spcPct val="107000"/>
                        </a:lnSpc>
                        <a:buFont typeface="+mj-lt"/>
                        <a:buAutoNum type="arabicPeriod"/>
                      </a:pPr>
                      <a:r>
                        <a:rPr lang="en-US" sz="1300" b="1"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 </a:t>
                      </a:r>
                      <a:r>
                        <a:rPr lang="en-US" sz="130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Image (</a:t>
                      </a:r>
                      <a:r>
                        <a:rPr lang="en-US" sz="130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pre_processed_image,roi_image</a:t>
                      </a:r>
                      <a:r>
                        <a:rPr lang="en-US" sz="130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30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300" b="1"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Get </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label (</a:t>
                      </a:r>
                      <a:r>
                        <a:rPr lang="en-US" sz="1300" b="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roi_image</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buFont typeface="+mj-lt"/>
                        <a:buAutoNum type="arabicPeriod"/>
                      </a:pPr>
                      <a:r>
                        <a:rPr lang="en-US" sz="1300" b="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label_image</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label (</a:t>
                      </a:r>
                      <a:r>
                        <a:rPr lang="en-US" sz="1300" b="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roi_image</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ts val="0"/>
                        </a:spcBef>
                        <a:spcAft>
                          <a:spcPts val="0"/>
                        </a:spcAft>
                        <a:buClr>
                          <a:srgbClr val="000000"/>
                        </a:buClr>
                        <a:buSzTx/>
                        <a:buFont typeface="+mj-lt"/>
                        <a:buAutoNum type="arabicPeriod"/>
                        <a:tabLst/>
                        <a:defRPr/>
                      </a:pPr>
                      <a:r>
                        <a:rPr lang="en-US" sz="1300" b="1"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Calculate </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non zero coordinates of </a:t>
                      </a:r>
                      <a:r>
                        <a:rPr lang="en-US" sz="1300" b="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label_image</a:t>
                      </a:r>
                      <a:endParaRPr lang="en-US" sz="1300" b="1"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300" b="1"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Calculate </a:t>
                      </a:r>
                      <a:r>
                        <a:rPr lang="en-US" sz="130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bounding box coordinates</a:t>
                      </a:r>
                    </a:p>
                    <a:p>
                      <a:pPr marL="342900" lvl="0" indent="-342900" algn="just">
                        <a:lnSpc>
                          <a:spcPct val="107000"/>
                        </a:lnSpc>
                        <a:buFont typeface="+mj-lt"/>
                        <a:buAutoNum type="arabicPeriod"/>
                      </a:pPr>
                      <a:r>
                        <a:rPr lang="en-US" sz="1300" b="0" i="0" dirty="0" err="1">
                          <a:solidFill>
                            <a:schemeClr val="tx1"/>
                          </a:solidFill>
                          <a:effectLst/>
                          <a:latin typeface="Times New Roman" panose="02020603050405020304" pitchFamily="18" charset="0"/>
                          <a:cs typeface="Times New Roman" panose="02020603050405020304" pitchFamily="18" charset="0"/>
                        </a:rPr>
                        <a:t>xmin</a:t>
                      </a:r>
                      <a:r>
                        <a:rPr lang="en-US" sz="1300" b="0" i="0" dirty="0">
                          <a:solidFill>
                            <a:schemeClr val="tx1"/>
                          </a:solidFill>
                          <a:effectLst/>
                          <a:latin typeface="Times New Roman" panose="02020603050405020304" pitchFamily="18" charset="0"/>
                          <a:cs typeface="Times New Roman" panose="02020603050405020304" pitchFamily="18" charset="0"/>
                        </a:rPr>
                        <a:t> ​= </a:t>
                      </a:r>
                      <a:r>
                        <a:rPr lang="en-US" sz="1300" b="0" i="0" dirty="0" err="1">
                          <a:solidFill>
                            <a:schemeClr val="tx1"/>
                          </a:solidFill>
                          <a:effectLst/>
                          <a:latin typeface="Times New Roman" panose="02020603050405020304" pitchFamily="18" charset="0"/>
                          <a:cs typeface="Times New Roman" panose="02020603050405020304" pitchFamily="18" charset="0"/>
                        </a:rPr>
                        <a:t>bbox</a:t>
                      </a:r>
                      <a:r>
                        <a:rPr lang="en-US" sz="1300" b="0" i="0" dirty="0">
                          <a:solidFill>
                            <a:schemeClr val="tx1"/>
                          </a:solidFill>
                          <a:effectLst/>
                          <a:latin typeface="Times New Roman" panose="02020603050405020304" pitchFamily="18" charset="0"/>
                          <a:cs typeface="Times New Roman" panose="02020603050405020304" pitchFamily="18" charset="0"/>
                        </a:rPr>
                        <a:t>[1].min()</a:t>
                      </a:r>
                    </a:p>
                    <a:p>
                      <a:pPr marL="342900" lvl="0" indent="-342900" algn="just">
                        <a:lnSpc>
                          <a:spcPct val="107000"/>
                        </a:lnSpc>
                        <a:buFont typeface="+mj-lt"/>
                        <a:buAutoNum type="arabicPeriod"/>
                      </a:pPr>
                      <a:r>
                        <a:rPr lang="en-US" sz="13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ymin</a:t>
                      </a:r>
                      <a:r>
                        <a:rPr lang="en-US" sz="13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 </a:t>
                      </a:r>
                      <a:r>
                        <a:rPr lang="en-US" sz="13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bbox</a:t>
                      </a:r>
                      <a:r>
                        <a:rPr lang="en-US" sz="13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[0].min()</a:t>
                      </a:r>
                    </a:p>
                    <a:p>
                      <a:pPr marL="342900" lvl="0" indent="-342900" algn="just">
                        <a:lnSpc>
                          <a:spcPct val="107000"/>
                        </a:lnSpc>
                        <a:buFont typeface="+mj-lt"/>
                        <a:buAutoNum type="arabicPeriod"/>
                      </a:pPr>
                      <a:r>
                        <a:rPr lang="en-US" sz="13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xmax</a:t>
                      </a:r>
                      <a:r>
                        <a:rPr lang="en-US" sz="13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 </a:t>
                      </a:r>
                      <a:r>
                        <a:rPr lang="en-US" sz="13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bbox</a:t>
                      </a:r>
                      <a:r>
                        <a:rPr lang="en-US" sz="13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[1].max()</a:t>
                      </a:r>
                    </a:p>
                    <a:p>
                      <a:pPr marL="342900" lvl="0" indent="-342900" algn="just">
                        <a:lnSpc>
                          <a:spcPct val="107000"/>
                        </a:lnSpc>
                        <a:buFont typeface="+mj-lt"/>
                        <a:buAutoNum type="arabicPeriod"/>
                      </a:pPr>
                      <a:r>
                        <a:rPr lang="en-US" sz="13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ymax</a:t>
                      </a:r>
                      <a:r>
                        <a:rPr lang="en-US" sz="13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 </a:t>
                      </a:r>
                      <a:r>
                        <a:rPr lang="en-US" sz="13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bbox</a:t>
                      </a:r>
                      <a:r>
                        <a:rPr lang="en-US" sz="13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[0].max()</a:t>
                      </a:r>
                      <a:endParaRPr lang="en-IN" sz="1300" b="1"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300" b="1"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Generate </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plot</a:t>
                      </a:r>
                    </a:p>
                    <a:p>
                      <a:pPr marL="342900" lvl="0" indent="-342900" algn="just">
                        <a:lnSpc>
                          <a:spcPct val="107000"/>
                        </a:lnSpc>
                        <a:buFont typeface="+mj-lt"/>
                        <a:buAutoNum type="arabicPeriod"/>
                      </a:pPr>
                      <a:r>
                        <a:rPr lang="en-US" sz="130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pre_processed_image</a:t>
                      </a:r>
                      <a:r>
                        <a:rPr lang="en-US" sz="130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plot((</a:t>
                      </a:r>
                      <a:r>
                        <a:rPr lang="en-US" sz="1300" b="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xmin</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ymin</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xmax</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300" b="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xmin</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ymax</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300" b="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ymin</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n-US" sz="1300" b="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mammo_image</a:t>
                      </a:r>
                      <a:r>
                        <a:rPr lang="en-US" sz="1300" b="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30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pre_processed_image</a:t>
                      </a:r>
                      <a:endParaRPr lang="en-US" sz="1300" b="1"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300" b="1"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 </a:t>
                      </a:r>
                      <a:r>
                        <a:rPr lang="en-US" sz="1300" b="0" i="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mammo_image</a:t>
                      </a:r>
                      <a:endParaRPr lang="en-IN" sz="1300" i="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30757563"/>
                  </a:ext>
                </a:extLst>
              </a:tr>
            </a:tbl>
          </a:graphicData>
        </a:graphic>
      </p:graphicFrame>
    </p:spTree>
    <p:extLst>
      <p:ext uri="{BB962C8B-B14F-4D97-AF65-F5344CB8AC3E}">
        <p14:creationId xmlns:p14="http://schemas.microsoft.com/office/powerpoint/2010/main" val="23355199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Evaluation Metrics</a:t>
            </a:r>
          </a:p>
        </p:txBody>
      </p:sp>
      <mc:AlternateContent xmlns:mc="http://schemas.openxmlformats.org/markup-compatibility/2006" xmlns:a14="http://schemas.microsoft.com/office/drawing/2010/main">
        <mc:Choice Requires="a14">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a:tabLst>
                    <a:tab pos="520700" algn="l"/>
                  </a:tabLst>
                </a:pPr>
                <a:r>
                  <a:rPr lang="en-US" altLang="en-US" sz="2400" b="1" dirty="0">
                    <a:latin typeface="Times New Roman" panose="02020603050405020304" pitchFamily="18" charset="0"/>
                    <a:cs typeface="Times New Roman" panose="02020603050405020304" pitchFamily="18" charset="0"/>
                  </a:rPr>
                  <a:t>Accuracy:</a:t>
                </a:r>
              </a:p>
              <a:p>
                <a:pPr algn="just">
                  <a:spcBef>
                    <a:spcPct val="0"/>
                  </a:spcBef>
                  <a:tabLst>
                    <a:tab pos="520700" algn="l"/>
                  </a:tabLst>
                </a:pPr>
                <a:endParaRPr lang="en-US" altLang="en-US" sz="2400" b="1" dirty="0">
                  <a:latin typeface="Times New Roman" panose="02020603050405020304" pitchFamily="18" charset="0"/>
                  <a:cs typeface="Times New Roman" panose="02020603050405020304" pitchFamily="18" charset="0"/>
                </a:endParaRPr>
              </a:p>
              <a:p>
                <a:pPr algn="ctr">
                  <a:spcBef>
                    <a:spcPct val="0"/>
                  </a:spcBef>
                  <a:tabLst>
                    <a:tab pos="520700" algn="l"/>
                  </a:tabLst>
                </a:pPr>
                <a14:m>
                  <m:oMathPara xmlns:m="http://schemas.openxmlformats.org/officeDocument/2006/math">
                    <m:oMathParaPr>
                      <m:jc m:val="centerGroup"/>
                    </m:oMathParaPr>
                    <m:oMath xmlns:m="http://schemas.openxmlformats.org/officeDocument/2006/math">
                      <m:r>
                        <a:rPr lang="en-IN" altLang="en-US" sz="2400" b="0" i="1" smtClean="0">
                          <a:latin typeface="Cambria Math" panose="02040503050406030204" pitchFamily="18" charset="0"/>
                          <a:cs typeface="Times New Roman" panose="02020603050405020304" pitchFamily="18" charset="0"/>
                        </a:rPr>
                        <m:t>𝐴𝑐𝑐𝑢𝑟𝑎𝑐𝑦</m:t>
                      </m:r>
                      <m:r>
                        <a:rPr lang="en-IN" altLang="en-US" sz="2400" b="0" i="1" smtClean="0">
                          <a:latin typeface="Cambria Math" panose="02040503050406030204" pitchFamily="18" charset="0"/>
                          <a:cs typeface="Times New Roman" panose="02020603050405020304" pitchFamily="18" charset="0"/>
                        </a:rPr>
                        <m:t>= </m:t>
                      </m:r>
                      <m:f>
                        <m:fPr>
                          <m:ctrlPr>
                            <a:rPr lang="en-IN" altLang="en-US" sz="2400" b="0" i="1" smtClean="0">
                              <a:latin typeface="Cambria Math" panose="02040503050406030204" pitchFamily="18" charset="0"/>
                              <a:cs typeface="Times New Roman" panose="02020603050405020304" pitchFamily="18" charset="0"/>
                            </a:rPr>
                          </m:ctrlPr>
                        </m:fPr>
                        <m:num>
                          <m:r>
                            <a:rPr lang="en-IN" altLang="en-US" sz="2400" b="0" i="1" smtClean="0">
                              <a:latin typeface="Cambria Math" panose="02040503050406030204" pitchFamily="18" charset="0"/>
                              <a:cs typeface="Times New Roman" panose="02020603050405020304" pitchFamily="18" charset="0"/>
                            </a:rPr>
                            <m:t>𝑇𝑃</m:t>
                          </m:r>
                          <m:r>
                            <a:rPr lang="en-IN" altLang="en-US" sz="2400" b="0" i="1" smtClean="0">
                              <a:latin typeface="Cambria Math" panose="02040503050406030204" pitchFamily="18" charset="0"/>
                              <a:cs typeface="Times New Roman" panose="02020603050405020304" pitchFamily="18" charset="0"/>
                            </a:rPr>
                            <m:t>+</m:t>
                          </m:r>
                          <m:r>
                            <a:rPr lang="en-IN" altLang="en-US" sz="2400" b="0" i="1" smtClean="0">
                              <a:latin typeface="Cambria Math" panose="02040503050406030204" pitchFamily="18" charset="0"/>
                              <a:cs typeface="Times New Roman" panose="02020603050405020304" pitchFamily="18" charset="0"/>
                            </a:rPr>
                            <m:t>𝑇𝑁</m:t>
                          </m:r>
                        </m:num>
                        <m:den>
                          <m:r>
                            <a:rPr lang="en-IN" altLang="en-US" sz="2400" b="0" i="1" smtClean="0">
                              <a:latin typeface="Cambria Math" panose="02040503050406030204" pitchFamily="18" charset="0"/>
                              <a:cs typeface="Times New Roman" panose="02020603050405020304" pitchFamily="18" charset="0"/>
                            </a:rPr>
                            <m:t>𝑇𝑃</m:t>
                          </m:r>
                          <m:r>
                            <a:rPr lang="en-IN" altLang="en-US" sz="2400" b="0" i="1" smtClean="0">
                              <a:latin typeface="Cambria Math" panose="02040503050406030204" pitchFamily="18" charset="0"/>
                              <a:cs typeface="Times New Roman" panose="02020603050405020304" pitchFamily="18" charset="0"/>
                            </a:rPr>
                            <m:t>+</m:t>
                          </m:r>
                          <m:r>
                            <a:rPr lang="en-IN" altLang="en-US" sz="2400" b="0" i="1" smtClean="0">
                              <a:latin typeface="Cambria Math" panose="02040503050406030204" pitchFamily="18" charset="0"/>
                              <a:cs typeface="Times New Roman" panose="02020603050405020304" pitchFamily="18" charset="0"/>
                            </a:rPr>
                            <m:t>𝑇𝑁</m:t>
                          </m:r>
                          <m:r>
                            <a:rPr lang="en-IN" altLang="en-US" sz="2400" b="0" i="1" smtClean="0">
                              <a:latin typeface="Cambria Math" panose="02040503050406030204" pitchFamily="18" charset="0"/>
                              <a:cs typeface="Times New Roman" panose="02020603050405020304" pitchFamily="18" charset="0"/>
                            </a:rPr>
                            <m:t>+</m:t>
                          </m:r>
                          <m:r>
                            <a:rPr lang="en-IN" altLang="en-US" sz="2400" b="0" i="1" smtClean="0">
                              <a:latin typeface="Cambria Math" panose="02040503050406030204" pitchFamily="18" charset="0"/>
                              <a:cs typeface="Times New Roman" panose="02020603050405020304" pitchFamily="18" charset="0"/>
                            </a:rPr>
                            <m:t>𝐹𝑃</m:t>
                          </m:r>
                          <m:r>
                            <a:rPr lang="en-IN" altLang="en-US" sz="2400" b="0" i="1" smtClean="0">
                              <a:latin typeface="Cambria Math" panose="02040503050406030204" pitchFamily="18" charset="0"/>
                              <a:cs typeface="Times New Roman" panose="02020603050405020304" pitchFamily="18" charset="0"/>
                            </a:rPr>
                            <m:t>+</m:t>
                          </m:r>
                          <m:r>
                            <a:rPr lang="en-IN" altLang="en-US" sz="2400" b="0" i="1" smtClean="0">
                              <a:latin typeface="Cambria Math" panose="02040503050406030204" pitchFamily="18" charset="0"/>
                              <a:cs typeface="Times New Roman" panose="02020603050405020304" pitchFamily="18" charset="0"/>
                            </a:rPr>
                            <m:t>𝐹𝑁</m:t>
                          </m:r>
                        </m:den>
                      </m:f>
                    </m:oMath>
                  </m:oMathPara>
                </a14:m>
                <a:endParaRPr lang="en-US" altLang="en-US" sz="2400" dirty="0">
                  <a:latin typeface="Times New Roman" panose="02020603050405020304" pitchFamily="18" charset="0"/>
                  <a:cs typeface="Times New Roman" panose="02020603050405020304" pitchFamily="18" charset="0"/>
                </a:endParaRPr>
              </a:p>
              <a:p>
                <a:pPr algn="ctr">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True Positive (TP):</a:t>
                </a:r>
                <a:r>
                  <a:rPr lang="en-US" altLang="en-US" sz="2400" dirty="0">
                    <a:latin typeface="Times New Roman" panose="02020603050405020304" pitchFamily="18" charset="0"/>
                    <a:cs typeface="Times New Roman" panose="02020603050405020304" pitchFamily="18" charset="0"/>
                  </a:rPr>
                  <a:t> model correctly predicts a positive case.</a:t>
                </a: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True Negative (TN): </a:t>
                </a:r>
                <a:r>
                  <a:rPr lang="en-US" altLang="en-US" sz="2400" dirty="0">
                    <a:latin typeface="Times New Roman" panose="02020603050405020304" pitchFamily="18" charset="0"/>
                    <a:cs typeface="Times New Roman" panose="02020603050405020304" pitchFamily="18" charset="0"/>
                  </a:rPr>
                  <a:t>model correctly predicts a negative case.</a:t>
                </a: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False Positive (FP): </a:t>
                </a:r>
                <a:r>
                  <a:rPr lang="en-US" altLang="en-US" sz="2400" dirty="0">
                    <a:latin typeface="Times New Roman" panose="02020603050405020304" pitchFamily="18" charset="0"/>
                    <a:cs typeface="Times New Roman" panose="02020603050405020304" pitchFamily="18" charset="0"/>
                  </a:rPr>
                  <a:t>model incorrectly predicts a positive case.</a:t>
                </a: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False Negative (FN):</a:t>
                </a:r>
                <a:r>
                  <a:rPr lang="en-US" altLang="en-US" sz="2400" dirty="0">
                    <a:latin typeface="Times New Roman" panose="02020603050405020304" pitchFamily="18" charset="0"/>
                    <a:cs typeface="Times New Roman" panose="02020603050405020304" pitchFamily="18" charset="0"/>
                  </a:rPr>
                  <a:t> model incorrectly identifies a positive case as a negative case.</a:t>
                </a: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sz="2400" dirty="0">
                    <a:latin typeface="Times New Roman" pitchFamily="18" charset="0"/>
                    <a:cs typeface="Times New Roman" pitchFamily="18" charset="0"/>
                  </a:rPr>
                  <a:t>Accuracy is a measure of correct predictions divided by the total number of predictions across all classes.</a:t>
                </a:r>
                <a:endParaRPr lang="en-US" altLang="en-US" sz="2400" dirty="0">
                  <a:latin typeface="Times New Roman" pitchFamily="18" charset="0"/>
                  <a:cs typeface="Times New Roman" pitchFamily="18" charset="0"/>
                </a:endParaRPr>
              </a:p>
              <a:p>
                <a:pPr algn="just">
                  <a:spcBef>
                    <a:spcPct val="0"/>
                  </a:spcBef>
                  <a:tabLst>
                    <a:tab pos="520700" algn="l"/>
                  </a:tabLst>
                </a:pPr>
                <a:endParaRPr lang="en-US" altLang="en-US" sz="2400" dirty="0">
                  <a:latin typeface="Times New Roman" pitchFamily="18" charset="0"/>
                  <a:cs typeface="Times New Roman" pitchFamily="18" charset="0"/>
                </a:endParaRPr>
              </a:p>
              <a:p>
                <a:pPr algn="just">
                  <a:spcBef>
                    <a:spcPct val="0"/>
                  </a:spcBef>
                  <a:tabLst>
                    <a:tab pos="520700" algn="l"/>
                  </a:tabLst>
                </a:pPr>
                <a:endParaRPr lang="en-US" alt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4">
                <a:extLst>
                  <a:ext uri="{FF2B5EF4-FFF2-40B4-BE49-F238E27FC236}">
                    <a16:creationId xmlns:a16="http://schemas.microsoft.com/office/drawing/2014/main" id="{2AC777EA-34C6-0CB4-8D35-D2A5DDA7144A}"/>
                  </a:ext>
                </a:extLst>
              </p:cNvPr>
              <p:cNvSpPr txBox="1">
                <a:spLocks noRot="1" noChangeAspect="1" noMove="1" noResize="1" noEditPoints="1" noAdjustHandles="1" noChangeArrowheads="1" noChangeShapeType="1" noTextEdit="1"/>
              </p:cNvSpPr>
              <p:nvPr/>
            </p:nvSpPr>
            <p:spPr>
              <a:xfrm>
                <a:off x="195943" y="1476193"/>
                <a:ext cx="8733745" cy="4761094"/>
              </a:xfrm>
              <a:prstGeom prst="rect">
                <a:avLst/>
              </a:prstGeom>
              <a:blipFill>
                <a:blip r:embed="rId5"/>
                <a:stretch>
                  <a:fillRect l="-1047" t="-1024" r="-1117" b="-3969"/>
                </a:stretch>
              </a:blipFill>
            </p:spPr>
            <p:txBody>
              <a:bodyPr/>
              <a:lstStyle/>
              <a:p>
                <a:r>
                  <a:rPr lang="en-US">
                    <a:noFill/>
                  </a:rPr>
                  <a:t> </a:t>
                </a:r>
              </a:p>
            </p:txBody>
          </p:sp>
        </mc:Fallback>
      </mc:AlternateContent>
    </p:spTree>
    <p:extLst>
      <p:ext uri="{BB962C8B-B14F-4D97-AF65-F5344CB8AC3E}">
        <p14:creationId xmlns:p14="http://schemas.microsoft.com/office/powerpoint/2010/main" val="2289507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Evaluation Metrics</a:t>
            </a:r>
          </a:p>
        </p:txBody>
      </p:sp>
      <mc:AlternateContent xmlns:mc="http://schemas.openxmlformats.org/markup-compatibility/2006" xmlns:a14="http://schemas.microsoft.com/office/drawing/2010/main">
        <mc:Choice Requires="a14">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tabLst>
                    <a:tab pos="520700" algn="l"/>
                  </a:tabLst>
                </a:pPr>
                <a:r>
                  <a:rPr lang="en-IN" altLang="en-US" sz="2400" b="1" dirty="0">
                    <a:latin typeface="Times New Roman" panose="02020603050405020304" pitchFamily="18" charset="0"/>
                    <a:cs typeface="Times New Roman" panose="02020603050405020304" pitchFamily="18" charset="0"/>
                  </a:rPr>
                  <a:t>2.	Precision</a:t>
                </a:r>
              </a:p>
              <a:p>
                <a:pPr algn="just">
                  <a:spcBef>
                    <a:spcPct val="0"/>
                  </a:spcBef>
                  <a:tabLst>
                    <a:tab pos="520700" algn="l"/>
                  </a:tabLst>
                </a:pPr>
                <a:endParaRPr lang="en-IN" altLang="en-US" sz="2400" b="1" dirty="0">
                  <a:latin typeface="Times New Roman" panose="02020603050405020304" pitchFamily="18" charset="0"/>
                  <a:cs typeface="Times New Roman" panose="02020603050405020304" pitchFamily="18" charset="0"/>
                </a:endParaRPr>
              </a:p>
              <a:p>
                <a:pPr algn="just">
                  <a:spcBef>
                    <a:spcPct val="0"/>
                  </a:spcBef>
                  <a:tabLst>
                    <a:tab pos="520700" algn="l"/>
                  </a:tabLst>
                </a:pPr>
                <a14:m>
                  <m:oMathPara xmlns:m="http://schemas.openxmlformats.org/officeDocument/2006/math">
                    <m:oMathParaPr>
                      <m:jc m:val="centerGroup"/>
                    </m:oMathParaPr>
                    <m:oMath xmlns:m="http://schemas.openxmlformats.org/officeDocument/2006/math">
                      <m:r>
                        <a:rPr lang="en-IN" altLang="en-US" sz="2400" b="0" i="1" smtClean="0">
                          <a:latin typeface="Cambria Math" panose="02040503050406030204" pitchFamily="18" charset="0"/>
                          <a:cs typeface="Times New Roman" panose="02020603050405020304" pitchFamily="18" charset="0"/>
                        </a:rPr>
                        <m:t>𝑃𝑟𝑒𝑐𝑖𝑠𝑖𝑜𝑛</m:t>
                      </m:r>
                      <m:r>
                        <a:rPr lang="en-IN" altLang="en-US" sz="2400" b="0" i="1" smtClean="0">
                          <a:latin typeface="Cambria Math" panose="02040503050406030204" pitchFamily="18" charset="0"/>
                          <a:cs typeface="Times New Roman" panose="02020603050405020304" pitchFamily="18" charset="0"/>
                        </a:rPr>
                        <m:t>= </m:t>
                      </m:r>
                      <m:f>
                        <m:fPr>
                          <m:ctrlPr>
                            <a:rPr lang="en-IN" altLang="en-US" sz="2400" b="0" i="1" smtClean="0">
                              <a:latin typeface="Cambria Math" panose="02040503050406030204" pitchFamily="18" charset="0"/>
                              <a:cs typeface="Times New Roman" panose="02020603050405020304" pitchFamily="18" charset="0"/>
                            </a:rPr>
                          </m:ctrlPr>
                        </m:fPr>
                        <m:num>
                          <m:r>
                            <a:rPr lang="en-IN" altLang="en-US" sz="2400" b="0" i="1" smtClean="0">
                              <a:latin typeface="Cambria Math" panose="02040503050406030204" pitchFamily="18" charset="0"/>
                              <a:cs typeface="Times New Roman" panose="02020603050405020304" pitchFamily="18" charset="0"/>
                            </a:rPr>
                            <m:t>𝑇𝑃</m:t>
                          </m:r>
                        </m:num>
                        <m:den>
                          <m:r>
                            <a:rPr lang="en-IN" altLang="en-US" sz="2400" b="0" i="1" smtClean="0">
                              <a:latin typeface="Cambria Math" panose="02040503050406030204" pitchFamily="18" charset="0"/>
                              <a:cs typeface="Times New Roman" panose="02020603050405020304" pitchFamily="18" charset="0"/>
                            </a:rPr>
                            <m:t>𝑇𝑃</m:t>
                          </m:r>
                          <m:r>
                            <a:rPr lang="en-IN" altLang="en-US" sz="2400" b="0" i="1" smtClean="0">
                              <a:latin typeface="Cambria Math" panose="02040503050406030204" pitchFamily="18" charset="0"/>
                              <a:cs typeface="Times New Roman" panose="02020603050405020304" pitchFamily="18" charset="0"/>
                            </a:rPr>
                            <m:t>+</m:t>
                          </m:r>
                          <m:r>
                            <a:rPr lang="en-IN" altLang="en-US" sz="2400" b="0" i="1" smtClean="0">
                              <a:latin typeface="Cambria Math" panose="02040503050406030204" pitchFamily="18" charset="0"/>
                              <a:cs typeface="Times New Roman" panose="02020603050405020304" pitchFamily="18" charset="0"/>
                            </a:rPr>
                            <m:t>𝐹𝑃</m:t>
                          </m:r>
                        </m:den>
                      </m:f>
                    </m:oMath>
                  </m:oMathPara>
                </a14:m>
                <a:endParaRPr lang="en-IN"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IN"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True Positive (TP): </a:t>
                </a:r>
                <a:r>
                  <a:rPr lang="en-US" altLang="en-US" sz="2400" dirty="0">
                    <a:latin typeface="Times New Roman" panose="02020603050405020304" pitchFamily="18" charset="0"/>
                    <a:cs typeface="Times New Roman" panose="02020603050405020304" pitchFamily="18" charset="0"/>
                  </a:rPr>
                  <a:t>model correctly predicts a positive case.</a:t>
                </a: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False Positive (FP): </a:t>
                </a:r>
                <a:r>
                  <a:rPr lang="en-US" altLang="en-US" sz="2400" dirty="0">
                    <a:latin typeface="Times New Roman" panose="02020603050405020304" pitchFamily="18" charset="0"/>
                    <a:cs typeface="Times New Roman" panose="02020603050405020304" pitchFamily="18" charset="0"/>
                  </a:rPr>
                  <a:t>model incorrectly predicts a positive case.</a:t>
                </a: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Precision measures the ability of a model to avoid identifying negative cases as positive cases.</a:t>
                </a:r>
                <a:endParaRPr lang="en-IN" alt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4">
                <a:extLst>
                  <a:ext uri="{FF2B5EF4-FFF2-40B4-BE49-F238E27FC236}">
                    <a16:creationId xmlns:a16="http://schemas.microsoft.com/office/drawing/2014/main" id="{2AC777EA-34C6-0CB4-8D35-D2A5DDA7144A}"/>
                  </a:ext>
                </a:extLst>
              </p:cNvPr>
              <p:cNvSpPr txBox="1">
                <a:spLocks noRot="1" noChangeAspect="1" noMove="1" noResize="1" noEditPoints="1" noAdjustHandles="1" noChangeArrowheads="1" noChangeShapeType="1" noTextEdit="1"/>
              </p:cNvSpPr>
              <p:nvPr/>
            </p:nvSpPr>
            <p:spPr>
              <a:xfrm>
                <a:off x="195943" y="1476193"/>
                <a:ext cx="8733745" cy="4761094"/>
              </a:xfrm>
              <a:prstGeom prst="rect">
                <a:avLst/>
              </a:prstGeom>
              <a:blipFill>
                <a:blip r:embed="rId5"/>
                <a:stretch>
                  <a:fillRect l="-1047" t="-1024" r="-1117"/>
                </a:stretch>
              </a:blipFill>
            </p:spPr>
            <p:txBody>
              <a:bodyPr/>
              <a:lstStyle/>
              <a:p>
                <a:r>
                  <a:rPr lang="en-US">
                    <a:noFill/>
                  </a:rPr>
                  <a:t> </a:t>
                </a:r>
              </a:p>
            </p:txBody>
          </p:sp>
        </mc:Fallback>
      </mc:AlternateContent>
    </p:spTree>
    <p:extLst>
      <p:ext uri="{BB962C8B-B14F-4D97-AF65-F5344CB8AC3E}">
        <p14:creationId xmlns:p14="http://schemas.microsoft.com/office/powerpoint/2010/main" val="1889075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Evaluation Metrics</a:t>
            </a:r>
          </a:p>
        </p:txBody>
      </p:sp>
      <mc:AlternateContent xmlns:mc="http://schemas.openxmlformats.org/markup-compatibility/2006" xmlns:a14="http://schemas.microsoft.com/office/drawing/2010/main">
        <mc:Choice Requires="a14">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3.	Recall</a:t>
                </a:r>
              </a:p>
              <a:p>
                <a:pPr algn="just">
                  <a:spcBef>
                    <a:spcPct val="0"/>
                  </a:spcBef>
                  <a:tabLst>
                    <a:tab pos="520700" algn="l"/>
                  </a:tabLst>
                </a:pPr>
                <a:endParaRPr lang="en-US" altLang="en-US" sz="2400" b="1" dirty="0">
                  <a:latin typeface="Times New Roman" panose="02020603050405020304" pitchFamily="18" charset="0"/>
                  <a:cs typeface="Times New Roman" panose="02020603050405020304" pitchFamily="18" charset="0"/>
                </a:endParaRPr>
              </a:p>
              <a:p>
                <a:pPr algn="ctr">
                  <a:spcBef>
                    <a:spcPct val="0"/>
                  </a:spcBef>
                  <a:tabLst>
                    <a:tab pos="520700" algn="l"/>
                  </a:tabLst>
                </a:pPr>
                <a14:m>
                  <m:oMathPara xmlns:m="http://schemas.openxmlformats.org/officeDocument/2006/math">
                    <m:oMathParaPr>
                      <m:jc m:val="centerGroup"/>
                    </m:oMathParaPr>
                    <m:oMath xmlns:m="http://schemas.openxmlformats.org/officeDocument/2006/math">
                      <m:r>
                        <a:rPr lang="en-IN" altLang="en-US" sz="2400" b="0" i="1" smtClean="0">
                          <a:latin typeface="Cambria Math" panose="02040503050406030204" pitchFamily="18" charset="0"/>
                          <a:cs typeface="Times New Roman" panose="02020603050405020304" pitchFamily="18" charset="0"/>
                        </a:rPr>
                        <m:t>𝑅𝑒𝑐𝑎𝑙𝑙</m:t>
                      </m:r>
                      <m:r>
                        <a:rPr lang="en-IN" altLang="en-US" sz="2400" b="0" i="1" smtClean="0">
                          <a:latin typeface="Cambria Math" panose="02040503050406030204" pitchFamily="18" charset="0"/>
                          <a:cs typeface="Times New Roman" panose="02020603050405020304" pitchFamily="18" charset="0"/>
                        </a:rPr>
                        <m:t>= </m:t>
                      </m:r>
                      <m:f>
                        <m:fPr>
                          <m:ctrlPr>
                            <a:rPr lang="en-IN" altLang="en-US" sz="2400" i="1" smtClean="0">
                              <a:latin typeface="Cambria Math" panose="02040503050406030204" pitchFamily="18" charset="0"/>
                              <a:cs typeface="Times New Roman" panose="02020603050405020304" pitchFamily="18" charset="0"/>
                            </a:rPr>
                          </m:ctrlPr>
                        </m:fPr>
                        <m:num>
                          <m:r>
                            <a:rPr lang="en-IN" altLang="en-US" sz="2400" b="0" i="1" smtClean="0">
                              <a:latin typeface="Cambria Math" panose="02040503050406030204" pitchFamily="18" charset="0"/>
                              <a:cs typeface="Times New Roman" panose="02020603050405020304" pitchFamily="18" charset="0"/>
                            </a:rPr>
                            <m:t>𝑇𝑃</m:t>
                          </m:r>
                        </m:num>
                        <m:den>
                          <m:r>
                            <a:rPr lang="en-IN" altLang="en-US" sz="2400" b="0" i="1" smtClean="0">
                              <a:latin typeface="Cambria Math" panose="02040503050406030204" pitchFamily="18" charset="0"/>
                              <a:cs typeface="Times New Roman" panose="02020603050405020304" pitchFamily="18" charset="0"/>
                            </a:rPr>
                            <m:t>𝑇𝑃</m:t>
                          </m:r>
                          <m:r>
                            <a:rPr lang="en-IN" altLang="en-US" sz="2400" b="0" i="1" smtClean="0">
                              <a:latin typeface="Cambria Math" panose="02040503050406030204" pitchFamily="18" charset="0"/>
                              <a:cs typeface="Times New Roman" panose="02020603050405020304" pitchFamily="18" charset="0"/>
                            </a:rPr>
                            <m:t>+</m:t>
                          </m:r>
                          <m:r>
                            <a:rPr lang="en-IN" altLang="en-US" sz="2400" b="0" i="1" smtClean="0">
                              <a:latin typeface="Cambria Math" panose="02040503050406030204" pitchFamily="18" charset="0"/>
                              <a:cs typeface="Times New Roman" panose="02020603050405020304" pitchFamily="18" charset="0"/>
                            </a:rPr>
                            <m:t>𝐹𝑁</m:t>
                          </m:r>
                        </m:den>
                      </m:f>
                    </m:oMath>
                  </m:oMathPara>
                </a14:m>
                <a:endParaRPr lang="en-US" altLang="en-US" sz="2400" dirty="0">
                  <a:latin typeface="Times New Roman" panose="02020603050405020304" pitchFamily="18" charset="0"/>
                  <a:cs typeface="Times New Roman" panose="02020603050405020304" pitchFamily="18" charset="0"/>
                </a:endParaRPr>
              </a:p>
              <a:p>
                <a:pPr algn="ctr">
                  <a:spcBef>
                    <a:spcPct val="0"/>
                  </a:spcBef>
                  <a:tabLst>
                    <a:tab pos="520700" algn="l"/>
                  </a:tabLst>
                </a:pPr>
                <a:endParaRPr lang="en-US" altLang="en-US" sz="2400" b="1" dirty="0">
                  <a:latin typeface="Times New Roman" panose="02020603050405020304" pitchFamily="18" charset="0"/>
                  <a:cs typeface="Times New Roman" panose="02020603050405020304" pitchFamily="18" charset="0"/>
                </a:endParaRPr>
              </a:p>
              <a:p>
                <a:pPr>
                  <a:lnSpc>
                    <a:spcPct val="107000"/>
                  </a:lnSpc>
                  <a:spcAft>
                    <a:spcPts val="800"/>
                  </a:spcAft>
                </a:pPr>
                <a:r>
                  <a:rPr lang="en-US" sz="2400" b="1" dirty="0">
                    <a:effectLst/>
                    <a:latin typeface="Times New Roman" panose="02020603050405020304" pitchFamily="18" charset="0"/>
                    <a:ea typeface="Calibri" panose="020F0502020204030204" pitchFamily="34" charset="0"/>
                    <a:cs typeface="Latha" panose="020B0604020202020204" pitchFamily="34" charset="0"/>
                  </a:rPr>
                  <a:t>True Positive (TP):</a:t>
                </a:r>
                <a:r>
                  <a:rPr lang="en-US" sz="2400" dirty="0">
                    <a:effectLst/>
                    <a:latin typeface="Times New Roman" panose="02020603050405020304" pitchFamily="18" charset="0"/>
                    <a:ea typeface="Calibri" panose="020F0502020204030204" pitchFamily="34" charset="0"/>
                    <a:cs typeface="Latha" panose="020B0604020202020204" pitchFamily="34" charset="0"/>
                  </a:rPr>
                  <a:t> model correctly predicts a positive case.</a:t>
                </a:r>
                <a:endParaRPr lang="en-US" sz="2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2400" b="1" dirty="0">
                    <a:effectLst/>
                    <a:latin typeface="Times New Roman" panose="02020603050405020304" pitchFamily="18" charset="0"/>
                    <a:ea typeface="Calibri" panose="020F0502020204030204" pitchFamily="34" charset="0"/>
                    <a:cs typeface="Latha" panose="020B0604020202020204" pitchFamily="34" charset="0"/>
                  </a:rPr>
                  <a:t>False Negative (FN):</a:t>
                </a:r>
                <a:r>
                  <a:rPr lang="en-US" sz="2400" dirty="0">
                    <a:effectLst/>
                    <a:latin typeface="Times New Roman" panose="02020603050405020304" pitchFamily="18" charset="0"/>
                    <a:ea typeface="Calibri" panose="020F0502020204030204" pitchFamily="34" charset="0"/>
                    <a:cs typeface="Latha" panose="020B0604020202020204" pitchFamily="34" charset="0"/>
                  </a:rPr>
                  <a:t> model incorrectly identifies a positive case as a negative case.</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Recall focuses on the ability to capture all positive instances.</a:t>
                </a:r>
              </a:p>
              <a:p>
                <a:pPr>
                  <a:lnSpc>
                    <a:spcPct val="107000"/>
                  </a:lnSpc>
                  <a:spcAft>
                    <a:spcPts val="800"/>
                  </a:spcAft>
                </a:pPr>
                <a:br>
                  <a:rPr lang="en-US" sz="2400" dirty="0">
                    <a:effectLst/>
                    <a:latin typeface="Calibri" panose="020F0502020204030204" pitchFamily="34" charset="0"/>
                    <a:ea typeface="Calibri" panose="020F0502020204030204" pitchFamily="34" charset="0"/>
                    <a:cs typeface="Latha" panose="020B0604020202020204" pitchFamily="34" charset="0"/>
                  </a:rPr>
                </a:br>
                <a:endParaRPr lang="en-US" sz="2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endParaRPr lang="en-US" sz="2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Latha" panose="020B0604020202020204" pitchFamily="34" charset="0"/>
                  </a:rPr>
                  <a:t> </a:t>
                </a:r>
                <a:endParaRPr lang="en-IN" altLang="en-US" sz="2400" b="1" dirty="0">
                  <a:latin typeface="Times New Roman" panose="02020603050405020304" pitchFamily="18" charset="0"/>
                  <a:cs typeface="Times New Roman" panose="02020603050405020304" pitchFamily="18" charset="0"/>
                </a:endParaRPr>
              </a:p>
            </p:txBody>
          </p:sp>
        </mc:Choice>
        <mc:Fallback xmlns="">
          <p:sp>
            <p:nvSpPr>
              <p:cNvPr id="3" name="Content Placeholder 4">
                <a:extLst>
                  <a:ext uri="{FF2B5EF4-FFF2-40B4-BE49-F238E27FC236}">
                    <a16:creationId xmlns:a16="http://schemas.microsoft.com/office/drawing/2014/main" id="{2AC777EA-34C6-0CB4-8D35-D2A5DDA7144A}"/>
                  </a:ext>
                </a:extLst>
              </p:cNvPr>
              <p:cNvSpPr txBox="1">
                <a:spLocks noRot="1" noChangeAspect="1" noMove="1" noResize="1" noEditPoints="1" noAdjustHandles="1" noChangeArrowheads="1" noChangeShapeType="1" noTextEdit="1"/>
              </p:cNvSpPr>
              <p:nvPr/>
            </p:nvSpPr>
            <p:spPr>
              <a:xfrm>
                <a:off x="195943" y="1476193"/>
                <a:ext cx="8733745" cy="4761094"/>
              </a:xfrm>
              <a:prstGeom prst="rect">
                <a:avLst/>
              </a:prstGeom>
              <a:blipFill>
                <a:blip r:embed="rId5"/>
                <a:stretch>
                  <a:fillRect l="-1047" t="-1024" r="-1465"/>
                </a:stretch>
              </a:blipFill>
            </p:spPr>
            <p:txBody>
              <a:bodyPr/>
              <a:lstStyle/>
              <a:p>
                <a:r>
                  <a:rPr lang="en-US">
                    <a:noFill/>
                  </a:rPr>
                  <a:t> </a:t>
                </a:r>
              </a:p>
            </p:txBody>
          </p:sp>
        </mc:Fallback>
      </mc:AlternateContent>
    </p:spTree>
    <p:extLst>
      <p:ext uri="{BB962C8B-B14F-4D97-AF65-F5344CB8AC3E}">
        <p14:creationId xmlns:p14="http://schemas.microsoft.com/office/powerpoint/2010/main" val="325141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E9FA"/>
        </a:solidFill>
        <a:effectLst/>
      </p:bgPr>
    </p:bg>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1077178"/>
          </a:xfrm>
          <a:prstGeom prst="rect">
            <a:avLst/>
          </a:prstGeom>
          <a:noFill/>
          <a:ln>
            <a:noFill/>
          </a:ln>
        </p:spPr>
        <p:txBody>
          <a:bodyPr spcFirstLastPara="1" wrap="square" lIns="91425" tIns="45700" rIns="91425" bIns="45700" anchor="t" anchorCtr="0">
            <a:spAutoFit/>
          </a:bodyPr>
          <a:lstStyle/>
          <a:p>
            <a:pPr algn="ctr" rtl="0"/>
            <a:r>
              <a:rPr lang="en-US" sz="3200" b="1" i="0" u="none" strike="noStrike" cap="none" dirty="0">
                <a:solidFill>
                  <a:schemeClr val="dk1"/>
                </a:solidFill>
                <a:latin typeface="Times New Roman"/>
                <a:ea typeface="Times New Roman"/>
                <a:cs typeface="Times New Roman"/>
                <a:sym typeface="Times New Roman"/>
              </a:rPr>
              <a:t>Literature Survey - 1</a:t>
            </a:r>
            <a:endParaRPr lang="en-IN" sz="3200" b="0" i="0" u="none" strike="noStrike" baseline="0" dirty="0">
              <a:solidFill>
                <a:srgbClr val="C0000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3200"/>
              <a:buFont typeface="Times New Roman"/>
              <a:buNone/>
            </a:pPr>
            <a:endParaRPr lang="en-US" sz="3200" b="1" i="0" u="none" strike="noStrike" cap="none" dirty="0">
              <a:solidFill>
                <a:schemeClr val="dk1"/>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spcBef>
                <a:spcPct val="0"/>
              </a:spcBef>
              <a:buFontTx/>
              <a:buNone/>
              <a:tabLst>
                <a:tab pos="520700" algn="l"/>
              </a:tabLst>
              <a:defRPr/>
            </a:pPr>
            <a:r>
              <a:rPr lang="en-US" altLang="en-US" sz="2400" dirty="0">
                <a:latin typeface="Times New Roman" panose="02020603050405020304" pitchFamily="18" charset="0"/>
                <a:cs typeface="Times New Roman" panose="02020603050405020304" pitchFamily="18" charset="0"/>
              </a:rPr>
              <a:t>	</a:t>
            </a:r>
          </a:p>
          <a:p>
            <a:pPr marL="0" indent="0" algn="just">
              <a:spcBef>
                <a:spcPct val="0"/>
              </a:spcBef>
              <a:buFontTx/>
              <a:buNone/>
              <a:tabLst>
                <a:tab pos="520700" algn="l"/>
              </a:tabLst>
              <a:defRPr/>
            </a:pPr>
            <a:r>
              <a:rPr lang="en-US" altLang="en-US" sz="2400" dirty="0">
                <a:solidFill>
                  <a:srgbClr val="C00000"/>
                </a:solidFill>
                <a:latin typeface="Times New Roman" panose="02020603050405020304" pitchFamily="18" charset="0"/>
                <a:cs typeface="Times New Roman" panose="02020603050405020304" pitchFamily="18" charset="0"/>
              </a:rPr>
              <a:t>Lydia </a:t>
            </a:r>
            <a:r>
              <a:rPr lang="en-US" altLang="en-US" sz="2400" dirty="0" err="1">
                <a:solidFill>
                  <a:srgbClr val="C00000"/>
                </a:solidFill>
                <a:latin typeface="Times New Roman" panose="02020603050405020304" pitchFamily="18" charset="0"/>
                <a:cs typeface="Times New Roman" panose="02020603050405020304" pitchFamily="18" charset="0"/>
              </a:rPr>
              <a:t>Bouzar-Benlabiod</a:t>
            </a:r>
            <a:r>
              <a:rPr lang="en-US" altLang="en-US" sz="2400" dirty="0">
                <a:solidFill>
                  <a:srgbClr val="C00000"/>
                </a:solidFill>
                <a:latin typeface="Times New Roman" panose="02020603050405020304" pitchFamily="18" charset="0"/>
                <a:cs typeface="Times New Roman" panose="02020603050405020304" pitchFamily="18" charset="0"/>
              </a:rPr>
              <a:t> </a:t>
            </a:r>
            <a:r>
              <a:rPr lang="en-US" altLang="en-US" sz="2400" i="1" dirty="0">
                <a:solidFill>
                  <a:srgbClr val="C00000"/>
                </a:solidFill>
                <a:latin typeface="Times New Roman" panose="02020603050405020304" pitchFamily="18" charset="0"/>
                <a:cs typeface="Times New Roman" panose="02020603050405020304" pitchFamily="18" charset="0"/>
              </a:rPr>
              <a:t>et al. </a:t>
            </a:r>
            <a:r>
              <a:rPr lang="en-US" altLang="en-US" sz="2400" dirty="0">
                <a:solidFill>
                  <a:srgbClr val="C00000"/>
                </a:solidFill>
                <a:latin typeface="Times New Roman" panose="02020603050405020304" pitchFamily="18" charset="0"/>
                <a:cs typeface="Times New Roman" panose="02020603050405020304" pitchFamily="18" charset="0"/>
              </a:rPr>
              <a:t>(2023)</a:t>
            </a:r>
            <a:r>
              <a:rPr lang="en-US" altLang="en-US" sz="2400" i="1" dirty="0">
                <a:solidFill>
                  <a:srgbClr val="C00000"/>
                </a:solidFill>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rPr>
              <a:t>proposed</a:t>
            </a:r>
            <a:r>
              <a:rPr lang="en-US" altLang="en-US" sz="2400" dirty="0">
                <a:latin typeface="Times New Roman" panose="02020603050405020304" pitchFamily="18" charset="0"/>
                <a:cs typeface="Times New Roman" panose="02020603050405020304" pitchFamily="18" charset="0"/>
              </a:rPr>
              <a:t> a model in which they first used </a:t>
            </a:r>
            <a:r>
              <a:rPr lang="en-US" altLang="en-US" sz="2400" b="1" dirty="0" err="1">
                <a:latin typeface="Times New Roman" panose="02020603050405020304" pitchFamily="18" charset="0"/>
                <a:cs typeface="Times New Roman" panose="02020603050405020304" pitchFamily="18" charset="0"/>
              </a:rPr>
              <a:t>ResNet</a:t>
            </a:r>
            <a:r>
              <a:rPr lang="en-US" altLang="en-US" sz="2400" dirty="0">
                <a:latin typeface="Times New Roman" panose="02020603050405020304" pitchFamily="18" charset="0"/>
                <a:cs typeface="Times New Roman" panose="02020603050405020304" pitchFamily="18" charset="0"/>
              </a:rPr>
              <a:t> to conduct data cleansing on the CBIS-DDSM dataset, then combined </a:t>
            </a:r>
            <a:r>
              <a:rPr lang="en-US" altLang="en-US" sz="2400" b="1" dirty="0">
                <a:latin typeface="Times New Roman" panose="02020603050405020304" pitchFamily="18" charset="0"/>
                <a:cs typeface="Times New Roman" panose="02020603050405020304" pitchFamily="18" charset="0"/>
              </a:rPr>
              <a:t>SE-</a:t>
            </a:r>
            <a:r>
              <a:rPr lang="en-US" altLang="en-US" sz="2400" b="1" dirty="0" err="1">
                <a:latin typeface="Times New Roman" panose="02020603050405020304" pitchFamily="18" charset="0"/>
                <a:cs typeface="Times New Roman" panose="02020603050405020304" pitchFamily="18" charset="0"/>
              </a:rPr>
              <a:t>ResNet</a:t>
            </a:r>
            <a:r>
              <a:rPr lang="en-US" altLang="en-US" sz="2400" dirty="0">
                <a:latin typeface="Times New Roman" panose="02020603050405020304" pitchFamily="18" charset="0"/>
                <a:cs typeface="Times New Roman" panose="02020603050405020304" pitchFamily="18" charset="0"/>
              </a:rPr>
              <a:t> for segmentation and CBR(Case-based reasoning) for interpretable classification, and finally proposed a similarity measure for the CBR Retrieve module. </a:t>
            </a:r>
          </a:p>
        </p:txBody>
      </p:sp>
      <p:sp>
        <p:nvSpPr>
          <p:cNvPr id="3" name="Rectangle 2">
            <a:extLst>
              <a:ext uri="{FF2B5EF4-FFF2-40B4-BE49-F238E27FC236}">
                <a16:creationId xmlns:a16="http://schemas.microsoft.com/office/drawing/2014/main" id="{E68772FD-0BBD-119D-4058-8A408CC1D5DD}"/>
              </a:ext>
            </a:extLst>
          </p:cNvPr>
          <p:cNvSpPr/>
          <p:nvPr/>
        </p:nvSpPr>
        <p:spPr>
          <a:xfrm>
            <a:off x="406399" y="5242719"/>
            <a:ext cx="8585201" cy="830997"/>
          </a:xfrm>
          <a:prstGeom prst="rect">
            <a:avLst/>
          </a:prstGeom>
        </p:spPr>
        <p:txBody>
          <a:bodyPr wrap="square">
            <a:spAutoFit/>
          </a:bodyPr>
          <a:lstStyle/>
          <a:p>
            <a:pPr algn="just">
              <a:defRPr/>
            </a:pPr>
            <a:r>
              <a:rPr lang="en-US" sz="1600" dirty="0">
                <a:latin typeface="Times New Roman" pitchFamily="18" charset="0"/>
                <a:cs typeface="Times New Roman" pitchFamily="18" charset="0"/>
              </a:rPr>
              <a:t>Lydia </a:t>
            </a:r>
            <a:r>
              <a:rPr lang="en-US" sz="1600" dirty="0" err="1">
                <a:latin typeface="Times New Roman" pitchFamily="18" charset="0"/>
                <a:cs typeface="Times New Roman" pitchFamily="18" charset="0"/>
              </a:rPr>
              <a:t>Bouzar-Benlabiod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Khaled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Harrar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Lahcen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Yamoun</a:t>
            </a:r>
            <a:r>
              <a:rPr lang="en-US" sz="1600" dirty="0">
                <a:latin typeface="Times New Roman" pitchFamily="18" charset="0"/>
                <a:cs typeface="Times New Roman" pitchFamily="18" charset="0"/>
              </a:rPr>
              <a:t>, Mustapha </a:t>
            </a:r>
            <a:r>
              <a:rPr lang="en-US" sz="1600" dirty="0" err="1">
                <a:latin typeface="Times New Roman" pitchFamily="18" charset="0"/>
                <a:cs typeface="Times New Roman" pitchFamily="18" charset="0"/>
              </a:rPr>
              <a:t>Yacine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Khodja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Moulay</a:t>
            </a:r>
            <a:r>
              <a:rPr lang="en-US" sz="1600" dirty="0">
                <a:latin typeface="Times New Roman" pitchFamily="18" charset="0"/>
                <a:cs typeface="Times New Roman" pitchFamily="18" charset="0"/>
              </a:rPr>
              <a:t> A. </a:t>
            </a:r>
            <a:r>
              <a:rPr lang="en-US" sz="1600" dirty="0" err="1">
                <a:latin typeface="Times New Roman" pitchFamily="18" charset="0"/>
                <a:cs typeface="Times New Roman" pitchFamily="18" charset="0"/>
              </a:rPr>
              <a:t>Akhloufi</a:t>
            </a:r>
            <a:r>
              <a:rPr lang="en-US" sz="1600" dirty="0">
                <a:latin typeface="Times New Roman" pitchFamily="18" charset="0"/>
                <a:cs typeface="Times New Roman" pitchFamily="18" charset="0"/>
              </a:rPr>
              <a:t>, A novel breast cancer detection architecture based on a CNN-CBR system for mammogram classification, Computers in Biology and Medicine, Volume 163, 2023, 107133, ISSN 0010-4825.</a:t>
            </a:r>
            <a:endParaRPr 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7566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Implementation results and discussion </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pPr>
            <a:r>
              <a:rPr lang="en-IN" altLang="en-US" sz="2400" dirty="0">
                <a:latin typeface="Times New Roman" panose="02020603050405020304" pitchFamily="18" charset="0"/>
                <a:cs typeface="Times New Roman" panose="02020603050405020304" pitchFamily="18" charset="0"/>
              </a:rPr>
              <a:t>Output for Data Pre-processing</a:t>
            </a:r>
          </a:p>
        </p:txBody>
      </p:sp>
      <p:pic>
        <p:nvPicPr>
          <p:cNvPr id="7" name="Picture 6">
            <a:extLst>
              <a:ext uri="{FF2B5EF4-FFF2-40B4-BE49-F238E27FC236}">
                <a16:creationId xmlns:a16="http://schemas.microsoft.com/office/drawing/2014/main" id="{E2CC1127-7B17-4610-A785-ED5E83532E3D}"/>
              </a:ext>
            </a:extLst>
          </p:cNvPr>
          <p:cNvPicPr>
            <a:picLocks noChangeAspect="1"/>
          </p:cNvPicPr>
          <p:nvPr/>
        </p:nvPicPr>
        <p:blipFill>
          <a:blip r:embed="rId5"/>
          <a:stretch>
            <a:fillRect/>
          </a:stretch>
        </p:blipFill>
        <p:spPr>
          <a:xfrm>
            <a:off x="856223" y="4260978"/>
            <a:ext cx="1526689" cy="2218338"/>
          </a:xfrm>
          <a:prstGeom prst="rect">
            <a:avLst/>
          </a:prstGeom>
        </p:spPr>
      </p:pic>
      <p:pic>
        <p:nvPicPr>
          <p:cNvPr id="9" name="Picture 8">
            <a:extLst>
              <a:ext uri="{FF2B5EF4-FFF2-40B4-BE49-F238E27FC236}">
                <a16:creationId xmlns:a16="http://schemas.microsoft.com/office/drawing/2014/main" id="{EE89A61A-8C06-1A01-B874-C1F47EEF4528}"/>
              </a:ext>
            </a:extLst>
          </p:cNvPr>
          <p:cNvPicPr>
            <a:picLocks noChangeAspect="1"/>
          </p:cNvPicPr>
          <p:nvPr/>
        </p:nvPicPr>
        <p:blipFill>
          <a:blip r:embed="rId6"/>
          <a:stretch>
            <a:fillRect/>
          </a:stretch>
        </p:blipFill>
        <p:spPr>
          <a:xfrm>
            <a:off x="880613" y="1948641"/>
            <a:ext cx="1526400" cy="2217918"/>
          </a:xfrm>
          <a:prstGeom prst="rect">
            <a:avLst/>
          </a:prstGeom>
        </p:spPr>
      </p:pic>
      <p:pic>
        <p:nvPicPr>
          <p:cNvPr id="11" name="Picture 10">
            <a:extLst>
              <a:ext uri="{FF2B5EF4-FFF2-40B4-BE49-F238E27FC236}">
                <a16:creationId xmlns:a16="http://schemas.microsoft.com/office/drawing/2014/main" id="{B7FAE0E9-521F-44E3-F903-9C874883BABC}"/>
              </a:ext>
            </a:extLst>
          </p:cNvPr>
          <p:cNvPicPr>
            <a:picLocks noChangeAspect="1"/>
          </p:cNvPicPr>
          <p:nvPr/>
        </p:nvPicPr>
        <p:blipFill>
          <a:blip r:embed="rId7"/>
          <a:stretch>
            <a:fillRect/>
          </a:stretch>
        </p:blipFill>
        <p:spPr>
          <a:xfrm>
            <a:off x="3043192" y="4204721"/>
            <a:ext cx="1440000" cy="2274595"/>
          </a:xfrm>
          <a:prstGeom prst="rect">
            <a:avLst/>
          </a:prstGeom>
        </p:spPr>
      </p:pic>
      <p:pic>
        <p:nvPicPr>
          <p:cNvPr id="13" name="Picture 12">
            <a:extLst>
              <a:ext uri="{FF2B5EF4-FFF2-40B4-BE49-F238E27FC236}">
                <a16:creationId xmlns:a16="http://schemas.microsoft.com/office/drawing/2014/main" id="{2E2D818B-7152-1861-5D02-BE7CD2531FF1}"/>
              </a:ext>
            </a:extLst>
          </p:cNvPr>
          <p:cNvPicPr>
            <a:picLocks noChangeAspect="1"/>
          </p:cNvPicPr>
          <p:nvPr/>
        </p:nvPicPr>
        <p:blipFill>
          <a:blip r:embed="rId8"/>
          <a:stretch>
            <a:fillRect/>
          </a:stretch>
        </p:blipFill>
        <p:spPr>
          <a:xfrm>
            <a:off x="3043192" y="1879561"/>
            <a:ext cx="1440000" cy="2274595"/>
          </a:xfrm>
          <a:prstGeom prst="rect">
            <a:avLst/>
          </a:prstGeom>
        </p:spPr>
      </p:pic>
      <p:pic>
        <p:nvPicPr>
          <p:cNvPr id="15" name="Picture 14">
            <a:extLst>
              <a:ext uri="{FF2B5EF4-FFF2-40B4-BE49-F238E27FC236}">
                <a16:creationId xmlns:a16="http://schemas.microsoft.com/office/drawing/2014/main" id="{54F5FA16-E442-83F0-1F63-E2D5069D87F4}"/>
              </a:ext>
            </a:extLst>
          </p:cNvPr>
          <p:cNvPicPr>
            <a:picLocks noChangeAspect="1"/>
          </p:cNvPicPr>
          <p:nvPr/>
        </p:nvPicPr>
        <p:blipFill>
          <a:blip r:embed="rId9"/>
          <a:stretch>
            <a:fillRect/>
          </a:stretch>
        </p:blipFill>
        <p:spPr>
          <a:xfrm>
            <a:off x="5115918" y="4216381"/>
            <a:ext cx="1440000" cy="2274595"/>
          </a:xfrm>
          <a:prstGeom prst="rect">
            <a:avLst/>
          </a:prstGeom>
        </p:spPr>
      </p:pic>
      <p:pic>
        <p:nvPicPr>
          <p:cNvPr id="17" name="Picture 16">
            <a:extLst>
              <a:ext uri="{FF2B5EF4-FFF2-40B4-BE49-F238E27FC236}">
                <a16:creationId xmlns:a16="http://schemas.microsoft.com/office/drawing/2014/main" id="{0EF33AD2-0DD9-037E-AFF0-4A07BB975684}"/>
              </a:ext>
            </a:extLst>
          </p:cNvPr>
          <p:cNvPicPr>
            <a:picLocks noChangeAspect="1"/>
          </p:cNvPicPr>
          <p:nvPr/>
        </p:nvPicPr>
        <p:blipFill>
          <a:blip r:embed="rId10"/>
          <a:stretch>
            <a:fillRect/>
          </a:stretch>
        </p:blipFill>
        <p:spPr>
          <a:xfrm>
            <a:off x="5119371" y="1879561"/>
            <a:ext cx="1440000" cy="2274595"/>
          </a:xfrm>
          <a:prstGeom prst="rect">
            <a:avLst/>
          </a:prstGeom>
        </p:spPr>
      </p:pic>
      <p:pic>
        <p:nvPicPr>
          <p:cNvPr id="19" name="Picture 18">
            <a:extLst>
              <a:ext uri="{FF2B5EF4-FFF2-40B4-BE49-F238E27FC236}">
                <a16:creationId xmlns:a16="http://schemas.microsoft.com/office/drawing/2014/main" id="{73F6C1EB-553F-FAA1-25A6-0CFDD85408D8}"/>
              </a:ext>
            </a:extLst>
          </p:cNvPr>
          <p:cNvPicPr>
            <a:picLocks noChangeAspect="1"/>
          </p:cNvPicPr>
          <p:nvPr/>
        </p:nvPicPr>
        <p:blipFill>
          <a:blip r:embed="rId11"/>
          <a:stretch>
            <a:fillRect/>
          </a:stretch>
        </p:blipFill>
        <p:spPr>
          <a:xfrm>
            <a:off x="7188644" y="4204721"/>
            <a:ext cx="1526400" cy="2090850"/>
          </a:xfrm>
          <a:prstGeom prst="rect">
            <a:avLst/>
          </a:prstGeom>
        </p:spPr>
      </p:pic>
      <p:pic>
        <p:nvPicPr>
          <p:cNvPr id="21" name="Picture 20">
            <a:extLst>
              <a:ext uri="{FF2B5EF4-FFF2-40B4-BE49-F238E27FC236}">
                <a16:creationId xmlns:a16="http://schemas.microsoft.com/office/drawing/2014/main" id="{84901B0E-725A-5D34-2628-E63EE54E1A2B}"/>
              </a:ext>
            </a:extLst>
          </p:cNvPr>
          <p:cNvPicPr>
            <a:picLocks noChangeAspect="1"/>
          </p:cNvPicPr>
          <p:nvPr/>
        </p:nvPicPr>
        <p:blipFill>
          <a:blip r:embed="rId12"/>
          <a:stretch>
            <a:fillRect/>
          </a:stretch>
        </p:blipFill>
        <p:spPr>
          <a:xfrm>
            <a:off x="7206163" y="1901616"/>
            <a:ext cx="1526400" cy="2090850"/>
          </a:xfrm>
          <a:prstGeom prst="rect">
            <a:avLst/>
          </a:prstGeom>
        </p:spPr>
      </p:pic>
    </p:spTree>
    <p:extLst>
      <p:ext uri="{BB962C8B-B14F-4D97-AF65-F5344CB8AC3E}">
        <p14:creationId xmlns:p14="http://schemas.microsoft.com/office/powerpoint/2010/main" val="4420640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Implementation results and discussion </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pPr>
            <a:r>
              <a:rPr lang="en-IN" altLang="en-US" sz="2400" dirty="0">
                <a:latin typeface="Times New Roman" panose="02020603050405020304" pitchFamily="18" charset="0"/>
                <a:cs typeface="Times New Roman" panose="02020603050405020304" pitchFamily="18" charset="0"/>
              </a:rPr>
              <a:t>Output for Detection of ROI</a:t>
            </a:r>
          </a:p>
        </p:txBody>
      </p:sp>
      <p:pic>
        <p:nvPicPr>
          <p:cNvPr id="4" name="Picture 3">
            <a:extLst>
              <a:ext uri="{FF2B5EF4-FFF2-40B4-BE49-F238E27FC236}">
                <a16:creationId xmlns:a16="http://schemas.microsoft.com/office/drawing/2014/main" id="{D71223C0-0659-A2D7-FD61-B244C8527393}"/>
              </a:ext>
            </a:extLst>
          </p:cNvPr>
          <p:cNvPicPr>
            <a:picLocks noChangeAspect="1"/>
          </p:cNvPicPr>
          <p:nvPr/>
        </p:nvPicPr>
        <p:blipFill>
          <a:blip r:embed="rId5"/>
          <a:stretch>
            <a:fillRect/>
          </a:stretch>
        </p:blipFill>
        <p:spPr>
          <a:xfrm>
            <a:off x="1937657" y="2716736"/>
            <a:ext cx="1620000" cy="2280001"/>
          </a:xfrm>
          <a:prstGeom prst="rect">
            <a:avLst/>
          </a:prstGeom>
        </p:spPr>
      </p:pic>
      <p:pic>
        <p:nvPicPr>
          <p:cNvPr id="7" name="Picture 6">
            <a:extLst>
              <a:ext uri="{FF2B5EF4-FFF2-40B4-BE49-F238E27FC236}">
                <a16:creationId xmlns:a16="http://schemas.microsoft.com/office/drawing/2014/main" id="{846EED76-EFCE-528C-3274-E093013C1349}"/>
              </a:ext>
            </a:extLst>
          </p:cNvPr>
          <p:cNvPicPr>
            <a:picLocks noChangeAspect="1"/>
          </p:cNvPicPr>
          <p:nvPr/>
        </p:nvPicPr>
        <p:blipFill>
          <a:blip r:embed="rId6"/>
          <a:stretch>
            <a:fillRect/>
          </a:stretch>
        </p:blipFill>
        <p:spPr>
          <a:xfrm>
            <a:off x="3716486" y="2716736"/>
            <a:ext cx="1620000" cy="2480440"/>
          </a:xfrm>
          <a:prstGeom prst="rect">
            <a:avLst/>
          </a:prstGeom>
        </p:spPr>
      </p:pic>
      <p:pic>
        <p:nvPicPr>
          <p:cNvPr id="9" name="Picture 8">
            <a:extLst>
              <a:ext uri="{FF2B5EF4-FFF2-40B4-BE49-F238E27FC236}">
                <a16:creationId xmlns:a16="http://schemas.microsoft.com/office/drawing/2014/main" id="{B0B1722F-AA71-7F03-B39A-4DD1038C6A01}"/>
              </a:ext>
            </a:extLst>
          </p:cNvPr>
          <p:cNvPicPr>
            <a:picLocks noChangeAspect="1"/>
          </p:cNvPicPr>
          <p:nvPr/>
        </p:nvPicPr>
        <p:blipFill>
          <a:blip r:embed="rId7"/>
          <a:stretch>
            <a:fillRect/>
          </a:stretch>
        </p:blipFill>
        <p:spPr>
          <a:xfrm>
            <a:off x="7274144" y="2397339"/>
            <a:ext cx="1620000" cy="2918794"/>
          </a:xfrm>
          <a:prstGeom prst="rect">
            <a:avLst/>
          </a:prstGeom>
        </p:spPr>
      </p:pic>
      <p:pic>
        <p:nvPicPr>
          <p:cNvPr id="11" name="Picture 10">
            <a:extLst>
              <a:ext uri="{FF2B5EF4-FFF2-40B4-BE49-F238E27FC236}">
                <a16:creationId xmlns:a16="http://schemas.microsoft.com/office/drawing/2014/main" id="{1DE6C05E-D2BC-DB5A-50E4-365A3B1C5893}"/>
              </a:ext>
            </a:extLst>
          </p:cNvPr>
          <p:cNvPicPr>
            <a:picLocks noChangeAspect="1"/>
          </p:cNvPicPr>
          <p:nvPr/>
        </p:nvPicPr>
        <p:blipFill>
          <a:blip r:embed="rId8"/>
          <a:stretch>
            <a:fillRect/>
          </a:stretch>
        </p:blipFill>
        <p:spPr>
          <a:xfrm>
            <a:off x="5495315" y="2641855"/>
            <a:ext cx="1620000" cy="2555321"/>
          </a:xfrm>
          <a:prstGeom prst="rect">
            <a:avLst/>
          </a:prstGeom>
        </p:spPr>
      </p:pic>
      <p:pic>
        <p:nvPicPr>
          <p:cNvPr id="13" name="Picture 12">
            <a:extLst>
              <a:ext uri="{FF2B5EF4-FFF2-40B4-BE49-F238E27FC236}">
                <a16:creationId xmlns:a16="http://schemas.microsoft.com/office/drawing/2014/main" id="{282AD4BE-2F0D-CAE0-C5BF-53D5DCEE26A0}"/>
              </a:ext>
            </a:extLst>
          </p:cNvPr>
          <p:cNvPicPr>
            <a:picLocks noChangeAspect="1"/>
          </p:cNvPicPr>
          <p:nvPr/>
        </p:nvPicPr>
        <p:blipFill>
          <a:blip r:embed="rId9"/>
          <a:stretch>
            <a:fillRect/>
          </a:stretch>
        </p:blipFill>
        <p:spPr>
          <a:xfrm>
            <a:off x="158828" y="2801973"/>
            <a:ext cx="1620000" cy="2109533"/>
          </a:xfrm>
          <a:prstGeom prst="rect">
            <a:avLst/>
          </a:prstGeom>
        </p:spPr>
      </p:pic>
    </p:spTree>
    <p:extLst>
      <p:ext uri="{BB962C8B-B14F-4D97-AF65-F5344CB8AC3E}">
        <p14:creationId xmlns:p14="http://schemas.microsoft.com/office/powerpoint/2010/main" val="3334601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Implementation results and discussion </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pPr>
            <a:r>
              <a:rPr lang="en-IN" altLang="en-US" sz="2400" dirty="0">
                <a:latin typeface="Times New Roman" panose="02020603050405020304" pitchFamily="18" charset="0"/>
                <a:cs typeface="Times New Roman" panose="02020603050405020304" pitchFamily="18" charset="0"/>
              </a:rPr>
              <a:t>Implementation Result using </a:t>
            </a:r>
            <a:r>
              <a:rPr lang="en-IN" altLang="en-US" sz="2400" dirty="0" err="1">
                <a:latin typeface="Times New Roman" panose="02020603050405020304" pitchFamily="18" charset="0"/>
                <a:cs typeface="Times New Roman" panose="02020603050405020304" pitchFamily="18" charset="0"/>
              </a:rPr>
              <a:t>MobileNet</a:t>
            </a:r>
            <a:r>
              <a:rPr lang="en-IN" altLang="en-US" sz="2400" dirty="0">
                <a:latin typeface="Times New Roman" panose="02020603050405020304" pitchFamily="18" charset="0"/>
                <a:cs typeface="Times New Roman" panose="02020603050405020304" pitchFamily="18" charset="0"/>
              </a:rPr>
              <a:t> </a:t>
            </a:r>
          </a:p>
        </p:txBody>
      </p:sp>
      <p:graphicFrame>
        <p:nvGraphicFramePr>
          <p:cNvPr id="6" name="Table 5">
            <a:extLst>
              <a:ext uri="{FF2B5EF4-FFF2-40B4-BE49-F238E27FC236}">
                <a16:creationId xmlns:a16="http://schemas.microsoft.com/office/drawing/2014/main" id="{6DEAC3ED-DD3B-F635-FD67-22DE9D54CE35}"/>
              </a:ext>
            </a:extLst>
          </p:cNvPr>
          <p:cNvGraphicFramePr>
            <a:graphicFrameLocks noGrp="1"/>
          </p:cNvGraphicFramePr>
          <p:nvPr>
            <p:extLst>
              <p:ext uri="{D42A27DB-BD31-4B8C-83A1-F6EECF244321}">
                <p14:modId xmlns:p14="http://schemas.microsoft.com/office/powerpoint/2010/main" val="3413800959"/>
              </p:ext>
            </p:extLst>
          </p:nvPr>
        </p:nvGraphicFramePr>
        <p:xfrm>
          <a:off x="685800" y="2130628"/>
          <a:ext cx="7772400" cy="3691050"/>
        </p:xfrm>
        <a:graphic>
          <a:graphicData uri="http://schemas.openxmlformats.org/drawingml/2006/table">
            <a:tbl>
              <a:tblPr firstRow="1" firstCol="1" bandRow="1"/>
              <a:tblGrid>
                <a:gridCol w="2590800">
                  <a:extLst>
                    <a:ext uri="{9D8B030D-6E8A-4147-A177-3AD203B41FA5}">
                      <a16:colId xmlns:a16="http://schemas.microsoft.com/office/drawing/2014/main" val="4076256669"/>
                    </a:ext>
                  </a:extLst>
                </a:gridCol>
                <a:gridCol w="2590800">
                  <a:extLst>
                    <a:ext uri="{9D8B030D-6E8A-4147-A177-3AD203B41FA5}">
                      <a16:colId xmlns:a16="http://schemas.microsoft.com/office/drawing/2014/main" val="3320648181"/>
                    </a:ext>
                  </a:extLst>
                </a:gridCol>
                <a:gridCol w="2590800">
                  <a:extLst>
                    <a:ext uri="{9D8B030D-6E8A-4147-A177-3AD203B41FA5}">
                      <a16:colId xmlns:a16="http://schemas.microsoft.com/office/drawing/2014/main" val="3921315115"/>
                    </a:ext>
                  </a:extLst>
                </a:gridCol>
              </a:tblGrid>
              <a:tr h="335550">
                <a:tc>
                  <a:txBody>
                    <a:bodyPr/>
                    <a:lstStyle/>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Latha" panose="020B0604020202020204" pitchFamily="34" charset="0"/>
                        </a:rPr>
                        <a:t>Epoch</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Accuracy</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Loss</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61769"/>
                  </a:ext>
                </a:extLst>
              </a:tr>
              <a:tr h="335550">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1</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0.7235</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0.5517</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6967184"/>
                  </a:ext>
                </a:extLst>
              </a:tr>
              <a:tr h="335550">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2</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0.8269</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0.3808</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765151"/>
                  </a:ext>
                </a:extLst>
              </a:tr>
              <a:tr h="335550">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3</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0.8570</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0.3290</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1619623"/>
                  </a:ext>
                </a:extLst>
              </a:tr>
              <a:tr h="335550">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4</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0.8644</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0.3094</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172038"/>
                  </a:ext>
                </a:extLst>
              </a:tr>
              <a:tr h="335550">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5</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0.8714</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0.2969</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9760968"/>
                  </a:ext>
                </a:extLst>
              </a:tr>
              <a:tr h="335550">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6</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0.8828</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0.2747</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853305"/>
                  </a:ext>
                </a:extLst>
              </a:tr>
              <a:tr h="335550">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7</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0.8882</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0.2675</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7801150"/>
                  </a:ext>
                </a:extLst>
              </a:tr>
              <a:tr h="335550">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8</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0.8884</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0.2576</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758969"/>
                  </a:ext>
                </a:extLst>
              </a:tr>
              <a:tr h="335550">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9</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0.8929</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0.2514</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4438871"/>
                  </a:ext>
                </a:extLst>
              </a:tr>
              <a:tr h="335550">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10</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Latha" panose="020B0604020202020204" pitchFamily="34" charset="0"/>
                        </a:rPr>
                        <a:t>0.8962</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Latha" panose="020B0604020202020204" pitchFamily="34" charset="0"/>
                        </a:rPr>
                        <a:t>0.2439</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39689" marR="396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4095557"/>
                  </a:ext>
                </a:extLst>
              </a:tr>
            </a:tbl>
          </a:graphicData>
        </a:graphic>
      </p:graphicFrame>
      <p:sp>
        <p:nvSpPr>
          <p:cNvPr id="7" name="Rectangle 2">
            <a:extLst>
              <a:ext uri="{FF2B5EF4-FFF2-40B4-BE49-F238E27FC236}">
                <a16:creationId xmlns:a16="http://schemas.microsoft.com/office/drawing/2014/main" id="{E7B633F5-0ABC-4013-1DD7-A43FF772A123}"/>
              </a:ext>
            </a:extLst>
          </p:cNvPr>
          <p:cNvSpPr>
            <a:spLocks noChangeArrowheads="1"/>
          </p:cNvSpPr>
          <p:nvPr/>
        </p:nvSpPr>
        <p:spPr bwMode="auto">
          <a:xfrm>
            <a:off x="685800" y="3348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250976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Implementation results and discussion </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pPr>
            <a:r>
              <a:rPr lang="en-IN" altLang="en-US" sz="2400" dirty="0">
                <a:latin typeface="Times New Roman" panose="02020603050405020304" pitchFamily="18" charset="0"/>
                <a:cs typeface="Times New Roman" panose="02020603050405020304" pitchFamily="18" charset="0"/>
              </a:rPr>
              <a:t>Implementation Result using </a:t>
            </a:r>
            <a:r>
              <a:rPr lang="en-IN" altLang="en-US" sz="2400" dirty="0" err="1">
                <a:latin typeface="Times New Roman" panose="02020603050405020304" pitchFamily="18" charset="0"/>
                <a:cs typeface="Times New Roman" panose="02020603050405020304" pitchFamily="18" charset="0"/>
              </a:rPr>
              <a:t>MobileNet</a:t>
            </a:r>
            <a:r>
              <a:rPr lang="en-IN" altLang="en-US" sz="2400" dirty="0">
                <a:latin typeface="Times New Roman" panose="02020603050405020304" pitchFamily="18" charset="0"/>
                <a:cs typeface="Times New Roman" panose="02020603050405020304" pitchFamily="18" charset="0"/>
              </a:rPr>
              <a:t> </a:t>
            </a:r>
          </a:p>
        </p:txBody>
      </p:sp>
      <p:pic>
        <p:nvPicPr>
          <p:cNvPr id="2" name="Picture 1">
            <a:extLst>
              <a:ext uri="{FF2B5EF4-FFF2-40B4-BE49-F238E27FC236}">
                <a16:creationId xmlns:a16="http://schemas.microsoft.com/office/drawing/2014/main" id="{136C5C9E-66FB-E610-DCFE-E019C52B42C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6390" y="2390135"/>
            <a:ext cx="3893820" cy="3017433"/>
          </a:xfrm>
          <a:prstGeom prst="rect">
            <a:avLst/>
          </a:prstGeom>
          <a:noFill/>
          <a:ln>
            <a:noFill/>
          </a:ln>
        </p:spPr>
      </p:pic>
      <p:pic>
        <p:nvPicPr>
          <p:cNvPr id="4" name="Picture 3">
            <a:extLst>
              <a:ext uri="{FF2B5EF4-FFF2-40B4-BE49-F238E27FC236}">
                <a16:creationId xmlns:a16="http://schemas.microsoft.com/office/drawing/2014/main" id="{B8E5C7CF-79D1-6F82-14CE-725D17A3F94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11145" y="2390135"/>
            <a:ext cx="3832805" cy="3017433"/>
          </a:xfrm>
          <a:prstGeom prst="rect">
            <a:avLst/>
          </a:prstGeom>
          <a:noFill/>
          <a:ln>
            <a:noFill/>
          </a:ln>
        </p:spPr>
      </p:pic>
    </p:spTree>
    <p:extLst>
      <p:ext uri="{BB962C8B-B14F-4D97-AF65-F5344CB8AC3E}">
        <p14:creationId xmlns:p14="http://schemas.microsoft.com/office/powerpoint/2010/main" val="22231432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Works completed so far</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Data Collection</a:t>
            </a:r>
          </a:p>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Data Pre-processing</a:t>
            </a:r>
          </a:p>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Detection of ROI in Mammography Image</a:t>
            </a:r>
          </a:p>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Developed model (MobileNetV2)</a:t>
            </a:r>
          </a:p>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Mass Classification</a:t>
            </a:r>
          </a:p>
          <a:p>
            <a:pPr>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marL="342900" indent="-342900">
              <a:spcBef>
                <a:spcPct val="0"/>
              </a:spcBef>
              <a:buFont typeface="Arial" panose="020B0604020202020204" pitchFamily="34" charset="0"/>
              <a:buChar char="•"/>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0180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Works yet to complete</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Need to prepare full manuscript for publication.</a:t>
            </a:r>
          </a:p>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Improve Accuracy.</a:t>
            </a:r>
          </a:p>
          <a:p>
            <a:pPr>
              <a:spcBef>
                <a:spcPct val="0"/>
              </a:spcBef>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905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66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07000"/>
              </a:lnSpc>
              <a:buFont typeface="+mj-lt"/>
              <a:buAutoNum type="arabicPeriod"/>
            </a:pP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Yongye</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Su, Qian Liu,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Wentao</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Xie,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Pingzhao</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Hu, YOLO-LOGO: A transformer-based YOLO segmentation model for breast mass detection and segmentation in digital mammograms, Computer Methods and Programs in Biomedicine, Volume 221, 2022, 106903, ISSN 0169-2607,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5">
                  <a:extLst>
                    <a:ext uri="{A12FA001-AC4F-418D-AE19-62706E023703}">
                      <ahyp:hlinkClr xmlns:ahyp="http://schemas.microsoft.com/office/drawing/2018/hyperlinkcolor" val="tx"/>
                    </a:ext>
                  </a:extLst>
                </a:hlinkClick>
              </a:rPr>
              <a:t>https://doi.org/10.1016/j.cmpb.2022.106903</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buFont typeface="+mj-lt"/>
              <a:buAutoNum type="arabicPeriod"/>
            </a:pP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Lydia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Bouzar-Benlabiod</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Khaled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Harrar</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Lahcen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Yamoun</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Mustapha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Yacine</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Khodja, Moulay A.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Akhloufi</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 novel breast cancer detection architecture based on a CNN-CBR system for mammogram classification, Computers in Biology and Medicine, Volume 163, 2023, 107133, ISSN 0010-4825,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6">
                  <a:extLst>
                    <a:ext uri="{A12FA001-AC4F-418D-AE19-62706E023703}">
                      <ahyp:hlinkClr xmlns:ahyp="http://schemas.microsoft.com/office/drawing/2018/hyperlinkcolor" val="tx"/>
                    </a:ext>
                  </a:extLst>
                </a:hlinkClick>
              </a:rPr>
              <a:t>https://doi.org/10.1016/j.compbiomed.2023.107133</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buFont typeface="+mj-lt"/>
              <a:buAutoNum type="arabicPeriod"/>
            </a:pP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Jihen</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Frikha</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Elleuch</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Mouna</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Zouari Mehdi,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Majd</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Belaaj</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Norhène</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Gargouri</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Benayed</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Dorra</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Sellami</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Alima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Damak</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Breast cancer anomaly detection based on the possibility theory with a clustering paradigm, Biomedical Signal Processing and Control, Volume 79, Part 1, 2023, 104043, ISSN 1746-8094,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7">
                  <a:extLst>
                    <a:ext uri="{A12FA001-AC4F-418D-AE19-62706E023703}">
                      <ahyp:hlinkClr xmlns:ahyp="http://schemas.microsoft.com/office/drawing/2018/hyperlinkcolor" val="tx"/>
                    </a:ext>
                  </a:extLst>
                </a:hlinkClick>
              </a:rPr>
              <a:t>https://doi.org/10.1016/j.bspc.2022.104043</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indent="-342900" algn="just">
              <a:spcBef>
                <a:spcPct val="0"/>
              </a:spcBef>
              <a:buFont typeface="+mj-lt"/>
              <a:buAutoNum type="arabicPeriod"/>
              <a:tabLst>
                <a:tab pos="520700" algn="l"/>
              </a:tabLst>
            </a:pPr>
            <a:endPar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90796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67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094509"/>
            <a:ext cx="8733745" cy="514277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07000"/>
              </a:lnSpc>
              <a:buFont typeface="+mj-lt"/>
              <a:buAutoNum type="arabicPeriod" startAt="4"/>
            </a:pP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Hamed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Pezeshki</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Breast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tumor</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segmentation in digital mammograms using spiculated regions, Biomedical Signal Processing and Control, Volume 76, 2022, 103652, ISSN 1746-8094,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5">
                  <a:extLst>
                    <a:ext uri="{A12FA001-AC4F-418D-AE19-62706E023703}">
                      <ahyp:hlinkClr xmlns:ahyp="http://schemas.microsoft.com/office/drawing/2018/hyperlinkcolor" val="tx"/>
                    </a:ext>
                  </a:extLst>
                </a:hlinkClick>
              </a:rPr>
              <a:t>https://doi.org/10.1016/j.bspc.2022.103652</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buFont typeface="+mj-lt"/>
              <a:buAutoNum type="arabicPeriod" startAt="4"/>
            </a:pP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Ghada</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Hamed Aly, Mohammed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Marey</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Safaa</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Amin El-Sayed, Mohamed Fahmy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Tolba</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YOLO Based Breast Masses Detection and Classification in Full-Field Digital Mammograms, Computer Methods and Programs in Biomedicine, Volume 200, 2021, 105823, ISSN 0169-2607,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6">
                  <a:extLst>
                    <a:ext uri="{A12FA001-AC4F-418D-AE19-62706E023703}">
                      <ahyp:hlinkClr xmlns:ahyp="http://schemas.microsoft.com/office/drawing/2018/hyperlinkcolor" val="tx"/>
                    </a:ext>
                  </a:extLst>
                </a:hlinkClick>
              </a:rPr>
              <a:t>https://doi.org/10.1016/j.cmpb.2020.105823</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buFont typeface="+mj-lt"/>
              <a:buAutoNum type="arabicPeriod" startAt="4"/>
            </a:pP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Asma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Baccouche</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Begonya</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Garcia-</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Zapirain</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Yufeng</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Zheng, Adel S.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Elmaghraby</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Early detection and classification of abnormality in prior mammograms using image-to-image translation and YOLO techniques, Computer Methods and Programs in Biomedicine, Volume 221, 2022, 106884, ISSN 0169-2607,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7">
                  <a:extLst>
                    <a:ext uri="{A12FA001-AC4F-418D-AE19-62706E023703}">
                      <ahyp:hlinkClr xmlns:ahyp="http://schemas.microsoft.com/office/drawing/2018/hyperlinkcolor" val="tx"/>
                    </a:ext>
                  </a:extLst>
                </a:hlinkClick>
              </a:rPr>
              <a:t>https://doi.org/10.1016/j.cmpb.2022.106884</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buFont typeface="+mj-lt"/>
              <a:buAutoNum type="arabicPeriod" startAt="4"/>
            </a:pP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Steven J. Frank, A deep learning architecture with an object-detection algorithm and a convolutional neural network for breast mass detection and visualization, Healthcare Analytics, Volume 3, 2023, 100186, ISSN 2772-4425,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8">
                  <a:extLst>
                    <a:ext uri="{A12FA001-AC4F-418D-AE19-62706E023703}">
                      <ahyp:hlinkClr xmlns:ahyp="http://schemas.microsoft.com/office/drawing/2018/hyperlinkcolor" val="tx"/>
                    </a:ext>
                  </a:extLst>
                </a:hlinkClick>
              </a:rPr>
              <a:t>https://doi.org/10.1016/j.health.2023.100186</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3548647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68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07000"/>
              </a:lnSpc>
              <a:buFont typeface="+mj-lt"/>
              <a:buAutoNum type="arabicPeriod" startAt="8"/>
            </a:pP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Fei Yan,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Hesheng</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Huang, Witold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Pedrycz</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Kaoru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Hirota</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Automated breast cancer detection in mammography using ensemble classifier and feature weighting algorithms, Expert Systems with Applications, Volume 227, 2023, 120282, ISSN 0957-4174,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5">
                  <a:extLst>
                    <a:ext uri="{A12FA001-AC4F-418D-AE19-62706E023703}">
                      <ahyp:hlinkClr xmlns:ahyp="http://schemas.microsoft.com/office/drawing/2018/hyperlinkcolor" val="tx"/>
                    </a:ext>
                  </a:extLst>
                </a:hlinkClick>
              </a:rPr>
              <a:t>https://doi.org/10.1016/j.eswa.2023.120282</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buFont typeface="+mj-lt"/>
              <a:buAutoNum type="arabicPeriod" startAt="8"/>
            </a:pP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Khaoula</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Belhaj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Soulami</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Naima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Kaabouch</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Mohamed Nabil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Saidi</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Breast cancer: Classification of suspicious regions in digital mammograms based on capsule network, Biomedical Signal Processing and Control, Volume 76, 2022, 103696, ISSN 1746-8094,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6">
                  <a:extLst>
                    <a:ext uri="{A12FA001-AC4F-418D-AE19-62706E023703}">
                      <ahyp:hlinkClr xmlns:ahyp="http://schemas.microsoft.com/office/drawing/2018/hyperlinkcolor" val="tx"/>
                    </a:ext>
                  </a:extLst>
                </a:hlinkClick>
              </a:rPr>
              <a:t>https://doi.org/10.1016/j.bspc.2022.103696</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buFont typeface="+mj-lt"/>
              <a:buAutoNum type="arabicPeriod" startAt="8"/>
            </a:pP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Volkan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Müjdat</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Tiryaki</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Mass segmentation and classification from film mammograms using cascaded deep transfer learning, Biomedical Signal Processing and Control, Volume 84, 2023, 104819, ISSN 1746-8094,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7">
                  <a:extLst>
                    <a:ext uri="{A12FA001-AC4F-418D-AE19-62706E023703}">
                      <ahyp:hlinkClr xmlns:ahyp="http://schemas.microsoft.com/office/drawing/2018/hyperlinkcolor" val="tx"/>
                    </a:ext>
                  </a:extLst>
                </a:hlinkClick>
              </a:rPr>
              <a:t>https://doi.org/10.1016/j.bspc.2023.104819</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buFont typeface="+mj-lt"/>
              <a:buAutoNum type="arabicPeriod" startAt="8"/>
            </a:pP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Subasish</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Mohapatra, Sarmistha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Muduly</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Subhadarshini</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Mohanty, J V R Ravindra, Sachi Nandan Mohanty, Evaluation of deep learning models for detecting breast cancer using histopathological mammograms Images, Sustainable Operations and Computers, Volume 3, 2022, Pages 296-302, ISSN 2666-4127,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8">
                  <a:extLst>
                    <a:ext uri="{A12FA001-AC4F-418D-AE19-62706E023703}">
                      <ahyp:hlinkClr xmlns:ahyp="http://schemas.microsoft.com/office/drawing/2018/hyperlinkcolor" val="tx"/>
                    </a:ext>
                  </a:extLst>
                </a:hlinkClick>
              </a:rPr>
              <a:t>https://doi.org/10.1016/j.susoc.2022.06.001</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457200" indent="-457200" algn="just">
              <a:buFont typeface="+mj-lt"/>
              <a:buAutoNum type="arabicPeriod" startAt="8"/>
            </a:pPr>
            <a:endParaRPr lang="en-I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0596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69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07000"/>
              </a:lnSpc>
              <a:buFont typeface="+mj-lt"/>
              <a:buAutoNum type="arabicPeriod" startAt="12"/>
            </a:pP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Deepti Sharma, Rajneesh Kumar, Anurag Jain, An adaptive framework for predicting breast cancer at an early stage, Measurement: Sensors, Volume 30, 2023, 100901, ISSN 2665-9174,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5">
                  <a:extLst>
                    <a:ext uri="{A12FA001-AC4F-418D-AE19-62706E023703}">
                      <ahyp:hlinkClr xmlns:ahyp="http://schemas.microsoft.com/office/drawing/2018/hyperlinkcolor" val="tx"/>
                    </a:ext>
                  </a:extLst>
                </a:hlinkClick>
              </a:rPr>
              <a:t>https://doi.org/10.1016/j.measen.2023.100901</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buFont typeface="+mj-lt"/>
              <a:buAutoNum type="arabicPeriod" startAt="12"/>
            </a:pP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Jung Hyun Yoon,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Kyungwha</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Han,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Hee</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Jung Suh, Ji Hyun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Youk</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Si Eun Lee, Eun-Kyung Kim, Artificial intelligence-based computer-assisted detection/diagnosis (AI-CAD) for screening mammography: Outcomes of AI-CAD in the mammographic interpretation workflow, European Journal of Radiology Open, Volume 11, 2023, 100509, ISSN 2352-0477,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6">
                  <a:extLst>
                    <a:ext uri="{A12FA001-AC4F-418D-AE19-62706E023703}">
                      <ahyp:hlinkClr xmlns:ahyp="http://schemas.microsoft.com/office/drawing/2018/hyperlinkcolor" val="tx"/>
                    </a:ext>
                  </a:extLst>
                </a:hlinkClick>
              </a:rPr>
              <a:t>https://doi.org/10.1016/j.ejro.2023.100509</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buFont typeface="+mj-lt"/>
              <a:buAutoNum type="arabicPeriod" startAt="12"/>
            </a:pP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Qing Lin, Wei-Min Tan, Jing-Yu Ge, Yan Huang, Qin Xiao, Ying-Ying Xu, Yi-Ting Jin, Zhi-Ming Shao, Ya-Jia Gu, Bo Yan, Ke-Da Yu, Artificial intelligence-based diagnosis of breast cancer by mammography microcalcification, Fundamental Research, 2023, ISSN 2667-3258,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7">
                  <a:extLst>
                    <a:ext uri="{A12FA001-AC4F-418D-AE19-62706E023703}">
                      <ahyp:hlinkClr xmlns:ahyp="http://schemas.microsoft.com/office/drawing/2018/hyperlinkcolor" val="tx"/>
                    </a:ext>
                  </a:extLst>
                </a:hlinkClick>
              </a:rPr>
              <a:t>https://doi.org/10.1016/j.fmre.2023.04.018</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buFont typeface="+mj-lt"/>
              <a:buAutoNum type="arabicPeriod" startAt="12"/>
            </a:pP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Tingting</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Liao, Lin Li,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Rushan</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Ouyang,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Xiaohui</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Lin,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Xiaohui</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Lai,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Guanxun</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Cheng, Jie Ma, Classification of asymmetry in mammography via the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DenseNet</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convolutional neural network, European Journal of Radiology Open, Volume 11, 2023, 100502, ISSN 2352-0477,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8">
                  <a:extLst>
                    <a:ext uri="{A12FA001-AC4F-418D-AE19-62706E023703}">
                      <ahyp:hlinkClr xmlns:ahyp="http://schemas.microsoft.com/office/drawing/2018/hyperlinkcolor" val="tx"/>
                    </a:ext>
                  </a:extLst>
                </a:hlinkClick>
              </a:rPr>
              <a:t>https://doi.org/10.1016/j.ejro.2023.100502</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62102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- 1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8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Merits:</a:t>
            </a:r>
            <a:endParaRPr lang="en-IN" sz="2800" dirty="0">
              <a:solidFill>
                <a:srgbClr val="C00000"/>
              </a:solidFill>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This approach achieves high accuracy on the test set.</a:t>
            </a:r>
            <a:endParaRPr lang="en-IN" sz="2000" dirty="0">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approach uses a combination of CNN(Convolutional </a:t>
            </a:r>
            <a:r>
              <a:rPr lang="en-US" sz="20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N</a:t>
            </a: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eural Network) and CBR(Case-Based Reasoning System), which makes it more robust and interpretable than other approaches.</a:t>
            </a:r>
            <a:endParaRPr lang="en-IN" sz="2000" dirty="0">
              <a:effectLst/>
              <a:latin typeface="Times New Roman" panose="02020603050405020304" pitchFamily="18" charset="0"/>
              <a:cs typeface="Times New Roman" panose="02020603050405020304" pitchFamily="18" charset="0"/>
            </a:endParaRPr>
          </a:p>
          <a:p>
            <a:pPr marL="0" indent="0" algn="just" rtl="0" eaLnBrk="0" fontAlgn="base" hangingPunct="0">
              <a:spcBef>
                <a:spcPts val="288"/>
              </a:spcBef>
              <a:spcAft>
                <a:spcPts val="0"/>
              </a:spcAft>
              <a:buNone/>
            </a:pPr>
            <a:r>
              <a:rPr lang="en-US" sz="28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Demerits:</a:t>
            </a:r>
            <a:endParaRPr lang="en-IN" sz="2800" dirty="0">
              <a:solidFill>
                <a:srgbClr val="C00000"/>
              </a:solidFill>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approach was only tested on a small dataset, so its performance on a larger population is unknown.</a:t>
            </a:r>
            <a:endParaRPr lang="en-IN" sz="2000" dirty="0">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ts val="288"/>
              </a:spcBef>
              <a:spcAft>
                <a:spcPts val="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Performance may vary with dataset characteristics.</a:t>
            </a:r>
          </a:p>
        </p:txBody>
      </p:sp>
    </p:spTree>
    <p:extLst>
      <p:ext uri="{BB962C8B-B14F-4D97-AF65-F5344CB8AC3E}">
        <p14:creationId xmlns:p14="http://schemas.microsoft.com/office/powerpoint/2010/main" val="2458821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70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07000"/>
              </a:lnSpc>
              <a:buFont typeface="+mj-lt"/>
              <a:buAutoNum type="arabicPeriod" startAt="16"/>
            </a:pP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Yash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Amethiya</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Prince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Pipariya</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Shlok</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Patel, Manan Shah, Comparative analysis of breast cancer detection using machine learning and biosensors, Intelligent Medicine, Volume 2, Issue 2, 2022, Pages 69-81, ISSN 2667-1026,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5">
                  <a:extLst>
                    <a:ext uri="{A12FA001-AC4F-418D-AE19-62706E023703}">
                      <ahyp:hlinkClr xmlns:ahyp="http://schemas.microsoft.com/office/drawing/2018/hyperlinkcolor" val="tx"/>
                    </a:ext>
                  </a:extLst>
                </a:hlinkClick>
              </a:rPr>
              <a:t>https://doi.org/10.1016/j.imed.2021.08.004</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buFont typeface="+mj-lt"/>
              <a:buAutoNum type="arabicPeriod" startAt="16"/>
            </a:pP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Xiang Yu, Shui-Hua Wang, Yu-Dong Zhang, Multiple-level thresholding for breast mass detection, Journal of King Saud University - Computer and Information Sciences, Volume 35, Issue 1, 2023, Pages 115-130, ISSN 1319-1578,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6">
                  <a:extLst>
                    <a:ext uri="{A12FA001-AC4F-418D-AE19-62706E023703}">
                      <ahyp:hlinkClr xmlns:ahyp="http://schemas.microsoft.com/office/drawing/2018/hyperlinkcolor" val="tx"/>
                    </a:ext>
                  </a:extLst>
                </a:hlinkClick>
              </a:rPr>
              <a:t>https://doi.org/10.1016/j.jksuci.2022.11.006</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buFont typeface="+mj-lt"/>
              <a:buAutoNum type="arabicPeriod" startAt="16"/>
            </a:pP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Bita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Asadi</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solidFill>
                  <a:schemeClr val="tx1"/>
                </a:solidFill>
                <a:effectLst/>
                <a:latin typeface="Times New Roman" panose="02020603050405020304" pitchFamily="18" charset="0"/>
                <a:ea typeface="Calibri" panose="020F0502020204030204" pitchFamily="34" charset="0"/>
                <a:cs typeface="Latha" panose="020B0604020202020204" pitchFamily="34" charset="0"/>
              </a:rPr>
              <a:t>Qurban</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Memon, Efficient breast cancer detection via cascade deep learning network, International Journal of Intelligent Networks, Volume 4, 2023, Pages 46-52, ISSN 2666-6030, </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hlinkClick r:id="rId7">
                  <a:extLst>
                    <a:ext uri="{A12FA001-AC4F-418D-AE19-62706E023703}">
                      <ahyp:hlinkClr xmlns:ahyp="http://schemas.microsoft.com/office/drawing/2018/hyperlinkcolor" val="tx"/>
                    </a:ext>
                  </a:extLst>
                </a:hlinkClick>
              </a:rPr>
              <a:t>https://doi.org/10.1016/j.ijin.2023.02.001</a:t>
            </a:r>
            <a:r>
              <a:rPr lang="en-IN" sz="18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a:t>
            </a: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buFont typeface="+mj-lt"/>
              <a:buAutoNum type="arabicPeriod" startAt="16"/>
            </a:pPr>
            <a:endParaRPr lang="en-US" sz="18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7824239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070429" y="2844265"/>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THANK YOU</a:t>
            </a:r>
          </a:p>
        </p:txBody>
      </p:sp>
    </p:spTree>
    <p:extLst>
      <p:ext uri="{BB962C8B-B14F-4D97-AF65-F5344CB8AC3E}">
        <p14:creationId xmlns:p14="http://schemas.microsoft.com/office/powerpoint/2010/main" val="156682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rgbClr val="47FFD0"/>
                </a:solidFill>
                <a:latin typeface="Comic Sans MS"/>
                <a:ea typeface="Comic Sans MS"/>
                <a:cs typeface="Comic Sans MS"/>
                <a:sym typeface="Comic Sans MS"/>
              </a:rPr>
              <a:t>Mepco Schlenk Engineering College </a:t>
            </a:r>
            <a:r>
              <a:rPr lang="en-US" sz="1800" b="1" i="0" u="none" strike="noStrike" cap="none" dirty="0">
                <a:solidFill>
                  <a:srgbClr val="47FFD0"/>
                </a:solidFill>
                <a:latin typeface="Comic Sans MS"/>
                <a:ea typeface="Comic Sans MS"/>
                <a:cs typeface="Comic Sans MS"/>
                <a:sym typeface="Comic Sans MS"/>
              </a:rPr>
              <a:t>(Autonomous)</a:t>
            </a:r>
            <a:endParaRPr sz="1800" b="1" i="1" u="none" strike="noStrike" cap="none" dirty="0">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a:t>
            </a:r>
            <a:r>
              <a:rPr lang="en-US" sz="3200" b="1" dirty="0">
                <a:solidFill>
                  <a:schemeClr val="dk1"/>
                </a:solidFill>
                <a:latin typeface="Times New Roman"/>
                <a:ea typeface="Times New Roman"/>
                <a:cs typeface="Times New Roman"/>
                <a:sym typeface="Times New Roman"/>
              </a:rPr>
              <a:t>2</a:t>
            </a:r>
            <a:endParaRPr lang="en-US" sz="3200" b="1" i="0" u="none" strike="noStrike" cap="none" dirty="0">
              <a:solidFill>
                <a:schemeClr val="dk1"/>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err="1">
                <a:solidFill>
                  <a:srgbClr val="C00000"/>
                </a:solidFill>
                <a:effectLst/>
                <a:latin typeface="Times New Roman" panose="02020603050405020304" pitchFamily="18" charset="0"/>
                <a:cs typeface="Times New Roman" panose="02020603050405020304" pitchFamily="18" charset="0"/>
              </a:rPr>
              <a:t>Jihen</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0" dirty="0" err="1">
                <a:solidFill>
                  <a:srgbClr val="C00000"/>
                </a:solidFill>
                <a:effectLst/>
                <a:latin typeface="Times New Roman" panose="02020603050405020304" pitchFamily="18" charset="0"/>
                <a:cs typeface="Times New Roman" panose="02020603050405020304" pitchFamily="18" charset="0"/>
              </a:rPr>
              <a:t>Frikha</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0" dirty="0" err="1">
                <a:solidFill>
                  <a:srgbClr val="C00000"/>
                </a:solidFill>
                <a:effectLst/>
                <a:latin typeface="Times New Roman" panose="02020603050405020304" pitchFamily="18" charset="0"/>
                <a:cs typeface="Times New Roman" panose="02020603050405020304" pitchFamily="18" charset="0"/>
              </a:rPr>
              <a:t>Elleuch</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1" dirty="0">
                <a:solidFill>
                  <a:srgbClr val="C00000"/>
                </a:solidFill>
                <a:effectLst/>
                <a:latin typeface="Times New Roman" panose="02020603050405020304" pitchFamily="18" charset="0"/>
                <a:cs typeface="Times New Roman" panose="02020603050405020304" pitchFamily="18" charset="0"/>
              </a:rPr>
              <a:t>et al.</a:t>
            </a:r>
            <a:r>
              <a:rPr lang="en-US" sz="2400" i="0" dirty="0">
                <a:solidFill>
                  <a:srgbClr val="C00000"/>
                </a:solidFill>
                <a:effectLst/>
                <a:latin typeface="Times New Roman" panose="02020603050405020304" pitchFamily="18" charset="0"/>
                <a:cs typeface="Times New Roman" panose="02020603050405020304" pitchFamily="18" charset="0"/>
              </a:rPr>
              <a:t> (2023) </a:t>
            </a:r>
            <a:r>
              <a:rPr lang="en-US" sz="2400" dirty="0">
                <a:solidFill>
                  <a:srgbClr val="1F1F1F"/>
                </a:solidFill>
                <a:latin typeface="Times New Roman" panose="02020603050405020304" pitchFamily="18" charset="0"/>
                <a:cs typeface="Times New Roman" panose="02020603050405020304" pitchFamily="18" charset="0"/>
              </a:rPr>
              <a:t>they created a </a:t>
            </a:r>
            <a:r>
              <a:rPr lang="en-US" sz="2400" i="0" dirty="0">
                <a:solidFill>
                  <a:srgbClr val="1F1F1F"/>
                </a:solidFill>
                <a:effectLst/>
                <a:latin typeface="Times New Roman" panose="02020603050405020304" pitchFamily="18" charset="0"/>
                <a:cs typeface="Times New Roman" panose="02020603050405020304" pitchFamily="18" charset="0"/>
              </a:rPr>
              <a:t>comprehensive framework  for the transformation and fusion of medium-level features. Notably, exceptional rates of accuracy were achieved in detecting anomalies within breast tissues an 95.4% accuracy for mass detection and an 99.4% accuracy for micro-calcification detection.</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048264"/>
            <a:ext cx="8143875" cy="1077218"/>
          </a:xfrm>
          <a:prstGeom prst="rect">
            <a:avLst/>
          </a:prstGeom>
        </p:spPr>
        <p:txBody>
          <a:bodyPr>
            <a:spAutoFit/>
          </a:bodyPr>
          <a:lstStyle/>
          <a:p>
            <a:pPr algn="just"/>
            <a:r>
              <a:rPr lang="en-US" sz="1600" dirty="0" err="1">
                <a:latin typeface="Times New Roman" pitchFamily="18" charset="0"/>
                <a:cs typeface="Times New Roman" pitchFamily="18" charset="0"/>
              </a:rPr>
              <a:t>Jihen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Frikha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Elleuch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Mouna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Zouari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Mehdi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Majd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Belaaj</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Norhène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Gargouri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Benayed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Dorra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Sellami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Alima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Damak</a:t>
            </a:r>
            <a:r>
              <a:rPr lang="en-US" sz="1600" dirty="0">
                <a:latin typeface="Times New Roman" pitchFamily="18" charset="0"/>
                <a:cs typeface="Times New Roman" pitchFamily="18" charset="0"/>
              </a:rPr>
              <a:t>, Breast cancer anomaly detection based on the possibility theory with a clustering paradigm, Biomedical Signal Processing and Control, Volume 79, Part 1, 2023, 104043, ISSN 1746-8094.</a:t>
            </a:r>
            <a:endParaRPr lang="en-IN" alt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6296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7 January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937657"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- 2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Merits:</a:t>
            </a:r>
            <a:endParaRPr lang="en-IN" sz="2400" dirty="0">
              <a:solidFill>
                <a:srgbClr val="C00000"/>
              </a:solidFill>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Improved accuracy in mass and microcalcification detection.</a:t>
            </a: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Better handling of the high uncertainty level in breast tissue anomaly classification.</a:t>
            </a: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Possibility-necessity based decision making can provide a more efficient and effective way of assigning samples to different classes.</a:t>
            </a:r>
          </a:p>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Demerits:</a:t>
            </a:r>
            <a:endParaRPr lang="en-IN" sz="2400" dirty="0">
              <a:solidFill>
                <a:srgbClr val="C00000"/>
              </a:solidFill>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proposed approach may require a large amount of data to train the models and achieve high accuracy.</a:t>
            </a: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possibility-based modeling formalism may be more complex and difficult to implement than other traditional methods.</a:t>
            </a: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proposed approach may not be suitable for all types of breast tissue anomalies or may not generalize well to other datasets.</a:t>
            </a:r>
            <a:endParaRPr lang="en-IN"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970258"/>
      </p:ext>
    </p:extLst>
  </p:cSld>
  <p:clrMapOvr>
    <a:masterClrMapping/>
  </p:clrMapOvr>
</p:sld>
</file>

<file path=ppt/theme/theme1.xml><?xml version="1.0" encoding="utf-8"?>
<a:theme xmlns:a="http://schemas.openxmlformats.org/drawingml/2006/main" name="Presentation1">
  <a:themeElements>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3789</TotalTime>
  <Words>7436</Words>
  <Application>Microsoft Office PowerPoint</Application>
  <PresentationFormat>On-screen Show (4:3)</PresentationFormat>
  <Paragraphs>920</Paragraphs>
  <Slides>71</Slides>
  <Notes>71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Arial Rounded</vt:lpstr>
      <vt:lpstr>Calibri</vt:lpstr>
      <vt:lpstr>Cambria Math</vt:lpstr>
      <vt:lpstr>Comic Sans MS</vt:lpstr>
      <vt:lpstr>Times New Roman</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 sudhan Ravi</dc:creator>
  <cp:lastModifiedBy>Sai Leksmi</cp:lastModifiedBy>
  <cp:revision>180</cp:revision>
  <dcterms:created xsi:type="dcterms:W3CDTF">2022-07-10T04:10:14Z</dcterms:created>
  <dcterms:modified xsi:type="dcterms:W3CDTF">2024-01-07T12:59:36Z</dcterms:modified>
</cp:coreProperties>
</file>