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5" r:id="rId2"/>
    <p:sldId id="284" r:id="rId3"/>
    <p:sldId id="266" r:id="rId4"/>
    <p:sldId id="285" r:id="rId5"/>
    <p:sldId id="275" r:id="rId6"/>
    <p:sldId id="276" r:id="rId7"/>
    <p:sldId id="277" r:id="rId8"/>
    <p:sldId id="278" r:id="rId9"/>
    <p:sldId id="269" r:id="rId10"/>
    <p:sldId id="28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5F33-93F5-14D0-A6CE-0F52A46C8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3200" cap="none" dirty="0"/>
              <a:t>Compressor de Imagens Utilizando</a:t>
            </a:r>
            <a:br>
              <a:rPr lang="pt-BR" sz="3200" cap="none" dirty="0"/>
            </a:br>
            <a:r>
              <a:rPr lang="pt-BR" sz="3200" cap="none" dirty="0" err="1"/>
              <a:t>Wavelets</a:t>
            </a:r>
            <a:r>
              <a:rPr lang="pt-BR" sz="3200" cap="none" dirty="0"/>
              <a:t>, QV e Codificador Aritmético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F625A0A-3EE7-4398-3B2A-0D964E46FA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ABA8EE0-0D8E-015C-6CA4-617CB9F59ACA}"/>
              </a:ext>
            </a:extLst>
          </p:cNvPr>
          <p:cNvSpPr txBox="1">
            <a:spLocks/>
          </p:cNvSpPr>
          <p:nvPr/>
        </p:nvSpPr>
        <p:spPr>
          <a:xfrm>
            <a:off x="581194" y="3593990"/>
            <a:ext cx="10993546" cy="26477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Universidade Federal Do Rio De Janeiro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Programa de Engenharia Elétrica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Compressão de Imagens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Victor Raposo Ravaglia De Oliveira</a:t>
            </a:r>
          </a:p>
        </p:txBody>
      </p:sp>
    </p:spTree>
    <p:extLst>
      <p:ext uri="{BB962C8B-B14F-4D97-AF65-F5344CB8AC3E}">
        <p14:creationId xmlns:p14="http://schemas.microsoft.com/office/powerpoint/2010/main" val="1146018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3766-6E57-0C08-2BFA-324DF402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cap="none" dirty="0"/>
              <a:t>Testes, reconstrução: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EF7DC6-8E7D-C4C2-3D04-1578F37812B7}"/>
              </a:ext>
            </a:extLst>
          </p:cNvPr>
          <p:cNvSpPr txBox="1"/>
          <p:nvPr/>
        </p:nvSpPr>
        <p:spPr>
          <a:xfrm>
            <a:off x="1122762" y="1962752"/>
            <a:ext cx="3385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R: 1.22bpp, PSNR: 20.8 dB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1DD4B1-295B-04B9-9E43-13FAF341D83F}"/>
              </a:ext>
            </a:extLst>
          </p:cNvPr>
          <p:cNvSpPr txBox="1"/>
          <p:nvPr/>
        </p:nvSpPr>
        <p:spPr>
          <a:xfrm>
            <a:off x="7529999" y="2007655"/>
            <a:ext cx="353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R: 0.88bpp, PSNR: 25.59 dB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D139C1-8E84-2B09-44EA-952DECAD9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974" y="2364355"/>
            <a:ext cx="4193763" cy="41886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153633-FA3A-1EEE-C3A6-7AF52F439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045" y="2478362"/>
            <a:ext cx="4080809" cy="407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6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3766-6E57-0C08-2BFA-324DF402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cap="none" dirty="0"/>
              <a:t>Visão Geral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D94CC7-A588-E8D0-1142-A444CC770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0869780" cy="4295805"/>
          </a:xfrm>
        </p:spPr>
        <p:txBody>
          <a:bodyPr>
            <a:normAutofit/>
          </a:bodyPr>
          <a:lstStyle/>
          <a:p>
            <a:r>
              <a:rPr lang="pt-BR" sz="3200" dirty="0"/>
              <a:t>Treinamento</a:t>
            </a:r>
          </a:p>
          <a:p>
            <a:r>
              <a:rPr lang="pt-BR" sz="3200" dirty="0"/>
              <a:t>Avaliação</a:t>
            </a:r>
          </a:p>
          <a:p>
            <a:r>
              <a:rPr lang="pt-BR" sz="3200" dirty="0"/>
              <a:t>Codificação</a:t>
            </a:r>
          </a:p>
          <a:p>
            <a:r>
              <a:rPr lang="pt-BR" sz="3200" dirty="0"/>
              <a:t>Decodificação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88818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3766-6E57-0C08-2BFA-324DF402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cap="none" dirty="0"/>
              <a:t>Treinamento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25FD6-DEB5-71A2-036C-F9D4421C3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6062889" cy="3678303"/>
          </a:xfrm>
        </p:spPr>
        <p:txBody>
          <a:bodyPr>
            <a:normAutofit/>
          </a:bodyPr>
          <a:lstStyle/>
          <a:p>
            <a:r>
              <a:rPr lang="pt-BR" sz="2400" dirty="0"/>
              <a:t>Para cada imagem do conjunto de treinamento:</a:t>
            </a:r>
          </a:p>
          <a:p>
            <a:pPr lvl="1"/>
            <a:r>
              <a:rPr lang="pt-BR" sz="2200" dirty="0"/>
              <a:t>Remover a média</a:t>
            </a:r>
          </a:p>
          <a:p>
            <a:pPr lvl="1"/>
            <a:r>
              <a:rPr lang="pt-BR" sz="2200" dirty="0"/>
              <a:t>Separar em </a:t>
            </a:r>
            <a:r>
              <a:rPr lang="pt-BR" sz="2200" dirty="0" err="1"/>
              <a:t>sub-bandas</a:t>
            </a:r>
            <a:r>
              <a:rPr lang="pt-BR" sz="2200" dirty="0"/>
              <a:t> (análise)</a:t>
            </a:r>
          </a:p>
          <a:p>
            <a:pPr lvl="1"/>
            <a:r>
              <a:rPr lang="pt-BR" sz="2200" dirty="0"/>
              <a:t>Agrupar </a:t>
            </a:r>
            <a:r>
              <a:rPr lang="pt-BR" sz="2200" dirty="0" err="1"/>
              <a:t>sub-bandas</a:t>
            </a:r>
            <a:r>
              <a:rPr lang="pt-BR" sz="2200" dirty="0"/>
              <a:t> de mesmo nível e frequência</a:t>
            </a:r>
          </a:p>
          <a:p>
            <a:r>
              <a:rPr lang="pt-BR" sz="2400" dirty="0"/>
              <a:t>LBG com método de Divisão para a inicialização dos vetores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1E89E4-65BB-BDDF-D54B-9D7776A82564}"/>
              </a:ext>
            </a:extLst>
          </p:cNvPr>
          <p:cNvSpPr/>
          <p:nvPr/>
        </p:nvSpPr>
        <p:spPr>
          <a:xfrm>
            <a:off x="8665828" y="2063692"/>
            <a:ext cx="2290195" cy="72984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57508F-4DBE-E0E6-2371-E8037CFC5390}"/>
              </a:ext>
            </a:extLst>
          </p:cNvPr>
          <p:cNvSpPr txBox="1"/>
          <p:nvPr/>
        </p:nvSpPr>
        <p:spPr>
          <a:xfrm>
            <a:off x="8797570" y="2243947"/>
            <a:ext cx="202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 imagens de treino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68D583-E63C-2529-BCF5-32DA4284AAB2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9810926" y="2793534"/>
            <a:ext cx="0" cy="3477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D291F93-6B4D-169C-CD4B-75C1BD0E620F}"/>
              </a:ext>
            </a:extLst>
          </p:cNvPr>
          <p:cNvSpPr/>
          <p:nvPr/>
        </p:nvSpPr>
        <p:spPr>
          <a:xfrm>
            <a:off x="8665828" y="3141270"/>
            <a:ext cx="2290195" cy="72984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BCB1EB-1972-08C6-B200-AB18E5C03E5B}"/>
              </a:ext>
            </a:extLst>
          </p:cNvPr>
          <p:cNvSpPr txBox="1"/>
          <p:nvPr/>
        </p:nvSpPr>
        <p:spPr>
          <a:xfrm>
            <a:off x="9029526" y="3321525"/>
            <a:ext cx="156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 média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AD5B6C-6CDF-96F4-0B60-49CAA264AE7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8482216" y="3871112"/>
            <a:ext cx="1328710" cy="389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470E8B7-2021-4083-9EF9-FCF6BDD5749F}"/>
              </a:ext>
            </a:extLst>
          </p:cNvPr>
          <p:cNvSpPr/>
          <p:nvPr/>
        </p:nvSpPr>
        <p:spPr>
          <a:xfrm>
            <a:off x="8039626" y="4260387"/>
            <a:ext cx="885179" cy="72984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96E2B6-61B2-FF49-F358-0C5FE3A05112}"/>
              </a:ext>
            </a:extLst>
          </p:cNvPr>
          <p:cNvSpPr txBox="1"/>
          <p:nvPr/>
        </p:nvSpPr>
        <p:spPr>
          <a:xfrm>
            <a:off x="8039626" y="4440642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 x LLL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3106D2-0BF6-A15B-196D-B1DDF3156F17}"/>
              </a:ext>
            </a:extLst>
          </p:cNvPr>
          <p:cNvSpPr/>
          <p:nvPr/>
        </p:nvSpPr>
        <p:spPr>
          <a:xfrm>
            <a:off x="9124741" y="4260387"/>
            <a:ext cx="885179" cy="72984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7FB4E3-F5BC-ED74-03B9-B2AA8F23F5EF}"/>
              </a:ext>
            </a:extLst>
          </p:cNvPr>
          <p:cNvSpPr txBox="1"/>
          <p:nvPr/>
        </p:nvSpPr>
        <p:spPr>
          <a:xfrm>
            <a:off x="9124741" y="4440642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 x LHL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846A49-33B1-C0EA-FF47-B474C12E2C70}"/>
              </a:ext>
            </a:extLst>
          </p:cNvPr>
          <p:cNvSpPr txBox="1"/>
          <p:nvPr/>
        </p:nvSpPr>
        <p:spPr>
          <a:xfrm>
            <a:off x="10138095" y="4225199"/>
            <a:ext cx="453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...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3B29DF-9FF1-CFD1-5C65-56019AD34BE1}"/>
              </a:ext>
            </a:extLst>
          </p:cNvPr>
          <p:cNvSpPr/>
          <p:nvPr/>
        </p:nvSpPr>
        <p:spPr>
          <a:xfrm>
            <a:off x="10720240" y="4260387"/>
            <a:ext cx="885179" cy="72984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4D11A9-375F-6DBA-31C8-B535709490B8}"/>
              </a:ext>
            </a:extLst>
          </p:cNvPr>
          <p:cNvSpPr txBox="1"/>
          <p:nvPr/>
        </p:nvSpPr>
        <p:spPr>
          <a:xfrm>
            <a:off x="10720240" y="444064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 x HH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E9957C5-6F79-80F5-471A-2EE6A03D8480}"/>
              </a:ext>
            </a:extLst>
          </p:cNvPr>
          <p:cNvCxnSpPr>
            <a:cxnSpLocks/>
            <a:stCxn id="11" idx="2"/>
            <a:endCxn id="23" idx="0"/>
          </p:cNvCxnSpPr>
          <p:nvPr/>
        </p:nvCxnSpPr>
        <p:spPr>
          <a:xfrm flipH="1">
            <a:off x="9567331" y="3871112"/>
            <a:ext cx="243595" cy="389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A91F36-229F-C6CB-BF26-B210A027040F}"/>
              </a:ext>
            </a:extLst>
          </p:cNvPr>
          <p:cNvCxnSpPr>
            <a:cxnSpLocks/>
            <a:stCxn id="11" idx="2"/>
            <a:endCxn id="26" idx="0"/>
          </p:cNvCxnSpPr>
          <p:nvPr/>
        </p:nvCxnSpPr>
        <p:spPr>
          <a:xfrm>
            <a:off x="9810926" y="3871112"/>
            <a:ext cx="1351904" cy="389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1B919AC-9FA1-1CFF-285F-88EA76DC1251}"/>
              </a:ext>
            </a:extLst>
          </p:cNvPr>
          <p:cNvSpPr txBox="1"/>
          <p:nvPr/>
        </p:nvSpPr>
        <p:spPr>
          <a:xfrm>
            <a:off x="6863722" y="4440642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Análise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8AE1B8-30A3-0846-630D-51D4B6CA75EC}"/>
              </a:ext>
            </a:extLst>
          </p:cNvPr>
          <p:cNvSpPr txBox="1"/>
          <p:nvPr/>
        </p:nvSpPr>
        <p:spPr>
          <a:xfrm>
            <a:off x="8050586" y="5445646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N0 CB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7B9EB6B-C43B-43D1-A04A-7AF5C3021BF6}"/>
              </a:ext>
            </a:extLst>
          </p:cNvPr>
          <p:cNvSpPr/>
          <p:nvPr/>
        </p:nvSpPr>
        <p:spPr>
          <a:xfrm>
            <a:off x="8039625" y="5265391"/>
            <a:ext cx="885179" cy="72984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DA18292-1F82-0736-1F01-01BFEEAA9096}"/>
              </a:ext>
            </a:extLst>
          </p:cNvPr>
          <p:cNvCxnSpPr>
            <a:cxnSpLocks/>
            <a:stCxn id="17" idx="2"/>
            <a:endCxn id="37" idx="0"/>
          </p:cNvCxnSpPr>
          <p:nvPr/>
        </p:nvCxnSpPr>
        <p:spPr>
          <a:xfrm flipH="1">
            <a:off x="8482215" y="4990229"/>
            <a:ext cx="1" cy="2751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C739D75-C66D-6542-3BAB-63EB0849F317}"/>
              </a:ext>
            </a:extLst>
          </p:cNvPr>
          <p:cNvSpPr txBox="1"/>
          <p:nvPr/>
        </p:nvSpPr>
        <p:spPr>
          <a:xfrm>
            <a:off x="9124741" y="5445646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N1 CB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F9ADAC0-EE1E-5FED-8337-79CA4864C44C}"/>
              </a:ext>
            </a:extLst>
          </p:cNvPr>
          <p:cNvSpPr/>
          <p:nvPr/>
        </p:nvSpPr>
        <p:spPr>
          <a:xfrm>
            <a:off x="9113780" y="5265391"/>
            <a:ext cx="885179" cy="72984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382681A-A87D-1153-EE2B-BE0C4B92EAAB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9556370" y="4990229"/>
            <a:ext cx="1" cy="2751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66DA377-E232-FBC2-92E1-E35B38DE1678}"/>
              </a:ext>
            </a:extLst>
          </p:cNvPr>
          <p:cNvSpPr txBox="1"/>
          <p:nvPr/>
        </p:nvSpPr>
        <p:spPr>
          <a:xfrm>
            <a:off x="10729123" y="5445646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N9 CB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0FCC317-8CA5-5E1A-CCEC-95140BFFCCEC}"/>
              </a:ext>
            </a:extLst>
          </p:cNvPr>
          <p:cNvSpPr/>
          <p:nvPr/>
        </p:nvSpPr>
        <p:spPr>
          <a:xfrm>
            <a:off x="10718162" y="5265391"/>
            <a:ext cx="885179" cy="72984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48839FC-926B-A733-947A-AE9F708E3CCA}"/>
              </a:ext>
            </a:extLst>
          </p:cNvPr>
          <p:cNvCxnSpPr>
            <a:cxnSpLocks/>
          </p:cNvCxnSpPr>
          <p:nvPr/>
        </p:nvCxnSpPr>
        <p:spPr>
          <a:xfrm flipH="1">
            <a:off x="11173315" y="4990229"/>
            <a:ext cx="1" cy="2751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17B20BC-585B-89B8-3F95-D78491841539}"/>
              </a:ext>
            </a:extLst>
          </p:cNvPr>
          <p:cNvSpPr txBox="1"/>
          <p:nvPr/>
        </p:nvSpPr>
        <p:spPr>
          <a:xfrm>
            <a:off x="10138095" y="5230203"/>
            <a:ext cx="453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...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83DD4F-1FC6-CF21-F690-7C2E6BB6D24B}"/>
              </a:ext>
            </a:extLst>
          </p:cNvPr>
          <p:cNvSpPr txBox="1"/>
          <p:nvPr/>
        </p:nvSpPr>
        <p:spPr>
          <a:xfrm>
            <a:off x="7033640" y="5397134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LBG</a:t>
            </a:r>
          </a:p>
        </p:txBody>
      </p:sp>
    </p:spTree>
    <p:extLst>
      <p:ext uri="{BB962C8B-B14F-4D97-AF65-F5344CB8AC3E}">
        <p14:creationId xmlns:p14="http://schemas.microsoft.com/office/powerpoint/2010/main" val="3667660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8E2E20-DB82-503A-CE86-5FB31337C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119" y="1920016"/>
            <a:ext cx="6694402" cy="45562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53766-6E57-0C08-2BFA-324DF402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cap="none" dirty="0"/>
              <a:t>Avaliação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D94CC7-A588-E8D0-1142-A444CC770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661926" cy="4295805"/>
          </a:xfrm>
        </p:spPr>
        <p:txBody>
          <a:bodyPr>
            <a:normAutofit fontScale="92500" lnSpcReduction="20000"/>
          </a:bodyPr>
          <a:lstStyle/>
          <a:p>
            <a:r>
              <a:rPr lang="pt-BR" sz="2800" dirty="0"/>
              <a:t>Para cada imagem do conjunto de treinamento:</a:t>
            </a:r>
          </a:p>
          <a:p>
            <a:pPr lvl="1"/>
            <a:r>
              <a:rPr lang="pt-BR" sz="2400" dirty="0"/>
              <a:t>Para cada </a:t>
            </a:r>
            <a:r>
              <a:rPr lang="pt-BR" sz="2400" dirty="0" err="1"/>
              <a:t>sub-banda</a:t>
            </a:r>
            <a:r>
              <a:rPr lang="pt-BR" sz="2400" dirty="0"/>
              <a:t>:</a:t>
            </a:r>
          </a:p>
          <a:p>
            <a:pPr lvl="2"/>
            <a:r>
              <a:rPr lang="pt-BR" sz="2400" dirty="0"/>
              <a:t>Avaliar desempenho de cada </a:t>
            </a:r>
            <a:r>
              <a:rPr lang="pt-BR" sz="2400" dirty="0" err="1"/>
              <a:t>codebook</a:t>
            </a:r>
            <a:r>
              <a:rPr lang="pt-BR" sz="2400" dirty="0"/>
              <a:t>: MSE e R teórico e prático</a:t>
            </a:r>
          </a:p>
          <a:p>
            <a:r>
              <a:rPr lang="pt-BR" sz="2800" dirty="0"/>
              <a:t>Guardar o desempenho médio de cada </a:t>
            </a:r>
            <a:r>
              <a:rPr lang="pt-BR" sz="2800" dirty="0" err="1"/>
              <a:t>codebook</a:t>
            </a:r>
            <a:r>
              <a:rPr lang="pt-BR" sz="2800" dirty="0"/>
              <a:t> para cada </a:t>
            </a:r>
            <a:r>
              <a:rPr lang="pt-BR" sz="2800" dirty="0" err="1"/>
              <a:t>sub-banda</a:t>
            </a:r>
            <a:endParaRPr lang="pt-BR" sz="2800" dirty="0"/>
          </a:p>
          <a:p>
            <a:r>
              <a:rPr lang="pt-BR" sz="2800" dirty="0"/>
              <a:t>Apenas necessário calcular uma vez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74BE22C-6B10-D867-FF15-0611F26DCADE}"/>
              </a:ext>
            </a:extLst>
          </p:cNvPr>
          <p:cNvCxnSpPr>
            <a:cxnSpLocks/>
          </p:cNvCxnSpPr>
          <p:nvPr/>
        </p:nvCxnSpPr>
        <p:spPr>
          <a:xfrm>
            <a:off x="5066950" y="4857226"/>
            <a:ext cx="3657600" cy="1823135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102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3766-6E57-0C08-2BFA-324DF402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cap="none" dirty="0"/>
              <a:t>Codificação, decisão do </a:t>
            </a:r>
            <a:r>
              <a:rPr lang="pt-BR" sz="3200" cap="none" dirty="0" err="1"/>
              <a:t>codebook</a:t>
            </a:r>
            <a:endParaRPr lang="pt-BR" sz="3200" cap="non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D94CC7-A588-E8D0-1142-A444CC770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0869780" cy="4295805"/>
          </a:xfrm>
        </p:spPr>
        <p:txBody>
          <a:bodyPr>
            <a:normAutofit lnSpcReduction="10000"/>
          </a:bodyPr>
          <a:lstStyle/>
          <a:p>
            <a:r>
              <a:rPr lang="pt-BR" sz="3200" dirty="0"/>
              <a:t>Para cada </a:t>
            </a:r>
            <a:r>
              <a:rPr lang="pt-BR" sz="3200" dirty="0" err="1"/>
              <a:t>sub-banda</a:t>
            </a:r>
            <a:r>
              <a:rPr lang="pt-BR" sz="3200" dirty="0"/>
              <a:t>:</a:t>
            </a:r>
          </a:p>
          <a:p>
            <a:pPr lvl="1"/>
            <a:r>
              <a:rPr lang="pt-BR" sz="2800" dirty="0"/>
              <a:t>Obter o fecho convexo dos desempenhos  obtidos na etapa de avaliação (treino)</a:t>
            </a:r>
          </a:p>
          <a:p>
            <a:pPr lvl="2"/>
            <a:r>
              <a:rPr lang="pt-BR" sz="2400" dirty="0"/>
              <a:t>Para cada ponto do fecho, calcular o custo </a:t>
            </a:r>
            <a:r>
              <a:rPr lang="pt-BR" sz="2400" dirty="0" err="1"/>
              <a:t>Lagrangiano</a:t>
            </a:r>
            <a:r>
              <a:rPr lang="pt-BR" sz="2400" dirty="0"/>
              <a:t> para a imagem de teste:</a:t>
            </a:r>
          </a:p>
          <a:p>
            <a:pPr lvl="3"/>
            <a:r>
              <a:rPr lang="pt-BR" sz="2400" dirty="0"/>
              <a:t>J = MSE + </a:t>
            </a:r>
            <a:r>
              <a:rPr lang="pt-BR" sz="2400" dirty="0">
                <a:sym typeface="Symbol" panose="05050102010706020507" pitchFamily="18" charset="2"/>
              </a:rPr>
              <a:t>R</a:t>
            </a:r>
          </a:p>
          <a:p>
            <a:pPr lvl="1"/>
            <a:r>
              <a:rPr lang="pt-BR" sz="2800" dirty="0">
                <a:sym typeface="Symbol" panose="05050102010706020507" pitchFamily="18" charset="2"/>
              </a:rPr>
              <a:t>Duas possibilidades:</a:t>
            </a:r>
          </a:p>
          <a:p>
            <a:pPr lvl="2"/>
            <a:r>
              <a:rPr lang="pt-BR" sz="2600" dirty="0">
                <a:sym typeface="Symbol" panose="05050102010706020507" pitchFamily="18" charset="2"/>
              </a:rPr>
              <a:t>R teórico ou R após a codificação do conjunto de treino</a:t>
            </a:r>
          </a:p>
          <a:p>
            <a:pPr lvl="1"/>
            <a:r>
              <a:rPr lang="pt-BR" sz="2800" dirty="0" err="1">
                <a:sym typeface="Symbol" panose="05050102010706020507" pitchFamily="18" charset="2"/>
              </a:rPr>
              <a:t>Codebook</a:t>
            </a:r>
            <a:r>
              <a:rPr lang="pt-BR" sz="2800" dirty="0">
                <a:sym typeface="Symbol" panose="05050102010706020507" pitchFamily="18" charset="2"/>
              </a:rPr>
              <a:t> com menor J é utilizado para a </a:t>
            </a:r>
            <a:r>
              <a:rPr lang="pt-BR" sz="2800" dirty="0" err="1">
                <a:sym typeface="Symbol" panose="05050102010706020507" pitchFamily="18" charset="2"/>
              </a:rPr>
              <a:t>sub-banda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42819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3766-6E57-0C08-2BFA-324DF402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cap="none" dirty="0"/>
              <a:t>Codificação, codificador aritmético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D94CC7-A588-E8D0-1142-A444CC770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0869780" cy="4295805"/>
          </a:xfrm>
        </p:spPr>
        <p:txBody>
          <a:bodyPr>
            <a:normAutofit/>
          </a:bodyPr>
          <a:lstStyle/>
          <a:p>
            <a:r>
              <a:rPr lang="pt-BR" sz="3200" dirty="0"/>
              <a:t>Cabeçalho contendo a média da imagem e o </a:t>
            </a:r>
            <a:r>
              <a:rPr lang="pt-BR" sz="3200" dirty="0" err="1"/>
              <a:t>codebook</a:t>
            </a:r>
            <a:r>
              <a:rPr lang="pt-BR" sz="3200" dirty="0"/>
              <a:t> utilizado para cada </a:t>
            </a:r>
            <a:r>
              <a:rPr lang="pt-BR" sz="3200" dirty="0" err="1"/>
              <a:t>sub-banda</a:t>
            </a:r>
            <a:endParaRPr lang="pt-BR" sz="3200" dirty="0"/>
          </a:p>
          <a:p>
            <a:r>
              <a:rPr lang="pt-BR" sz="3200" dirty="0"/>
              <a:t>Para cada </a:t>
            </a:r>
            <a:r>
              <a:rPr lang="pt-BR" sz="3200" dirty="0" err="1"/>
              <a:t>sub-banda</a:t>
            </a:r>
            <a:r>
              <a:rPr lang="pt-BR" sz="3200" dirty="0"/>
              <a:t> um histograma fixo que foi obtido com as taxas do conjunto de treino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648324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3766-6E57-0C08-2BFA-324DF402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cap="none" dirty="0"/>
              <a:t>Decodificação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D94CC7-A588-E8D0-1142-A444CC770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0869780" cy="4295805"/>
          </a:xfrm>
        </p:spPr>
        <p:txBody>
          <a:bodyPr>
            <a:normAutofit/>
          </a:bodyPr>
          <a:lstStyle/>
          <a:p>
            <a:r>
              <a:rPr lang="pt-BR" sz="3200" dirty="0"/>
              <a:t>Leitura do cabeçalho</a:t>
            </a:r>
          </a:p>
          <a:p>
            <a:r>
              <a:rPr lang="pt-BR" sz="3200" dirty="0"/>
              <a:t>Síntese</a:t>
            </a:r>
          </a:p>
          <a:p>
            <a:r>
              <a:rPr lang="pt-BR" sz="3200" dirty="0"/>
              <a:t>Soma da média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174374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3766-6E57-0C08-2BFA-324DF402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cap="none" dirty="0"/>
              <a:t>Resultados, conjunto de testes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9F4EBC-24A3-AA1E-3ADD-E82AD35EF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3EE546-787F-AD0D-6207-9FE87902B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36" y="1921079"/>
            <a:ext cx="11643919" cy="4720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964468-42B4-CFFC-598E-28F8EEDE1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75" y="1853967"/>
            <a:ext cx="11428603" cy="508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84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3766-6E57-0C08-2BFA-324DF402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cap="none" dirty="0"/>
              <a:t>Testes, reconstrução: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A48F5E-F77F-F0D7-7E35-D517A61C5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424417"/>
            <a:ext cx="4173523" cy="41735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EF7DC6-8E7D-C4C2-3D04-1578F37812B7}"/>
              </a:ext>
            </a:extLst>
          </p:cNvPr>
          <p:cNvSpPr txBox="1"/>
          <p:nvPr/>
        </p:nvSpPr>
        <p:spPr>
          <a:xfrm>
            <a:off x="1122762" y="1962752"/>
            <a:ext cx="3385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R: 0.52bpp, PSNR: 31.2 dB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C08824-FF59-7286-77F4-87DF31277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569" y="2469320"/>
            <a:ext cx="5125239" cy="40837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1DD4B1-295B-04B9-9E43-13FAF341D83F}"/>
              </a:ext>
            </a:extLst>
          </p:cNvPr>
          <p:cNvSpPr txBox="1"/>
          <p:nvPr/>
        </p:nvSpPr>
        <p:spPr>
          <a:xfrm>
            <a:off x="7529999" y="2007655"/>
            <a:ext cx="353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R: 0.53bpp, PSNR: 27.43 dB</a:t>
            </a:r>
          </a:p>
        </p:txBody>
      </p:sp>
    </p:spTree>
    <p:extLst>
      <p:ext uri="{BB962C8B-B14F-4D97-AF65-F5344CB8AC3E}">
        <p14:creationId xmlns:p14="http://schemas.microsoft.com/office/powerpoint/2010/main" val="35726004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624</TotalTime>
  <Words>289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Gill Sans MT</vt:lpstr>
      <vt:lpstr>Wingdings 2</vt:lpstr>
      <vt:lpstr>Dividend</vt:lpstr>
      <vt:lpstr>Compressor de Imagens Utilizando Wavelets, QV e Codificador Aritmético</vt:lpstr>
      <vt:lpstr>Visão Geral</vt:lpstr>
      <vt:lpstr>Treinamento</vt:lpstr>
      <vt:lpstr>Avaliação</vt:lpstr>
      <vt:lpstr>Codificação, decisão do codebook</vt:lpstr>
      <vt:lpstr>Codificação, codificador aritmético</vt:lpstr>
      <vt:lpstr>Decodificação</vt:lpstr>
      <vt:lpstr>Resultados, conjunto de testes</vt:lpstr>
      <vt:lpstr>Testes, reconstrução:</vt:lpstr>
      <vt:lpstr>Testes, reconstrução: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Quantização Vetorial para a  Compressão de Imagens</dc:title>
  <dc:creator>Victor Ravaglia</dc:creator>
  <cp:lastModifiedBy>Victor Ravaglia</cp:lastModifiedBy>
  <cp:revision>5</cp:revision>
  <dcterms:created xsi:type="dcterms:W3CDTF">2022-05-25T16:57:36Z</dcterms:created>
  <dcterms:modified xsi:type="dcterms:W3CDTF">2022-06-22T16:27:37Z</dcterms:modified>
</cp:coreProperties>
</file>