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84" r:id="rId3"/>
    <p:sldId id="266" r:id="rId4"/>
    <p:sldId id="267" r:id="rId5"/>
    <p:sldId id="274" r:id="rId6"/>
    <p:sldId id="275" r:id="rId7"/>
    <p:sldId id="276" r:id="rId8"/>
    <p:sldId id="277" r:id="rId9"/>
    <p:sldId id="283" r:id="rId10"/>
    <p:sldId id="278" r:id="rId11"/>
    <p:sldId id="269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58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Compressor de Imagens Utilizando</a:t>
            </a:r>
            <a:br>
              <a:rPr lang="pt-BR" sz="3200" cap="none" dirty="0"/>
            </a:br>
            <a:r>
              <a:rPr lang="pt-BR" sz="3200" cap="none" dirty="0" err="1"/>
              <a:t>Wavelets</a:t>
            </a:r>
            <a:r>
              <a:rPr lang="pt-BR" sz="3200" cap="none" dirty="0"/>
              <a:t>, QV e Codificador Aritmético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Universidade Federal Do Rio De Janeiro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Programa de Engenharia Elétrica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Compressão de Imagens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114601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Resultados, conjunto de testes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4EBC-24A3-AA1E-3ADD-E82AD35E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9C713-3746-704C-9023-41EBF00C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05000"/>
            <a:ext cx="11772900" cy="47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DF9EB-0BDF-86E3-82E2-1602A93D6911}"/>
              </a:ext>
            </a:extLst>
          </p:cNvPr>
          <p:cNvSpPr txBox="1"/>
          <p:nvPr/>
        </p:nvSpPr>
        <p:spPr>
          <a:xfrm>
            <a:off x="107862" y="2726660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200, PSNR:  22.3 dB, R: 0.58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9AEEC-FF05-A1FB-E366-9AB3C096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92"/>
            <a:ext cx="3779520" cy="3023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106A1-97FA-BE83-092F-4AC6B227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3095992"/>
            <a:ext cx="3779520" cy="30236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FD8FF-4681-35A6-8862-96742B346B13}"/>
              </a:ext>
            </a:extLst>
          </p:cNvPr>
          <p:cNvSpPr txBox="1"/>
          <p:nvPr/>
        </p:nvSpPr>
        <p:spPr>
          <a:xfrm>
            <a:off x="4371810" y="2726660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25, PSNR:  29.5 dB, R: 1.51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FC732-3883-06E9-D946-D71CE726E5C7}"/>
              </a:ext>
            </a:extLst>
          </p:cNvPr>
          <p:cNvSpPr txBox="1"/>
          <p:nvPr/>
        </p:nvSpPr>
        <p:spPr>
          <a:xfrm>
            <a:off x="8693467" y="272666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5, PSNR:  35.2 dB, R: 3.1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38F95E-A01D-4A91-03F3-BEA9A799C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618" y="3095992"/>
            <a:ext cx="377952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DF9EB-0BDF-86E3-82E2-1602A93D6911}"/>
              </a:ext>
            </a:extLst>
          </p:cNvPr>
          <p:cNvSpPr txBox="1"/>
          <p:nvPr/>
        </p:nvSpPr>
        <p:spPr>
          <a:xfrm>
            <a:off x="280986" y="2726660"/>
            <a:ext cx="35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200, PSNR:  22.8 dB, R: 0.71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FD8FF-4681-35A6-8862-96742B346B13}"/>
              </a:ext>
            </a:extLst>
          </p:cNvPr>
          <p:cNvSpPr txBox="1"/>
          <p:nvPr/>
        </p:nvSpPr>
        <p:spPr>
          <a:xfrm>
            <a:off x="4371811" y="27266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25, PSNR:  28.8 dB, R: 2.21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FC732-3883-06E9-D946-D71CE726E5C7}"/>
              </a:ext>
            </a:extLst>
          </p:cNvPr>
          <p:cNvSpPr txBox="1"/>
          <p:nvPr/>
        </p:nvSpPr>
        <p:spPr>
          <a:xfrm>
            <a:off x="8578051" y="27266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10, PSNR:  38.7 dB, R: 3.01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1ADF4-53FA-CA46-6126-26055A3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6" y="3095991"/>
            <a:ext cx="3020853" cy="3020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10FEF-26D8-F3D3-1F86-988D6D30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07" y="3095990"/>
            <a:ext cx="3020853" cy="3020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DF4D6-F956-6558-C74B-78C63C62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00" y="3095990"/>
            <a:ext cx="3020852" cy="30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4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DF9EB-0BDF-86E3-82E2-1602A93D6911}"/>
              </a:ext>
            </a:extLst>
          </p:cNvPr>
          <p:cNvSpPr txBox="1"/>
          <p:nvPr/>
        </p:nvSpPr>
        <p:spPr>
          <a:xfrm>
            <a:off x="248926" y="2726660"/>
            <a:ext cx="36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200, PSNR:  25.2 dB, R:  0.56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FD8FF-4681-35A6-8862-96742B346B13}"/>
              </a:ext>
            </a:extLst>
          </p:cNvPr>
          <p:cNvSpPr txBox="1"/>
          <p:nvPr/>
        </p:nvSpPr>
        <p:spPr>
          <a:xfrm>
            <a:off x="4371813" y="27266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25, PSNR:  29.0 dB, R: 0.91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FC732-3883-06E9-D946-D71CE726E5C7}"/>
              </a:ext>
            </a:extLst>
          </p:cNvPr>
          <p:cNvSpPr txBox="1"/>
          <p:nvPr/>
        </p:nvSpPr>
        <p:spPr>
          <a:xfrm>
            <a:off x="8552403" y="2726660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2.5, PSNR:  44.7 dB, R: 3.03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EF9ED-66AF-3F9A-2343-550879D5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3" y="3095990"/>
            <a:ext cx="3828129" cy="3062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A7BE4-D8F6-BFE9-5572-A36A7478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62" y="3093341"/>
            <a:ext cx="3828129" cy="3062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E2E59-A692-230B-9764-61653CD6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809" y="3083449"/>
            <a:ext cx="3828130" cy="30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DF9EB-0BDF-86E3-82E2-1602A93D6911}"/>
              </a:ext>
            </a:extLst>
          </p:cNvPr>
          <p:cNvSpPr txBox="1"/>
          <p:nvPr/>
        </p:nvSpPr>
        <p:spPr>
          <a:xfrm>
            <a:off x="248926" y="2726660"/>
            <a:ext cx="36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100, PSNR:  29.1 dB, R:  0.58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FD8FF-4681-35A6-8862-96742B346B13}"/>
              </a:ext>
            </a:extLst>
          </p:cNvPr>
          <p:cNvSpPr txBox="1"/>
          <p:nvPr/>
        </p:nvSpPr>
        <p:spPr>
          <a:xfrm>
            <a:off x="4371813" y="27266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25, PSNR:  31.3 dB, R: 0.82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FC732-3883-06E9-D946-D71CE726E5C7}"/>
              </a:ext>
            </a:extLst>
          </p:cNvPr>
          <p:cNvSpPr txBox="1"/>
          <p:nvPr/>
        </p:nvSpPr>
        <p:spPr>
          <a:xfrm>
            <a:off x="8267674" y="272382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5, PSNR:  37.3 dB, R: 2.16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C768-5C65-420A-569B-E16A7EB3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12" y="3093154"/>
            <a:ext cx="3072208" cy="3072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0D3309-C0EF-F8E8-1968-748AF744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53" y="3093154"/>
            <a:ext cx="3081913" cy="3081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C314D6-5648-A023-FD09-778B5F97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74" y="3093154"/>
            <a:ext cx="3081914" cy="30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DF9EB-0BDF-86E3-82E2-1602A93D6911}"/>
              </a:ext>
            </a:extLst>
          </p:cNvPr>
          <p:cNvSpPr txBox="1"/>
          <p:nvPr/>
        </p:nvSpPr>
        <p:spPr>
          <a:xfrm>
            <a:off x="248926" y="2726660"/>
            <a:ext cx="36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100, PSNR:  22.2 dB, R:  1.84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FD8FF-4681-35A6-8862-96742B346B13}"/>
              </a:ext>
            </a:extLst>
          </p:cNvPr>
          <p:cNvSpPr txBox="1"/>
          <p:nvPr/>
        </p:nvSpPr>
        <p:spPr>
          <a:xfrm>
            <a:off x="4371813" y="27266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25, PSNR:  34.2 dB, R: 2.81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FC732-3883-06E9-D946-D71CE726E5C7}"/>
              </a:ext>
            </a:extLst>
          </p:cNvPr>
          <p:cNvSpPr txBox="1"/>
          <p:nvPr/>
        </p:nvSpPr>
        <p:spPr>
          <a:xfrm>
            <a:off x="8578052" y="27266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Lambda: 10, PSNR:  36.6 dB, R: 3.46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45965-FEF8-611E-154C-7793C331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3100330"/>
            <a:ext cx="3055514" cy="3055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457BB-0731-0B25-EBB9-5A487C30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069" y="3100330"/>
            <a:ext cx="3055514" cy="3055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460B8-CD28-1D4F-E8E2-9454EDE8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452" y="3095992"/>
            <a:ext cx="3059852" cy="30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Visão Geral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Treinamento</a:t>
            </a:r>
          </a:p>
          <a:p>
            <a:r>
              <a:rPr lang="pt-BR" sz="3200" dirty="0"/>
              <a:t>Avaliação</a:t>
            </a:r>
          </a:p>
          <a:p>
            <a:r>
              <a:rPr lang="pt-BR" sz="3200" dirty="0"/>
              <a:t>Codificação</a:t>
            </a:r>
          </a:p>
          <a:p>
            <a:r>
              <a:rPr lang="pt-BR" sz="3200" dirty="0"/>
              <a:t>Decodificação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81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Treinamento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5FD6-DEB5-71A2-036C-F9D4421C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62889" cy="3678303"/>
          </a:xfrm>
        </p:spPr>
        <p:txBody>
          <a:bodyPr>
            <a:normAutofit/>
          </a:bodyPr>
          <a:lstStyle/>
          <a:p>
            <a:r>
              <a:rPr lang="pt-BR" sz="2400" dirty="0"/>
              <a:t>Para cada imagem do conjunto de treinamento:</a:t>
            </a:r>
          </a:p>
          <a:p>
            <a:pPr lvl="1"/>
            <a:r>
              <a:rPr lang="pt-BR" sz="2200" dirty="0"/>
              <a:t>Remover a média</a:t>
            </a:r>
          </a:p>
          <a:p>
            <a:pPr lvl="1"/>
            <a:r>
              <a:rPr lang="pt-BR" sz="2200" dirty="0"/>
              <a:t>Separar em </a:t>
            </a:r>
            <a:r>
              <a:rPr lang="pt-BR" sz="2200" dirty="0" err="1"/>
              <a:t>sub-bandas</a:t>
            </a:r>
            <a:r>
              <a:rPr lang="pt-BR" sz="2200" dirty="0"/>
              <a:t> (análise)</a:t>
            </a:r>
          </a:p>
          <a:p>
            <a:pPr lvl="1"/>
            <a:r>
              <a:rPr lang="pt-BR" sz="2200" dirty="0"/>
              <a:t>Agrupar </a:t>
            </a:r>
            <a:r>
              <a:rPr lang="pt-BR" sz="2200" dirty="0" err="1"/>
              <a:t>sub-bandas</a:t>
            </a:r>
            <a:r>
              <a:rPr lang="pt-BR" sz="2200" dirty="0"/>
              <a:t> de mesmo nível e frequência</a:t>
            </a:r>
          </a:p>
          <a:p>
            <a:r>
              <a:rPr lang="pt-BR" sz="2400" dirty="0"/>
              <a:t>LBG com método de Divisão para a inicialização dos vetores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E89E4-65BB-BDDF-D54B-9D7776A82564}"/>
              </a:ext>
            </a:extLst>
          </p:cNvPr>
          <p:cNvSpPr/>
          <p:nvPr/>
        </p:nvSpPr>
        <p:spPr>
          <a:xfrm>
            <a:off x="8665828" y="2063692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7508F-4DBE-E0E6-2371-E8037CFC5390}"/>
              </a:ext>
            </a:extLst>
          </p:cNvPr>
          <p:cNvSpPr txBox="1"/>
          <p:nvPr/>
        </p:nvSpPr>
        <p:spPr>
          <a:xfrm>
            <a:off x="8797570" y="2243947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imagens de treino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8D583-E63C-2529-BCF5-32DA4284AAB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810926" y="2793534"/>
            <a:ext cx="0" cy="347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1F93-6B4D-169C-CD4B-75C1BD0E620F}"/>
              </a:ext>
            </a:extLst>
          </p:cNvPr>
          <p:cNvSpPr/>
          <p:nvPr/>
        </p:nvSpPr>
        <p:spPr>
          <a:xfrm>
            <a:off x="8665828" y="3141270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CB1EB-1972-08C6-B200-AB18E5C03E5B}"/>
              </a:ext>
            </a:extLst>
          </p:cNvPr>
          <p:cNvSpPr txBox="1"/>
          <p:nvPr/>
        </p:nvSpPr>
        <p:spPr>
          <a:xfrm>
            <a:off x="9029526" y="332152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 média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D5B6C-6CDF-96F4-0B60-49CAA264AE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8482216" y="3871112"/>
            <a:ext cx="1328710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0E8B7-2021-4083-9EF9-FCF6BDD5749F}"/>
              </a:ext>
            </a:extLst>
          </p:cNvPr>
          <p:cNvSpPr/>
          <p:nvPr/>
        </p:nvSpPr>
        <p:spPr>
          <a:xfrm>
            <a:off x="8039626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6E2B6-61B2-FF49-F358-0C5FE3A05112}"/>
              </a:ext>
            </a:extLst>
          </p:cNvPr>
          <p:cNvSpPr txBox="1"/>
          <p:nvPr/>
        </p:nvSpPr>
        <p:spPr>
          <a:xfrm>
            <a:off x="8039626" y="444064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106D2-0BF6-A15B-196D-B1DDF3156F17}"/>
              </a:ext>
            </a:extLst>
          </p:cNvPr>
          <p:cNvSpPr/>
          <p:nvPr/>
        </p:nvSpPr>
        <p:spPr>
          <a:xfrm>
            <a:off x="9124741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FB4E3-F5BC-ED74-03B9-B2AA8F23F5EF}"/>
              </a:ext>
            </a:extLst>
          </p:cNvPr>
          <p:cNvSpPr txBox="1"/>
          <p:nvPr/>
        </p:nvSpPr>
        <p:spPr>
          <a:xfrm>
            <a:off x="9124741" y="44406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LHL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46A49-33B1-C0EA-FF47-B474C12E2C70}"/>
              </a:ext>
            </a:extLst>
          </p:cNvPr>
          <p:cNvSpPr txBox="1"/>
          <p:nvPr/>
        </p:nvSpPr>
        <p:spPr>
          <a:xfrm>
            <a:off x="10138095" y="4225199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3B29DF-9FF1-CFD1-5C65-56019AD34BE1}"/>
              </a:ext>
            </a:extLst>
          </p:cNvPr>
          <p:cNvSpPr/>
          <p:nvPr/>
        </p:nvSpPr>
        <p:spPr>
          <a:xfrm>
            <a:off x="10720240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D11A9-375F-6DBA-31C8-B535709490B8}"/>
              </a:ext>
            </a:extLst>
          </p:cNvPr>
          <p:cNvSpPr txBox="1"/>
          <p:nvPr/>
        </p:nvSpPr>
        <p:spPr>
          <a:xfrm>
            <a:off x="10720240" y="44406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HH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9957C5-6F79-80F5-471A-2EE6A03D8480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9567331" y="3871112"/>
            <a:ext cx="243595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91F36-229F-C6CB-BF26-B210A027040F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810926" y="3871112"/>
            <a:ext cx="1351904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B919AC-9FA1-1CFF-285F-88EA76DC1251}"/>
              </a:ext>
            </a:extLst>
          </p:cNvPr>
          <p:cNvSpPr txBox="1"/>
          <p:nvPr/>
        </p:nvSpPr>
        <p:spPr>
          <a:xfrm>
            <a:off x="6863722" y="444064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Análise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AE1B8-30A3-0846-630D-51D4B6CA75EC}"/>
              </a:ext>
            </a:extLst>
          </p:cNvPr>
          <p:cNvSpPr txBox="1"/>
          <p:nvPr/>
        </p:nvSpPr>
        <p:spPr>
          <a:xfrm>
            <a:off x="8050586" y="544564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160 CB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9EB6B-C43B-43D1-A04A-7AF5C3021BF6}"/>
              </a:ext>
            </a:extLst>
          </p:cNvPr>
          <p:cNvSpPr/>
          <p:nvPr/>
        </p:nvSpPr>
        <p:spPr>
          <a:xfrm>
            <a:off x="8039625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A18292-1F82-0736-1F01-01BFEEAA909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84822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39D75-C66D-6542-3BAB-63EB0849F317}"/>
              </a:ext>
            </a:extLst>
          </p:cNvPr>
          <p:cNvSpPr txBox="1"/>
          <p:nvPr/>
        </p:nvSpPr>
        <p:spPr>
          <a:xfrm>
            <a:off x="9124741" y="544564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160 CB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9ADAC0-EE1E-5FED-8337-79CA4864C44C}"/>
              </a:ext>
            </a:extLst>
          </p:cNvPr>
          <p:cNvSpPr/>
          <p:nvPr/>
        </p:nvSpPr>
        <p:spPr>
          <a:xfrm>
            <a:off x="9113780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2681A-A87D-1153-EE2B-BE0C4B92EA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556370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6DA377-E232-FBC2-92E1-E35B38DE1678}"/>
              </a:ext>
            </a:extLst>
          </p:cNvPr>
          <p:cNvSpPr txBox="1"/>
          <p:nvPr/>
        </p:nvSpPr>
        <p:spPr>
          <a:xfrm>
            <a:off x="10729123" y="544564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160 CB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FCC317-8CA5-5E1A-CCEC-95140BFFCCEC}"/>
              </a:ext>
            </a:extLst>
          </p:cNvPr>
          <p:cNvSpPr/>
          <p:nvPr/>
        </p:nvSpPr>
        <p:spPr>
          <a:xfrm>
            <a:off x="10718162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8839FC-926B-A733-947A-AE9F708E3CCA}"/>
              </a:ext>
            </a:extLst>
          </p:cNvPr>
          <p:cNvCxnSpPr>
            <a:cxnSpLocks/>
          </p:cNvCxnSpPr>
          <p:nvPr/>
        </p:nvCxnSpPr>
        <p:spPr>
          <a:xfrm flipH="1">
            <a:off x="111733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7B20BC-585B-89B8-3F95-D78491841539}"/>
              </a:ext>
            </a:extLst>
          </p:cNvPr>
          <p:cNvSpPr txBox="1"/>
          <p:nvPr/>
        </p:nvSpPr>
        <p:spPr>
          <a:xfrm>
            <a:off x="10138095" y="5230203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83DD4F-1FC6-CF21-F690-7C2E6BB6D24B}"/>
              </a:ext>
            </a:extLst>
          </p:cNvPr>
          <p:cNvSpPr txBox="1"/>
          <p:nvPr/>
        </p:nvSpPr>
        <p:spPr>
          <a:xfrm>
            <a:off x="7033640" y="539713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LBG</a:t>
            </a:r>
          </a:p>
        </p:txBody>
      </p:sp>
    </p:spTree>
    <p:extLst>
      <p:ext uri="{BB962C8B-B14F-4D97-AF65-F5344CB8AC3E}">
        <p14:creationId xmlns:p14="http://schemas.microsoft.com/office/powerpoint/2010/main" val="36676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Treinamento, configuração dos </a:t>
            </a:r>
            <a:r>
              <a:rPr lang="pt-BR" sz="3200" cap="none" dirty="0" err="1"/>
              <a:t>codebooks</a:t>
            </a:r>
            <a:endParaRPr lang="pt-BR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5FD6-DEB5-71A2-036C-F9D4421C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41" y="2004326"/>
            <a:ext cx="3906919" cy="4782367"/>
          </a:xfrm>
        </p:spPr>
        <p:txBody>
          <a:bodyPr>
            <a:normAutofit fontScale="70000" lnSpcReduction="20000"/>
          </a:bodyPr>
          <a:lstStyle/>
          <a:p>
            <a:r>
              <a:rPr lang="pt-BR" sz="2400" dirty="0"/>
              <a:t>Dimensões dos blocos: 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[1,1]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[1,2]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[2,1]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[2,2]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 [1,4]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 [4,1]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[2,4]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[4,2]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[4,4]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 [1,8]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[8,1]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 [2,8]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[8,2]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[4,8]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[8,4]</a:t>
            </a:r>
          </a:p>
          <a:p>
            <a:pPr marL="12960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	[8,8]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9F7731-5C6F-D571-9EE6-150A4A85AF78}"/>
              </a:ext>
            </a:extLst>
          </p:cNvPr>
          <p:cNvSpPr txBox="1">
            <a:spLocks/>
          </p:cNvSpPr>
          <p:nvPr/>
        </p:nvSpPr>
        <p:spPr>
          <a:xfrm>
            <a:off x="6265880" y="2180496"/>
            <a:ext cx="3798813" cy="450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Dimensões do </a:t>
            </a:r>
            <a:r>
              <a:rPr lang="pt-BR" sz="2400" dirty="0" err="1"/>
              <a:t>Codebook</a:t>
            </a:r>
            <a:r>
              <a:rPr lang="pt-BR" sz="2400" dirty="0"/>
              <a:t>: 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    16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    32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    64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  128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  256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  512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1024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2048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4096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  8192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Avaliação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01494" cy="4295805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Para cada imagem do conjunto de treinamento:</a:t>
            </a:r>
          </a:p>
          <a:p>
            <a:pPr lvl="1"/>
            <a:r>
              <a:rPr lang="pt-BR" sz="2400" dirty="0"/>
              <a:t>Para cada </a:t>
            </a:r>
            <a:r>
              <a:rPr lang="pt-BR" sz="2400" dirty="0" err="1"/>
              <a:t>sub-banda</a:t>
            </a:r>
            <a:r>
              <a:rPr lang="pt-BR" sz="2400" dirty="0"/>
              <a:t>:</a:t>
            </a:r>
          </a:p>
          <a:p>
            <a:pPr lvl="2"/>
            <a:r>
              <a:rPr lang="pt-BR" sz="2400" dirty="0"/>
              <a:t>Avaliar desempenho de cada </a:t>
            </a:r>
            <a:r>
              <a:rPr lang="pt-BR" sz="2400" dirty="0" err="1"/>
              <a:t>codebook</a:t>
            </a:r>
            <a:r>
              <a:rPr lang="pt-BR" sz="2400" dirty="0"/>
              <a:t>: MSE e R</a:t>
            </a:r>
          </a:p>
          <a:p>
            <a:r>
              <a:rPr lang="pt-BR" sz="2800" dirty="0"/>
              <a:t>Guardar o desempenho médio de cada </a:t>
            </a:r>
            <a:r>
              <a:rPr lang="pt-BR" sz="2800" dirty="0" err="1"/>
              <a:t>codebook</a:t>
            </a:r>
            <a:r>
              <a:rPr lang="pt-BR" sz="2800" dirty="0"/>
              <a:t> para cada </a:t>
            </a:r>
            <a:r>
              <a:rPr lang="pt-BR" sz="2800" dirty="0" err="1"/>
              <a:t>sub-banda</a:t>
            </a:r>
            <a:endParaRPr lang="pt-BR" sz="2800" dirty="0"/>
          </a:p>
          <a:p>
            <a:r>
              <a:rPr lang="pt-BR" sz="2800" dirty="0"/>
              <a:t>Apenas necessário calcular uma vez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B9D099-E80F-8F40-E81E-431145736FE1}"/>
              </a:ext>
            </a:extLst>
          </p:cNvPr>
          <p:cNvCxnSpPr/>
          <p:nvPr/>
        </p:nvCxnSpPr>
        <p:spPr>
          <a:xfrm>
            <a:off x="7294367" y="5675222"/>
            <a:ext cx="38757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6CA9-B842-74F2-D490-23DF867BDFE3}"/>
              </a:ext>
            </a:extLst>
          </p:cNvPr>
          <p:cNvCxnSpPr>
            <a:cxnSpLocks/>
          </p:cNvCxnSpPr>
          <p:nvPr/>
        </p:nvCxnSpPr>
        <p:spPr>
          <a:xfrm flipV="1">
            <a:off x="7299391" y="2789409"/>
            <a:ext cx="0" cy="2878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378E01-7E96-508F-F649-AD3E746D70B7}"/>
              </a:ext>
            </a:extLst>
          </p:cNvPr>
          <p:cNvSpPr/>
          <p:nvPr/>
        </p:nvSpPr>
        <p:spPr>
          <a:xfrm>
            <a:off x="7574280" y="36033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E01624-16D9-028E-9917-4208EE9984BA}"/>
              </a:ext>
            </a:extLst>
          </p:cNvPr>
          <p:cNvSpPr/>
          <p:nvPr/>
        </p:nvSpPr>
        <p:spPr>
          <a:xfrm>
            <a:off x="7726680" y="37557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96845F-0124-528D-467D-C1CDFC01EFEA}"/>
              </a:ext>
            </a:extLst>
          </p:cNvPr>
          <p:cNvSpPr/>
          <p:nvPr/>
        </p:nvSpPr>
        <p:spPr>
          <a:xfrm>
            <a:off x="7879080" y="39081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0F0CA7-3225-9D13-1C93-8BAD9362B35A}"/>
              </a:ext>
            </a:extLst>
          </p:cNvPr>
          <p:cNvSpPr/>
          <p:nvPr/>
        </p:nvSpPr>
        <p:spPr>
          <a:xfrm>
            <a:off x="8031480" y="40605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3C7F91-4414-2978-AC5A-C13980AC0680}"/>
              </a:ext>
            </a:extLst>
          </p:cNvPr>
          <p:cNvSpPr/>
          <p:nvPr/>
        </p:nvSpPr>
        <p:spPr>
          <a:xfrm>
            <a:off x="8183880" y="42129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1D6F13-8AAD-ABA1-A2A9-EE11C928B633}"/>
              </a:ext>
            </a:extLst>
          </p:cNvPr>
          <p:cNvSpPr/>
          <p:nvPr/>
        </p:nvSpPr>
        <p:spPr>
          <a:xfrm>
            <a:off x="8336280" y="43653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38DDF3-1E03-6A97-E467-927A2856EE26}"/>
              </a:ext>
            </a:extLst>
          </p:cNvPr>
          <p:cNvSpPr/>
          <p:nvPr/>
        </p:nvSpPr>
        <p:spPr>
          <a:xfrm>
            <a:off x="8488680" y="45177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DF4584-44D6-724A-C678-D732FAB4C7FE}"/>
              </a:ext>
            </a:extLst>
          </p:cNvPr>
          <p:cNvSpPr/>
          <p:nvPr/>
        </p:nvSpPr>
        <p:spPr>
          <a:xfrm>
            <a:off x="8641080" y="46701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332FB1-29A9-7433-31C9-D1D5A2A45761}"/>
              </a:ext>
            </a:extLst>
          </p:cNvPr>
          <p:cNvSpPr/>
          <p:nvPr/>
        </p:nvSpPr>
        <p:spPr>
          <a:xfrm>
            <a:off x="8743950" y="40605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A913CA-52A3-8A87-CC76-83E1F9A30DB8}"/>
              </a:ext>
            </a:extLst>
          </p:cNvPr>
          <p:cNvSpPr/>
          <p:nvPr/>
        </p:nvSpPr>
        <p:spPr>
          <a:xfrm>
            <a:off x="8896350" y="42129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2AEBF8-8E03-7DD1-EEF6-54C1052CC285}"/>
              </a:ext>
            </a:extLst>
          </p:cNvPr>
          <p:cNvSpPr/>
          <p:nvPr/>
        </p:nvSpPr>
        <p:spPr>
          <a:xfrm>
            <a:off x="9048750" y="43653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F81962-C19F-BFF6-ED6C-426019555B26}"/>
              </a:ext>
            </a:extLst>
          </p:cNvPr>
          <p:cNvSpPr/>
          <p:nvPr/>
        </p:nvSpPr>
        <p:spPr>
          <a:xfrm>
            <a:off x="9201150" y="45177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0E4E04-98ED-E206-BF98-D2FDE29F4B2E}"/>
              </a:ext>
            </a:extLst>
          </p:cNvPr>
          <p:cNvSpPr/>
          <p:nvPr/>
        </p:nvSpPr>
        <p:spPr>
          <a:xfrm>
            <a:off x="9353550" y="4670107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279178-B794-0F66-F95E-9F73187E850A}"/>
              </a:ext>
            </a:extLst>
          </p:cNvPr>
          <p:cNvSpPr/>
          <p:nvPr/>
        </p:nvSpPr>
        <p:spPr>
          <a:xfrm>
            <a:off x="9662160" y="4433385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B39A1D-D92D-95A6-712B-81376878948B}"/>
              </a:ext>
            </a:extLst>
          </p:cNvPr>
          <p:cNvSpPr/>
          <p:nvPr/>
        </p:nvSpPr>
        <p:spPr>
          <a:xfrm>
            <a:off x="9814560" y="4585785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28F57F-09F3-0BA3-F5D9-E22E57163B11}"/>
              </a:ext>
            </a:extLst>
          </p:cNvPr>
          <p:cNvSpPr/>
          <p:nvPr/>
        </p:nvSpPr>
        <p:spPr>
          <a:xfrm>
            <a:off x="9966960" y="4738185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EF7130-B727-0AEF-DA11-276D61CC719A}"/>
              </a:ext>
            </a:extLst>
          </p:cNvPr>
          <p:cNvSpPr/>
          <p:nvPr/>
        </p:nvSpPr>
        <p:spPr>
          <a:xfrm>
            <a:off x="10119360" y="4890585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1188F0-8968-C7A6-83B1-611F8729E947}"/>
              </a:ext>
            </a:extLst>
          </p:cNvPr>
          <p:cNvSpPr/>
          <p:nvPr/>
        </p:nvSpPr>
        <p:spPr>
          <a:xfrm>
            <a:off x="10271760" y="5042985"/>
            <a:ext cx="99060" cy="99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4BE22C-6B10-D867-FF15-0611F26DCADE}"/>
              </a:ext>
            </a:extLst>
          </p:cNvPr>
          <p:cNvCxnSpPr/>
          <p:nvPr/>
        </p:nvCxnSpPr>
        <p:spPr>
          <a:xfrm>
            <a:off x="6377940" y="3025140"/>
            <a:ext cx="4206240" cy="323850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CB74E3-7D18-7BB8-DCEE-BD98492B4123}"/>
              </a:ext>
            </a:extLst>
          </p:cNvPr>
          <p:cNvSpPr txBox="1"/>
          <p:nvPr/>
        </p:nvSpPr>
        <p:spPr>
          <a:xfrm>
            <a:off x="6634911" y="265231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5418B-7487-5DD1-F6A7-3DB6756342E0}"/>
              </a:ext>
            </a:extLst>
          </p:cNvPr>
          <p:cNvSpPr txBox="1"/>
          <p:nvPr/>
        </p:nvSpPr>
        <p:spPr>
          <a:xfrm>
            <a:off x="11029578" y="57700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A91CAF-3D8A-1EA2-8703-E8990C37D98E}"/>
              </a:ext>
            </a:extLst>
          </p:cNvPr>
          <p:cNvSpPr txBox="1"/>
          <p:nvPr/>
        </p:nvSpPr>
        <p:spPr>
          <a:xfrm>
            <a:off x="7901940" y="2553933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cada  </a:t>
            </a:r>
            <a:r>
              <a:rPr lang="pt-BR" sz="2400" dirty="0" err="1"/>
              <a:t>sub-banda</a:t>
            </a:r>
            <a:endParaRPr lang="pt-B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FBD11-F155-5849-2091-84C0A9B01690}"/>
              </a:ext>
            </a:extLst>
          </p:cNvPr>
          <p:cNvSpPr txBox="1"/>
          <p:nvPr/>
        </p:nvSpPr>
        <p:spPr>
          <a:xfrm>
            <a:off x="9151620" y="5204015"/>
            <a:ext cx="201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ym typeface="Symbol" panose="05050102010706020507" pitchFamily="18" charset="2"/>
              </a:rPr>
              <a:t>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1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decisão do </a:t>
            </a:r>
            <a:r>
              <a:rPr lang="pt-BR" sz="3200" cap="none" dirty="0" err="1"/>
              <a:t>codebook</a:t>
            </a:r>
            <a:endParaRPr lang="pt-BR" sz="3200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Obter o fecho convexo dos desempenhos  obtidos na etapa de avaliação (treino)</a:t>
            </a:r>
          </a:p>
          <a:p>
            <a:pPr lvl="2"/>
            <a:r>
              <a:rPr lang="pt-BR" sz="2400" dirty="0"/>
              <a:t>Para cada ponto do fecho, calcular o custo </a:t>
            </a:r>
            <a:r>
              <a:rPr lang="pt-BR" sz="2400" dirty="0" err="1"/>
              <a:t>Lagrangiano</a:t>
            </a:r>
            <a:r>
              <a:rPr lang="pt-BR" sz="2400" dirty="0"/>
              <a:t> para a imagem de teste:</a:t>
            </a:r>
          </a:p>
          <a:p>
            <a:pPr lvl="3"/>
            <a:r>
              <a:rPr lang="pt-BR" sz="2400" dirty="0"/>
              <a:t>J = MSE + </a:t>
            </a:r>
            <a:r>
              <a:rPr lang="pt-BR" sz="2400" dirty="0">
                <a:sym typeface="Symbol" panose="05050102010706020507" pitchFamily="18" charset="2"/>
              </a:rPr>
              <a:t>R</a:t>
            </a:r>
          </a:p>
          <a:p>
            <a:pPr lvl="1"/>
            <a:r>
              <a:rPr lang="pt-BR" sz="2800" dirty="0" err="1">
                <a:sym typeface="Symbol" panose="05050102010706020507" pitchFamily="18" charset="2"/>
              </a:rPr>
              <a:t>Codebook</a:t>
            </a:r>
            <a:r>
              <a:rPr lang="pt-BR" sz="2800" dirty="0">
                <a:sym typeface="Symbol" panose="05050102010706020507" pitchFamily="18" charset="2"/>
              </a:rPr>
              <a:t> com menor J é utilizado para a </a:t>
            </a:r>
            <a:r>
              <a:rPr lang="pt-BR" sz="2800" dirty="0" err="1">
                <a:sym typeface="Symbol" panose="05050102010706020507" pitchFamily="18" charset="2"/>
              </a:rPr>
              <a:t>sub-banda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81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codificador aritmético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Cabeçalho contendo a média da imagem e o </a:t>
            </a:r>
            <a:r>
              <a:rPr lang="pt-BR" sz="3200" dirty="0" err="1"/>
              <a:t>codebook</a:t>
            </a:r>
            <a:r>
              <a:rPr lang="pt-BR" sz="3200" dirty="0"/>
              <a:t> utilizado para cada </a:t>
            </a:r>
            <a:r>
              <a:rPr lang="pt-BR" sz="3200" dirty="0" err="1"/>
              <a:t>sub-banda</a:t>
            </a:r>
            <a:endParaRPr lang="pt-BR" sz="3200" dirty="0"/>
          </a:p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 um histograma adaptativo de tamanho diferente (depende do tamanho do </a:t>
            </a:r>
            <a:r>
              <a:rPr lang="pt-BR" sz="3200" dirty="0" err="1"/>
              <a:t>codebook</a:t>
            </a:r>
            <a:r>
              <a:rPr lang="pt-BR" sz="3200" dirty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83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Decodificação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Leitura do cabeçalho</a:t>
            </a:r>
          </a:p>
          <a:p>
            <a:r>
              <a:rPr lang="pt-BR" sz="3200" dirty="0"/>
              <a:t>Síntese</a:t>
            </a:r>
          </a:p>
          <a:p>
            <a:r>
              <a:rPr lang="pt-BR" sz="3200" dirty="0"/>
              <a:t>Soma da média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43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Resultados, média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4EBC-24A3-AA1E-3ADD-E82AD35E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78552-CF8D-D9B2-E577-368045C1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042160"/>
            <a:ext cx="11650980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2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589</TotalTime>
  <Words>538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Compressor de Imagens Utilizando Wavelets, QV e Codificador Aritmético</vt:lpstr>
      <vt:lpstr>Visão Geral</vt:lpstr>
      <vt:lpstr>Treinamento</vt:lpstr>
      <vt:lpstr>Treinamento, configuração dos codebooks</vt:lpstr>
      <vt:lpstr>Avaliação</vt:lpstr>
      <vt:lpstr>Codificação, decisão do codebook</vt:lpstr>
      <vt:lpstr>Codificação, codificador aritmético</vt:lpstr>
      <vt:lpstr>Decodificação</vt:lpstr>
      <vt:lpstr>Resultados, média</vt:lpstr>
      <vt:lpstr>Resultados, conjunto de testes</vt:lpstr>
      <vt:lpstr>Testes, reconstrução:</vt:lpstr>
      <vt:lpstr>Testes, reconstrução:</vt:lpstr>
      <vt:lpstr>Testes, reconstrução:</vt:lpstr>
      <vt:lpstr>Testes, reconstrução:</vt:lpstr>
      <vt:lpstr>Testes, reconstrução: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Quantização Vetorial para a  Compressão de Imagens</dc:title>
  <dc:creator>Victor Ravaglia</dc:creator>
  <cp:lastModifiedBy>Victor Ravaglia</cp:lastModifiedBy>
  <cp:revision>3</cp:revision>
  <dcterms:created xsi:type="dcterms:W3CDTF">2022-05-25T16:57:36Z</dcterms:created>
  <dcterms:modified xsi:type="dcterms:W3CDTF">2022-06-16T15:25:31Z</dcterms:modified>
</cp:coreProperties>
</file>