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0" r:id="rId3"/>
    <p:sldId id="257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F33-93F5-14D0-A6CE-0F52A46C8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cap="none" dirty="0"/>
              <a:t>Caixeiro Viajante</a:t>
            </a:r>
            <a:br>
              <a:rPr lang="pt-BR" sz="3200" cap="none" dirty="0"/>
            </a:br>
            <a:r>
              <a:rPr lang="pt-BR" sz="3200" cap="none" dirty="0"/>
              <a:t>Cidades Dispostas ao Longo de Uma Estrela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625A0A-3EE7-4398-3B2A-0D964E46F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BA8EE0-0D8E-015C-6CA4-617CB9F59ACA}"/>
              </a:ext>
            </a:extLst>
          </p:cNvPr>
          <p:cNvSpPr txBox="1">
            <a:spLocks/>
          </p:cNvSpPr>
          <p:nvPr/>
        </p:nvSpPr>
        <p:spPr>
          <a:xfrm>
            <a:off x="581194" y="3593990"/>
            <a:ext cx="10993546" cy="264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Universidade Federal Do Rio De Janeiro</a:t>
            </a:r>
          </a:p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Programa de Engenharia Elétrica</a:t>
            </a:r>
          </a:p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Otimização Natural</a:t>
            </a:r>
          </a:p>
          <a:p>
            <a:pPr algn="ctr"/>
            <a:r>
              <a:rPr lang="pt-BR" sz="2400" cap="none" dirty="0">
                <a:solidFill>
                  <a:schemeClr val="bg1"/>
                </a:solidFill>
              </a:rPr>
              <a:t>Victor Raposo Ravaglia De Oliveira</a:t>
            </a:r>
          </a:p>
        </p:txBody>
      </p:sp>
    </p:spTree>
    <p:extLst>
      <p:ext uri="{BB962C8B-B14F-4D97-AF65-F5344CB8AC3E}">
        <p14:creationId xmlns:p14="http://schemas.microsoft.com/office/powerpoint/2010/main" val="69462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Definição Do Problema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6E2C6-CF4B-1E47-CB6E-4EF3834EC275}"/>
              </a:ext>
            </a:extLst>
          </p:cNvPr>
          <p:cNvSpPr txBox="1"/>
          <p:nvPr/>
        </p:nvSpPr>
        <p:spPr>
          <a:xfrm>
            <a:off x="511727" y="2617364"/>
            <a:ext cx="5796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Problema do Caixeiro Viajante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Cidades dispostas ao longo um trajeto em forma de estrela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Análise da heurística de melhor caso após troca de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C3258-2FA4-2376-5ECE-20130ADF73EB}"/>
              </a:ext>
            </a:extLst>
          </p:cNvPr>
          <p:cNvSpPr txBox="1"/>
          <p:nvPr/>
        </p:nvSpPr>
        <p:spPr>
          <a:xfrm>
            <a:off x="8369819" y="229257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 Cidades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64AA45-1771-AB71-33B8-604C56F8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47" y="2834779"/>
            <a:ext cx="3409695" cy="33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9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Usar Heurística? Melhor não. Exemplo 200 cidades:</a:t>
            </a:r>
            <a:endParaRPr lang="pt-BR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081EF-6301-0174-BBB3-B1E4C3161F57}"/>
              </a:ext>
            </a:extLst>
          </p:cNvPr>
          <p:cNvSpPr txBox="1"/>
          <p:nvPr/>
        </p:nvSpPr>
        <p:spPr>
          <a:xfrm>
            <a:off x="8334837" y="208528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Heurística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C368D-420A-85F1-1C26-CE73A09FB7CB}"/>
              </a:ext>
            </a:extLst>
          </p:cNvPr>
          <p:cNvSpPr txBox="1"/>
          <p:nvPr/>
        </p:nvSpPr>
        <p:spPr>
          <a:xfrm>
            <a:off x="8075374" y="2490936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T: 0.2, N: 1e5, </a:t>
            </a:r>
            <a:r>
              <a:rPr lang="pt-BR" dirty="0" err="1"/>
              <a:t>Kmax</a:t>
            </a:r>
            <a:r>
              <a:rPr lang="pt-BR" dirty="0"/>
              <a:t>: 500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5AA114-988C-334A-19CB-2607FAD0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73" y="2964166"/>
            <a:ext cx="5567816" cy="27839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20A923-D082-780E-E3F3-0B61C9A7FB7B}"/>
              </a:ext>
            </a:extLst>
          </p:cNvPr>
          <p:cNvSpPr txBox="1"/>
          <p:nvPr/>
        </p:nvSpPr>
        <p:spPr>
          <a:xfrm rot="16200000">
            <a:off x="5883140" y="417145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Custo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E90E2-CC62-F9ED-2121-BBB5F80D7482}"/>
              </a:ext>
            </a:extLst>
          </p:cNvPr>
          <p:cNvSpPr txBox="1"/>
          <p:nvPr/>
        </p:nvSpPr>
        <p:spPr>
          <a:xfrm>
            <a:off x="8787684" y="585202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Iterações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A1958-9D5A-81BF-0DDE-959331F9C19B}"/>
              </a:ext>
            </a:extLst>
          </p:cNvPr>
          <p:cNvSpPr txBox="1"/>
          <p:nvPr/>
        </p:nvSpPr>
        <p:spPr>
          <a:xfrm>
            <a:off x="2397690" y="208528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Heurística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FBA9E4-37A6-0D99-A5B9-160CF5DDB17A}"/>
              </a:ext>
            </a:extLst>
          </p:cNvPr>
          <p:cNvSpPr txBox="1"/>
          <p:nvPr/>
        </p:nvSpPr>
        <p:spPr>
          <a:xfrm>
            <a:off x="2138227" y="2490936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T: 0.2, N: 1e5, </a:t>
            </a:r>
            <a:r>
              <a:rPr lang="pt-BR" dirty="0" err="1"/>
              <a:t>Kmax</a:t>
            </a:r>
            <a:r>
              <a:rPr lang="pt-BR" dirty="0"/>
              <a:t>: 500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F95D40-89DC-9A89-9DA7-60A1F9B35BA9}"/>
              </a:ext>
            </a:extLst>
          </p:cNvPr>
          <p:cNvSpPr txBox="1"/>
          <p:nvPr/>
        </p:nvSpPr>
        <p:spPr>
          <a:xfrm rot="16200000">
            <a:off x="-54007" y="417145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Custo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01F96-8589-2D22-2897-98F958874C1A}"/>
              </a:ext>
            </a:extLst>
          </p:cNvPr>
          <p:cNvSpPr txBox="1"/>
          <p:nvPr/>
        </p:nvSpPr>
        <p:spPr>
          <a:xfrm>
            <a:off x="2850537" y="585202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Iterações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D3C67B-2A2A-5E36-2092-89EF1A95B5AE}"/>
              </a:ext>
            </a:extLst>
          </p:cNvPr>
          <p:cNvSpPr/>
          <p:nvPr/>
        </p:nvSpPr>
        <p:spPr>
          <a:xfrm>
            <a:off x="8075374" y="4219662"/>
            <a:ext cx="816956" cy="755336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77269B-97B3-81B7-DB40-42771B52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964166"/>
            <a:ext cx="5567816" cy="278390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74E70C0E-01EC-7EA9-2A22-45B1DE24412A}"/>
              </a:ext>
            </a:extLst>
          </p:cNvPr>
          <p:cNvSpPr/>
          <p:nvPr/>
        </p:nvSpPr>
        <p:spPr>
          <a:xfrm>
            <a:off x="3078761" y="4733787"/>
            <a:ext cx="491506" cy="51221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25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Começar sempre pela mesma cidade? Melhor não.</a:t>
            </a:r>
            <a:endParaRPr lang="pt-B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9E121-2234-E0C9-4898-2B94D8A9D814}"/>
              </a:ext>
            </a:extLst>
          </p:cNvPr>
          <p:cNvSpPr txBox="1"/>
          <p:nvPr/>
        </p:nvSpPr>
        <p:spPr>
          <a:xfrm>
            <a:off x="5311478" y="1975039"/>
            <a:ext cx="420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Ordem Atual: [1, 6, 2 3, 4, 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488E6-3B1A-FAFF-F67C-C2E22BAC2FE9}"/>
              </a:ext>
            </a:extLst>
          </p:cNvPr>
          <p:cNvSpPr txBox="1"/>
          <p:nvPr/>
        </p:nvSpPr>
        <p:spPr>
          <a:xfrm>
            <a:off x="4211664" y="2951947"/>
            <a:ext cx="2987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Ordem Candidata </a:t>
            </a:r>
          </a:p>
          <a:p>
            <a:r>
              <a:rPr lang="pt-BR" sz="2800" dirty="0"/>
              <a:t>Ideal: [6, 1, 2 3, 4, 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DEADB-AEA0-DE90-D9F1-858B7016AC60}"/>
              </a:ext>
            </a:extLst>
          </p:cNvPr>
          <p:cNvSpPr txBox="1"/>
          <p:nvPr/>
        </p:nvSpPr>
        <p:spPr>
          <a:xfrm>
            <a:off x="7416349" y="2951946"/>
            <a:ext cx="3480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Ordem Candidata </a:t>
            </a:r>
          </a:p>
          <a:p>
            <a:r>
              <a:rPr lang="pt-BR" sz="2800" dirty="0"/>
              <a:t>Possível: [1, 2, 6, 3, 4, 5]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246043-3C57-7512-9AE6-60A29B8E0964}"/>
              </a:ext>
            </a:extLst>
          </p:cNvPr>
          <p:cNvCxnSpPr>
            <a:stCxn id="2" idx="2"/>
            <a:endCxn id="19" idx="0"/>
          </p:cNvCxnSpPr>
          <p:nvPr/>
        </p:nvCxnSpPr>
        <p:spPr>
          <a:xfrm flipH="1">
            <a:off x="5705663" y="2498259"/>
            <a:ext cx="1710686" cy="4536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00E66B-4A90-3D1D-F62A-D390A813E281}"/>
              </a:ext>
            </a:extLst>
          </p:cNvPr>
          <p:cNvCxnSpPr>
            <a:stCxn id="2" idx="2"/>
            <a:endCxn id="21" idx="0"/>
          </p:cNvCxnSpPr>
          <p:nvPr/>
        </p:nvCxnSpPr>
        <p:spPr>
          <a:xfrm>
            <a:off x="7416349" y="2498259"/>
            <a:ext cx="1740477" cy="453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193F02-4DA9-6D83-3743-1664B3A204F9}"/>
              </a:ext>
            </a:extLst>
          </p:cNvPr>
          <p:cNvSpPr txBox="1"/>
          <p:nvPr/>
        </p:nvSpPr>
        <p:spPr>
          <a:xfrm>
            <a:off x="687896" y="2617364"/>
            <a:ext cx="3313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Fica mais facilmente preso em mínimos locais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Dependendo de qual cidade estiver fora de ordem, o algoritmo precisa fazer muitas iterações para sair do mínimo local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E81FD7-C8F4-892F-082D-290372847FF0}"/>
              </a:ext>
            </a:extLst>
          </p:cNvPr>
          <p:cNvSpPr txBox="1"/>
          <p:nvPr/>
        </p:nvSpPr>
        <p:spPr>
          <a:xfrm>
            <a:off x="7187191" y="4694919"/>
            <a:ext cx="39436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Possível lista de iterações:</a:t>
            </a:r>
          </a:p>
          <a:p>
            <a:pPr algn="ctr"/>
            <a:r>
              <a:rPr lang="pt-BR" sz="2800" dirty="0"/>
              <a:t>[1, 2, 6 3, 4, 5]</a:t>
            </a:r>
          </a:p>
          <a:p>
            <a:pPr algn="ctr"/>
            <a:r>
              <a:rPr lang="pt-BR" sz="2800" dirty="0"/>
              <a:t>[1, 2, 3, 6, 4, 5]</a:t>
            </a:r>
          </a:p>
          <a:p>
            <a:pPr algn="ctr"/>
            <a:r>
              <a:rPr lang="pt-BR" sz="2800" dirty="0"/>
              <a:t>[1, 2, 3, 4, 6, 5]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CDF7A7-C6D4-2A86-8DB3-879BB7170793}"/>
              </a:ext>
            </a:extLst>
          </p:cNvPr>
          <p:cNvCxnSpPr>
            <a:stCxn id="21" idx="2"/>
            <a:endCxn id="31" idx="0"/>
          </p:cNvCxnSpPr>
          <p:nvPr/>
        </p:nvCxnSpPr>
        <p:spPr>
          <a:xfrm>
            <a:off x="9156826" y="3906053"/>
            <a:ext cx="2187" cy="7888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5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Resultados Finais</a:t>
            </a:r>
            <a:endParaRPr lang="pt-BR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CA332A-670A-9128-29B4-1E3DE54FD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67589"/>
              </p:ext>
            </p:extLst>
          </p:nvPr>
        </p:nvGraphicFramePr>
        <p:xfrm>
          <a:off x="4131740" y="2338160"/>
          <a:ext cx="5998131" cy="360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14">
                  <a:extLst>
                    <a:ext uri="{9D8B030D-6E8A-4147-A177-3AD203B41FA5}">
                      <a16:colId xmlns:a16="http://schemas.microsoft.com/office/drawing/2014/main" val="529986207"/>
                    </a:ext>
                  </a:extLst>
                </a:gridCol>
                <a:gridCol w="1501630">
                  <a:extLst>
                    <a:ext uri="{9D8B030D-6E8A-4147-A177-3AD203B41FA5}">
                      <a16:colId xmlns:a16="http://schemas.microsoft.com/office/drawing/2014/main" val="2857397997"/>
                    </a:ext>
                  </a:extLst>
                </a:gridCol>
                <a:gridCol w="1803633">
                  <a:extLst>
                    <a:ext uri="{9D8B030D-6E8A-4147-A177-3AD203B41FA5}">
                      <a16:colId xmlns:a16="http://schemas.microsoft.com/office/drawing/2014/main" val="504754985"/>
                    </a:ext>
                  </a:extLst>
                </a:gridCol>
                <a:gridCol w="1504754">
                  <a:extLst>
                    <a:ext uri="{9D8B030D-6E8A-4147-A177-3AD203B41FA5}">
                      <a16:colId xmlns:a16="http://schemas.microsoft.com/office/drawing/2014/main" val="292291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Tempo (s)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Temperaturas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Kmax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46.9 - 6.1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1.0 - 0.8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30 - 30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75.6 - 0.71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0.5 - 0.2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30 - 30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9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0.25 - 38.6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0.3 - 0.1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50 - 100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0.62 - 0.58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0.3 - 0.3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50 - 50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2.15 - 1.46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0.3 - 0.3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150 - 150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717"/>
                  </a:ext>
                </a:extLst>
              </a:tr>
              <a:tr h="369436">
                <a:tc>
                  <a:txBody>
                    <a:bodyPr/>
                    <a:lstStyle/>
                    <a:p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7.35 - 7.08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0.3 - 0.3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500 - 500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6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4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6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111CB9-66D0-AF8A-5290-C3859153ACDF}"/>
              </a:ext>
            </a:extLst>
          </p:cNvPr>
          <p:cNvSpPr txBox="1"/>
          <p:nvPr/>
        </p:nvSpPr>
        <p:spPr>
          <a:xfrm>
            <a:off x="687896" y="2617364"/>
            <a:ext cx="33136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10 </a:t>
            </a:r>
            <a:r>
              <a:rPr lang="pt-BR" sz="2400" dirty="0" err="1"/>
              <a:t>seeds</a:t>
            </a:r>
            <a:r>
              <a:rPr lang="pt-BR" sz="2400" dirty="0"/>
              <a:t> por iteração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Variar T no intervalo [0.1,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Aumentar </a:t>
            </a:r>
            <a:r>
              <a:rPr lang="pt-BR" sz="2400" dirty="0" err="1"/>
              <a:t>Kmax</a:t>
            </a:r>
            <a:r>
              <a:rPr lang="pt-BR" sz="2400" dirty="0"/>
              <a:t> caso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Aumentar número de cidades ao encontrar </a:t>
            </a:r>
            <a:r>
              <a:rPr lang="pt-BR" sz="2400" dirty="0" err="1"/>
              <a:t>Jótimo</a:t>
            </a:r>
            <a:endParaRPr lang="pt-BR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2BCDD5-AF85-E88C-8A93-D8E7AE88DA1B}"/>
              </a:ext>
            </a:extLst>
          </p:cNvPr>
          <p:cNvCxnSpPr>
            <a:cxnSpLocks/>
          </p:cNvCxnSpPr>
          <p:nvPr/>
        </p:nvCxnSpPr>
        <p:spPr>
          <a:xfrm flipH="1">
            <a:off x="10396754" y="3514987"/>
            <a:ext cx="4502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B44C60-A7AF-C900-B27A-5BFF8A0C02DA}"/>
              </a:ext>
            </a:extLst>
          </p:cNvPr>
          <p:cNvSpPr txBox="1"/>
          <p:nvPr/>
        </p:nvSpPr>
        <p:spPr>
          <a:xfrm>
            <a:off x="10260061" y="2782669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Fixando a Primeira</a:t>
            </a:r>
          </a:p>
          <a:p>
            <a:pPr algn="ctr"/>
            <a:r>
              <a:rPr lang="pt-BR" dirty="0"/>
              <a:t>Cidade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B5E61C-7E9B-9A6D-BB3E-D3687466881B}"/>
              </a:ext>
            </a:extLst>
          </p:cNvPr>
          <p:cNvCxnSpPr>
            <a:cxnSpLocks/>
          </p:cNvCxnSpPr>
          <p:nvPr/>
        </p:nvCxnSpPr>
        <p:spPr>
          <a:xfrm flipH="1">
            <a:off x="10378903" y="4271394"/>
            <a:ext cx="4502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8EA5A9-DBE8-47F5-8FF9-CAB01E4C2BFA}"/>
              </a:ext>
            </a:extLst>
          </p:cNvPr>
          <p:cNvSpPr txBox="1"/>
          <p:nvPr/>
        </p:nvSpPr>
        <p:spPr>
          <a:xfrm>
            <a:off x="10621859" y="3635550"/>
            <a:ext cx="1285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Otimizando</a:t>
            </a:r>
          </a:p>
          <a:p>
            <a:pPr algn="ctr"/>
            <a:r>
              <a:rPr lang="pt-BR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337368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Discussão</a:t>
            </a:r>
            <a:endParaRPr lang="pt-B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11CB9-66D0-AF8A-5290-C3859153ACDF}"/>
              </a:ext>
            </a:extLst>
          </p:cNvPr>
          <p:cNvSpPr txBox="1"/>
          <p:nvPr/>
        </p:nvSpPr>
        <p:spPr>
          <a:xfrm>
            <a:off x="1015066" y="2667698"/>
            <a:ext cx="73655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Objetivo de encontrar o </a:t>
            </a:r>
            <a:r>
              <a:rPr lang="pt-BR" sz="2800" dirty="0" err="1"/>
              <a:t>Jótimo</a:t>
            </a:r>
            <a:r>
              <a:rPr lang="pt-BR" sz="2800" dirty="0"/>
              <a:t> pelo menos uma vez: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Usar a heurística é pior (150 com, contra 250 sem)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Não fixar a primeira cidade é melhor (máximo 80)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7631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365</TotalTime>
  <Words>365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Caixeiro Viajante Cidades Dispostas ao Longo de Uma Estrela</vt:lpstr>
      <vt:lpstr>Definição Do Problema</vt:lpstr>
      <vt:lpstr>Usar Heurística? Melhor não. Exemplo 200 cidades:</vt:lpstr>
      <vt:lpstr>Começar sempre pela mesma cidade? Melhor não.</vt:lpstr>
      <vt:lpstr>Resultados Finais</vt:lpstr>
      <vt:lpstr>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Definição Do Problema</dc:title>
  <dc:creator>Victor Ravaglia</dc:creator>
  <cp:lastModifiedBy>Victor Ravaglia</cp:lastModifiedBy>
  <cp:revision>4</cp:revision>
  <dcterms:created xsi:type="dcterms:W3CDTF">2022-05-03T22:44:16Z</dcterms:created>
  <dcterms:modified xsi:type="dcterms:W3CDTF">2022-05-11T23:29:44Z</dcterms:modified>
</cp:coreProperties>
</file>