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0" r:id="rId3"/>
    <p:sldId id="257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F33-93F5-14D0-A6CE-0F52A46C8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cap="none" dirty="0"/>
              <a:t>Caixeiro Viajante com GA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625A0A-3EE7-4398-3B2A-0D964E46F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BA8EE0-0D8E-015C-6CA4-617CB9F59ACA}"/>
              </a:ext>
            </a:extLst>
          </p:cNvPr>
          <p:cNvSpPr txBox="1">
            <a:spLocks/>
          </p:cNvSpPr>
          <p:nvPr/>
        </p:nvSpPr>
        <p:spPr>
          <a:xfrm>
            <a:off x="581194" y="3593990"/>
            <a:ext cx="10993546" cy="264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Universidade Federal Do Rio De Janeiro</a:t>
            </a:r>
          </a:p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Programa de Engenharia Elétrica</a:t>
            </a:r>
          </a:p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Otimização Natural</a:t>
            </a:r>
          </a:p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Victor Raposo Ravaglia De Oliveira</a:t>
            </a:r>
          </a:p>
        </p:txBody>
      </p:sp>
    </p:spTree>
    <p:extLst>
      <p:ext uri="{BB962C8B-B14F-4D97-AF65-F5344CB8AC3E}">
        <p14:creationId xmlns:p14="http://schemas.microsoft.com/office/powerpoint/2010/main" val="69462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Definição Do Problema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6E2C6-CF4B-1E47-CB6E-4EF3834EC275}"/>
              </a:ext>
            </a:extLst>
          </p:cNvPr>
          <p:cNvSpPr txBox="1"/>
          <p:nvPr/>
        </p:nvSpPr>
        <p:spPr>
          <a:xfrm>
            <a:off x="511727" y="2617364"/>
            <a:ext cx="5796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Problema do Caixeiro Viajante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100 cidades dispostas ao longo um trajeto em forma de estrela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Comparação entre GA memético e não memético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C3258-2FA4-2376-5ECE-20130ADF73EB}"/>
              </a:ext>
            </a:extLst>
          </p:cNvPr>
          <p:cNvSpPr txBox="1"/>
          <p:nvPr/>
        </p:nvSpPr>
        <p:spPr>
          <a:xfrm>
            <a:off x="8369819" y="229257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 Cidades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64AA45-1771-AB71-33B8-604C56F8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47" y="2834779"/>
            <a:ext cx="3409695" cy="33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9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Algoritmo Genético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8E6E7-364D-500E-71CC-135069B94206}"/>
              </a:ext>
            </a:extLst>
          </p:cNvPr>
          <p:cNvSpPr txBox="1"/>
          <p:nvPr/>
        </p:nvSpPr>
        <p:spPr>
          <a:xfrm>
            <a:off x="511727" y="2617364"/>
            <a:ext cx="5796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100 rodadas para n gerações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Seleção dos </a:t>
            </a:r>
            <a:r>
              <a:rPr lang="pt-BR" sz="2400" dirty="0">
                <a:sym typeface="Symbol" panose="05050102010706020507" pitchFamily="18" charset="2"/>
              </a:rPr>
              <a:t></a:t>
            </a:r>
            <a:r>
              <a:rPr lang="pt-BR" sz="2400" dirty="0"/>
              <a:t> pais: k pais com maior aptidão.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Cruzamento: </a:t>
            </a:r>
            <a:r>
              <a:rPr lang="pt-BR" sz="2400" dirty="0">
                <a:sym typeface="Symbol" panose="05050102010706020507" pitchFamily="18" charset="2"/>
              </a:rPr>
              <a:t> filhos obtidos a partir de PMX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ym typeface="Symbol" panose="05050102010706020507" pitchFamily="18" charset="2"/>
              </a:rPr>
              <a:t>Mutação: reversão com probabilidade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ym typeface="Symbol" panose="05050102010706020507" pitchFamily="18" charset="2"/>
              </a:rPr>
              <a:t>Seleção de descendentes:  filhos substituem  pais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ym typeface="Symbol" panose="05050102010706020507" pitchFamily="18" charset="2"/>
              </a:rPr>
              <a:t>Memético: guloso com limite de buscas para cada profundidade.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CB7A6-7F44-0FD7-3025-C95AD2205D37}"/>
              </a:ext>
            </a:extLst>
          </p:cNvPr>
          <p:cNvSpPr txBox="1"/>
          <p:nvPr/>
        </p:nvSpPr>
        <p:spPr>
          <a:xfrm>
            <a:off x="2792646" y="2007077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D164B-A4D3-AF16-D524-4F2603FDD348}"/>
              </a:ext>
            </a:extLst>
          </p:cNvPr>
          <p:cNvSpPr txBox="1"/>
          <p:nvPr/>
        </p:nvSpPr>
        <p:spPr>
          <a:xfrm>
            <a:off x="7013942" y="2237909"/>
            <a:ext cx="382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Grade Filtrada x 100 rodadas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95651A-9559-D72A-4B66-1E45507AB879}"/>
              </a:ext>
            </a:extLst>
          </p:cNvPr>
          <p:cNvSpPr txBox="1"/>
          <p:nvPr/>
        </p:nvSpPr>
        <p:spPr>
          <a:xfrm>
            <a:off x="6927214" y="5142045"/>
            <a:ext cx="4330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Não memético: 2400 execuções</a:t>
            </a:r>
          </a:p>
          <a:p>
            <a:r>
              <a:rPr lang="pt-BR" sz="2400" dirty="0"/>
              <a:t>Memético:        7200 execuções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3C03C-9191-F17C-B666-CB263598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468" y="2617364"/>
            <a:ext cx="4330160" cy="24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5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Resultados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509DD6-387D-6EF9-5E83-58615F28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56" y="70307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38.593673 seconds (136.12 M allocations: 15.381 GiB, 2.80% gc time, 4.10% compilation time) 100.00000000000007 1.0000000038574357 1.34106396e6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394E9-06DD-F4DC-6759-0FFBAF111F1B}"/>
              </a:ext>
            </a:extLst>
          </p:cNvPr>
          <p:cNvSpPr txBox="1"/>
          <p:nvPr/>
        </p:nvSpPr>
        <p:spPr>
          <a:xfrm>
            <a:off x="1689763" y="6155844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D8AAC-8B88-2DE2-6419-1FF259E50FD1}"/>
              </a:ext>
            </a:extLst>
          </p:cNvPr>
          <p:cNvSpPr txBox="1"/>
          <p:nvPr/>
        </p:nvSpPr>
        <p:spPr>
          <a:xfrm>
            <a:off x="6069437" y="6155843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MBF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29563-BE3F-937F-F3C2-C4FBEF157BBF}"/>
              </a:ext>
            </a:extLst>
          </p:cNvPr>
          <p:cNvSpPr txBox="1"/>
          <p:nvPr/>
        </p:nvSpPr>
        <p:spPr>
          <a:xfrm>
            <a:off x="10032887" y="6155843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054A4B-7C7D-B004-C820-BE39DA2312A1}"/>
              </a:ext>
            </a:extLst>
          </p:cNvPr>
          <p:cNvSpPr txBox="1"/>
          <p:nvPr/>
        </p:nvSpPr>
        <p:spPr>
          <a:xfrm>
            <a:off x="394281" y="2420114"/>
            <a:ext cx="904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Resultados em que SR &gt; 90%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32100-CE22-C7F3-8C64-D853DEFE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2" y="3319244"/>
            <a:ext cx="3131537" cy="26646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2EFEC0-DB6D-5CBE-D390-9858615E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84" y="3371141"/>
            <a:ext cx="3131537" cy="26646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8C5B35-DE1A-98FF-4094-38F664A6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665" y="3429000"/>
            <a:ext cx="3248112" cy="26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Melhor caso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D0452-75F1-75F2-937C-F42C28BF0518}"/>
              </a:ext>
            </a:extLst>
          </p:cNvPr>
          <p:cNvSpPr txBox="1"/>
          <p:nvPr/>
        </p:nvSpPr>
        <p:spPr>
          <a:xfrm>
            <a:off x="739697" y="5868943"/>
            <a:ext cx="535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Não memético: k=1, </a:t>
            </a:r>
            <a:r>
              <a:rPr lang="pt-BR" sz="2400" dirty="0">
                <a:sym typeface="Symbol" panose="05050102010706020507" pitchFamily="18" charset="2"/>
              </a:rPr>
              <a:t>=250, </a:t>
            </a:r>
            <a:r>
              <a:rPr lang="pt-BR" sz="2400" dirty="0" err="1">
                <a:sym typeface="Symbol" panose="05050102010706020507" pitchFamily="18" charset="2"/>
              </a:rPr>
              <a:t>gens</a:t>
            </a:r>
            <a:r>
              <a:rPr lang="pt-BR" sz="2400" dirty="0">
                <a:sym typeface="Symbol" panose="05050102010706020507" pitchFamily="18" charset="2"/>
              </a:rPr>
              <a:t>=750, </a:t>
            </a:r>
          </a:p>
          <a:p>
            <a:r>
              <a:rPr lang="pt-BR" sz="2400" dirty="0">
                <a:sym typeface="Symbol" panose="05050102010706020507" pitchFamily="18" charset="2"/>
              </a:rPr>
              <a:t>p = 0.8, </a:t>
            </a:r>
            <a:r>
              <a:rPr lang="pt-BR" sz="2400" dirty="0"/>
              <a:t> AES: 0.6E5, 30seg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A725E-9760-3B8E-534D-E709FC95A9FD}"/>
              </a:ext>
            </a:extLst>
          </p:cNvPr>
          <p:cNvSpPr txBox="1"/>
          <p:nvPr/>
        </p:nvSpPr>
        <p:spPr>
          <a:xfrm>
            <a:off x="6245927" y="5779105"/>
            <a:ext cx="5665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Memético: k=4, </a:t>
            </a:r>
            <a:r>
              <a:rPr lang="pt-BR" sz="2400" dirty="0">
                <a:sym typeface="Symbol" panose="05050102010706020507" pitchFamily="18" charset="2"/>
              </a:rPr>
              <a:t>=250, </a:t>
            </a:r>
            <a:r>
              <a:rPr lang="pt-BR" sz="2400" dirty="0" err="1">
                <a:sym typeface="Symbol" panose="05050102010706020507" pitchFamily="18" charset="2"/>
              </a:rPr>
              <a:t>gens</a:t>
            </a:r>
            <a:r>
              <a:rPr lang="pt-BR" sz="2400" dirty="0">
                <a:sym typeface="Symbol" panose="05050102010706020507" pitchFamily="18" charset="2"/>
              </a:rPr>
              <a:t>=700, </a:t>
            </a:r>
            <a:r>
              <a:rPr lang="pt-BR" sz="2400" dirty="0" err="1">
                <a:sym typeface="Symbol" panose="05050102010706020507" pitchFamily="18" charset="2"/>
              </a:rPr>
              <a:t>depth</a:t>
            </a:r>
            <a:r>
              <a:rPr lang="pt-BR" sz="2400" dirty="0">
                <a:sym typeface="Symbol" panose="05050102010706020507" pitchFamily="18" charset="2"/>
              </a:rPr>
              <a:t>=1,</a:t>
            </a:r>
            <a:r>
              <a:rPr lang="pt-BR" sz="2400" dirty="0"/>
              <a:t>  </a:t>
            </a:r>
          </a:p>
          <a:p>
            <a:r>
              <a:rPr lang="pt-BR" sz="2400" dirty="0" err="1"/>
              <a:t>max</a:t>
            </a:r>
            <a:r>
              <a:rPr lang="pt-BR" sz="2400" dirty="0"/>
              <a:t>=50, p=0.4,  AES: 5.9E5, 42seg</a:t>
            </a:r>
          </a:p>
          <a:p>
            <a:endParaRPr lang="pt-B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1BC0C-E2C1-0401-3D80-8C631BC0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08" y="1961171"/>
            <a:ext cx="5715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D05AB-9585-FEE9-7D40-52CB955D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8" y="1961171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Discussão</a:t>
            </a:r>
            <a:endParaRPr lang="pt-B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11CB9-66D0-AF8A-5290-C3859153ACDF}"/>
              </a:ext>
            </a:extLst>
          </p:cNvPr>
          <p:cNvSpPr txBox="1"/>
          <p:nvPr/>
        </p:nvSpPr>
        <p:spPr>
          <a:xfrm>
            <a:off x="1015065" y="2667698"/>
            <a:ext cx="10595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K depende da taxa de mutação: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K pequeno melhor com taxa alta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K grande melhor com taxa baixa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Memético melhor (SR e MBF) e mais lento (AES).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Profundidade menor é melhor para 100 cidades.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7631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1238</TotalTime>
  <Words>248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Gill Sans MT</vt:lpstr>
      <vt:lpstr>Wingdings 2</vt:lpstr>
      <vt:lpstr>Dividend</vt:lpstr>
      <vt:lpstr>Caixeiro Viajante com GA</vt:lpstr>
      <vt:lpstr>Definição Do Problema</vt:lpstr>
      <vt:lpstr>Algoritmo Genético</vt:lpstr>
      <vt:lpstr>Resultados</vt:lpstr>
      <vt:lpstr>Melhor caso</vt:lpstr>
      <vt:lpstr>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Definição Do Problema</dc:title>
  <dc:creator>Victor Ravaglia</dc:creator>
  <cp:lastModifiedBy>Victor Ravaglia</cp:lastModifiedBy>
  <cp:revision>9</cp:revision>
  <dcterms:created xsi:type="dcterms:W3CDTF">2022-05-03T22:44:16Z</dcterms:created>
  <dcterms:modified xsi:type="dcterms:W3CDTF">2022-06-13T23:55:35Z</dcterms:modified>
</cp:coreProperties>
</file>