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0" r:id="rId3"/>
    <p:sldId id="257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F33-93F5-14D0-A6CE-0F52A46C8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cap="none" dirty="0"/>
              <a:t>Caixeiro Viajante com GA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625A0A-3EE7-4398-3B2A-0D964E46F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BA8EE0-0D8E-015C-6CA4-617CB9F59ACA}"/>
              </a:ext>
            </a:extLst>
          </p:cNvPr>
          <p:cNvSpPr txBox="1">
            <a:spLocks/>
          </p:cNvSpPr>
          <p:nvPr/>
        </p:nvSpPr>
        <p:spPr>
          <a:xfrm>
            <a:off x="581194" y="3593990"/>
            <a:ext cx="10993546" cy="264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Universidade Federal Do Rio De Janeiro</a:t>
            </a:r>
          </a:p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Programa de Engenharia Elétrica</a:t>
            </a:r>
          </a:p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Otimização Natural</a:t>
            </a:r>
          </a:p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Victor Raposo Ravaglia De Oliveira</a:t>
            </a:r>
          </a:p>
        </p:txBody>
      </p:sp>
    </p:spTree>
    <p:extLst>
      <p:ext uri="{BB962C8B-B14F-4D97-AF65-F5344CB8AC3E}">
        <p14:creationId xmlns:p14="http://schemas.microsoft.com/office/powerpoint/2010/main" val="69462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Definição Do Problema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6E2C6-CF4B-1E47-CB6E-4EF3834EC275}"/>
              </a:ext>
            </a:extLst>
          </p:cNvPr>
          <p:cNvSpPr txBox="1"/>
          <p:nvPr/>
        </p:nvSpPr>
        <p:spPr>
          <a:xfrm>
            <a:off x="511727" y="2617364"/>
            <a:ext cx="5796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Problema do Caixeiro Viajante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100 cidades dispostas ao longo um trajeto em forma de estrela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Comparação entre GA memético e não memético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C3258-2FA4-2376-5ECE-20130ADF73EB}"/>
              </a:ext>
            </a:extLst>
          </p:cNvPr>
          <p:cNvSpPr txBox="1"/>
          <p:nvPr/>
        </p:nvSpPr>
        <p:spPr>
          <a:xfrm>
            <a:off x="8369819" y="229257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 Cidades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64AA45-1771-AB71-33B8-604C56F8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47" y="2834779"/>
            <a:ext cx="3409695" cy="33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9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Algoritmo Genético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8E6E7-364D-500E-71CC-135069B94206}"/>
              </a:ext>
            </a:extLst>
          </p:cNvPr>
          <p:cNvSpPr txBox="1"/>
          <p:nvPr/>
        </p:nvSpPr>
        <p:spPr>
          <a:xfrm>
            <a:off x="511727" y="2617364"/>
            <a:ext cx="5796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100 rodadas para n gerações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Seleção dos </a:t>
            </a:r>
            <a:r>
              <a:rPr lang="pt-BR" sz="2400" dirty="0">
                <a:sym typeface="Symbol" panose="05050102010706020507" pitchFamily="18" charset="2"/>
              </a:rPr>
              <a:t></a:t>
            </a:r>
            <a:r>
              <a:rPr lang="pt-BR" sz="2400" dirty="0"/>
              <a:t> pais: k pais com maior aptidão.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Cruzamento: </a:t>
            </a:r>
            <a:r>
              <a:rPr lang="pt-BR" sz="2400" dirty="0">
                <a:sym typeface="Symbol" panose="05050102010706020507" pitchFamily="18" charset="2"/>
              </a:rPr>
              <a:t> filhos obtidos a partir de PMX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ym typeface="Symbol" panose="05050102010706020507" pitchFamily="18" charset="2"/>
              </a:rPr>
              <a:t>Mutação: reversão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ym typeface="Symbol" panose="05050102010706020507" pitchFamily="18" charset="2"/>
              </a:rPr>
              <a:t>Seleção de descendentes:  filhos substituem  pais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ym typeface="Symbol" panose="05050102010706020507" pitchFamily="18" charset="2"/>
              </a:rPr>
              <a:t>Memético: guloso com limite de buscas para cada profundidade.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CB7A6-7F44-0FD7-3025-C95AD2205D37}"/>
              </a:ext>
            </a:extLst>
          </p:cNvPr>
          <p:cNvSpPr txBox="1"/>
          <p:nvPr/>
        </p:nvSpPr>
        <p:spPr>
          <a:xfrm>
            <a:off x="2792646" y="2007077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5D164B-A4D3-AF16-D524-4F2603FDD348}"/>
              </a:ext>
            </a:extLst>
          </p:cNvPr>
          <p:cNvSpPr txBox="1"/>
          <p:nvPr/>
        </p:nvSpPr>
        <p:spPr>
          <a:xfrm>
            <a:off x="7771772" y="2237909"/>
            <a:ext cx="27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Bases x 100 rodadas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E8827-3902-716D-B356-8B64A1C3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231" y="2858985"/>
            <a:ext cx="5523842" cy="17751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95651A-9559-D72A-4B66-1E45507AB879}"/>
              </a:ext>
            </a:extLst>
          </p:cNvPr>
          <p:cNvSpPr txBox="1"/>
          <p:nvPr/>
        </p:nvSpPr>
        <p:spPr>
          <a:xfrm>
            <a:off x="6865761" y="4793523"/>
            <a:ext cx="4330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Não memético: 12500 execuções</a:t>
            </a:r>
          </a:p>
          <a:p>
            <a:r>
              <a:rPr lang="pt-BR" sz="2400" dirty="0"/>
              <a:t>Memético:       312500 execuções</a:t>
            </a:r>
          </a:p>
        </p:txBody>
      </p:sp>
    </p:spTree>
    <p:extLst>
      <p:ext uri="{BB962C8B-B14F-4D97-AF65-F5344CB8AC3E}">
        <p14:creationId xmlns:p14="http://schemas.microsoft.com/office/powerpoint/2010/main" val="313125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Não Memético e Memético (100 cidades)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94AF9-5279-3A22-5C05-4330DD29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65" y="1820193"/>
            <a:ext cx="6063054" cy="4042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0B080-0E6D-EC55-F461-20F019F18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" y="1820193"/>
            <a:ext cx="6063054" cy="404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6D0452-75F1-75F2-937C-F42C28BF0518}"/>
              </a:ext>
            </a:extLst>
          </p:cNvPr>
          <p:cNvSpPr txBox="1"/>
          <p:nvPr/>
        </p:nvSpPr>
        <p:spPr>
          <a:xfrm>
            <a:off x="739697" y="5868943"/>
            <a:ext cx="501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memético: k=1, </a:t>
            </a:r>
            <a:r>
              <a:rPr lang="pt-BR" sz="1800" dirty="0">
                <a:sym typeface="Symbol" panose="05050102010706020507" pitchFamily="18" charset="2"/>
              </a:rPr>
              <a:t>=200, </a:t>
            </a:r>
            <a:r>
              <a:rPr lang="pt-BR" sz="1800" dirty="0" err="1">
                <a:sym typeface="Symbol" panose="05050102010706020507" pitchFamily="18" charset="2"/>
              </a:rPr>
              <a:t>gens</a:t>
            </a:r>
            <a:r>
              <a:rPr lang="pt-BR" sz="1800" dirty="0">
                <a:sym typeface="Symbol" panose="05050102010706020507" pitchFamily="18" charset="2"/>
              </a:rPr>
              <a:t>=700</a:t>
            </a:r>
            <a:r>
              <a:rPr lang="pt-BR" dirty="0"/>
              <a:t> </a:t>
            </a:r>
          </a:p>
          <a:p>
            <a:r>
              <a:rPr lang="pt-BR" dirty="0"/>
              <a:t>SR: 95%, MBF: 0.997, AES: 0.76E6, 20seg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A725E-9760-3B8E-534D-E709FC95A9FD}"/>
              </a:ext>
            </a:extLst>
          </p:cNvPr>
          <p:cNvSpPr txBox="1"/>
          <p:nvPr/>
        </p:nvSpPr>
        <p:spPr>
          <a:xfrm>
            <a:off x="6746632" y="5862229"/>
            <a:ext cx="5019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Memético: k=1, </a:t>
            </a:r>
            <a:r>
              <a:rPr lang="pt-BR" sz="1800" dirty="0">
                <a:sym typeface="Symbol" panose="05050102010706020507" pitchFamily="18" charset="2"/>
              </a:rPr>
              <a:t>=200, </a:t>
            </a:r>
            <a:r>
              <a:rPr lang="pt-BR" sz="1800" dirty="0" err="1">
                <a:sym typeface="Symbol" panose="05050102010706020507" pitchFamily="18" charset="2"/>
              </a:rPr>
              <a:t>gens</a:t>
            </a:r>
            <a:r>
              <a:rPr lang="pt-BR" sz="1800" dirty="0">
                <a:sym typeface="Symbol" panose="05050102010706020507" pitchFamily="18" charset="2"/>
              </a:rPr>
              <a:t>=700, </a:t>
            </a:r>
            <a:r>
              <a:rPr lang="pt-BR" sz="1800" dirty="0" err="1">
                <a:sym typeface="Symbol" panose="05050102010706020507" pitchFamily="18" charset="2"/>
              </a:rPr>
              <a:t>prof</a:t>
            </a:r>
            <a:r>
              <a:rPr lang="pt-BR" sz="1800" dirty="0">
                <a:sym typeface="Symbol" panose="05050102010706020507" pitchFamily="18" charset="2"/>
              </a:rPr>
              <a:t>=3,</a:t>
            </a:r>
            <a:r>
              <a:rPr lang="pt-BR" dirty="0"/>
              <a:t>  </a:t>
            </a:r>
            <a:r>
              <a:rPr lang="pt-BR" dirty="0" err="1"/>
              <a:t>max</a:t>
            </a:r>
            <a:r>
              <a:rPr lang="pt-BR" dirty="0"/>
              <a:t>=100</a:t>
            </a:r>
          </a:p>
          <a:p>
            <a:r>
              <a:rPr lang="pt-BR" dirty="0"/>
              <a:t>SR: 100%, MBF: 1.0, AES: 1.34E6, 35seg</a:t>
            </a:r>
          </a:p>
          <a:p>
            <a:endParaRPr lang="pt-BR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509DD6-387D-6EF9-5E83-58615F28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56" y="70307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38.593673 seconds (136.12 M allocations: 15.381 GiB, 2.80% gc time, 4.10% compilation time) 100.00000000000007 1.0000000038574357 1.34106396e6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5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Resultados Parciais (grade incompleta)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D0452-75F1-75F2-937C-F42C28BF0518}"/>
              </a:ext>
            </a:extLst>
          </p:cNvPr>
          <p:cNvSpPr txBox="1"/>
          <p:nvPr/>
        </p:nvSpPr>
        <p:spPr>
          <a:xfrm>
            <a:off x="239102" y="2684245"/>
            <a:ext cx="54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Não Memético, 5 melhores SR (100 rodadas cada):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509DD6-387D-6EF9-5E83-58615F28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56" y="70307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38.593673 seconds (136.12 M allocations: 15.381 GiB, 2.80% gc time, 4.10% compilation time) 100.00000000000007 1.0000000038574357 1.34106396e6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5371BA-EBE3-2F93-C86E-D09B65548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84493"/>
              </p:ext>
            </p:extLst>
          </p:nvPr>
        </p:nvGraphicFramePr>
        <p:xfrm>
          <a:off x="343786" y="3316090"/>
          <a:ext cx="5226339" cy="211455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746620">
                  <a:extLst>
                    <a:ext uri="{9D8B030D-6E8A-4147-A177-3AD203B41FA5}">
                      <a16:colId xmlns:a16="http://schemas.microsoft.com/office/drawing/2014/main" val="53477000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3331812095"/>
                    </a:ext>
                  </a:extLst>
                </a:gridCol>
                <a:gridCol w="898941">
                  <a:extLst>
                    <a:ext uri="{9D8B030D-6E8A-4147-A177-3AD203B41FA5}">
                      <a16:colId xmlns:a16="http://schemas.microsoft.com/office/drawing/2014/main" val="1837532687"/>
                    </a:ext>
                  </a:extLst>
                </a:gridCol>
                <a:gridCol w="594298">
                  <a:extLst>
                    <a:ext uri="{9D8B030D-6E8A-4147-A177-3AD203B41FA5}">
                      <a16:colId xmlns:a16="http://schemas.microsoft.com/office/drawing/2014/main" val="3588532072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2518266422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1897369991"/>
                    </a:ext>
                  </a:extLst>
                </a:gridCol>
                <a:gridCol w="1124124">
                  <a:extLst>
                    <a:ext uri="{9D8B030D-6E8A-4147-A177-3AD203B41FA5}">
                      <a16:colId xmlns:a16="http://schemas.microsoft.com/office/drawing/2014/main" val="344754896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r>
                        <a:rPr lang="pt-BR" sz="1800" dirty="0"/>
                        <a:t>SR (%)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MBF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AES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ym typeface="Symbol" panose="05050102010706020507" pitchFamily="18" charset="2"/>
                        </a:rPr>
                        <a:t>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Gens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k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Tempo (s)</a:t>
                      </a:r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210088713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pt-BR" sz="1800" dirty="0"/>
                        <a:t>100.0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64765.0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250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450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pt-BR" dirty="0"/>
                        <a:t>25.1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260052744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pt-BR" sz="1800"/>
                        <a:t>100.0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64765.0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250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1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pt-BR" dirty="0"/>
                        <a:t>23.1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95549713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pt-BR" sz="1800"/>
                        <a:t>100.0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1.0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64765.0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250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pt-BR" dirty="0"/>
                        <a:t>25.8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353816428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pt-BR" sz="1800"/>
                        <a:t>97.0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0.99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78206.2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pt-BR" dirty="0"/>
                        <a:t>21.5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68943318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pt-BR" sz="1800"/>
                        <a:t>85.0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0.99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70894.1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200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pt-BR" dirty="0"/>
                        <a:t>35.7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32698188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08A23C-FD1C-73BE-6419-6D229CAEA174}"/>
              </a:ext>
            </a:extLst>
          </p:cNvPr>
          <p:cNvSpPr txBox="1"/>
          <p:nvPr/>
        </p:nvSpPr>
        <p:spPr>
          <a:xfrm>
            <a:off x="6332648" y="2684245"/>
            <a:ext cx="501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Memético, 5 melhores SR (100 rodadas cada):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037ED4-C64A-7A42-F36D-2857E5B83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1997"/>
              </p:ext>
            </p:extLst>
          </p:nvPr>
        </p:nvGraphicFramePr>
        <p:xfrm>
          <a:off x="6203551" y="3316090"/>
          <a:ext cx="5278159" cy="211455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754023">
                  <a:extLst>
                    <a:ext uri="{9D8B030D-6E8A-4147-A177-3AD203B41FA5}">
                      <a16:colId xmlns:a16="http://schemas.microsoft.com/office/drawing/2014/main" val="534770008"/>
                    </a:ext>
                  </a:extLst>
                </a:gridCol>
                <a:gridCol w="754023">
                  <a:extLst>
                    <a:ext uri="{9D8B030D-6E8A-4147-A177-3AD203B41FA5}">
                      <a16:colId xmlns:a16="http://schemas.microsoft.com/office/drawing/2014/main" val="3331812095"/>
                    </a:ext>
                  </a:extLst>
                </a:gridCol>
                <a:gridCol w="907854">
                  <a:extLst>
                    <a:ext uri="{9D8B030D-6E8A-4147-A177-3AD203B41FA5}">
                      <a16:colId xmlns:a16="http://schemas.microsoft.com/office/drawing/2014/main" val="1837532687"/>
                    </a:ext>
                  </a:extLst>
                </a:gridCol>
                <a:gridCol w="600191">
                  <a:extLst>
                    <a:ext uri="{9D8B030D-6E8A-4147-A177-3AD203B41FA5}">
                      <a16:colId xmlns:a16="http://schemas.microsoft.com/office/drawing/2014/main" val="3588532072"/>
                    </a:ext>
                  </a:extLst>
                </a:gridCol>
                <a:gridCol w="754023">
                  <a:extLst>
                    <a:ext uri="{9D8B030D-6E8A-4147-A177-3AD203B41FA5}">
                      <a16:colId xmlns:a16="http://schemas.microsoft.com/office/drawing/2014/main" val="2518266422"/>
                    </a:ext>
                  </a:extLst>
                </a:gridCol>
                <a:gridCol w="304340">
                  <a:extLst>
                    <a:ext uri="{9D8B030D-6E8A-4147-A177-3AD203B41FA5}">
                      <a16:colId xmlns:a16="http://schemas.microsoft.com/office/drawing/2014/main" val="1897369991"/>
                    </a:ext>
                  </a:extLst>
                </a:gridCol>
                <a:gridCol w="1203705">
                  <a:extLst>
                    <a:ext uri="{9D8B030D-6E8A-4147-A177-3AD203B41FA5}">
                      <a16:colId xmlns:a16="http://schemas.microsoft.com/office/drawing/2014/main" val="2250546053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r>
                        <a:rPr lang="pt-BR" sz="1800" dirty="0"/>
                        <a:t>SR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MBF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AES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ym typeface="Symbol" panose="05050102010706020507" pitchFamily="18" charset="2"/>
                        </a:rPr>
                        <a:t>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Gens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k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Tempo (s)</a:t>
                      </a:r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210088713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pt-BR" sz="1800" dirty="0"/>
                        <a:t>100.0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1341060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104.5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260052744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pt-BR" sz="1800"/>
                        <a:t>100.0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1392680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600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113.0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95549713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pt-BR" sz="1800" dirty="0"/>
                        <a:t>100.0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1341060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750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110.8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353816428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pt-BR" sz="1800" dirty="0"/>
                        <a:t>100.0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1392680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750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115.3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68943318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pt-BR" sz="1800" dirty="0"/>
                        <a:t>100.0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1.0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150192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250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600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 marL="50346" marR="50346" marT="25173" marB="25173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119.1</a:t>
                      </a:r>
                      <a:endParaRPr lang="pt-BR" sz="1800" dirty="0"/>
                    </a:p>
                  </a:txBody>
                  <a:tcPr marL="50346" marR="50346" marT="25173" marB="25173" anchor="ctr"/>
                </a:tc>
                <a:extLst>
                  <a:ext uri="{0D108BD9-81ED-4DB2-BD59-A6C34878D82A}">
                    <a16:rowId xmlns:a16="http://schemas.microsoft.com/office/drawing/2014/main" val="326981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43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Discussão</a:t>
            </a:r>
            <a:endParaRPr lang="pt-B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11CB9-66D0-AF8A-5290-C3859153ACDF}"/>
              </a:ext>
            </a:extLst>
          </p:cNvPr>
          <p:cNvSpPr txBox="1"/>
          <p:nvPr/>
        </p:nvSpPr>
        <p:spPr>
          <a:xfrm>
            <a:off x="1015065" y="2667698"/>
            <a:ext cx="10595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K pequeno tende a ser melhor: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Reduzir a grade?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Como agregar os resultados?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Talvez diminuir dimensão, atualmente: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Sem meme: 0.2s x 100 x 125 / 16 threads ~ 3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Com meme: 1s x 100 x 3125 / 16 threads ~ 5.5hrs</a:t>
            </a:r>
          </a:p>
        </p:txBody>
      </p:sp>
    </p:spTree>
    <p:extLst>
      <p:ext uri="{BB962C8B-B14F-4D97-AF65-F5344CB8AC3E}">
        <p14:creationId xmlns:p14="http://schemas.microsoft.com/office/powerpoint/2010/main" val="557631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593</TotalTime>
  <Words>395</Words>
  <Application>Microsoft Office PowerPoint</Application>
  <PresentationFormat>Widescreen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Gill Sans MT</vt:lpstr>
      <vt:lpstr>Wingdings 2</vt:lpstr>
      <vt:lpstr>Dividend</vt:lpstr>
      <vt:lpstr>Caixeiro Viajante com GA</vt:lpstr>
      <vt:lpstr>Definição Do Problema</vt:lpstr>
      <vt:lpstr>Algoritmo Genético</vt:lpstr>
      <vt:lpstr>Não Memético e Memético (100 cidades)</vt:lpstr>
      <vt:lpstr>Resultados Parciais (grade incompleta)</vt:lpstr>
      <vt:lpstr>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Definição Do Problema</dc:title>
  <dc:creator>Victor Ravaglia</dc:creator>
  <cp:lastModifiedBy>Victor Ravaglia</cp:lastModifiedBy>
  <cp:revision>6</cp:revision>
  <dcterms:created xsi:type="dcterms:W3CDTF">2022-05-03T22:44:16Z</dcterms:created>
  <dcterms:modified xsi:type="dcterms:W3CDTF">2022-06-07T01:33:41Z</dcterms:modified>
</cp:coreProperties>
</file>