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322" r:id="rId10"/>
    <p:sldId id="301" r:id="rId11"/>
    <p:sldId id="300" r:id="rId12"/>
    <p:sldId id="266" r:id="rId13"/>
    <p:sldId id="302" r:id="rId14"/>
    <p:sldId id="323" r:id="rId15"/>
    <p:sldId id="306" r:id="rId16"/>
    <p:sldId id="303" r:id="rId17"/>
    <p:sldId id="311" r:id="rId18"/>
    <p:sldId id="305" r:id="rId19"/>
    <p:sldId id="297" r:id="rId20"/>
    <p:sldId id="317" r:id="rId21"/>
    <p:sldId id="318" r:id="rId22"/>
    <p:sldId id="319" r:id="rId23"/>
    <p:sldId id="320" r:id="rId24"/>
    <p:sldId id="309" r:id="rId25"/>
    <p:sldId id="310" r:id="rId26"/>
    <p:sldId id="299" r:id="rId27"/>
    <p:sldId id="324"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10-05-2024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1065" y="139088"/>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169289" y="2266475"/>
            <a:ext cx="10258567" cy="1310568"/>
          </a:xfrm>
        </p:spPr>
        <p:txBody>
          <a:bodyPr>
            <a:normAutofit/>
          </a:bodyPr>
          <a:lstStyle/>
          <a:p>
            <a:pPr>
              <a:lnSpc>
                <a:spcPct val="150000"/>
              </a:lnSpc>
            </a:pP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Prediction of Electricity Bill using SML Technique</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Input data</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Preprocessing</a:t>
            </a:r>
          </a:p>
          <a:p>
            <a:pPr lvl="0" algn="just">
              <a:lnSpc>
                <a:spcPct val="150000"/>
              </a:lnSpc>
            </a:pPr>
            <a:r>
              <a:rPr lang="en-US" sz="2000" dirty="0" smtClean="0">
                <a:latin typeface="Times New Roman" panose="02020603050405020304" pitchFamily="18" charset="0"/>
                <a:cs typeface="Times New Roman" panose="02020603050405020304" pitchFamily="18" charset="0"/>
              </a:rPr>
              <a:t>Feature Scaling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splitting </a:t>
            </a:r>
          </a:p>
          <a:p>
            <a:pPr lvl="0" algn="just">
              <a:lnSpc>
                <a:spcPct val="150000"/>
              </a:lnSpc>
            </a:pPr>
            <a:r>
              <a:rPr lang="en-IN" sz="2000" dirty="0" smtClean="0">
                <a:latin typeface="Times New Roman" panose="02020603050405020304" pitchFamily="18" charset="0"/>
                <a:cs typeface="Times New Roman" panose="02020603050405020304" pitchFamily="18" charset="0"/>
              </a:rPr>
              <a:t>Classification</a:t>
            </a:r>
          </a:p>
          <a:p>
            <a:pPr lvl="0" algn="just">
              <a:lnSpc>
                <a:spcPct val="150000"/>
              </a:lnSpc>
            </a:pPr>
            <a:r>
              <a:rPr lang="en-US" sz="2000" dirty="0" smtClean="0">
                <a:latin typeface="Times New Roman" panose="02020603050405020304" pitchFamily="18" charset="0"/>
                <a:cs typeface="Times New Roman" panose="02020603050405020304" pitchFamily="18" charset="0"/>
              </a:rPr>
              <a:t>Prediction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Generation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5202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428964"/>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0162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selection is the process of selecting the data for predicting the stock.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was collected from dataset repository like UCI.</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is in the format like ‘.csv’</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system, the time series dataset is used for </a:t>
            </a:r>
            <a:r>
              <a:rPr lang="en-IN" sz="2000" dirty="0" smtClean="0">
                <a:latin typeface="Times New Roman" panose="02020603050405020304" pitchFamily="18" charset="0"/>
                <a:cs typeface="Times New Roman" panose="02020603050405020304" pitchFamily="18" charset="0"/>
              </a:rPr>
              <a:t>forecasting the electricity price.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With </a:t>
            </a:r>
            <a:r>
              <a:rPr lang="en-IN" sz="2000" dirty="0">
                <a:latin typeface="Times New Roman" panose="02020603050405020304" pitchFamily="18" charset="0"/>
                <a:cs typeface="Times New Roman" panose="02020603050405020304" pitchFamily="18" charset="0"/>
              </a:rPr>
              <a:t>the help of panda’s package, we can read or load our input dataset.</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pre-processing is the process of removing the unwanted data from the dataset. </a:t>
            </a: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pre-processing allows for the removal of unwanted data with the use of data cleansing, this allows the user to have a dataset to contain more valuable information after the pre-processing stage for data manipulation later in the data mining process.</a:t>
            </a:r>
          </a:p>
          <a:p>
            <a:pPr lvl="0" algn="just">
              <a:lnSpc>
                <a:spcPct val="150000"/>
              </a:lnSpc>
            </a:pPr>
            <a:r>
              <a:rPr lang="en-IN" sz="2000" dirty="0" smtClean="0">
                <a:latin typeface="Times New Roman" panose="02020603050405020304" pitchFamily="18" charset="0"/>
                <a:cs typeface="Times New Roman" panose="02020603050405020304" pitchFamily="18" charset="0"/>
              </a:rPr>
              <a:t>Missing </a:t>
            </a:r>
            <a:r>
              <a:rPr lang="en-IN" sz="2000" dirty="0">
                <a:latin typeface="Times New Roman" panose="02020603050405020304" pitchFamily="18" charset="0"/>
                <a:cs typeface="Times New Roman" panose="02020603050405020304" pitchFamily="18" charset="0"/>
              </a:rPr>
              <a:t>data removal: In this process, the null values such as missing values and Nan values are replaced by 0. </a:t>
            </a:r>
          </a:p>
          <a:p>
            <a:pPr lvl="0" algn="just">
              <a:lnSpc>
                <a:spcPct val="150000"/>
              </a:lnSpc>
            </a:pPr>
            <a:r>
              <a:rPr lang="en-IN" sz="2000" dirty="0" smtClean="0">
                <a:latin typeface="Times New Roman" panose="02020603050405020304" pitchFamily="18" charset="0"/>
                <a:cs typeface="Times New Roman" panose="02020603050405020304" pitchFamily="18" charset="0"/>
              </a:rPr>
              <a:t>Encoding </a:t>
            </a:r>
            <a:r>
              <a:rPr lang="en-IN" sz="2000" dirty="0">
                <a:latin typeface="Times New Roman" panose="02020603050405020304" pitchFamily="18" charset="0"/>
                <a:cs typeface="Times New Roman" panose="02020603050405020304" pitchFamily="18" charset="0"/>
              </a:rPr>
              <a:t>Categorical data: That categorical data is defined as variables with a finite set of label values.</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46884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Feature Scaling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155" y="1690688"/>
            <a:ext cx="11165983" cy="4671475"/>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	Feature scaling, particularly through techniques like StandardScaler, plays a crucial role in enhancing the performance and convergence of machine learning models, especially those sensitive to the scale of input features. </a:t>
            </a:r>
          </a:p>
          <a:p>
            <a:pPr lvl="0" algn="just">
              <a:lnSpc>
                <a:spcPct val="150000"/>
              </a:lnSpc>
            </a:pPr>
            <a:r>
              <a:rPr lang="en-IN" sz="2000" dirty="0">
                <a:latin typeface="Times New Roman" panose="02020603050405020304" pitchFamily="18" charset="0"/>
                <a:cs typeface="Times New Roman" panose="02020603050405020304" pitchFamily="18" charset="0"/>
              </a:rPr>
              <a:t>•	StandardScaler transforms the features of a dataset to have a mean of zero and a standard deviation of one, thereby ensuring that all features are on a similar scale. </a:t>
            </a:r>
          </a:p>
          <a:p>
            <a:pPr lvl="0" algn="just">
              <a:lnSpc>
                <a:spcPct val="150000"/>
              </a:lnSpc>
            </a:pPr>
            <a:r>
              <a:rPr lang="en-IN" sz="2000" dirty="0">
                <a:latin typeface="Times New Roman" panose="02020603050405020304" pitchFamily="18" charset="0"/>
                <a:cs typeface="Times New Roman" panose="02020603050405020304" pitchFamily="18" charset="0"/>
              </a:rPr>
              <a:t>•	This normalization process facilitates gradient descent optimization, improves model interpretability, and prevents certain features from dominating others during the training process.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0607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lnSpc>
                <a:spcPct val="150000"/>
              </a:lnSpc>
            </a:pPr>
            <a:r>
              <a:rPr lang="en-US" b="1" dirty="0" smtClean="0">
                <a:latin typeface="Times New Roman" panose="02020603050405020304" pitchFamily="18" charset="0"/>
                <a:cs typeface="Times New Roman" panose="02020603050405020304" pitchFamily="18" charset="0"/>
              </a:rPr>
              <a:t>Data splitting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70" y="1812924"/>
            <a:ext cx="11050074" cy="4420451"/>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pPr lvl="0" algn="just">
              <a:lnSpc>
                <a:spcPct val="150000"/>
              </a:lnSpc>
            </a:pPr>
            <a:r>
              <a:rPr lang="en-US" sz="2000" dirty="0">
                <a:latin typeface="Times New Roman" panose="02020603050405020304" pitchFamily="18" charset="0"/>
                <a:cs typeface="Times New Roman" panose="02020603050405020304" pitchFamily="18" charset="0"/>
              </a:rPr>
              <a:t>Separating data into training and testing sets is an important part of evaluating data mining models.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Typically, when you separate a data set into a training set and testing set, most of the data is used for training, and a smaller portion of the data is used for testing. </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89687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Regression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2334" y="1690688"/>
            <a:ext cx="10907332" cy="4351338"/>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can implement the two machine learning algorithm such as linear regression and ridge regression. </a:t>
            </a:r>
          </a:p>
          <a:p>
            <a:pPr lvl="0" algn="just">
              <a:lnSpc>
                <a:spcPct val="150000"/>
              </a:lnSpc>
            </a:pPr>
            <a:r>
              <a:rPr lang="en-IN" sz="2000" b="1" dirty="0" smtClean="0">
                <a:latin typeface="Times New Roman" panose="02020603050405020304" pitchFamily="18" charset="0"/>
                <a:cs typeface="Times New Roman" panose="02020603050405020304" pitchFamily="18" charset="0"/>
              </a:rPr>
              <a:t>Linear </a:t>
            </a:r>
            <a:r>
              <a:rPr lang="en-IN" sz="2000" b="1" dirty="0">
                <a:latin typeface="Times New Roman" panose="02020603050405020304" pitchFamily="18" charset="0"/>
                <a:cs typeface="Times New Roman" panose="02020603050405020304" pitchFamily="18" charset="0"/>
              </a:rPr>
              <a:t>regression </a:t>
            </a:r>
            <a:r>
              <a:rPr lang="en-IN" sz="2000" dirty="0">
                <a:latin typeface="Times New Roman" panose="02020603050405020304" pitchFamily="18" charset="0"/>
                <a:cs typeface="Times New Roman" panose="02020603050405020304" pitchFamily="18" charset="0"/>
              </a:rPr>
              <a:t>is a fundamental statistical method used for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the relationship between a dependent variable (target) and one or more independent variables (predictors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b="1" dirty="0" smtClean="0">
                <a:latin typeface="Times New Roman" panose="02020603050405020304" pitchFamily="18" charset="0"/>
                <a:cs typeface="Times New Roman" panose="02020603050405020304" pitchFamily="18" charset="0"/>
              </a:rPr>
              <a:t>Ridge </a:t>
            </a:r>
            <a:r>
              <a:rPr lang="en-IN" sz="2000" b="1" dirty="0">
                <a:latin typeface="Times New Roman" panose="02020603050405020304" pitchFamily="18" charset="0"/>
                <a:cs typeface="Times New Roman" panose="02020603050405020304" pitchFamily="18" charset="0"/>
              </a:rPr>
              <a:t>Regression </a:t>
            </a:r>
            <a:r>
              <a:rPr lang="en-IN" sz="2000" dirty="0">
                <a:latin typeface="Times New Roman" panose="02020603050405020304" pitchFamily="18" charset="0"/>
                <a:cs typeface="Times New Roman" panose="02020603050405020304" pitchFamily="18" charset="0"/>
              </a:rPr>
              <a:t>is a regularization technique used to mitigate the problem of multicollinearity and </a:t>
            </a:r>
            <a:r>
              <a:rPr lang="en-IN" sz="2000" dirty="0" err="1">
                <a:latin typeface="Times New Roman" panose="02020603050405020304" pitchFamily="18" charset="0"/>
                <a:cs typeface="Times New Roman" panose="02020603050405020304" pitchFamily="18" charset="0"/>
              </a:rPr>
              <a:t>overfitting</a:t>
            </a:r>
            <a:r>
              <a:rPr lang="en-IN" sz="2000" dirty="0">
                <a:latin typeface="Times New Roman" panose="02020603050405020304" pitchFamily="18" charset="0"/>
                <a:cs typeface="Times New Roman" panose="02020603050405020304" pitchFamily="18" charset="0"/>
              </a:rPr>
              <a:t> in linear regression models.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particularly useful when the dataset contains highly correlated independent variables, which can lead to unstable and unreliable coefficient estimates in traditional linear regression.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8840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Performance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a:t>
            </a:r>
            <a:r>
              <a:rPr lang="en-IN" sz="2000" dirty="0" smtClean="0">
                <a:latin typeface="Times New Roman" panose="02020603050405020304" pitchFamily="18" charset="0"/>
                <a:cs typeface="Times New Roman" panose="02020603050405020304" pitchFamily="18" charset="0"/>
              </a:rPr>
              <a:t>like,</a:t>
            </a:r>
          </a:p>
          <a:p>
            <a:pPr algn="just">
              <a:lnSpc>
                <a:spcPct val="150000"/>
              </a:lnSpc>
            </a:pPr>
            <a:r>
              <a:rPr lang="en-IN" sz="2000" b="1" dirty="0" smtClean="0">
                <a:latin typeface="Times New Roman" panose="02020603050405020304" pitchFamily="18" charset="0"/>
                <a:cs typeface="Times New Roman" panose="02020603050405020304" pitchFamily="18" charset="0"/>
              </a:rPr>
              <a:t>MAE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statistics, the mean absolute error (MAE) is a way to measure the accuracy of a given model. It is calculated </a:t>
            </a:r>
            <a:r>
              <a:rPr lang="en-IN" sz="2000" dirty="0" smtClean="0">
                <a:latin typeface="Times New Roman" panose="02020603050405020304" pitchFamily="18" charset="0"/>
                <a:cs typeface="Times New Roman" panose="02020603050405020304" pitchFamily="18" charset="0"/>
              </a:rPr>
              <a:t>as,</a:t>
            </a: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Σ: </a:t>
            </a:r>
            <a:r>
              <a:rPr lang="en-IN" sz="2000" dirty="0">
                <a:latin typeface="Times New Roman" panose="02020603050405020304" pitchFamily="18" charset="0"/>
                <a:cs typeface="Times New Roman" panose="02020603050405020304" pitchFamily="18" charset="0"/>
              </a:rPr>
              <a:t>A Greek symbol that means “sum”</a:t>
            </a:r>
          </a:p>
          <a:p>
            <a:pPr marL="0" lvl="0" indent="0" algn="just">
              <a:lnSpc>
                <a:spcPct val="150000"/>
              </a:lnSpc>
              <a:buNone/>
            </a:pPr>
            <a:r>
              <a:rPr lang="en-IN" sz="2000" dirty="0" err="1" smtClean="0">
                <a:latin typeface="Times New Roman" panose="02020603050405020304" pitchFamily="18" charset="0"/>
                <a:cs typeface="Times New Roman" panose="02020603050405020304" pitchFamily="18" charset="0"/>
              </a:rPr>
              <a:t>yi</a:t>
            </a:r>
            <a:r>
              <a:rPr lang="en-IN" sz="2000" dirty="0">
                <a:latin typeface="Times New Roman" panose="02020603050405020304" pitchFamily="18" charset="0"/>
                <a:cs typeface="Times New Roman" panose="02020603050405020304" pitchFamily="18" charset="0"/>
              </a:rPr>
              <a:t>: The observed value for the </a:t>
            </a:r>
            <a:r>
              <a:rPr lang="en-IN" sz="2000" dirty="0" err="1">
                <a:latin typeface="Times New Roman" panose="02020603050405020304" pitchFamily="18" charset="0"/>
                <a:cs typeface="Times New Roman" panose="02020603050405020304" pitchFamily="18" charset="0"/>
              </a:rPr>
              <a:t>ith</a:t>
            </a:r>
            <a:r>
              <a:rPr lang="en-IN" sz="2000" dirty="0">
                <a:latin typeface="Times New Roman" panose="02020603050405020304" pitchFamily="18" charset="0"/>
                <a:cs typeface="Times New Roman" panose="02020603050405020304" pitchFamily="18" charset="0"/>
              </a:rPr>
              <a:t> observation</a:t>
            </a: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xi</a:t>
            </a:r>
            <a:r>
              <a:rPr lang="en-IN" sz="2000" dirty="0">
                <a:latin typeface="Times New Roman" panose="02020603050405020304" pitchFamily="18" charset="0"/>
                <a:cs typeface="Times New Roman" panose="02020603050405020304" pitchFamily="18" charset="0"/>
              </a:rPr>
              <a:t>: The predicted value for the </a:t>
            </a:r>
            <a:r>
              <a:rPr lang="en-IN" sz="2000" dirty="0" err="1">
                <a:latin typeface="Times New Roman" panose="02020603050405020304" pitchFamily="18" charset="0"/>
                <a:cs typeface="Times New Roman" panose="02020603050405020304" pitchFamily="18" charset="0"/>
              </a:rPr>
              <a:t>ith</a:t>
            </a:r>
            <a:r>
              <a:rPr lang="en-IN" sz="2000" dirty="0">
                <a:latin typeface="Times New Roman" panose="02020603050405020304" pitchFamily="18" charset="0"/>
                <a:cs typeface="Times New Roman" panose="02020603050405020304" pitchFamily="18" charset="0"/>
              </a:rPr>
              <a:t> observation</a:t>
            </a: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 The total number of observations</a:t>
            </a:r>
          </a:p>
          <a:p>
            <a:pPr lvl="0" algn="just">
              <a:lnSpc>
                <a:spcPct val="150000"/>
              </a:lnSpc>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 Box 2"/>
          <p:cNvSpPr txBox="1">
            <a:spLocks noChangeArrowheads="1"/>
          </p:cNvSpPr>
          <p:nvPr/>
        </p:nvSpPr>
        <p:spPr bwMode="auto">
          <a:xfrm>
            <a:off x="4327427" y="3522897"/>
            <a:ext cx="3258230" cy="4180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fontAlgn="base">
              <a:lnSpc>
                <a:spcPct val="107000"/>
              </a:lnSpc>
              <a:spcAft>
                <a:spcPts val="80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MAE = (1/n) * </a:t>
            </a:r>
            <a:r>
              <a:rPr lang="en-IN"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Σ|y</a:t>
            </a:r>
            <a:r>
              <a:rPr lang="en-IN" sz="1400" b="1" baseline="-25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400" b="1"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29117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Performance analysis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MSE: </a:t>
            </a:r>
            <a:r>
              <a:rPr lang="en-IN" sz="2000" dirty="0">
                <a:latin typeface="Times New Roman" panose="02020603050405020304" pitchFamily="18" charset="0"/>
                <a:cs typeface="Times New Roman" panose="02020603050405020304" pitchFamily="18" charset="0"/>
              </a:rPr>
              <a:t>The mean squared error (MSE) is a common way to measure the prediction accuracy of a model. It is calculated as:</a:t>
            </a:r>
          </a:p>
          <a:p>
            <a:pPr marL="0" lv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rPr>
              <a:t>Where:</a:t>
            </a:r>
          </a:p>
          <a:p>
            <a:pPr lvl="0" fontAlgn="base"/>
            <a:r>
              <a:rPr lang="en-IN" sz="2000" b="1" dirty="0">
                <a:latin typeface="Times New Roman" panose="02020603050405020304" pitchFamily="18" charset="0"/>
                <a:cs typeface="Times New Roman" panose="02020603050405020304" pitchFamily="18" charset="0"/>
              </a:rPr>
              <a:t>Σ</a:t>
            </a:r>
            <a:r>
              <a:rPr lang="en-IN" sz="2000" dirty="0">
                <a:latin typeface="Times New Roman" panose="02020603050405020304" pitchFamily="18" charset="0"/>
                <a:cs typeface="Times New Roman" panose="02020603050405020304" pitchFamily="18" charset="0"/>
              </a:rPr>
              <a:t> – a fancy symbol that means “sum”</a:t>
            </a:r>
          </a:p>
          <a:p>
            <a:pPr lvl="0" fontAlgn="base"/>
            <a:r>
              <a:rPr lang="en-IN" sz="2000" b="1" dirty="0">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 – sample size</a:t>
            </a:r>
          </a:p>
          <a:p>
            <a:pPr lvl="0" fontAlgn="base"/>
            <a:r>
              <a:rPr lang="en-IN" sz="2000" b="1" dirty="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 the actual data value</a:t>
            </a:r>
          </a:p>
          <a:p>
            <a:pPr lvl="0" fontAlgn="base"/>
            <a:r>
              <a:rPr lang="en-IN" sz="2000" b="1" dirty="0">
                <a:latin typeface="Times New Roman" panose="02020603050405020304" pitchFamily="18" charset="0"/>
                <a:cs typeface="Times New Roman" panose="02020603050405020304" pitchFamily="18" charset="0"/>
              </a:rPr>
              <a:t>forecast</a:t>
            </a:r>
            <a:r>
              <a:rPr lang="en-IN" sz="2000" dirty="0">
                <a:latin typeface="Times New Roman" panose="02020603050405020304" pitchFamily="18" charset="0"/>
                <a:cs typeface="Times New Roman" panose="02020603050405020304" pitchFamily="18" charset="0"/>
              </a:rPr>
              <a:t> – the predicted data value</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 Box 276"/>
          <p:cNvSpPr txBox="1">
            <a:spLocks noChangeArrowheads="1"/>
          </p:cNvSpPr>
          <p:nvPr/>
        </p:nvSpPr>
        <p:spPr bwMode="auto">
          <a:xfrm>
            <a:off x="3554570" y="3027675"/>
            <a:ext cx="4533363" cy="34658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a:lnSpc>
                <a:spcPct val="107000"/>
              </a:lnSpc>
              <a:spcAft>
                <a:spcPts val="800"/>
              </a:spcAft>
            </a:pPr>
            <a:r>
              <a:rPr lang="en-IN"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MSE </a:t>
            </a:r>
            <a:r>
              <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(1/n) * Σ (actual – prediction)</a:t>
            </a:r>
            <a:r>
              <a:rPr lang="en-IN" sz="1400" baseline="30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7588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15155" y="1325564"/>
            <a:ext cx="11243256" cy="5010842"/>
          </a:xfrm>
        </p:spPr>
        <p:txBody>
          <a:bodyPr>
            <a:normAutofit fontScale="92500" lnSpcReduction="10000"/>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Software used  : </a:t>
            </a:r>
            <a:r>
              <a:rPr lang="en-US" sz="2000" dirty="0">
                <a:latin typeface="Times New Roman" panose="02020603050405020304" pitchFamily="18" charset="0"/>
                <a:cs typeface="Times New Roman" panose="02020603050405020304" pitchFamily="18" charset="0"/>
              </a:rPr>
              <a:t>Anaconda Navigator – </a:t>
            </a:r>
            <a:r>
              <a:rPr lang="en-US" sz="2000" dirty="0" smtClean="0">
                <a:latin typeface="Times New Roman" panose="02020603050405020304" pitchFamily="18" charset="0"/>
                <a:cs typeface="Times New Roman" panose="02020603050405020304" pitchFamily="18" charset="0"/>
              </a:rPr>
              <a:t>Spyder</a:t>
            </a:r>
          </a:p>
          <a:p>
            <a:pPr lvl="0" algn="just">
              <a:lnSpc>
                <a:spcPct val="150000"/>
              </a:lnSpc>
            </a:pPr>
            <a:r>
              <a:rPr lang="en-US" sz="2000" dirty="0" smtClean="0">
                <a:latin typeface="Times New Roman" panose="02020603050405020304" pitchFamily="18" charset="0"/>
                <a:cs typeface="Times New Roman" panose="02020603050405020304" pitchFamily="18" charset="0"/>
              </a:rPr>
              <a:t>Front end:        : Streamlit</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8761" y="1358669"/>
            <a:ext cx="11364045" cy="5106526"/>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study explores the application of Supervised Machine Learning (SML) techniques, specifically </a:t>
            </a:r>
            <a:r>
              <a:rPr lang="en-IN" sz="2000" b="1" dirty="0">
                <a:latin typeface="Times New Roman" panose="02020603050405020304" pitchFamily="18" charset="0"/>
                <a:cs typeface="Times New Roman" panose="02020603050405020304" pitchFamily="18" charset="0"/>
              </a:rPr>
              <a:t>Linear Regression and Ridge Regression</a:t>
            </a:r>
            <a:r>
              <a:rPr lang="en-IN" sz="2000" dirty="0">
                <a:latin typeface="Times New Roman" panose="02020603050405020304" pitchFamily="18" charset="0"/>
                <a:cs typeface="Times New Roman" panose="02020603050405020304" pitchFamily="18" charset="0"/>
              </a:rPr>
              <a:t>, for predicting electricity bills.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With </a:t>
            </a:r>
            <a:r>
              <a:rPr lang="en-IN" sz="2000" dirty="0">
                <a:latin typeface="Times New Roman" panose="02020603050405020304" pitchFamily="18" charset="0"/>
                <a:cs typeface="Times New Roman" panose="02020603050405020304" pitchFamily="18" charset="0"/>
              </a:rPr>
              <a:t>the increasing demand for efficient energy management, accurate forecasting of electricity consumption plays a pivotal role in optimizing resource allocation and enhancing sustainability.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Utilizing </a:t>
            </a:r>
            <a:r>
              <a:rPr lang="en-IN" sz="2000" dirty="0">
                <a:latin typeface="Times New Roman" panose="02020603050405020304" pitchFamily="18" charset="0"/>
                <a:cs typeface="Times New Roman" panose="02020603050405020304" pitchFamily="18" charset="0"/>
              </a:rPr>
              <a:t>historical electricity consumption data along with relevant features such as weather conditions, time of day, and seasonal trends, the proposed models aim to provide reliable estimates of future electricity bills.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Through comparative analysis and performance evaluation, this research elucidates the efficacy of both techniques in forecasting electricity bills, contributing to informed decision-making and resource planning in the energy sector.</a:t>
            </a: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876" y="367239"/>
            <a:ext cx="11215655" cy="778981"/>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220285"/>
              </p:ext>
            </p:extLst>
          </p:nvPr>
        </p:nvGraphicFramePr>
        <p:xfrm>
          <a:off x="428650" y="1267242"/>
          <a:ext cx="11368399" cy="5262347"/>
        </p:xfrm>
        <a:graphic>
          <a:graphicData uri="http://schemas.openxmlformats.org/drawingml/2006/table">
            <a:tbl>
              <a:tblPr firstRow="1" bandRow="1">
                <a:tableStyleId>{F5AB1C69-6EDB-4FF4-983F-18BD219EF322}</a:tableStyleId>
              </a:tblPr>
              <a:tblGrid>
                <a:gridCol w="2145198"/>
                <a:gridCol w="2145198"/>
                <a:gridCol w="2145198"/>
                <a:gridCol w="2145198"/>
                <a:gridCol w="2787607"/>
              </a:tblGrid>
              <a:tr h="456079">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806268">
                <a:tc>
                  <a:txBody>
                    <a:bodyPr/>
                    <a:lstStyle/>
                    <a:p>
                      <a:pPr algn="just"/>
                      <a:r>
                        <a:rPr lang="en-IN" sz="1600" b="1" kern="1200" dirty="0" smtClean="0">
                          <a:solidFill>
                            <a:schemeClr val="tx1"/>
                          </a:solidFill>
                          <a:effectLst/>
                          <a:latin typeface="Times New Roman" panose="02020603050405020304" pitchFamily="18" charset="0"/>
                          <a:ea typeface="+mn-ea"/>
                          <a:cs typeface="Times New Roman" panose="02020603050405020304" pitchFamily="18" charset="0"/>
                        </a:rPr>
                        <a:t>Electricity Consumption Forecasting: A Review of Methods and Applications</a:t>
                      </a: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solidFill>
                            <a:schemeClr val="tx1"/>
                          </a:solidFill>
                          <a:latin typeface="Times New Roman" panose="02020603050405020304" pitchFamily="18" charset="0"/>
                          <a:cs typeface="Times New Roman" panose="02020603050405020304" pitchFamily="18" charset="0"/>
                        </a:rPr>
                        <a:t>2020</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u="none" dirty="0" smtClean="0">
                          <a:solidFill>
                            <a:schemeClr val="tx1"/>
                          </a:solidFill>
                          <a:latin typeface="Times New Roman" panose="02020603050405020304" pitchFamily="18" charset="0"/>
                          <a:cs typeface="Times New Roman" panose="02020603050405020304" pitchFamily="18" charset="0"/>
                        </a:rPr>
                        <a:t>Smith, J., &amp; Johnson, A.</a:t>
                      </a:r>
                      <a:endParaRPr lang="en-IN" sz="16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solidFill>
                            <a:schemeClr val="tx1"/>
                          </a:solidFill>
                          <a:latin typeface="Times New Roman" panose="02020603050405020304" pitchFamily="18" charset="0"/>
                          <a:cs typeface="Times New Roman" panose="02020603050405020304" pitchFamily="18" charset="0"/>
                        </a:rPr>
                        <a:t>This review paper provides an overview of various methodologies employed in electricity consumption forecasting, including time series analysis, machine learning techniques, and hybrid approaches. It examines the advantages and disadvantages of each method and discusses their applications in different contexts.</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solidFill>
                            <a:schemeClr val="tx1"/>
                          </a:solidFill>
                          <a:latin typeface="Times New Roman" panose="02020603050405020304" pitchFamily="18" charset="0"/>
                          <a:cs typeface="Times New Roman" panose="02020603050405020304" pitchFamily="18" charset="0"/>
                        </a:rPr>
                        <a:t>•	Offers a comprehensive summary of existing forecasting methods, facilitating comparison and evaluation. </a:t>
                      </a:r>
                    </a:p>
                    <a:p>
                      <a:pPr algn="just"/>
                      <a:r>
                        <a:rPr lang="en-IN" sz="1600" b="0" dirty="0" smtClean="0">
                          <a:solidFill>
                            <a:schemeClr val="tx1"/>
                          </a:solidFill>
                          <a:latin typeface="Times New Roman" panose="02020603050405020304" pitchFamily="18" charset="0"/>
                          <a:cs typeface="Times New Roman" panose="02020603050405020304" pitchFamily="18" charset="0"/>
                        </a:rPr>
                        <a:t>•	Provides insights into the strengths and limitations of different approaches, aiding researchers and practitioners in selecting appropriate techniques for specific forecasting tasks.</a:t>
                      </a:r>
                    </a:p>
                    <a:p>
                      <a:pPr algn="just"/>
                      <a:r>
                        <a:rPr lang="en-IN" sz="1600" b="0" dirty="0" smtClean="0">
                          <a:solidFill>
                            <a:schemeClr val="tx1"/>
                          </a:solidFill>
                          <a:latin typeface="Times New Roman" panose="02020603050405020304" pitchFamily="18" charset="0"/>
                          <a:cs typeface="Times New Roman" panose="02020603050405020304" pitchFamily="18" charset="0"/>
                        </a:rPr>
                        <a:t>•	May lack in-depth analysis of specific methodologies due to the breadth of coverage. </a:t>
                      </a:r>
                      <a:endParaRPr lang="en-IN" sz="1600" b="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28147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880" y="352247"/>
            <a:ext cx="10825766" cy="1154582"/>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01680582"/>
              </p:ext>
            </p:extLst>
          </p:nvPr>
        </p:nvGraphicFramePr>
        <p:xfrm>
          <a:off x="530085" y="1506829"/>
          <a:ext cx="11266965" cy="4971244"/>
        </p:xfrm>
        <a:graphic>
          <a:graphicData uri="http://schemas.openxmlformats.org/drawingml/2006/table">
            <a:tbl>
              <a:tblPr firstRow="1" bandRow="1">
                <a:tableStyleId>{F5AB1C69-6EDB-4FF4-983F-18BD219EF322}</a:tableStyleId>
              </a:tblPr>
              <a:tblGrid>
                <a:gridCol w="2253393"/>
                <a:gridCol w="2253393"/>
                <a:gridCol w="2253393"/>
                <a:gridCol w="2253393"/>
                <a:gridCol w="2253393"/>
              </a:tblGrid>
              <a:tr h="649662">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321582">
                <a:tc>
                  <a:txBody>
                    <a:bodyPr/>
                    <a:lstStyle/>
                    <a:p>
                      <a:pPr algn="just"/>
                      <a:r>
                        <a:rPr lang="en-IN" sz="1600" b="1" dirty="0" smtClean="0">
                          <a:latin typeface="Times New Roman" panose="02020603050405020304" pitchFamily="18" charset="0"/>
                          <a:cs typeface="Times New Roman" panose="02020603050405020304" pitchFamily="18" charset="0"/>
                        </a:rPr>
                        <a:t>Predicting Residential Electricity Consumption Using Machine Learning: A Comparative Study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pl-PL" sz="1600" dirty="0" smtClean="0">
                          <a:latin typeface="Times New Roman" panose="02020603050405020304" pitchFamily="18" charset="0"/>
                          <a:cs typeface="Times New Roman" panose="02020603050405020304" pitchFamily="18" charset="0"/>
                        </a:rPr>
                        <a:t>Garcia, M., &amp; Martinez, L.</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This study compares the performance of several machine learning algorithms, including Linear Regression, Random Forest, and Neural Networks, for predicting residential electricity consumption. It evaluates the accuracy, computational efficiency, and scalability of each method using real-world data.</a:t>
                      </a:r>
                      <a:endParaRPr lang="en-IN" sz="1600" dirty="0">
                        <a:latin typeface="Times New Roman" panose="02020603050405020304" pitchFamily="18" charset="0"/>
                        <a:cs typeface="Times New Roman" panose="02020603050405020304" pitchFamily="18" charset="0"/>
                      </a:endParaRPr>
                    </a:p>
                  </a:txBody>
                  <a:tcPr/>
                </a:tc>
                <a:tc>
                  <a:txBody>
                    <a:bodyPr/>
                    <a:lstStyle/>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Provides empirical evidence on the effectiveness of machine learning techniques for electricity consumption prediction. </a:t>
                      </a:r>
                    </a:p>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Offers insights into the relative strengths and weaknesses of different algorithms, helping practitioners make informed decisions about model selection.</a:t>
                      </a:r>
                    </a:p>
                    <a:p>
                      <a:pPr lvl="0"/>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75062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365126"/>
            <a:ext cx="11294771" cy="1180340"/>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08526687"/>
              </p:ext>
            </p:extLst>
          </p:nvPr>
        </p:nvGraphicFramePr>
        <p:xfrm>
          <a:off x="489397" y="1667704"/>
          <a:ext cx="11294770" cy="4602562"/>
        </p:xfrm>
        <a:graphic>
          <a:graphicData uri="http://schemas.openxmlformats.org/drawingml/2006/table">
            <a:tbl>
              <a:tblPr firstRow="1" bandRow="1">
                <a:tableStyleId>{F5AB1C69-6EDB-4FF4-983F-18BD219EF322}</a:tableStyleId>
              </a:tblPr>
              <a:tblGrid>
                <a:gridCol w="2258954"/>
                <a:gridCol w="2258954"/>
                <a:gridCol w="2258954"/>
                <a:gridCol w="2258954"/>
                <a:gridCol w="2258954"/>
              </a:tblGrid>
              <a:tr h="601480">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001082">
                <a:tc>
                  <a:txBody>
                    <a:bodyPr/>
                    <a:lstStyle/>
                    <a:p>
                      <a:pPr algn="just"/>
                      <a:r>
                        <a:rPr lang="en-IN" sz="1600" b="1" dirty="0" smtClean="0">
                          <a:latin typeface="Times New Roman" panose="02020603050405020304" pitchFamily="18" charset="0"/>
                          <a:cs typeface="Times New Roman" panose="02020603050405020304" pitchFamily="18" charset="0"/>
                        </a:rPr>
                        <a:t>A Review of Time Series Forecasting Methods for Electricity Load Forecasting</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u="none" dirty="0" smtClean="0">
                          <a:latin typeface="Times New Roman" panose="02020603050405020304" pitchFamily="18" charset="0"/>
                          <a:cs typeface="Times New Roman" panose="02020603050405020304" pitchFamily="18" charset="0"/>
                        </a:rPr>
                        <a:t>Wang, Y., &amp; Li, Z.</a:t>
                      </a:r>
                      <a:endParaRPr lang="en-IN" sz="1600" u="none"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This review paper examines various time series forecasting methods applied to electricity load forecasting, including autoregressive models, ARIMA, and seasonal decomposition techniques. It assesses the strengths, weaknesses, and practical considerations of each method based on empirical studies and real-world applications.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	Offers a comprehensive overview of time series forecasting methods specific to electricity load prediction, highlighting their theoretical foundations and practical implications. </a:t>
                      </a:r>
                    </a:p>
                    <a:p>
                      <a:pPr algn="just"/>
                      <a:r>
                        <a:rPr lang="en-IN" sz="1600" dirty="0" smtClean="0">
                          <a:latin typeface="Times New Roman" panose="02020603050405020304" pitchFamily="18" charset="0"/>
                          <a:cs typeface="Times New Roman" panose="02020603050405020304" pitchFamily="18" charset="0"/>
                        </a:rPr>
                        <a:t>•	Provides insights into the factors influencing forecasting accuracy and model selection criteria.</a:t>
                      </a:r>
                    </a:p>
                    <a:p>
                      <a:pPr algn="just"/>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1846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365126"/>
            <a:ext cx="11294771" cy="1180340"/>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29613802"/>
              </p:ext>
            </p:extLst>
          </p:nvPr>
        </p:nvGraphicFramePr>
        <p:xfrm>
          <a:off x="489397" y="1667704"/>
          <a:ext cx="11294770" cy="4602562"/>
        </p:xfrm>
        <a:graphic>
          <a:graphicData uri="http://schemas.openxmlformats.org/drawingml/2006/table">
            <a:tbl>
              <a:tblPr firstRow="1" bandRow="1">
                <a:tableStyleId>{F5AB1C69-6EDB-4FF4-983F-18BD219EF322}</a:tableStyleId>
              </a:tblPr>
              <a:tblGrid>
                <a:gridCol w="2258954"/>
                <a:gridCol w="2258954"/>
                <a:gridCol w="2258954"/>
                <a:gridCol w="2258954"/>
                <a:gridCol w="2258954"/>
              </a:tblGrid>
              <a:tr h="601480">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001082">
                <a:tc>
                  <a:txBody>
                    <a:bodyPr/>
                    <a:lstStyle/>
                    <a:p>
                      <a:pPr algn="just"/>
                      <a:r>
                        <a:rPr lang="en-IN" sz="1600" b="1" dirty="0" smtClean="0">
                          <a:latin typeface="Times New Roman" panose="02020603050405020304" pitchFamily="18" charset="0"/>
                          <a:cs typeface="Times New Roman" panose="02020603050405020304" pitchFamily="18" charset="0"/>
                        </a:rPr>
                        <a:t>Comparative Study of Forecasting Models for Electricity Consumption: A Case Study in India</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u="none" dirty="0" smtClean="0">
                          <a:latin typeface="Times New Roman" panose="02020603050405020304" pitchFamily="18" charset="0"/>
                          <a:cs typeface="Times New Roman" panose="02020603050405020304" pitchFamily="18" charset="0"/>
                        </a:rPr>
                        <a:t>Patel, S., &amp; Gupta, R.</a:t>
                      </a:r>
                      <a:endParaRPr lang="en-IN" sz="1600" u="none"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This study compares the performance of multiple forecasting models, including ARIMA, Holt-Winters, and machine learning algorithms, for electricity consumption prediction in India. It evaluates the accuracy, robustness, and computational efficiency of each model using historical consumption data and relevant contextual variables.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	Provides empirical evidence on the effectiveness of different forecasting models for electricity consumption prediction in a specific geographic context. </a:t>
                      </a:r>
                    </a:p>
                    <a:p>
                      <a:pPr algn="just"/>
                      <a:r>
                        <a:rPr lang="en-IN" sz="1600" dirty="0" smtClean="0">
                          <a:latin typeface="Times New Roman" panose="02020603050405020304" pitchFamily="18" charset="0"/>
                          <a:cs typeface="Times New Roman" panose="02020603050405020304" pitchFamily="18" charset="0"/>
                        </a:rPr>
                        <a:t>•	Offers insights into the factors influencing forecasting accuracy and the relative performance of traditional time series methods versus machine learning approaches.</a:t>
                      </a: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7115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Conclusion</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15156" y="1325563"/>
            <a:ext cx="11204620" cy="5075237"/>
          </a:xfrm>
        </p:spPr>
        <p:txBody>
          <a:bodyPr>
            <a:normAutofit/>
          </a:bodyPr>
          <a:lstStyle/>
          <a:p>
            <a:pPr algn="just">
              <a:lnSpc>
                <a:spcPct val="150000"/>
              </a:lnSpc>
            </a:pPr>
            <a:r>
              <a:rPr lang="en-IN" sz="2000" dirty="0">
                <a:latin typeface="Times New Roman" pitchFamily="18" charset="0"/>
                <a:cs typeface="Times New Roman" pitchFamily="18" charset="0"/>
              </a:rPr>
              <a:t>We conclude that, the </a:t>
            </a:r>
            <a:r>
              <a:rPr lang="en-IN" sz="2000" dirty="0" smtClean="0">
                <a:latin typeface="Times New Roman" pitchFamily="18" charset="0"/>
                <a:cs typeface="Times New Roman" pitchFamily="18" charset="0"/>
              </a:rPr>
              <a:t>electricity bill dataset </a:t>
            </a:r>
            <a:r>
              <a:rPr lang="en-IN" sz="2000" dirty="0">
                <a:latin typeface="Times New Roman" pitchFamily="18" charset="0"/>
                <a:cs typeface="Times New Roman" pitchFamily="18" charset="0"/>
              </a:rPr>
              <a:t>was taken as input. The input dataset was mentioned in our research paper.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are implemented the different machine algorithm such as </a:t>
            </a:r>
            <a:r>
              <a:rPr lang="en-IN" sz="2000" dirty="0" smtClean="0">
                <a:latin typeface="Times New Roman" pitchFamily="18" charset="0"/>
                <a:cs typeface="Times New Roman" pitchFamily="18" charset="0"/>
              </a:rPr>
              <a:t>linear </a:t>
            </a:r>
            <a:r>
              <a:rPr lang="en-IN" sz="2000" dirty="0">
                <a:latin typeface="Times New Roman" pitchFamily="18" charset="0"/>
                <a:cs typeface="Times New Roman" pitchFamily="18" charset="0"/>
              </a:rPr>
              <a:t>regression and </a:t>
            </a:r>
            <a:r>
              <a:rPr lang="en-IN" sz="2000" dirty="0" smtClean="0">
                <a:latin typeface="Times New Roman" pitchFamily="18" charset="0"/>
                <a:cs typeface="Times New Roman" pitchFamily="18" charset="0"/>
              </a:rPr>
              <a:t>ridge regression</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Then</a:t>
            </a:r>
            <a:r>
              <a:rPr lang="en-IN" sz="2000" dirty="0">
                <a:latin typeface="Times New Roman" pitchFamily="18" charset="0"/>
                <a:cs typeface="Times New Roman" pitchFamily="18" charset="0"/>
              </a:rPr>
              <a:t>, we are predicted the house price and performance metrics such as MAE, MSE and RMSE.</a:t>
            </a: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55425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Future enhancement</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02276" y="1532586"/>
            <a:ext cx="11294772" cy="4997003"/>
          </a:xfrm>
        </p:spPr>
        <p:txBody>
          <a:bodyPr>
            <a:normAutofit/>
          </a:bodyPr>
          <a:lstStyle/>
          <a:p>
            <a:pPr algn="just">
              <a:lnSpc>
                <a:spcPct val="150000"/>
              </a:lnSpc>
            </a:pPr>
            <a:r>
              <a:rPr lang="en-IN" sz="2000" dirty="0">
                <a:latin typeface="Times New Roman" pitchFamily="18" charset="0"/>
                <a:cs typeface="Times New Roman" pitchFamily="18" charset="0"/>
              </a:rPr>
              <a:t>In future, will explore the application of more advanced deep learning methods and possible combinations of machine learning.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Future </a:t>
            </a:r>
            <a:r>
              <a:rPr lang="en-IN" sz="2000" dirty="0">
                <a:latin typeface="Times New Roman" pitchFamily="18" charset="0"/>
                <a:cs typeface="Times New Roman" pitchFamily="18" charset="0"/>
              </a:rPr>
              <a:t>work should focus on predicting the movement of the stock market using structured data along with textual data from different resources like financial source and social media</a:t>
            </a:r>
            <a:r>
              <a:rPr lang="en-IN" sz="2000" dirty="0" smtClean="0">
                <a:latin typeface="Times New Roman" pitchFamily="18" charset="0"/>
                <a:cs typeface="Times New Roman" pitchFamily="18" charset="0"/>
              </a:rPr>
              <a:t>.</a:t>
            </a:r>
          </a:p>
          <a:p>
            <a:pPr algn="just">
              <a:lnSpc>
                <a:spcPct val="150000"/>
              </a:lnSpc>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Moreover, to achieve better results in predicting the stock market, the text mining procedure should improve feature selection, feature representation.</a:t>
            </a: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37028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References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321971" y="1325563"/>
            <a:ext cx="11616743" cy="5371450"/>
          </a:xfrm>
        </p:spPr>
        <p:txBody>
          <a:bodyPr>
            <a:normAutofit/>
          </a:bodyPr>
          <a:lstStyle/>
          <a:p>
            <a:pPr algn="just">
              <a:lnSpc>
                <a:spcPct val="150000"/>
              </a:lnSpc>
            </a:pPr>
            <a:r>
              <a:rPr lang="en-IN" sz="2000" dirty="0">
                <a:latin typeface="Times New Roman" pitchFamily="18" charset="0"/>
                <a:cs typeface="Times New Roman" pitchFamily="18" charset="0"/>
              </a:rPr>
              <a:t>1.	Chen, X., &amp; Wang, H. (2017). Application of Machine Learning Techniques in Energy Consumption Forecasting: A Review. IEEE Access, 5, 15977-15988.</a:t>
            </a:r>
          </a:p>
          <a:p>
            <a:pPr algn="just">
              <a:lnSpc>
                <a:spcPct val="150000"/>
              </a:lnSpc>
            </a:pPr>
            <a:r>
              <a:rPr lang="en-IN" sz="2000" dirty="0">
                <a:latin typeface="Times New Roman" pitchFamily="18" charset="0"/>
                <a:cs typeface="Times New Roman" pitchFamily="18" charset="0"/>
              </a:rPr>
              <a:t>2.	Garcia, M., &amp; Martinez, L. (2019). Predicting Residential Electricity Consumption Using Machine Learning: A Comparative Study. Energy and Buildings, 191, 120-130.</a:t>
            </a:r>
          </a:p>
          <a:p>
            <a:pPr algn="just">
              <a:lnSpc>
                <a:spcPct val="150000"/>
              </a:lnSpc>
            </a:pPr>
            <a:r>
              <a:rPr lang="en-IN" sz="2000" dirty="0">
                <a:latin typeface="Times New Roman" pitchFamily="18" charset="0"/>
                <a:cs typeface="Times New Roman" pitchFamily="18" charset="0"/>
              </a:rPr>
              <a:t>3.	Patel, S., &amp; Gupta, R. (2021). Comparative Study of Forecasting Models for Electricity Consumption: A Case Study in India. Renewable and Sustainable Energy Reviews, 139, 110722.</a:t>
            </a:r>
          </a:p>
          <a:p>
            <a:pPr algn="just">
              <a:lnSpc>
                <a:spcPct val="150000"/>
              </a:lnSpc>
            </a:pPr>
            <a:r>
              <a:rPr lang="en-IN" sz="2000" dirty="0">
                <a:latin typeface="Times New Roman" pitchFamily="18" charset="0"/>
                <a:cs typeface="Times New Roman" pitchFamily="18" charset="0"/>
              </a:rPr>
              <a:t>4.	Smith, J., &amp; Johnson, A. (2018). Electricity Consumption Forecasting: A Review of Methods and Applications. Renewable and Sustainable Energy Reviews, 81(Part 2), 1548-1568</a:t>
            </a:r>
            <a:r>
              <a:rPr lang="en-IN" sz="2000" dirty="0" smtClean="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5.	Wang, Y., &amp; Li, Z. (2020). A Review of Time Series Forecasting Methods for Electricity Load Forecasting. Energies, 13(8), 1903.</a:t>
            </a: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81684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References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321971" y="1325563"/>
            <a:ext cx="11616743" cy="5371450"/>
          </a:xfrm>
        </p:spPr>
        <p:txBody>
          <a:bodyPr>
            <a:normAutofit lnSpcReduction="10000"/>
          </a:bodyPr>
          <a:lstStyle/>
          <a:p>
            <a:pPr algn="just">
              <a:lnSpc>
                <a:spcPct val="150000"/>
              </a:lnSpc>
            </a:pPr>
            <a:r>
              <a:rPr lang="en-IN" sz="2000" dirty="0">
                <a:latin typeface="Times New Roman" pitchFamily="18" charset="0"/>
                <a:cs typeface="Times New Roman" pitchFamily="18" charset="0"/>
              </a:rPr>
              <a:t>6.	Huang, Z., &amp; </a:t>
            </a:r>
            <a:r>
              <a:rPr lang="en-IN" sz="2000" dirty="0" err="1">
                <a:latin typeface="Times New Roman" pitchFamily="18" charset="0"/>
                <a:cs typeface="Times New Roman" pitchFamily="18" charset="0"/>
              </a:rPr>
              <a:t>Khadem</a:t>
            </a:r>
            <a:r>
              <a:rPr lang="en-IN" sz="2000" dirty="0">
                <a:latin typeface="Times New Roman" pitchFamily="18" charset="0"/>
                <a:cs typeface="Times New Roman" pitchFamily="18" charset="0"/>
              </a:rPr>
              <a:t>, M. (2019). Short-Term Load Forecasting Using Machine Learning Algorithms: A Comparative Study. Sustainable Cities and Society, 49, 101607.</a:t>
            </a:r>
          </a:p>
          <a:p>
            <a:pPr algn="just">
              <a:lnSpc>
                <a:spcPct val="150000"/>
              </a:lnSpc>
            </a:pPr>
            <a:r>
              <a:rPr lang="en-IN" sz="2000" dirty="0">
                <a:latin typeface="Times New Roman" pitchFamily="18" charset="0"/>
                <a:cs typeface="Times New Roman" pitchFamily="18" charset="0"/>
              </a:rPr>
              <a:t>7.	Kim, H., &amp; Patel, K. (2020). Electricity Consumption Prediction Using Machine Learning: A Case Study in South Korea. Sustainability, 12(8), 3170.</a:t>
            </a:r>
          </a:p>
          <a:p>
            <a:pPr algn="just">
              <a:lnSpc>
                <a:spcPct val="150000"/>
              </a:lnSpc>
            </a:pPr>
            <a:r>
              <a:rPr lang="en-IN" sz="2000" dirty="0">
                <a:latin typeface="Times New Roman" pitchFamily="18" charset="0"/>
                <a:cs typeface="Times New Roman" pitchFamily="18" charset="0"/>
              </a:rPr>
              <a:t>8.	</a:t>
            </a:r>
            <a:r>
              <a:rPr lang="en-IN" sz="2000" dirty="0" err="1">
                <a:latin typeface="Times New Roman" pitchFamily="18" charset="0"/>
                <a:cs typeface="Times New Roman" pitchFamily="18" charset="0"/>
              </a:rPr>
              <a:t>Kavousian</a:t>
            </a:r>
            <a:r>
              <a:rPr lang="en-IN" sz="2000" dirty="0">
                <a:latin typeface="Times New Roman" pitchFamily="18" charset="0"/>
                <a:cs typeface="Times New Roman" pitchFamily="18" charset="0"/>
              </a:rPr>
              <a:t>, A., </a:t>
            </a:r>
            <a:r>
              <a:rPr lang="en-IN" sz="2000" dirty="0" err="1">
                <a:latin typeface="Times New Roman" pitchFamily="18" charset="0"/>
                <a:cs typeface="Times New Roman" pitchFamily="18" charset="0"/>
              </a:rPr>
              <a:t>Rajagopal</a:t>
            </a:r>
            <a:r>
              <a:rPr lang="en-IN" sz="2000" dirty="0">
                <a:latin typeface="Times New Roman" pitchFamily="18" charset="0"/>
                <a:cs typeface="Times New Roman" pitchFamily="18" charset="0"/>
              </a:rPr>
              <a:t>, R., &amp; Fischer, M. (2013). Determinants of residential electricity consumption: Using smart meter data to examine the effect of climate, building characteristics, appliance stock, and occupants’ </a:t>
            </a:r>
            <a:r>
              <a:rPr lang="en-IN" sz="2000" dirty="0" err="1">
                <a:latin typeface="Times New Roman" pitchFamily="18" charset="0"/>
                <a:cs typeface="Times New Roman" pitchFamily="18" charset="0"/>
              </a:rPr>
              <a:t>behavior</a:t>
            </a:r>
            <a:r>
              <a:rPr lang="en-IN" sz="2000" dirty="0">
                <a:latin typeface="Times New Roman" pitchFamily="18" charset="0"/>
                <a:cs typeface="Times New Roman" pitchFamily="18" charset="0"/>
              </a:rPr>
              <a:t>. Energy, 55, 184-194.</a:t>
            </a:r>
          </a:p>
          <a:p>
            <a:pPr algn="just">
              <a:lnSpc>
                <a:spcPct val="150000"/>
              </a:lnSpc>
            </a:pPr>
            <a:r>
              <a:rPr lang="en-IN" sz="2000" dirty="0">
                <a:latin typeface="Times New Roman" pitchFamily="18" charset="0"/>
                <a:cs typeface="Times New Roman" pitchFamily="18" charset="0"/>
              </a:rPr>
              <a:t>9.	</a:t>
            </a:r>
            <a:r>
              <a:rPr lang="en-IN" sz="2000" dirty="0" err="1">
                <a:latin typeface="Times New Roman" pitchFamily="18" charset="0"/>
                <a:cs typeface="Times New Roman" pitchFamily="18" charset="0"/>
              </a:rPr>
              <a:t>Yousaf</a:t>
            </a:r>
            <a:r>
              <a:rPr lang="en-IN" sz="2000" dirty="0">
                <a:latin typeface="Times New Roman" pitchFamily="18" charset="0"/>
                <a:cs typeface="Times New Roman" pitchFamily="18" charset="0"/>
              </a:rPr>
              <a:t>, Z., &amp; Hashmi, S. (2017). Load Forecasting in Smart Grids Using Machine Learning Techniques: A Review. Sustainable Energy, Grids and Networks, 11, 45-58.</a:t>
            </a:r>
          </a:p>
          <a:p>
            <a:pPr algn="just">
              <a:lnSpc>
                <a:spcPct val="150000"/>
              </a:lnSpc>
            </a:pPr>
            <a:r>
              <a:rPr lang="en-IN" sz="2000" dirty="0">
                <a:latin typeface="Times New Roman" pitchFamily="18" charset="0"/>
                <a:cs typeface="Times New Roman" pitchFamily="18" charset="0"/>
              </a:rPr>
              <a:t>10.	Zhang, D., Li, J., &amp; Cui, J. (2019). A Review of Electricity Load Forecasting Methods. Energies, 12(19), 3615.</a:t>
            </a:r>
          </a:p>
          <a:p>
            <a:pPr algn="just">
              <a:lnSpc>
                <a:spcPct val="150000"/>
              </a:lnSpc>
            </a:pPr>
            <a:endParaRPr lang="en-IN" sz="2000" dirty="0">
              <a:latin typeface="Times New Roman" pitchFamily="18" charset="0"/>
              <a:cs typeface="Times New Roman"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17939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evaluate the practical implications of electricity bill prediction for utilities, consumers, and policymakers in terms of cost savings, resource optimization, and sustainability.</a:t>
            </a:r>
          </a:p>
          <a:p>
            <a:pPr lvl="0"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predict or to forecast the electricity bill effectively.</a:t>
            </a:r>
          </a:p>
          <a:p>
            <a:pPr lvl="0"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implement the different machine learning algorithms for better performance.</a:t>
            </a:r>
          </a:p>
          <a:p>
            <a:pPr lvl="0"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enhance the overall performance for classification algorithms.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545465"/>
            <a:ext cx="11294771" cy="4778061"/>
          </a:xfrm>
        </p:spPr>
        <p:txBody>
          <a:bodyPr>
            <a:normAutofit lnSpcReduction="10000"/>
          </a:bodyPr>
          <a:lstStyle/>
          <a:p>
            <a:pPr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In today's rapidly evolving world, the demand for electricity continues to surge, driven by population growth, industrialization, technological advancements, and changing lifestyles.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As </a:t>
            </a:r>
            <a:r>
              <a:rPr lang="en-IN" sz="2000" dirty="0">
                <a:latin typeface="Times New Roman" panose="02020603050405020304" pitchFamily="18" charset="0"/>
                <a:ea typeface="Tahoma" panose="020B0604030504040204" pitchFamily="34" charset="0"/>
                <a:cs typeface="Times New Roman" panose="02020603050405020304" pitchFamily="18" charset="0"/>
              </a:rPr>
              <a:t>a critical component of modern infrastructure, electricity plays a pivotal role in powering various sectors ranging from residential and commercial establishments to industrial complexes and transportation systems.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However</a:t>
            </a:r>
            <a:r>
              <a:rPr lang="en-IN" sz="2000" dirty="0">
                <a:latin typeface="Times New Roman" panose="02020603050405020304" pitchFamily="18" charset="0"/>
                <a:ea typeface="Tahoma" panose="020B0604030504040204" pitchFamily="34" charset="0"/>
                <a:cs typeface="Times New Roman" panose="02020603050405020304" pitchFamily="18" charset="0"/>
              </a:rPr>
              <a:t>, this increasing reliance on electricity poses significant challenges for utilities, policymakers, and consumers alike, necessitating effective strategies for energy management, resource allocation, and sustainability</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pPr>
            <a:r>
              <a:rPr lang="en-IN" sz="2000" dirty="0"/>
              <a:t>The efficient management of electricity resources is paramount for ensuring reliable supply, minimizing costs, and reducing environmental impacts.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8400" y="1412873"/>
            <a:ext cx="11215200" cy="5042012"/>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existing system of electricity billing primarily relies on traditional methods based on periodic meter readings and fixed tariff structures.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While </a:t>
            </a:r>
            <a:r>
              <a:rPr lang="en-IN" sz="2000" dirty="0">
                <a:latin typeface="Times New Roman" panose="02020603050405020304" pitchFamily="18" charset="0"/>
                <a:cs typeface="Times New Roman" panose="02020603050405020304" pitchFamily="18" charset="0"/>
              </a:rPr>
              <a:t>this approach has been prevalent for decades and has served its purpose reasonably well, it suffers from several limitations and drawbacks that warrant a re-evaluation of existing practices and the exploration of alternative methodologies.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traditional meter reading system, utility companies dispatch meter readers periodically to collect consumption data from customers' premises.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data is then used to generate electricity bills, typically on a monthly or bi-monthly basis, by applying fixed tariff rates per unit of electricity consumed.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	Error rate is high.</a:t>
            </a:r>
          </a:p>
          <a:p>
            <a:pPr lvl="0" algn="just">
              <a:lnSpc>
                <a:spcPct val="150000"/>
              </a:lnSpc>
            </a:pPr>
            <a:r>
              <a:rPr lang="en-IN" sz="2000" dirty="0">
                <a:latin typeface="Times New Roman" panose="02020603050405020304" pitchFamily="18" charset="0"/>
                <a:cs typeface="Times New Roman" panose="02020603050405020304" pitchFamily="18" charset="0"/>
              </a:rPr>
              <a:t>•	It doesn’t efficient for large volume of data’s </a:t>
            </a:r>
          </a:p>
          <a:p>
            <a:pPr lvl="0" algn="just">
              <a:lnSpc>
                <a:spcPct val="150000"/>
              </a:lnSpc>
            </a:pPr>
            <a:r>
              <a:rPr lang="en-IN" sz="2000" dirty="0">
                <a:latin typeface="Times New Roman" panose="02020603050405020304" pitchFamily="18" charset="0"/>
                <a:cs typeface="Times New Roman" panose="02020603050405020304" pitchFamily="18" charset="0"/>
              </a:rPr>
              <a:t>•	Theoretical limits.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558343"/>
            <a:ext cx="11346287" cy="4881093"/>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the house hold electricity bill dataset was taken as input from the dataset repository. Then, we can implement the data pre-processing step. In this step, we can handle the missing values for avoid wrong prediction.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that, we can implement the feature scaling for normalize the data. Then, we can split the data into test and train. In this step, test is used for predict the model and train is used for evaluate the model</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W</a:t>
            </a:r>
            <a:r>
              <a:rPr lang="en-IN" sz="2000" dirty="0" smtClean="0">
                <a:latin typeface="Times New Roman" panose="02020603050405020304" pitchFamily="18" charset="0"/>
                <a:cs typeface="Times New Roman" panose="02020603050405020304" pitchFamily="18" charset="0"/>
              </a:rPr>
              <a:t>e </a:t>
            </a:r>
            <a:r>
              <a:rPr lang="en-IN" sz="2000" dirty="0">
                <a:latin typeface="Times New Roman" panose="02020603050405020304" pitchFamily="18" charset="0"/>
                <a:cs typeface="Times New Roman" panose="02020603050405020304" pitchFamily="18" charset="0"/>
              </a:rPr>
              <a:t>can implement the machine learning regression algorithms such as ridge regression and linear regression </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experimental results shows that the performance metrics such as MAE, MSE, RMSE and predict or forecast the electricity bill based on input attributes.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efficient for large number of datasets.</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experimental result is high when compared with existing system.</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prediction is efficient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 removing unwanted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2934122" y="656823"/>
            <a:ext cx="7777831" cy="5537915"/>
            <a:chOff x="3147342" y="707329"/>
            <a:chExt cx="7281275" cy="6052027"/>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6374" y="716812"/>
              <a:ext cx="713593" cy="853753"/>
            </a:xfrm>
            <a:prstGeom prst="rect">
              <a:avLst/>
            </a:prstGeom>
          </p:spPr>
        </p:pic>
        <p:sp>
          <p:nvSpPr>
            <p:cNvPr id="6" name="TextBox 5"/>
            <p:cNvSpPr txBox="1"/>
            <p:nvPr/>
          </p:nvSpPr>
          <p:spPr>
            <a:xfrm>
              <a:off x="3147342" y="1620329"/>
              <a:ext cx="1095273" cy="486598"/>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Electricity bill Dataset</a:t>
              </a:r>
              <a:endParaRPr lang="en-IN" sz="12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839369" y="1121994"/>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Input data</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629067" y="1143689"/>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Preprocessing </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6146991" y="1413206"/>
              <a:ext cx="461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51006" y="707329"/>
              <a:ext cx="1877611" cy="940430"/>
              <a:chOff x="7767402" y="813468"/>
              <a:chExt cx="1877611" cy="1328619"/>
            </a:xfrm>
          </p:grpSpPr>
          <p:sp>
            <p:nvSpPr>
              <p:cNvPr id="53" name="Rectangle 52"/>
              <p:cNvSpPr/>
              <p:nvPr/>
            </p:nvSpPr>
            <p:spPr>
              <a:xfrm>
                <a:off x="7767402" y="813468"/>
                <a:ext cx="1877611" cy="13286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54" name="Rectangle 53"/>
              <p:cNvSpPr/>
              <p:nvPr/>
            </p:nvSpPr>
            <p:spPr>
              <a:xfrm>
                <a:off x="7843892" y="888796"/>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Handling missing value</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5" name="Rectangle 54"/>
              <p:cNvSpPr/>
              <p:nvPr/>
            </p:nvSpPr>
            <p:spPr>
              <a:xfrm>
                <a:off x="7847725" y="1526055"/>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Drop Unwanted Column</a:t>
                </a:r>
                <a:endParaRPr lang="en-IN" sz="1200" b="1" dirty="0">
                  <a:solidFill>
                    <a:schemeClr val="tx1"/>
                  </a:solidFill>
                  <a:latin typeface="Times New Roman" panose="02020603050405020304" pitchFamily="18" charset="0"/>
                  <a:cs typeface="Times New Roman" panose="02020603050405020304" pitchFamily="18" charset="0"/>
                </a:endParaRPr>
              </a:p>
            </p:txBody>
          </p:sp>
        </p:grpSp>
        <p:cxnSp>
          <p:nvCxnSpPr>
            <p:cNvPr id="11" name="Straight Arrow Connector 10"/>
            <p:cNvCxnSpPr>
              <a:stCxn id="8" idx="2"/>
            </p:cNvCxnSpPr>
            <p:nvPr/>
          </p:nvCxnSpPr>
          <p:spPr>
            <a:xfrm>
              <a:off x="7282878" y="1747004"/>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608768" y="2201938"/>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Data Splitting</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7253074" y="2805255"/>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9067" y="3292326"/>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Feature Scaling</a:t>
              </a:r>
              <a:endParaRPr lang="en-IN" sz="1200" b="1" dirty="0">
                <a:solidFill>
                  <a:schemeClr val="tx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8475021" y="3023531"/>
              <a:ext cx="1696743" cy="970561"/>
              <a:chOff x="7949933" y="3395840"/>
              <a:chExt cx="1284955" cy="603317"/>
            </a:xfrm>
          </p:grpSpPr>
          <p:sp>
            <p:nvSpPr>
              <p:cNvPr id="51" name="Rectangle 50"/>
              <p:cNvSpPr/>
              <p:nvPr/>
            </p:nvSpPr>
            <p:spPr>
              <a:xfrm>
                <a:off x="7949933" y="3395840"/>
                <a:ext cx="1284955" cy="60331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52" name="Rectangle 51"/>
              <p:cNvSpPr/>
              <p:nvPr/>
            </p:nvSpPr>
            <p:spPr>
              <a:xfrm>
                <a:off x="8054434" y="3505219"/>
                <a:ext cx="1117626"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tx1"/>
                    </a:solidFill>
                    <a:latin typeface="Times New Roman" panose="02020603050405020304" pitchFamily="18" charset="0"/>
                    <a:cs typeface="Times New Roman" panose="02020603050405020304" pitchFamily="18" charset="0"/>
                  </a:rPr>
                  <a:t>Standard Scalar</a:t>
                </a:r>
                <a:endParaRPr lang="en-IN" sz="1200" b="1" dirty="0">
                  <a:solidFill>
                    <a:schemeClr val="tx1"/>
                  </a:solidFill>
                  <a:latin typeface="Times New Roman" panose="02020603050405020304" pitchFamily="18" charset="0"/>
                  <a:cs typeface="Times New Roman" panose="02020603050405020304" pitchFamily="18" charset="0"/>
                </a:endParaRPr>
              </a:p>
            </p:txBody>
          </p:sp>
        </p:grpSp>
        <p:cxnSp>
          <p:nvCxnSpPr>
            <p:cNvPr id="16" name="Straight Arrow Connector 15"/>
            <p:cNvCxnSpPr/>
            <p:nvPr/>
          </p:nvCxnSpPr>
          <p:spPr>
            <a:xfrm>
              <a:off x="7253074" y="3895643"/>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629067" y="4378300"/>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Classification</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629067" y="5409485"/>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Performance metrics </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7253074" y="4948455"/>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4742682" y="2016523"/>
              <a:ext cx="1404308" cy="788732"/>
              <a:chOff x="7685501" y="3507504"/>
              <a:chExt cx="1714855" cy="1269242"/>
            </a:xfrm>
          </p:grpSpPr>
          <p:sp>
            <p:nvSpPr>
              <p:cNvPr id="46" name="Rectangle 45"/>
              <p:cNvSpPr/>
              <p:nvPr/>
            </p:nvSpPr>
            <p:spPr>
              <a:xfrm>
                <a:off x="7685501" y="3507504"/>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7" name="Rectangle 46"/>
              <p:cNvSpPr/>
              <p:nvPr/>
            </p:nvSpPr>
            <p:spPr>
              <a:xfrm>
                <a:off x="7837901" y="3632920"/>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Test</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7837901" y="4204833"/>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Train</a:t>
                </a:r>
                <a:endParaRPr lang="en-IN" sz="1200" b="1" dirty="0">
                  <a:solidFill>
                    <a:schemeClr val="tx1"/>
                  </a:solidFill>
                  <a:latin typeface="Times New Roman" panose="02020603050405020304" pitchFamily="18" charset="0"/>
                  <a:cs typeface="Times New Roman" panose="02020603050405020304" pitchFamily="18" charset="0"/>
                </a:endParaRPr>
              </a:p>
            </p:txBody>
          </p:sp>
        </p:grpSp>
        <p:cxnSp>
          <p:nvCxnSpPr>
            <p:cNvPr id="22" name="Elbow Connector 21"/>
            <p:cNvCxnSpPr>
              <a:stCxn id="5" idx="3"/>
              <a:endCxn id="7" idx="1"/>
            </p:cNvCxnSpPr>
            <p:nvPr/>
          </p:nvCxnSpPr>
          <p:spPr>
            <a:xfrm>
              <a:off x="4009967" y="1143689"/>
              <a:ext cx="829402" cy="27996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3"/>
              <a:endCxn id="53" idx="1"/>
            </p:cNvCxnSpPr>
            <p:nvPr/>
          </p:nvCxnSpPr>
          <p:spPr>
            <a:xfrm flipV="1">
              <a:off x="7936688" y="1177544"/>
              <a:ext cx="614318" cy="26780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1"/>
              <a:endCxn id="46" idx="3"/>
            </p:cNvCxnSpPr>
            <p:nvPr/>
          </p:nvCxnSpPr>
          <p:spPr>
            <a:xfrm rot="10800000">
              <a:off x="6146990" y="2410889"/>
              <a:ext cx="461778" cy="927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986441" y="3457331"/>
              <a:ext cx="1254485" cy="916047"/>
              <a:chOff x="7897111" y="3163122"/>
              <a:chExt cx="1284955" cy="603317"/>
            </a:xfrm>
          </p:grpSpPr>
          <p:sp>
            <p:nvSpPr>
              <p:cNvPr id="44" name="Rectangle 43"/>
              <p:cNvSpPr/>
              <p:nvPr/>
            </p:nvSpPr>
            <p:spPr>
              <a:xfrm>
                <a:off x="7897111" y="3163122"/>
                <a:ext cx="1284955" cy="60331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5" name="Rectangle 44"/>
              <p:cNvSpPr/>
              <p:nvPr/>
            </p:nvSpPr>
            <p:spPr>
              <a:xfrm>
                <a:off x="7993859" y="3264216"/>
                <a:ext cx="1117626"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Linear Regression</a:t>
                </a:r>
                <a:endParaRPr lang="en-IN" sz="1200" b="1" dirty="0">
                  <a:solidFill>
                    <a:schemeClr val="tx1"/>
                  </a:solidFill>
                  <a:latin typeface="Times New Roman" panose="02020603050405020304" pitchFamily="18" charset="0"/>
                  <a:cs typeface="Times New Roman" panose="02020603050405020304" pitchFamily="18" charset="0"/>
                </a:endParaRPr>
              </a:p>
            </p:txBody>
          </p:sp>
        </p:grpSp>
        <p:grpSp>
          <p:nvGrpSpPr>
            <p:cNvPr id="28" name="Group 27"/>
            <p:cNvGrpSpPr/>
            <p:nvPr/>
          </p:nvGrpSpPr>
          <p:grpSpPr>
            <a:xfrm>
              <a:off x="8475021" y="5266247"/>
              <a:ext cx="1404308" cy="1493109"/>
              <a:chOff x="3684240" y="4346370"/>
              <a:chExt cx="1404308" cy="1493109"/>
            </a:xfrm>
          </p:grpSpPr>
          <p:sp>
            <p:nvSpPr>
              <p:cNvPr id="39" name="Rectangle 38"/>
              <p:cNvSpPr/>
              <p:nvPr/>
            </p:nvSpPr>
            <p:spPr>
              <a:xfrm>
                <a:off x="3684240" y="4346370"/>
                <a:ext cx="1404308" cy="149310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0" name="Rectangle 39"/>
              <p:cNvSpPr/>
              <p:nvPr/>
            </p:nvSpPr>
            <p:spPr>
              <a:xfrm>
                <a:off x="3809042" y="4424307"/>
                <a:ext cx="1117626" cy="254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MAE</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41" name="Rectangle 40"/>
              <p:cNvSpPr/>
              <p:nvPr/>
            </p:nvSpPr>
            <p:spPr>
              <a:xfrm>
                <a:off x="3809042" y="4779705"/>
                <a:ext cx="1117626" cy="254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MSE</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42" name="Rectangle 41"/>
              <p:cNvSpPr/>
              <p:nvPr/>
            </p:nvSpPr>
            <p:spPr>
              <a:xfrm>
                <a:off x="3814908" y="5151015"/>
                <a:ext cx="1117626" cy="254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RMSE</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43" name="Rectangle 42"/>
              <p:cNvSpPr/>
              <p:nvPr/>
            </p:nvSpPr>
            <p:spPr>
              <a:xfrm>
                <a:off x="3814908" y="5506413"/>
                <a:ext cx="1117626" cy="254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Visualization</a:t>
                </a:r>
                <a:endParaRPr lang="en-IN" sz="1200" b="1" dirty="0">
                  <a:solidFill>
                    <a:schemeClr val="tx1"/>
                  </a:solidFill>
                  <a:latin typeface="Times New Roman" panose="02020603050405020304" pitchFamily="18" charset="0"/>
                  <a:cs typeface="Times New Roman" panose="02020603050405020304" pitchFamily="18" charset="0"/>
                </a:endParaRPr>
              </a:p>
            </p:txBody>
          </p:sp>
        </p:grpSp>
        <p:cxnSp>
          <p:nvCxnSpPr>
            <p:cNvPr id="29" name="Elbow Connector 28"/>
            <p:cNvCxnSpPr>
              <a:stCxn id="18" idx="3"/>
              <a:endCxn id="39" idx="1"/>
            </p:cNvCxnSpPr>
            <p:nvPr/>
          </p:nvCxnSpPr>
          <p:spPr>
            <a:xfrm>
              <a:off x="7936688" y="5711144"/>
              <a:ext cx="538333" cy="3016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4" idx="3"/>
              <a:endCxn id="51" idx="1"/>
            </p:cNvCxnSpPr>
            <p:nvPr/>
          </p:nvCxnSpPr>
          <p:spPr>
            <a:xfrm flipV="1">
              <a:off x="7936688" y="3508812"/>
              <a:ext cx="538333" cy="8517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999214" y="4650225"/>
              <a:ext cx="1254485" cy="801898"/>
              <a:chOff x="7897111" y="3163122"/>
              <a:chExt cx="1284955" cy="603317"/>
            </a:xfrm>
          </p:grpSpPr>
          <p:sp>
            <p:nvSpPr>
              <p:cNvPr id="63" name="Rectangle 62"/>
              <p:cNvSpPr/>
              <p:nvPr/>
            </p:nvSpPr>
            <p:spPr>
              <a:xfrm>
                <a:off x="7897111" y="3163122"/>
                <a:ext cx="1284955" cy="60331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64" name="Rectangle 63"/>
              <p:cNvSpPr/>
              <p:nvPr/>
            </p:nvSpPr>
            <p:spPr>
              <a:xfrm>
                <a:off x="7993859" y="3264215"/>
                <a:ext cx="1117626"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Ridge Regression</a:t>
                </a:r>
                <a:endParaRPr lang="en-IN" sz="1200" b="1" dirty="0">
                  <a:solidFill>
                    <a:schemeClr val="tx1"/>
                  </a:solidFill>
                  <a:latin typeface="Times New Roman" panose="02020603050405020304" pitchFamily="18" charset="0"/>
                  <a:cs typeface="Times New Roman" panose="02020603050405020304" pitchFamily="18" charset="0"/>
                </a:endParaRPr>
              </a:p>
            </p:txBody>
          </p:sp>
        </p:grpSp>
        <p:grpSp>
          <p:nvGrpSpPr>
            <p:cNvPr id="65" name="Group 64"/>
            <p:cNvGrpSpPr/>
            <p:nvPr/>
          </p:nvGrpSpPr>
          <p:grpSpPr>
            <a:xfrm>
              <a:off x="5051752" y="5861973"/>
              <a:ext cx="1254485" cy="603317"/>
              <a:chOff x="8027655" y="3238689"/>
              <a:chExt cx="1284955" cy="603317"/>
            </a:xfrm>
          </p:grpSpPr>
          <p:sp>
            <p:nvSpPr>
              <p:cNvPr id="66" name="Rectangle 65"/>
              <p:cNvSpPr/>
              <p:nvPr/>
            </p:nvSpPr>
            <p:spPr>
              <a:xfrm>
                <a:off x="8027655" y="3238689"/>
                <a:ext cx="1284955" cy="60331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67" name="Rectangle 66"/>
              <p:cNvSpPr/>
              <p:nvPr/>
            </p:nvSpPr>
            <p:spPr>
              <a:xfrm>
                <a:off x="8128088" y="3339782"/>
                <a:ext cx="1117626"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Predict Electricity bill</a:t>
                </a:r>
                <a:endParaRPr lang="en-IN" sz="1200" b="1" dirty="0">
                  <a:solidFill>
                    <a:schemeClr val="tx1"/>
                  </a:solidFill>
                  <a:latin typeface="Times New Roman" panose="02020603050405020304" pitchFamily="18" charset="0"/>
                  <a:cs typeface="Times New Roman" panose="02020603050405020304" pitchFamily="18" charset="0"/>
                </a:endParaRPr>
              </a:p>
            </p:txBody>
          </p:sp>
        </p:grpSp>
        <p:cxnSp>
          <p:nvCxnSpPr>
            <p:cNvPr id="80" name="Elbow Connector 79"/>
            <p:cNvCxnSpPr>
              <a:stCxn id="17" idx="1"/>
              <a:endCxn id="44" idx="3"/>
            </p:cNvCxnSpPr>
            <p:nvPr/>
          </p:nvCxnSpPr>
          <p:spPr>
            <a:xfrm rot="10800000">
              <a:off x="6240927" y="3915355"/>
              <a:ext cx="388141" cy="76460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6253699" y="4679958"/>
              <a:ext cx="375368" cy="3712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8" idx="1"/>
              <a:endCxn id="66" idx="3"/>
            </p:cNvCxnSpPr>
            <p:nvPr/>
          </p:nvCxnSpPr>
          <p:spPr>
            <a:xfrm rot="10800000" flipV="1">
              <a:off x="6306235" y="5711144"/>
              <a:ext cx="322832" cy="4524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Title 1"/>
          <p:cNvSpPr>
            <a:spLocks noGrp="1"/>
          </p:cNvSpPr>
          <p:nvPr>
            <p:ph type="title"/>
          </p:nvPr>
        </p:nvSpPr>
        <p:spPr>
          <a:xfrm>
            <a:off x="399699" y="514040"/>
            <a:ext cx="2534423" cy="1494704"/>
          </a:xfrm>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diagram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8" name="Rectangle 87"/>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53356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1567</Words>
  <Application>Microsoft Office PowerPoint</Application>
  <PresentationFormat>Widescreen</PresentationFormat>
  <Paragraphs>188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Tahoma</vt:lpstr>
      <vt:lpstr>Times New Roman</vt:lpstr>
      <vt:lpstr>Office Theme</vt:lpstr>
      <vt:lpstr>Prediction of Electricity Bill using SML Technique</vt:lpstr>
      <vt:lpstr>Abstract</vt:lpstr>
      <vt:lpstr>Objectives</vt:lpstr>
      <vt:lpstr>Introduction</vt:lpstr>
      <vt:lpstr>Existing system</vt:lpstr>
      <vt:lpstr>Disadvantages</vt:lpstr>
      <vt:lpstr>Proposed system</vt:lpstr>
      <vt:lpstr>Advantages</vt:lpstr>
      <vt:lpstr>Flow diagram</vt:lpstr>
      <vt:lpstr>Modules</vt:lpstr>
      <vt:lpstr>Modules description</vt:lpstr>
      <vt:lpstr>Data selection</vt:lpstr>
      <vt:lpstr>Preprocessing</vt:lpstr>
      <vt:lpstr>Feature Scaling</vt:lpstr>
      <vt:lpstr>Data splitting </vt:lpstr>
      <vt:lpstr>Regression</vt:lpstr>
      <vt:lpstr>Performance analysis</vt:lpstr>
      <vt:lpstr>Performance analysis</vt:lpstr>
      <vt:lpstr>System requirements</vt:lpstr>
      <vt:lpstr>Literature survey</vt:lpstr>
      <vt:lpstr>Literature survey</vt:lpstr>
      <vt:lpstr>Literature survey</vt:lpstr>
      <vt:lpstr>Literature survey</vt:lpstr>
      <vt:lpstr>Conclusion</vt:lpstr>
      <vt:lpstr>Future enhancement</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IT</cp:lastModifiedBy>
  <cp:revision>159</cp:revision>
  <dcterms:created xsi:type="dcterms:W3CDTF">2021-12-17T07:36:29Z</dcterms:created>
  <dcterms:modified xsi:type="dcterms:W3CDTF">2024-05-10T08:47:04Z</dcterms:modified>
</cp:coreProperties>
</file>