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embeddedFontLst>
    <p:embeddedFont>
      <p:font typeface="Montserrat" panose="020B060402020202020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32A4F54-941F-4A04-B65C-7759E976A6E3}">
  <a:tblStyle styleId="{932A4F54-941F-4A04-B65C-7759E976A6E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8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b4bd758f66_0_23: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b4bd758f66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b4bd758f66_0_54: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b4bd758f66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a9b0fa6a94_0_5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a9b0fa6a94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abb1d43801_0_1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abb1d4380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b4bd758f66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b4bd758f66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aaddcb6607_0_4: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aaddcb6607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a9b0fa6a94_0_2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a9b0fa6a9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a9b0fa6a94_0_3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a9b0fa6a9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a9b0fa6a94_0_3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a9b0fa6a94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a9b0fa6a94_0_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a9b0fa6a9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b4bd758f66_0_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b4bd758f6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a9b0fa6a94_0_6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a9b0fa6a94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a9b0fa6a94_0_4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a9b0fa6a9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abb1d43801_0_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abb1d4380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b4bd758f66_0_39: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b4bd758f66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b4bd758f66_0_61: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b4bd758f66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a9b0fa6a94_0_4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a9b0fa6a9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colab.research.google.com/drive/1Wdo0M_Ngt63xyh2JfwYE2Uy07JHbDtmR?ts=5ff89371"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604235"/>
            <a:ext cx="8512500" cy="3054000"/>
          </a:xfrm>
          <a:prstGeom prst="rect">
            <a:avLst/>
          </a:prstGeom>
          <a:noFill/>
          <a:ln>
            <a:noFill/>
          </a:ln>
        </p:spPr>
        <p:txBody>
          <a:bodyPr spcFirstLastPara="1" wrap="square" lIns="91425" tIns="91425" rIns="91425" bIns="91425" anchor="b" anchorCtr="0">
            <a:noAutofit/>
          </a:bodyPr>
          <a:lstStyle/>
          <a:p>
            <a:pPr marL="914400" lvl="0" indent="45720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Capstone Project - 2</a:t>
            </a:r>
            <a:endParaRPr sz="42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3600" b="1" dirty="0">
                <a:solidFill>
                  <a:schemeClr val="lt1"/>
                </a:solidFill>
                <a:latin typeface="Montserrat"/>
                <a:ea typeface="Montserrat"/>
                <a:cs typeface="Montserrat"/>
                <a:sym typeface="Montserrat"/>
              </a:rPr>
              <a:t>Bus Tickets Sale Prediction</a:t>
            </a: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2"/>
          <p:cNvSpPr txBox="1">
            <a:spLocks noGrp="1"/>
          </p:cNvSpPr>
          <p:nvPr>
            <p:ph type="title"/>
          </p:nvPr>
        </p:nvSpPr>
        <p:spPr>
          <a:xfrm>
            <a:off x="311700" y="177975"/>
            <a:ext cx="8520600" cy="8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Month-wise Rides Trends</a:t>
            </a:r>
            <a:endParaRPr b="1">
              <a:latin typeface="Montserrat"/>
              <a:ea typeface="Montserrat"/>
              <a:cs typeface="Montserrat"/>
              <a:sym typeface="Montserrat"/>
            </a:endParaRPr>
          </a:p>
        </p:txBody>
      </p:sp>
      <p:pic>
        <p:nvPicPr>
          <p:cNvPr id="116" name="Google Shape;116;p22"/>
          <p:cNvPicPr preferRelativeResize="0"/>
          <p:nvPr/>
        </p:nvPicPr>
        <p:blipFill>
          <a:blip r:embed="rId3">
            <a:alphaModFix/>
          </a:blip>
          <a:stretch>
            <a:fillRect/>
          </a:stretch>
        </p:blipFill>
        <p:spPr>
          <a:xfrm>
            <a:off x="914400" y="705100"/>
            <a:ext cx="6996624" cy="2987900"/>
          </a:xfrm>
          <a:prstGeom prst="rect">
            <a:avLst/>
          </a:prstGeom>
          <a:noFill/>
          <a:ln>
            <a:noFill/>
          </a:ln>
        </p:spPr>
      </p:pic>
      <p:sp>
        <p:nvSpPr>
          <p:cNvPr id="117" name="Google Shape;117;p22"/>
          <p:cNvSpPr txBox="1"/>
          <p:nvPr/>
        </p:nvSpPr>
        <p:spPr>
          <a:xfrm>
            <a:off x="453850" y="4075650"/>
            <a:ext cx="7857600" cy="89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chemeClr val="lt1"/>
                </a:solidFill>
                <a:latin typeface="Montserrat"/>
                <a:ea typeface="Montserrat"/>
                <a:cs typeface="Montserrat"/>
                <a:sym typeface="Montserrat"/>
              </a:rPr>
              <a:t>During the month of December,February and January there are more number of rides, and least during the months of May and June</a:t>
            </a:r>
            <a:endParaRPr sz="1600" b="1">
              <a:solidFill>
                <a:schemeClr val="lt1"/>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3"/>
          <p:cNvSpPr txBox="1">
            <a:spLocks noGrp="1"/>
          </p:cNvSpPr>
          <p:nvPr>
            <p:ph type="title"/>
          </p:nvPr>
        </p:nvSpPr>
        <p:spPr>
          <a:xfrm>
            <a:off x="311700" y="311450"/>
            <a:ext cx="8520600" cy="70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Hourly Travel Trend</a:t>
            </a:r>
            <a:endParaRPr b="1">
              <a:latin typeface="Montserrat"/>
              <a:ea typeface="Montserrat"/>
              <a:cs typeface="Montserrat"/>
              <a:sym typeface="Montserrat"/>
            </a:endParaRPr>
          </a:p>
          <a:p>
            <a:pPr marL="0" lvl="0" indent="0" algn="l" rtl="0">
              <a:spcBef>
                <a:spcPts val="0"/>
              </a:spcBef>
              <a:spcAft>
                <a:spcPts val="0"/>
              </a:spcAft>
              <a:buNone/>
            </a:pPr>
            <a:endParaRPr/>
          </a:p>
          <a:p>
            <a:pPr marL="0" lvl="0" indent="0" algn="l" rtl="0">
              <a:spcBef>
                <a:spcPts val="0"/>
              </a:spcBef>
              <a:spcAft>
                <a:spcPts val="0"/>
              </a:spcAft>
              <a:buNone/>
            </a:pPr>
            <a:endParaRPr b="1">
              <a:latin typeface="Montserrat"/>
              <a:ea typeface="Montserrat"/>
              <a:cs typeface="Montserrat"/>
              <a:sym typeface="Montserrat"/>
            </a:endParaRPr>
          </a:p>
          <a:p>
            <a:pPr marL="0" lvl="0" indent="0" algn="l" rtl="0">
              <a:spcBef>
                <a:spcPts val="0"/>
              </a:spcBef>
              <a:spcAft>
                <a:spcPts val="0"/>
              </a:spcAft>
              <a:buNone/>
            </a:pPr>
            <a:endParaRPr/>
          </a:p>
        </p:txBody>
      </p:sp>
      <p:pic>
        <p:nvPicPr>
          <p:cNvPr id="123" name="Google Shape;123;p23"/>
          <p:cNvPicPr preferRelativeResize="0"/>
          <p:nvPr/>
        </p:nvPicPr>
        <p:blipFill>
          <a:blip r:embed="rId3">
            <a:alphaModFix/>
          </a:blip>
          <a:stretch>
            <a:fillRect/>
          </a:stretch>
        </p:blipFill>
        <p:spPr>
          <a:xfrm>
            <a:off x="152400" y="1170050"/>
            <a:ext cx="8429625" cy="2540750"/>
          </a:xfrm>
          <a:prstGeom prst="rect">
            <a:avLst/>
          </a:prstGeom>
          <a:noFill/>
          <a:ln>
            <a:noFill/>
          </a:ln>
        </p:spPr>
      </p:pic>
      <p:sp>
        <p:nvSpPr>
          <p:cNvPr id="124" name="Google Shape;124;p23"/>
          <p:cNvSpPr txBox="1"/>
          <p:nvPr/>
        </p:nvSpPr>
        <p:spPr>
          <a:xfrm>
            <a:off x="341625" y="3951050"/>
            <a:ext cx="8240400" cy="94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chemeClr val="lt1"/>
                </a:solidFill>
                <a:latin typeface="Montserrat"/>
                <a:ea typeface="Montserrat"/>
                <a:cs typeface="Montserrat"/>
                <a:sym typeface="Montserrat"/>
              </a:rPr>
              <a:t>The frequency of rides are more in the Morning hours and during the night times </a:t>
            </a:r>
            <a:endParaRPr sz="1600" b="1">
              <a:solidFill>
                <a:schemeClr val="lt1"/>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4"/>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Feature Engineering</a:t>
            </a:r>
            <a:endParaRPr b="1">
              <a:latin typeface="Montserrat"/>
              <a:ea typeface="Montserrat"/>
              <a:cs typeface="Montserrat"/>
              <a:sym typeface="Montserrat"/>
            </a:endParaRPr>
          </a:p>
        </p:txBody>
      </p:sp>
      <p:sp>
        <p:nvSpPr>
          <p:cNvPr id="130" name="Google Shape;130;p24"/>
          <p:cNvSpPr txBox="1">
            <a:spLocks noGrp="1"/>
          </p:cNvSpPr>
          <p:nvPr>
            <p:ph type="body" idx="1"/>
          </p:nvPr>
        </p:nvSpPr>
        <p:spPr>
          <a:xfrm>
            <a:off x="311700" y="928775"/>
            <a:ext cx="8520600" cy="42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chemeClr val="lt1"/>
                </a:solidFill>
                <a:highlight>
                  <a:srgbClr val="FFFFFF"/>
                </a:highlight>
                <a:latin typeface="Montserrat"/>
                <a:ea typeface="Montserrat"/>
                <a:cs typeface="Montserrat"/>
                <a:sym typeface="Montserrat"/>
              </a:rPr>
              <a:t>Using domain knowledge to extract features from raw data, the performance of the model can be improved.</a:t>
            </a:r>
            <a:endParaRPr sz="1600" b="1">
              <a:solidFill>
                <a:schemeClr val="lt1"/>
              </a:solidFill>
              <a:highlight>
                <a:srgbClr val="FFFFFF"/>
              </a:highlight>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highlight>
                  <a:srgbClr val="FFFFFF"/>
                </a:highlight>
                <a:latin typeface="Montserrat"/>
                <a:ea typeface="Montserrat"/>
                <a:cs typeface="Montserrat"/>
                <a:sym typeface="Montserrat"/>
              </a:rPr>
              <a:t>Speed</a:t>
            </a:r>
            <a:endParaRPr sz="1600" b="1">
              <a:solidFill>
                <a:schemeClr val="lt1"/>
              </a:solidFill>
              <a:highlight>
                <a:srgbClr val="F2F2F2"/>
              </a:highlight>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highlight>
                  <a:srgbClr val="FFFFFE"/>
                </a:highlight>
                <a:latin typeface="Montserrat"/>
                <a:ea typeface="Montserrat"/>
                <a:cs typeface="Montserrat"/>
                <a:sym typeface="Montserrat"/>
              </a:rPr>
              <a:t>Travel_month </a:t>
            </a:r>
            <a:endParaRPr sz="1600" b="1">
              <a:solidFill>
                <a:schemeClr val="lt1"/>
              </a:solidFill>
              <a:highlight>
                <a:srgbClr val="FFFFFE"/>
              </a:highlight>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highlight>
                  <a:srgbClr val="FFFFFE"/>
                </a:highlight>
                <a:latin typeface="Montserrat"/>
                <a:ea typeface="Montserrat"/>
                <a:cs typeface="Montserrat"/>
                <a:sym typeface="Montserrat"/>
              </a:rPr>
              <a:t>No_of_tickets </a:t>
            </a:r>
            <a:endParaRPr sz="1600" b="1">
              <a:solidFill>
                <a:schemeClr val="lt1"/>
              </a:solidFill>
              <a:highlight>
                <a:srgbClr val="FFFFFE"/>
              </a:highlight>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highlight>
                  <a:srgbClr val="FFFFFE"/>
                </a:highlight>
                <a:latin typeface="Montserrat"/>
                <a:ea typeface="Montserrat"/>
                <a:cs typeface="Montserrat"/>
                <a:sym typeface="Montserrat"/>
              </a:rPr>
              <a:t>travel_day </a:t>
            </a:r>
            <a:endParaRPr sz="1600" b="1">
              <a:solidFill>
                <a:schemeClr val="lt1"/>
              </a:solidFill>
              <a:highlight>
                <a:srgbClr val="FFFFFE"/>
              </a:highlight>
              <a:latin typeface="Montserrat"/>
              <a:ea typeface="Montserrat"/>
              <a:cs typeface="Montserrat"/>
              <a:sym typeface="Montserrat"/>
            </a:endParaRPr>
          </a:p>
          <a:p>
            <a:pPr marL="457200" lvl="0" indent="-330200" algn="l" rtl="0">
              <a:lnSpc>
                <a:spcPct val="135714"/>
              </a:lnSpc>
              <a:spcBef>
                <a:spcPts val="0"/>
              </a:spcBef>
              <a:spcAft>
                <a:spcPts val="0"/>
              </a:spcAft>
              <a:buClr>
                <a:schemeClr val="lt1"/>
              </a:buClr>
              <a:buSzPts val="1600"/>
              <a:buFont typeface="Montserrat"/>
              <a:buChar char="●"/>
            </a:pPr>
            <a:r>
              <a:rPr lang="en-GB" sz="1600" b="1">
                <a:solidFill>
                  <a:schemeClr val="lt1"/>
                </a:solidFill>
                <a:highlight>
                  <a:srgbClr val="FFFFFE"/>
                </a:highlight>
                <a:latin typeface="Montserrat"/>
                <a:ea typeface="Montserrat"/>
                <a:cs typeface="Montserrat"/>
                <a:sym typeface="Montserrat"/>
              </a:rPr>
              <a:t>hod_arrived_date</a:t>
            </a:r>
            <a:endParaRPr sz="1600" b="1">
              <a:solidFill>
                <a:schemeClr val="lt1"/>
              </a:solidFill>
              <a:highlight>
                <a:srgbClr val="FFFFFE"/>
              </a:highlight>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highlight>
                  <a:srgbClr val="FFFFFE"/>
                </a:highlight>
                <a:latin typeface="Montserrat"/>
                <a:ea typeface="Montserrat"/>
                <a:cs typeface="Montserrat"/>
                <a:sym typeface="Montserrat"/>
              </a:rPr>
              <a:t>Is_rush_hour</a:t>
            </a:r>
            <a:endParaRPr sz="1600" b="1">
              <a:solidFill>
                <a:schemeClr val="lt1"/>
              </a:solidFill>
              <a:highlight>
                <a:srgbClr val="FFFFFE"/>
              </a:highlight>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highlight>
                  <a:srgbClr val="FFFFFE"/>
                </a:highlight>
                <a:latin typeface="Montserrat"/>
                <a:ea typeface="Montserrat"/>
                <a:cs typeface="Montserrat"/>
                <a:sym typeface="Montserrat"/>
              </a:rPr>
              <a:t>Travel_from </a:t>
            </a:r>
            <a:endParaRPr sz="1600" b="1">
              <a:solidFill>
                <a:schemeClr val="lt1"/>
              </a:solidFill>
              <a:highlight>
                <a:srgbClr val="FFFFFE"/>
              </a:highlight>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highlight>
                  <a:srgbClr val="FFFFFE"/>
                </a:highlight>
                <a:latin typeface="Montserrat"/>
                <a:ea typeface="Montserrat"/>
                <a:cs typeface="Montserrat"/>
                <a:sym typeface="Montserrat"/>
              </a:rPr>
              <a:t>Time_gap_between_buses</a:t>
            </a:r>
            <a:endParaRPr sz="1600" b="1">
              <a:solidFill>
                <a:schemeClr val="lt1"/>
              </a:solidFill>
              <a:highlight>
                <a:srgbClr val="FFFFFE"/>
              </a:highlight>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highlight>
                  <a:srgbClr val="FFFFFE"/>
                </a:highlight>
                <a:latin typeface="Montserrat"/>
                <a:ea typeface="Montserrat"/>
                <a:cs typeface="Montserrat"/>
                <a:sym typeface="Montserrat"/>
              </a:rPr>
              <a:t>Travel_from_distance</a:t>
            </a:r>
            <a:endParaRPr sz="1600" b="1">
              <a:solidFill>
                <a:schemeClr val="lt1"/>
              </a:solidFill>
              <a:highlight>
                <a:srgbClr val="FFFFFE"/>
              </a:highlight>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highlight>
                  <a:srgbClr val="FFFFFE"/>
                </a:highlight>
                <a:latin typeface="Montserrat"/>
                <a:ea typeface="Montserrat"/>
                <a:cs typeface="Montserrat"/>
                <a:sym typeface="Montserrat"/>
              </a:rPr>
              <a:t>hourly_travelers</a:t>
            </a:r>
            <a:endParaRPr sz="1600" b="1">
              <a:solidFill>
                <a:schemeClr val="lt1"/>
              </a:solidFill>
              <a:highlight>
                <a:srgbClr val="FFFFFE"/>
              </a:highlight>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highlight>
                  <a:srgbClr val="FFFFFF"/>
                </a:highlight>
                <a:latin typeface="Montserrat"/>
                <a:ea typeface="Montserrat"/>
                <a:cs typeface="Montserrat"/>
                <a:sym typeface="Montserrat"/>
              </a:rPr>
              <a:t>daily_travelers</a:t>
            </a:r>
            <a:endParaRPr sz="1600"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sz="1600"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sz="1600" b="1">
              <a:solidFill>
                <a:schemeClr val="lt1"/>
              </a:solidFill>
              <a:highlight>
                <a:srgbClr val="FFFFFF"/>
              </a:highlight>
              <a:latin typeface="Montserrat"/>
              <a:ea typeface="Montserrat"/>
              <a:cs typeface="Montserrat"/>
              <a:sym typeface="Montserrat"/>
            </a:endParaRPr>
          </a:p>
        </p:txBody>
      </p:sp>
      <p:pic>
        <p:nvPicPr>
          <p:cNvPr id="131" name="Google Shape;131;p24"/>
          <p:cNvPicPr preferRelativeResize="0"/>
          <p:nvPr/>
        </p:nvPicPr>
        <p:blipFill>
          <a:blip r:embed="rId3">
            <a:alphaModFix/>
          </a:blip>
          <a:stretch>
            <a:fillRect/>
          </a:stretch>
        </p:blipFill>
        <p:spPr>
          <a:xfrm>
            <a:off x="5027375" y="2231213"/>
            <a:ext cx="3543751" cy="1031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5"/>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Variation of Number of Tickets with Speed</a:t>
            </a:r>
            <a:endParaRPr b="1">
              <a:latin typeface="Montserrat"/>
              <a:ea typeface="Montserrat"/>
              <a:cs typeface="Montserrat"/>
              <a:sym typeface="Montserrat"/>
            </a:endParaRPr>
          </a:p>
        </p:txBody>
      </p:sp>
      <p:pic>
        <p:nvPicPr>
          <p:cNvPr id="137" name="Google Shape;137;p25"/>
          <p:cNvPicPr preferRelativeResize="0"/>
          <p:nvPr/>
        </p:nvPicPr>
        <p:blipFill>
          <a:blip r:embed="rId3">
            <a:alphaModFix/>
          </a:blip>
          <a:stretch>
            <a:fillRect/>
          </a:stretch>
        </p:blipFill>
        <p:spPr>
          <a:xfrm>
            <a:off x="325375" y="1251350"/>
            <a:ext cx="8292550" cy="3136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6"/>
          <p:cNvSpPr txBox="1">
            <a:spLocks noGrp="1"/>
          </p:cNvSpPr>
          <p:nvPr>
            <p:ph type="title"/>
          </p:nvPr>
        </p:nvSpPr>
        <p:spPr>
          <a:xfrm>
            <a:off x="105175" y="140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ML Models and Metrics</a:t>
            </a:r>
            <a:endParaRPr b="1">
              <a:latin typeface="Montserrat"/>
              <a:ea typeface="Montserrat"/>
              <a:cs typeface="Montserrat"/>
              <a:sym typeface="Montserrat"/>
            </a:endParaRPr>
          </a:p>
        </p:txBody>
      </p:sp>
      <p:graphicFrame>
        <p:nvGraphicFramePr>
          <p:cNvPr id="143" name="Google Shape;143;p26"/>
          <p:cNvGraphicFramePr/>
          <p:nvPr/>
        </p:nvGraphicFramePr>
        <p:xfrm>
          <a:off x="164275" y="712935"/>
          <a:ext cx="8757750" cy="4472515"/>
        </p:xfrm>
        <a:graphic>
          <a:graphicData uri="http://schemas.openxmlformats.org/drawingml/2006/table">
            <a:tbl>
              <a:tblPr>
                <a:noFill/>
                <a:tableStyleId>{932A4F54-941F-4A04-B65C-7759E976A6E3}</a:tableStyleId>
              </a:tblPr>
              <a:tblGrid>
                <a:gridCol w="1071575">
                  <a:extLst>
                    <a:ext uri="{9D8B030D-6E8A-4147-A177-3AD203B41FA5}">
                      <a16:colId xmlns:a16="http://schemas.microsoft.com/office/drawing/2014/main" val="20000"/>
                    </a:ext>
                  </a:extLst>
                </a:gridCol>
                <a:gridCol w="1130675">
                  <a:extLst>
                    <a:ext uri="{9D8B030D-6E8A-4147-A177-3AD203B41FA5}">
                      <a16:colId xmlns:a16="http://schemas.microsoft.com/office/drawing/2014/main" val="20001"/>
                    </a:ext>
                  </a:extLst>
                </a:gridCol>
                <a:gridCol w="1130675">
                  <a:extLst>
                    <a:ext uri="{9D8B030D-6E8A-4147-A177-3AD203B41FA5}">
                      <a16:colId xmlns:a16="http://schemas.microsoft.com/office/drawing/2014/main" val="20002"/>
                    </a:ext>
                  </a:extLst>
                </a:gridCol>
                <a:gridCol w="1310025">
                  <a:extLst>
                    <a:ext uri="{9D8B030D-6E8A-4147-A177-3AD203B41FA5}">
                      <a16:colId xmlns:a16="http://schemas.microsoft.com/office/drawing/2014/main" val="20003"/>
                    </a:ext>
                  </a:extLst>
                </a:gridCol>
                <a:gridCol w="1220350">
                  <a:extLst>
                    <a:ext uri="{9D8B030D-6E8A-4147-A177-3AD203B41FA5}">
                      <a16:colId xmlns:a16="http://schemas.microsoft.com/office/drawing/2014/main" val="20004"/>
                    </a:ext>
                  </a:extLst>
                </a:gridCol>
                <a:gridCol w="1220350">
                  <a:extLst>
                    <a:ext uri="{9D8B030D-6E8A-4147-A177-3AD203B41FA5}">
                      <a16:colId xmlns:a16="http://schemas.microsoft.com/office/drawing/2014/main" val="20005"/>
                    </a:ext>
                  </a:extLst>
                </a:gridCol>
                <a:gridCol w="1674100">
                  <a:extLst>
                    <a:ext uri="{9D8B030D-6E8A-4147-A177-3AD203B41FA5}">
                      <a16:colId xmlns:a16="http://schemas.microsoft.com/office/drawing/2014/main" val="20006"/>
                    </a:ext>
                  </a:extLst>
                </a:gridCol>
              </a:tblGrid>
              <a:tr h="765275">
                <a:tc>
                  <a:txBody>
                    <a:bodyPr/>
                    <a:lstStyle/>
                    <a:p>
                      <a:pPr marL="0" lvl="0" indent="0" algn="l" rtl="0">
                        <a:spcBef>
                          <a:spcPts val="0"/>
                        </a:spcBef>
                        <a:spcAft>
                          <a:spcPts val="0"/>
                        </a:spcAft>
                        <a:buNone/>
                      </a:pPr>
                      <a:r>
                        <a:rPr lang="en-GB" sz="1200" b="1">
                          <a:solidFill>
                            <a:schemeClr val="lt1"/>
                          </a:solidFill>
                          <a:latin typeface="Montserrat"/>
                          <a:ea typeface="Montserrat"/>
                          <a:cs typeface="Montserrat"/>
                          <a:sym typeface="Montserrat"/>
                        </a:rPr>
                        <a:t>TYPE OF REGRESSION</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latin typeface="Montserrat"/>
                          <a:ea typeface="Montserrat"/>
                          <a:cs typeface="Montserrat"/>
                          <a:sym typeface="Montserrat"/>
                        </a:rPr>
                        <a:t>Train Score</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latin typeface="Montserrat"/>
                          <a:ea typeface="Montserrat"/>
                          <a:cs typeface="Montserrat"/>
                          <a:sym typeface="Montserrat"/>
                        </a:rPr>
                        <a:t>Test Score</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latin typeface="Montserrat"/>
                          <a:ea typeface="Montserrat"/>
                          <a:cs typeface="Montserrat"/>
                          <a:sym typeface="Montserrat"/>
                        </a:rPr>
                        <a:t>R2 SCORE</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latin typeface="Montserrat"/>
                          <a:ea typeface="Montserrat"/>
                          <a:cs typeface="Montserrat"/>
                          <a:sym typeface="Montserrat"/>
                        </a:rPr>
                        <a:t>ADJ_R2</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latin typeface="Montserrat"/>
                          <a:ea typeface="Montserrat"/>
                          <a:cs typeface="Montserrat"/>
                          <a:sym typeface="Montserrat"/>
                        </a:rPr>
                        <a:t>MAE</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latin typeface="Montserrat"/>
                          <a:ea typeface="Montserrat"/>
                          <a:cs typeface="Montserrat"/>
                          <a:sym typeface="Montserrat"/>
                        </a:rPr>
                        <a:t>MSE</a:t>
                      </a:r>
                      <a:endParaRPr sz="1200" b="1">
                        <a:solidFill>
                          <a:schemeClr val="lt1"/>
                        </a:solidFill>
                        <a:latin typeface="Montserrat"/>
                        <a:ea typeface="Montserrat"/>
                        <a:cs typeface="Montserrat"/>
                        <a:sym typeface="Montserrat"/>
                      </a:endParaRPr>
                    </a:p>
                  </a:txBody>
                  <a:tcPr marL="91425" marR="91425" marT="91425" marB="91425"/>
                </a:tc>
                <a:extLst>
                  <a:ext uri="{0D108BD9-81ED-4DB2-BD59-A6C34878D82A}">
                    <a16:rowId xmlns:a16="http://schemas.microsoft.com/office/drawing/2014/main" val="10000"/>
                  </a:ext>
                </a:extLst>
              </a:tr>
              <a:tr h="515775">
                <a:tc>
                  <a:txBody>
                    <a:bodyPr/>
                    <a:lstStyle/>
                    <a:p>
                      <a:pPr marL="0" lvl="0" indent="0" algn="l" rtl="0">
                        <a:spcBef>
                          <a:spcPts val="0"/>
                        </a:spcBef>
                        <a:spcAft>
                          <a:spcPts val="0"/>
                        </a:spcAft>
                        <a:buNone/>
                      </a:pPr>
                      <a:r>
                        <a:rPr lang="en-GB" sz="1200" b="1">
                          <a:solidFill>
                            <a:schemeClr val="lt1"/>
                          </a:solidFill>
                          <a:latin typeface="Montserrat"/>
                          <a:ea typeface="Montserrat"/>
                          <a:cs typeface="Montserrat"/>
                          <a:sym typeface="Montserrat"/>
                        </a:rPr>
                        <a:t>LINEAR</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0.41531</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0.354621</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0.354679831</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0.3476561</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4.7474791</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48.4351195</a:t>
                      </a:r>
                      <a:endParaRPr sz="1200" b="1">
                        <a:solidFill>
                          <a:schemeClr val="lt1"/>
                        </a:solidFill>
                        <a:latin typeface="Montserrat"/>
                        <a:ea typeface="Montserrat"/>
                        <a:cs typeface="Montserrat"/>
                        <a:sym typeface="Montserrat"/>
                      </a:endParaRPr>
                    </a:p>
                  </a:txBody>
                  <a:tcPr marL="91425" marR="91425" marT="91425" marB="91425"/>
                </a:tc>
                <a:extLst>
                  <a:ext uri="{0D108BD9-81ED-4DB2-BD59-A6C34878D82A}">
                    <a16:rowId xmlns:a16="http://schemas.microsoft.com/office/drawing/2014/main" val="10001"/>
                  </a:ext>
                </a:extLst>
              </a:tr>
              <a:tr h="574475">
                <a:tc>
                  <a:txBody>
                    <a:bodyPr/>
                    <a:lstStyle/>
                    <a:p>
                      <a:pPr marL="0" lvl="0" indent="0" algn="l" rtl="0">
                        <a:spcBef>
                          <a:spcPts val="0"/>
                        </a:spcBef>
                        <a:spcAft>
                          <a:spcPts val="0"/>
                        </a:spcAft>
                        <a:buNone/>
                      </a:pPr>
                      <a:r>
                        <a:rPr lang="en-GB" sz="1200" b="1">
                          <a:solidFill>
                            <a:schemeClr val="lt1"/>
                          </a:solidFill>
                          <a:latin typeface="Montserrat"/>
                          <a:ea typeface="Montserrat"/>
                          <a:cs typeface="Montserrat"/>
                          <a:sym typeface="Montserrat"/>
                        </a:rPr>
                        <a:t>LINEAR-LASSO</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0.293599</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0.343606</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0.355067</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0.3487478</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4.7417715</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48.4241544</a:t>
                      </a:r>
                      <a:endParaRPr sz="1200" b="1">
                        <a:solidFill>
                          <a:schemeClr val="lt1"/>
                        </a:solidFill>
                        <a:latin typeface="Montserrat"/>
                        <a:ea typeface="Montserrat"/>
                        <a:cs typeface="Montserrat"/>
                        <a:sym typeface="Montserrat"/>
                      </a:endParaRPr>
                    </a:p>
                  </a:txBody>
                  <a:tcPr marL="91425" marR="91425" marT="91425" marB="91425"/>
                </a:tc>
                <a:extLst>
                  <a:ext uri="{0D108BD9-81ED-4DB2-BD59-A6C34878D82A}">
                    <a16:rowId xmlns:a16="http://schemas.microsoft.com/office/drawing/2014/main" val="10002"/>
                  </a:ext>
                </a:extLst>
              </a:tr>
              <a:tr h="625725">
                <a:tc>
                  <a:txBody>
                    <a:bodyPr/>
                    <a:lstStyle/>
                    <a:p>
                      <a:pPr marL="0" lvl="0" indent="0" algn="l" rtl="0">
                        <a:spcBef>
                          <a:spcPts val="0"/>
                        </a:spcBef>
                        <a:spcAft>
                          <a:spcPts val="0"/>
                        </a:spcAft>
                        <a:buNone/>
                      </a:pPr>
                      <a:r>
                        <a:rPr lang="en-GB" sz="1200" b="1">
                          <a:solidFill>
                            <a:schemeClr val="lt1"/>
                          </a:solidFill>
                          <a:latin typeface="Montserrat"/>
                          <a:ea typeface="Montserrat"/>
                          <a:cs typeface="Montserrat"/>
                          <a:sym typeface="Montserrat"/>
                        </a:rPr>
                        <a:t>LINEAR-RIDGE</a:t>
                      </a:r>
                      <a:endParaRPr sz="1200" b="1">
                        <a:solidFill>
                          <a:schemeClr val="lt1"/>
                        </a:solidFill>
                        <a:latin typeface="Montserrat"/>
                        <a:ea typeface="Montserrat"/>
                        <a:cs typeface="Montserrat"/>
                        <a:sym typeface="Montserrat"/>
                      </a:endParaRPr>
                    </a:p>
                    <a:p>
                      <a:pPr marL="0" lvl="0" indent="0" algn="l" rtl="0">
                        <a:spcBef>
                          <a:spcPts val="0"/>
                        </a:spcBef>
                        <a:spcAft>
                          <a:spcPts val="0"/>
                        </a:spcAft>
                        <a:buNone/>
                      </a:pP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0.405354</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0.3553535</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0.3550673</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0.3481087</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5.026478</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48.4015719</a:t>
                      </a:r>
                      <a:endParaRPr sz="1200" b="1">
                        <a:solidFill>
                          <a:schemeClr val="lt1"/>
                        </a:solidFill>
                        <a:latin typeface="Montserrat"/>
                        <a:ea typeface="Montserrat"/>
                        <a:cs typeface="Montserrat"/>
                        <a:sym typeface="Montserrat"/>
                      </a:endParaRPr>
                    </a:p>
                  </a:txBody>
                  <a:tcPr marL="91425" marR="91425" marT="91425" marB="91425"/>
                </a:tc>
                <a:extLst>
                  <a:ext uri="{0D108BD9-81ED-4DB2-BD59-A6C34878D82A}">
                    <a16:rowId xmlns:a16="http://schemas.microsoft.com/office/drawing/2014/main" val="10003"/>
                  </a:ext>
                </a:extLst>
              </a:tr>
              <a:tr h="615700">
                <a:tc>
                  <a:txBody>
                    <a:bodyPr/>
                    <a:lstStyle/>
                    <a:p>
                      <a:pPr marL="0" lvl="0" indent="0" algn="l" rtl="0">
                        <a:spcBef>
                          <a:spcPts val="0"/>
                        </a:spcBef>
                        <a:spcAft>
                          <a:spcPts val="0"/>
                        </a:spcAft>
                        <a:buNone/>
                      </a:pPr>
                      <a:r>
                        <a:rPr lang="en-GB" sz="1200" b="1">
                          <a:solidFill>
                            <a:schemeClr val="lt1"/>
                          </a:solidFill>
                          <a:latin typeface="Montserrat"/>
                          <a:ea typeface="Montserrat"/>
                          <a:cs typeface="Montserrat"/>
                          <a:sym typeface="Montserrat"/>
                        </a:rPr>
                        <a:t>GRADIENT BOOSTING</a:t>
                      </a:r>
                      <a:endParaRPr sz="1200" b="1">
                        <a:solidFill>
                          <a:schemeClr val="lt1"/>
                        </a:solidFill>
                        <a:latin typeface="Montserrat"/>
                        <a:ea typeface="Montserrat"/>
                        <a:cs typeface="Montserrat"/>
                        <a:sym typeface="Montserrat"/>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0.676331137</a:t>
                      </a:r>
                      <a:endParaRPr sz="1200" b="1">
                        <a:solidFill>
                          <a:schemeClr val="lt1"/>
                        </a:solidFill>
                        <a:latin typeface="Montserrat"/>
                        <a:ea typeface="Montserrat"/>
                        <a:cs typeface="Montserrat"/>
                        <a:sym typeface="Montserrat"/>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0.60851</a:t>
                      </a:r>
                      <a:endParaRPr sz="1200" b="1">
                        <a:solidFill>
                          <a:schemeClr val="lt1"/>
                        </a:solidFill>
                        <a:latin typeface="Montserrat"/>
                        <a:ea typeface="Montserrat"/>
                        <a:cs typeface="Montserrat"/>
                        <a:sym typeface="Montserrat"/>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0.6085084</a:t>
                      </a:r>
                      <a:endParaRPr sz="1200" b="1">
                        <a:solidFill>
                          <a:schemeClr val="lt1"/>
                        </a:solidFill>
                        <a:latin typeface="Montserrat"/>
                        <a:ea typeface="Montserrat"/>
                        <a:cs typeface="Montserrat"/>
                        <a:sym typeface="Montserrat"/>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0.6046721</a:t>
                      </a:r>
                      <a:endParaRPr sz="1200" b="1">
                        <a:solidFill>
                          <a:schemeClr val="lt1"/>
                        </a:solidFill>
                        <a:latin typeface="Montserrat"/>
                        <a:ea typeface="Montserrat"/>
                        <a:cs typeface="Montserrat"/>
                        <a:sym typeface="Montserrat"/>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3.540035</a:t>
                      </a:r>
                      <a:endParaRPr sz="1200" b="1">
                        <a:solidFill>
                          <a:schemeClr val="lt1"/>
                        </a:solidFill>
                        <a:latin typeface="Montserrat"/>
                        <a:ea typeface="Montserrat"/>
                        <a:cs typeface="Montserrat"/>
                        <a:sym typeface="Montserrat"/>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29.3904512</a:t>
                      </a:r>
                      <a:endParaRPr sz="1200" b="1">
                        <a:solidFill>
                          <a:schemeClr val="lt1"/>
                        </a:solidFill>
                        <a:latin typeface="Montserrat"/>
                        <a:ea typeface="Montserrat"/>
                        <a:cs typeface="Montserrat"/>
                        <a:sym typeface="Montserrat"/>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695325">
                <a:tc>
                  <a:txBody>
                    <a:bodyPr/>
                    <a:lstStyle/>
                    <a:p>
                      <a:pPr marL="0" lvl="0" indent="0" algn="l" rtl="0">
                        <a:spcBef>
                          <a:spcPts val="0"/>
                        </a:spcBef>
                        <a:spcAft>
                          <a:spcPts val="0"/>
                        </a:spcAft>
                        <a:buNone/>
                      </a:pPr>
                      <a:r>
                        <a:rPr lang="en-GB" sz="1200" b="1">
                          <a:solidFill>
                            <a:schemeClr val="lt1"/>
                          </a:solidFill>
                          <a:latin typeface="Montserrat"/>
                          <a:ea typeface="Montserrat"/>
                          <a:cs typeface="Montserrat"/>
                          <a:sym typeface="Montserrat"/>
                        </a:rPr>
                        <a:t>RANDOM FOREST</a:t>
                      </a:r>
                      <a:endParaRPr sz="1200" b="1">
                        <a:solidFill>
                          <a:schemeClr val="lt1"/>
                        </a:solidFill>
                        <a:latin typeface="Montserrat"/>
                        <a:ea typeface="Montserrat"/>
                        <a:cs typeface="Montserrat"/>
                        <a:sym typeface="Montserra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0.62637829</a:t>
                      </a:r>
                      <a:endParaRPr sz="1200" b="1">
                        <a:solidFill>
                          <a:schemeClr val="lt1"/>
                        </a:solidFill>
                        <a:latin typeface="Montserrat"/>
                        <a:ea typeface="Montserrat"/>
                        <a:cs typeface="Montserrat"/>
                        <a:sym typeface="Montserra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0.623421</a:t>
                      </a:r>
                      <a:endParaRPr sz="1200" b="1">
                        <a:solidFill>
                          <a:schemeClr val="lt1"/>
                        </a:solidFill>
                        <a:latin typeface="Montserrat"/>
                        <a:ea typeface="Montserrat"/>
                        <a:cs typeface="Montserrat"/>
                        <a:sym typeface="Montserra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0.6234206</a:t>
                      </a:r>
                      <a:endParaRPr sz="1200"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sz="1200" b="1">
                        <a:solidFill>
                          <a:schemeClr val="lt1"/>
                        </a:solidFill>
                        <a:highlight>
                          <a:srgbClr val="FFFFFF"/>
                        </a:highlight>
                        <a:latin typeface="Montserrat"/>
                        <a:ea typeface="Montserrat"/>
                        <a:cs typeface="Montserrat"/>
                        <a:sym typeface="Montserra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0.6152057</a:t>
                      </a:r>
                      <a:endParaRPr sz="1200" b="1">
                        <a:solidFill>
                          <a:schemeClr val="lt1"/>
                        </a:solidFill>
                        <a:highlight>
                          <a:srgbClr val="FFFFFF"/>
                        </a:highlight>
                        <a:latin typeface="Montserrat"/>
                        <a:ea typeface="Montserrat"/>
                        <a:cs typeface="Montserrat"/>
                        <a:sym typeface="Montserra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3.4301030</a:t>
                      </a:r>
                      <a:endParaRPr sz="1200" b="1">
                        <a:solidFill>
                          <a:schemeClr val="lt1"/>
                        </a:solidFill>
                        <a:highlight>
                          <a:srgbClr val="FFFFFF"/>
                        </a:highlight>
                        <a:latin typeface="Montserrat"/>
                        <a:ea typeface="Montserrat"/>
                        <a:cs typeface="Montserrat"/>
                        <a:sym typeface="Montserra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28.2619184</a:t>
                      </a:r>
                      <a:endParaRPr sz="1200" b="1">
                        <a:solidFill>
                          <a:schemeClr val="lt1"/>
                        </a:solidFill>
                        <a:highlight>
                          <a:srgbClr val="FFFFFF"/>
                        </a:highlight>
                        <a:latin typeface="Montserrat"/>
                        <a:ea typeface="Montserrat"/>
                        <a:cs typeface="Montserrat"/>
                        <a:sym typeface="Montserra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574475">
                <a:tc>
                  <a:txBody>
                    <a:bodyPr/>
                    <a:lstStyle/>
                    <a:p>
                      <a:pPr marL="0" lvl="0" indent="0" algn="l" rtl="0">
                        <a:spcBef>
                          <a:spcPts val="0"/>
                        </a:spcBef>
                        <a:spcAft>
                          <a:spcPts val="0"/>
                        </a:spcAft>
                        <a:buNone/>
                      </a:pPr>
                      <a:r>
                        <a:rPr lang="en-GB" sz="1200" b="1">
                          <a:solidFill>
                            <a:schemeClr val="dk1"/>
                          </a:solidFill>
                          <a:latin typeface="Montserrat"/>
                          <a:ea typeface="Montserrat"/>
                          <a:cs typeface="Montserrat"/>
                          <a:sym typeface="Montserrat"/>
                        </a:rPr>
                        <a:t>XGBOOST</a:t>
                      </a:r>
                      <a:endParaRPr sz="1200" b="1">
                        <a:solidFill>
                          <a:schemeClr val="dk1"/>
                        </a:solidFill>
                        <a:latin typeface="Montserrat"/>
                        <a:ea typeface="Montserrat"/>
                        <a:cs typeface="Montserrat"/>
                        <a:sym typeface="Montserrat"/>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GB" sz="1200" b="1">
                          <a:solidFill>
                            <a:schemeClr val="dk1"/>
                          </a:solidFill>
                          <a:highlight>
                            <a:srgbClr val="FFFFFF"/>
                          </a:highlight>
                          <a:latin typeface="Montserrat"/>
                          <a:ea typeface="Montserrat"/>
                          <a:cs typeface="Montserrat"/>
                          <a:sym typeface="Montserrat"/>
                        </a:rPr>
                        <a:t>0.84559453</a:t>
                      </a:r>
                      <a:endParaRPr sz="1200" b="1">
                        <a:solidFill>
                          <a:schemeClr val="dk1"/>
                        </a:solidFill>
                        <a:latin typeface="Montserrat"/>
                        <a:ea typeface="Montserrat"/>
                        <a:cs typeface="Montserrat"/>
                        <a:sym typeface="Montserrat"/>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GB" sz="1200" b="1">
                          <a:solidFill>
                            <a:schemeClr val="dk1"/>
                          </a:solidFill>
                          <a:highlight>
                            <a:srgbClr val="FFFFFF"/>
                          </a:highlight>
                          <a:latin typeface="Montserrat"/>
                          <a:ea typeface="Montserrat"/>
                          <a:cs typeface="Montserrat"/>
                          <a:sym typeface="Montserrat"/>
                        </a:rPr>
                        <a:t>0.84211254</a:t>
                      </a:r>
                      <a:endParaRPr sz="1200" b="1">
                        <a:solidFill>
                          <a:schemeClr val="dk1"/>
                        </a:solidFill>
                        <a:latin typeface="Montserrat"/>
                        <a:ea typeface="Montserrat"/>
                        <a:cs typeface="Montserrat"/>
                        <a:sym typeface="Montserrat"/>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GB" sz="1200" b="1">
                          <a:solidFill>
                            <a:schemeClr val="dk1"/>
                          </a:solidFill>
                          <a:highlight>
                            <a:srgbClr val="FFFFFF"/>
                          </a:highlight>
                          <a:latin typeface="Montserrat"/>
                          <a:ea typeface="Montserrat"/>
                          <a:cs typeface="Montserrat"/>
                          <a:sym typeface="Montserrat"/>
                        </a:rPr>
                        <a:t>0.84211254</a:t>
                      </a:r>
                      <a:endParaRPr sz="1200" b="1">
                        <a:solidFill>
                          <a:schemeClr val="dk1"/>
                        </a:solidFill>
                        <a:latin typeface="Montserrat"/>
                        <a:ea typeface="Montserrat"/>
                        <a:cs typeface="Montserrat"/>
                        <a:sym typeface="Montserrat"/>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GB" sz="1200" b="1">
                          <a:solidFill>
                            <a:schemeClr val="dk1"/>
                          </a:solidFill>
                          <a:highlight>
                            <a:srgbClr val="FFFFFF"/>
                          </a:highlight>
                          <a:latin typeface="Montserrat"/>
                          <a:ea typeface="Montserrat"/>
                          <a:cs typeface="Montserrat"/>
                          <a:sym typeface="Montserrat"/>
                        </a:rPr>
                        <a:t>0.8386682</a:t>
                      </a:r>
                      <a:endParaRPr sz="1200" b="1">
                        <a:solidFill>
                          <a:schemeClr val="dk1"/>
                        </a:solidFill>
                        <a:latin typeface="Montserrat"/>
                        <a:ea typeface="Montserrat"/>
                        <a:cs typeface="Montserrat"/>
                        <a:sym typeface="Montserrat"/>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GB" sz="1200" b="1">
                          <a:solidFill>
                            <a:schemeClr val="dk1"/>
                          </a:solidFill>
                          <a:highlight>
                            <a:srgbClr val="FFFFFF"/>
                          </a:highlight>
                          <a:latin typeface="Montserrat"/>
                          <a:ea typeface="Montserrat"/>
                          <a:cs typeface="Montserrat"/>
                          <a:sym typeface="Montserrat"/>
                        </a:rPr>
                        <a:t>2.2667203</a:t>
                      </a:r>
                      <a:endParaRPr sz="1200" b="1">
                        <a:solidFill>
                          <a:schemeClr val="dk1"/>
                        </a:solidFill>
                        <a:latin typeface="Montserrat"/>
                        <a:ea typeface="Montserrat"/>
                        <a:cs typeface="Montserrat"/>
                        <a:sym typeface="Montserrat"/>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GB" sz="1200" b="1">
                          <a:solidFill>
                            <a:schemeClr val="dk1"/>
                          </a:solidFill>
                          <a:highlight>
                            <a:srgbClr val="FFFFFF"/>
                          </a:highlight>
                          <a:latin typeface="Montserrat"/>
                          <a:ea typeface="Montserrat"/>
                          <a:cs typeface="Montserrat"/>
                          <a:sym typeface="Montserrat"/>
                        </a:rPr>
                        <a:t>11.8493008</a:t>
                      </a:r>
                      <a:endParaRPr sz="1200" b="1">
                        <a:solidFill>
                          <a:schemeClr val="dk1"/>
                        </a:solidFill>
                        <a:latin typeface="Montserrat"/>
                        <a:ea typeface="Montserrat"/>
                        <a:cs typeface="Montserrat"/>
                        <a:sym typeface="Montserrat"/>
                      </a:endParaRPr>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6"/>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t>Feature Importance</a:t>
            </a:r>
            <a:endParaRPr b="1"/>
          </a:p>
        </p:txBody>
      </p:sp>
      <p:pic>
        <p:nvPicPr>
          <p:cNvPr id="149" name="Google Shape;149;p27"/>
          <p:cNvPicPr preferRelativeResize="0"/>
          <p:nvPr/>
        </p:nvPicPr>
        <p:blipFill>
          <a:blip r:embed="rId3">
            <a:alphaModFix/>
          </a:blip>
          <a:stretch>
            <a:fillRect/>
          </a:stretch>
        </p:blipFill>
        <p:spPr>
          <a:xfrm>
            <a:off x="206000" y="923875"/>
            <a:ext cx="8732001" cy="3991025"/>
          </a:xfrm>
          <a:prstGeom prst="rect">
            <a:avLst/>
          </a:prstGeom>
          <a:noFill/>
          <a:ln>
            <a:noFill/>
          </a:ln>
        </p:spPr>
      </p:pic>
      <p:sp>
        <p:nvSpPr>
          <p:cNvPr id="150" name="Google Shape;150;p27"/>
          <p:cNvSpPr/>
          <p:nvPr/>
        </p:nvSpPr>
        <p:spPr>
          <a:xfrm>
            <a:off x="4676750" y="906050"/>
            <a:ext cx="210600" cy="247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7"/>
          <p:cNvSpPr txBox="1"/>
          <p:nvPr/>
        </p:nvSpPr>
        <p:spPr>
          <a:xfrm>
            <a:off x="4621825" y="899900"/>
            <a:ext cx="466800" cy="28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t>20</a:t>
            </a:r>
            <a:endParaRPr sz="11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Challenges</a:t>
            </a:r>
            <a:endParaRPr b="1">
              <a:latin typeface="Montserrat"/>
              <a:ea typeface="Montserrat"/>
              <a:cs typeface="Montserrat"/>
              <a:sym typeface="Montserrat"/>
            </a:endParaRPr>
          </a:p>
        </p:txBody>
      </p:sp>
      <p:sp>
        <p:nvSpPr>
          <p:cNvPr id="157" name="Google Shape;157;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To find the dependent variable</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Feature engineering</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Feature selection</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Model Training and performance improvement.</a:t>
            </a:r>
            <a:endParaRPr sz="1600" b="1">
              <a:solidFill>
                <a:schemeClr val="lt1"/>
              </a:solidFill>
              <a:latin typeface="Montserrat"/>
              <a:ea typeface="Montserrat"/>
              <a:cs typeface="Montserrat"/>
              <a:sym typeface="Montserrat"/>
            </a:endParaRPr>
          </a:p>
          <a:p>
            <a:pPr marL="457200" lvl="0" indent="0" algn="l" rtl="0">
              <a:spcBef>
                <a:spcPts val="0"/>
              </a:spcBef>
              <a:spcAft>
                <a:spcPts val="0"/>
              </a:spcAft>
              <a:buNone/>
            </a:pPr>
            <a:endParaRPr sz="1600" b="1">
              <a:solidFill>
                <a:schemeClr val="lt1"/>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9"/>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a:latin typeface="Montserrat"/>
                <a:ea typeface="Montserrat"/>
                <a:cs typeface="Montserrat"/>
                <a:sym typeface="Montserrat"/>
              </a:rPr>
              <a:t>Conclusion</a:t>
            </a:r>
            <a:endParaRPr b="1">
              <a:latin typeface="Montserrat"/>
              <a:ea typeface="Montserrat"/>
              <a:cs typeface="Montserrat"/>
              <a:sym typeface="Montserrat"/>
            </a:endParaRPr>
          </a:p>
        </p:txBody>
      </p:sp>
      <p:sp>
        <p:nvSpPr>
          <p:cNvPr id="163" name="Google Shape;163;p29"/>
          <p:cNvSpPr txBox="1">
            <a:spLocks noGrp="1"/>
          </p:cNvSpPr>
          <p:nvPr>
            <p:ph type="body" idx="1"/>
          </p:nvPr>
        </p:nvSpPr>
        <p:spPr>
          <a:xfrm>
            <a:off x="311700" y="847675"/>
            <a:ext cx="8520600" cy="341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1600" b="1">
                <a:solidFill>
                  <a:schemeClr val="lt1"/>
                </a:solidFill>
                <a:highlight>
                  <a:srgbClr val="FFFFFF"/>
                </a:highlight>
                <a:latin typeface="Montserrat"/>
                <a:ea typeface="Montserrat"/>
                <a:cs typeface="Montserrat"/>
                <a:sym typeface="Montserrat"/>
              </a:rPr>
              <a:t>This resulting model can be used by Mobiticket and bus operators to anticipate for the tickets for certain rides. We have compared the performance of six different regression models. XGBoost regression model performed the best among them including the ensemble model proposed with the lowest error rate. We pre-processed data to apply regression models for forecasting the speed of vehicles and distance between the source and destination.</a:t>
            </a:r>
            <a:endParaRPr sz="1600" b="1">
              <a:solidFill>
                <a:schemeClr val="lt1"/>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b="1">
                <a:latin typeface="Montserrat"/>
                <a:ea typeface="Montserrat"/>
                <a:cs typeface="Montserrat"/>
                <a:sym typeface="Montserrat"/>
              </a:rPr>
              <a:t>Q &amp; A</a:t>
            </a:r>
            <a:endParaRPr b="1">
              <a:latin typeface="Montserrat"/>
              <a:ea typeface="Montserrat"/>
              <a:cs typeface="Montserrat"/>
              <a:sym typeface="Montserrat"/>
            </a:endParaRPr>
          </a:p>
        </p:txBody>
      </p:sp>
      <p:sp>
        <p:nvSpPr>
          <p:cNvPr id="169" name="Google Shape;169;p30"/>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body" idx="1"/>
          </p:nvPr>
        </p:nvSpPr>
        <p:spPr>
          <a:xfrm>
            <a:off x="311700" y="796525"/>
            <a:ext cx="8520600" cy="34164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Problem Statement</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Data Summary</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Ride Origination Towns</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Travel time</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Quarterly Trend</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Month wise booking trends</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Feature Engineering</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ML Models and Metrics</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Challenges</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Conclusion</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Q &amp; A</a:t>
            </a:r>
            <a:endParaRPr sz="1600" b="1">
              <a:solidFill>
                <a:schemeClr val="lt1"/>
              </a:solidFill>
              <a:latin typeface="Montserrat"/>
              <a:ea typeface="Montserrat"/>
              <a:cs typeface="Montserrat"/>
              <a:sym typeface="Montserrat"/>
            </a:endParaRPr>
          </a:p>
        </p:txBody>
      </p:sp>
      <p:sp>
        <p:nvSpPr>
          <p:cNvPr id="61" name="Google Shape;61;p14"/>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Content</a:t>
            </a:r>
            <a:endParaRPr b="1">
              <a:latin typeface="Montserrat"/>
              <a:ea typeface="Montserrat"/>
              <a:cs typeface="Montserrat"/>
              <a:sym typeface="Montserrat"/>
            </a:endParaRPr>
          </a:p>
        </p:txBody>
      </p:sp>
      <p:pic>
        <p:nvPicPr>
          <p:cNvPr id="62" name="Google Shape;62;p14"/>
          <p:cNvPicPr preferRelativeResize="0"/>
          <p:nvPr/>
        </p:nvPicPr>
        <p:blipFill>
          <a:blip r:embed="rId3">
            <a:alphaModFix/>
          </a:blip>
          <a:stretch>
            <a:fillRect/>
          </a:stretch>
        </p:blipFill>
        <p:spPr>
          <a:xfrm>
            <a:off x="4885425" y="724075"/>
            <a:ext cx="3908525" cy="3675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92425" y="5797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Problem Statement</a:t>
            </a:r>
            <a:endParaRPr b="1">
              <a:latin typeface="Montserrat"/>
              <a:ea typeface="Montserrat"/>
              <a:cs typeface="Montserrat"/>
              <a:sym typeface="Montserrat"/>
            </a:endParaRPr>
          </a:p>
        </p:txBody>
      </p:sp>
      <p:sp>
        <p:nvSpPr>
          <p:cNvPr id="68" name="Google Shape;68;p15"/>
          <p:cNvSpPr txBox="1">
            <a:spLocks noGrp="1"/>
          </p:cNvSpPr>
          <p:nvPr>
            <p:ph type="body" idx="1"/>
          </p:nvPr>
        </p:nvSpPr>
        <p:spPr>
          <a:xfrm>
            <a:off x="311700" y="1152475"/>
            <a:ext cx="5572500" cy="3416400"/>
          </a:xfrm>
          <a:prstGeom prst="rect">
            <a:avLst/>
          </a:prstGeom>
        </p:spPr>
        <p:txBody>
          <a:bodyPr spcFirstLastPara="1" wrap="square" lIns="91425" tIns="91425" rIns="91425" bIns="91425" anchor="t" anchorCtr="0">
            <a:noAutofit/>
          </a:bodyPr>
          <a:lstStyle/>
          <a:p>
            <a:pPr marL="0" lvl="0" indent="0" algn="l" rtl="0">
              <a:spcBef>
                <a:spcPts val="700"/>
              </a:spcBef>
              <a:spcAft>
                <a:spcPts val="0"/>
              </a:spcAft>
              <a:buNone/>
            </a:pPr>
            <a:r>
              <a:rPr lang="en-GB" sz="1600" b="1">
                <a:solidFill>
                  <a:schemeClr val="lt1"/>
                </a:solidFill>
                <a:latin typeface="Montserrat"/>
                <a:ea typeface="Montserrat"/>
                <a:cs typeface="Montserrat"/>
                <a:sym typeface="Montserrat"/>
              </a:rPr>
              <a:t>Exploring 14 different </a:t>
            </a:r>
            <a:r>
              <a:rPr lang="en-GB" sz="1600" b="1">
                <a:solidFill>
                  <a:schemeClr val="lt1"/>
                </a:solidFill>
                <a:highlight>
                  <a:srgbClr val="FFFFFF"/>
                </a:highlight>
                <a:latin typeface="Montserrat"/>
                <a:ea typeface="Montserrat"/>
                <a:cs typeface="Montserrat"/>
                <a:sym typeface="Montserrat"/>
              </a:rPr>
              <a:t>towns to the North-West of Nairobi towards Lake Victoria and </a:t>
            </a:r>
            <a:r>
              <a:rPr lang="en-GB" sz="1600" b="1">
                <a:solidFill>
                  <a:schemeClr val="lt1"/>
                </a:solidFill>
                <a:latin typeface="Montserrat"/>
                <a:ea typeface="Montserrat"/>
                <a:cs typeface="Montserrat"/>
                <a:sym typeface="Montserrat"/>
              </a:rPr>
              <a:t>using the data provided by bus ticket sales from Mobiticket, predicting the number of tickets that will be sold for buses that ends into Nairobi.</a:t>
            </a:r>
            <a:endParaRPr sz="1600" b="1">
              <a:solidFill>
                <a:schemeClr val="lt1"/>
              </a:solidFill>
              <a:latin typeface="Montserrat"/>
              <a:ea typeface="Montserrat"/>
              <a:cs typeface="Montserrat"/>
              <a:sym typeface="Montserrat"/>
            </a:endParaRPr>
          </a:p>
          <a:p>
            <a:pPr marL="0" lvl="0" indent="0" algn="l" rtl="0">
              <a:spcBef>
                <a:spcPts val="700"/>
              </a:spcBef>
              <a:spcAft>
                <a:spcPts val="0"/>
              </a:spcAft>
              <a:buNone/>
            </a:pPr>
            <a:endParaRPr sz="1600" b="1">
              <a:solidFill>
                <a:schemeClr val="lt1"/>
              </a:solidFill>
              <a:latin typeface="Montserrat"/>
              <a:ea typeface="Montserrat"/>
              <a:cs typeface="Montserrat"/>
              <a:sym typeface="Montserrat"/>
            </a:endParaRPr>
          </a:p>
          <a:p>
            <a:pPr marL="0" lvl="0" indent="0" algn="l" rtl="0">
              <a:spcBef>
                <a:spcPts val="700"/>
              </a:spcBef>
              <a:spcAft>
                <a:spcPts val="0"/>
              </a:spcAft>
              <a:buNone/>
            </a:pPr>
            <a:endParaRPr sz="1600" b="1">
              <a:solidFill>
                <a:schemeClr val="lt1"/>
              </a:solidFill>
              <a:latin typeface="Montserrat"/>
              <a:ea typeface="Montserrat"/>
              <a:cs typeface="Montserrat"/>
              <a:sym typeface="Montserrat"/>
            </a:endParaRPr>
          </a:p>
          <a:p>
            <a:pPr marL="0" lvl="0" indent="0" algn="l" rtl="0">
              <a:spcBef>
                <a:spcPts val="700"/>
              </a:spcBef>
              <a:spcAft>
                <a:spcPts val="0"/>
              </a:spcAft>
              <a:buNone/>
            </a:pPr>
            <a:endParaRPr sz="1600" b="1">
              <a:solidFill>
                <a:schemeClr val="lt1"/>
              </a:solidFill>
              <a:latin typeface="Montserrat"/>
              <a:ea typeface="Montserrat"/>
              <a:cs typeface="Montserrat"/>
              <a:sym typeface="Montserrat"/>
            </a:endParaRPr>
          </a:p>
          <a:p>
            <a:pPr marL="0" lvl="0" indent="0" algn="l" rtl="0">
              <a:spcBef>
                <a:spcPts val="700"/>
              </a:spcBef>
              <a:spcAft>
                <a:spcPts val="0"/>
              </a:spcAft>
              <a:buNone/>
            </a:pPr>
            <a:endParaRPr sz="1600" b="1">
              <a:solidFill>
                <a:schemeClr val="lt1"/>
              </a:solidFill>
              <a:latin typeface="Montserrat"/>
              <a:ea typeface="Montserrat"/>
              <a:cs typeface="Montserrat"/>
              <a:sym typeface="Montserrat"/>
            </a:endParaRPr>
          </a:p>
          <a:p>
            <a:pPr marL="0" lvl="0" indent="0" algn="l" rtl="0">
              <a:spcBef>
                <a:spcPts val="700"/>
              </a:spcBef>
              <a:spcAft>
                <a:spcPts val="0"/>
              </a:spcAft>
              <a:buNone/>
            </a:pPr>
            <a:endParaRPr sz="1600" b="1">
              <a:solidFill>
                <a:schemeClr val="lt1"/>
              </a:solidFill>
              <a:latin typeface="Montserrat"/>
              <a:ea typeface="Montserrat"/>
              <a:cs typeface="Montserrat"/>
              <a:sym typeface="Montserrat"/>
            </a:endParaRPr>
          </a:p>
        </p:txBody>
      </p:sp>
      <p:pic>
        <p:nvPicPr>
          <p:cNvPr id="69" name="Google Shape;69;p15"/>
          <p:cNvPicPr preferRelativeResize="0"/>
          <p:nvPr/>
        </p:nvPicPr>
        <p:blipFill>
          <a:blip r:embed="rId3">
            <a:alphaModFix/>
          </a:blip>
          <a:stretch>
            <a:fillRect/>
          </a:stretch>
        </p:blipFill>
        <p:spPr>
          <a:xfrm>
            <a:off x="5016700" y="2529925"/>
            <a:ext cx="3390875" cy="2398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199350" y="2679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Data Summary</a:t>
            </a:r>
            <a:endParaRPr b="1">
              <a:latin typeface="Montserrat"/>
              <a:ea typeface="Montserrat"/>
              <a:cs typeface="Montserrat"/>
              <a:sym typeface="Montserrat"/>
            </a:endParaRPr>
          </a:p>
        </p:txBody>
      </p:sp>
      <p:sp>
        <p:nvSpPr>
          <p:cNvPr id="75" name="Google Shape;75;p16"/>
          <p:cNvSpPr txBox="1">
            <a:spLocks noGrp="1"/>
          </p:cNvSpPr>
          <p:nvPr>
            <p:ph type="body" idx="1"/>
          </p:nvPr>
        </p:nvSpPr>
        <p:spPr>
          <a:xfrm>
            <a:off x="311700" y="76092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00">
                <a:solidFill>
                  <a:schemeClr val="lt1"/>
                </a:solidFill>
                <a:highlight>
                  <a:srgbClr val="FFFFFF"/>
                </a:highlight>
                <a:latin typeface="Montserrat"/>
                <a:ea typeface="Montserrat"/>
                <a:cs typeface="Montserrat"/>
                <a:sym typeface="Montserrat"/>
              </a:rPr>
              <a:t> This dataset includes the variables from  17 October 2017 to  20 April 2018</a:t>
            </a:r>
            <a:endParaRPr sz="1600">
              <a:solidFill>
                <a:schemeClr val="lt1"/>
              </a:solidFill>
              <a:highlight>
                <a:srgbClr val="FFFFFF"/>
              </a:highlight>
              <a:latin typeface="Montserrat"/>
              <a:ea typeface="Montserrat"/>
              <a:cs typeface="Montserrat"/>
              <a:sym typeface="Montserrat"/>
            </a:endParaRPr>
          </a:p>
          <a:p>
            <a:pPr marL="457200" lvl="0" indent="-330200" algn="l" rtl="0">
              <a:spcBef>
                <a:spcPts val="60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ride_id</a:t>
            </a:r>
            <a:r>
              <a:rPr lang="en-GB" sz="1600">
                <a:solidFill>
                  <a:schemeClr val="lt1"/>
                </a:solidFill>
                <a:latin typeface="Montserrat"/>
                <a:ea typeface="Montserrat"/>
                <a:cs typeface="Montserrat"/>
                <a:sym typeface="Montserrat"/>
              </a:rPr>
              <a:t>: unique ID of a vehicle on a specific route on a specific day and time.</a:t>
            </a:r>
            <a:endParaRPr sz="1600">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seat_number:</a:t>
            </a:r>
            <a:r>
              <a:rPr lang="en-GB" sz="1600">
                <a:solidFill>
                  <a:schemeClr val="lt1"/>
                </a:solidFill>
                <a:latin typeface="Montserrat"/>
                <a:ea typeface="Montserrat"/>
                <a:cs typeface="Montserrat"/>
                <a:sym typeface="Montserrat"/>
              </a:rPr>
              <a:t> seat assigned to ticket</a:t>
            </a:r>
            <a:endParaRPr sz="1600">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payment_method:</a:t>
            </a:r>
            <a:r>
              <a:rPr lang="en-GB" sz="1600">
                <a:solidFill>
                  <a:schemeClr val="lt1"/>
                </a:solidFill>
                <a:latin typeface="Montserrat"/>
                <a:ea typeface="Montserrat"/>
                <a:cs typeface="Montserrat"/>
                <a:sym typeface="Montserrat"/>
              </a:rPr>
              <a:t> method used by customer to purchase ticket from Mobiticket </a:t>
            </a:r>
            <a:endParaRPr sz="1600">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payment_receipt:</a:t>
            </a:r>
            <a:r>
              <a:rPr lang="en-GB" sz="1600">
                <a:solidFill>
                  <a:schemeClr val="lt1"/>
                </a:solidFill>
                <a:latin typeface="Montserrat"/>
                <a:ea typeface="Montserrat"/>
                <a:cs typeface="Montserrat"/>
                <a:sym typeface="Montserrat"/>
              </a:rPr>
              <a:t> unique id number for ticket purchased from Mobiticket</a:t>
            </a:r>
            <a:endParaRPr sz="1600">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travel_date:</a:t>
            </a:r>
            <a:r>
              <a:rPr lang="en-GB" sz="1600">
                <a:solidFill>
                  <a:schemeClr val="lt1"/>
                </a:solidFill>
                <a:latin typeface="Montserrat"/>
                <a:ea typeface="Montserrat"/>
                <a:cs typeface="Montserrat"/>
                <a:sym typeface="Montserrat"/>
              </a:rPr>
              <a:t> date of ride departure. (MM</a:t>
            </a:r>
            <a:r>
              <a:rPr lang="en-GB" sz="1600" u="sng">
                <a:solidFill>
                  <a:schemeClr val="lt1"/>
                </a:solid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/DD/YYYY</a:t>
            </a:r>
            <a:r>
              <a:rPr lang="en-GB" sz="1600">
                <a:solidFill>
                  <a:schemeClr val="lt1"/>
                </a:solidFill>
                <a:latin typeface="Montserrat"/>
                <a:ea typeface="Montserrat"/>
                <a:cs typeface="Montserrat"/>
                <a:sym typeface="Montserrat"/>
              </a:rPr>
              <a:t>)</a:t>
            </a:r>
            <a:endParaRPr sz="1600">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travel_time:</a:t>
            </a:r>
            <a:r>
              <a:rPr lang="en-GB" sz="1600">
                <a:solidFill>
                  <a:schemeClr val="lt1"/>
                </a:solidFill>
                <a:latin typeface="Montserrat"/>
                <a:ea typeface="Montserrat"/>
                <a:cs typeface="Montserrat"/>
                <a:sym typeface="Montserrat"/>
              </a:rPr>
              <a:t> scheduled departure time of ride. Rides generally depart on time. (hh:mm)</a:t>
            </a:r>
            <a:endParaRPr sz="1600">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travel_from:</a:t>
            </a:r>
            <a:r>
              <a:rPr lang="en-GB" sz="1600">
                <a:solidFill>
                  <a:schemeClr val="lt1"/>
                </a:solidFill>
                <a:latin typeface="Montserrat"/>
                <a:ea typeface="Montserrat"/>
                <a:cs typeface="Montserrat"/>
                <a:sym typeface="Montserrat"/>
              </a:rPr>
              <a:t> town from which ride originated</a:t>
            </a:r>
            <a:endParaRPr sz="1600">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travel_to:</a:t>
            </a:r>
            <a:r>
              <a:rPr lang="en-GB" sz="1600">
                <a:solidFill>
                  <a:schemeClr val="lt1"/>
                </a:solidFill>
                <a:latin typeface="Montserrat"/>
                <a:ea typeface="Montserrat"/>
                <a:cs typeface="Montserrat"/>
                <a:sym typeface="Montserrat"/>
              </a:rPr>
              <a:t> destination of ride. All rides are to Nairobi.</a:t>
            </a:r>
            <a:endParaRPr sz="1600">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car_type:</a:t>
            </a:r>
            <a:r>
              <a:rPr lang="en-GB" sz="1600">
                <a:solidFill>
                  <a:schemeClr val="lt1"/>
                </a:solidFill>
                <a:latin typeface="Montserrat"/>
                <a:ea typeface="Montserrat"/>
                <a:cs typeface="Montserrat"/>
                <a:sym typeface="Montserrat"/>
              </a:rPr>
              <a:t> vehicle type (shuttle or bus)</a:t>
            </a:r>
            <a:endParaRPr sz="1600">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max_capacity:</a:t>
            </a:r>
            <a:r>
              <a:rPr lang="en-GB" sz="1600">
                <a:solidFill>
                  <a:schemeClr val="lt1"/>
                </a:solidFill>
                <a:latin typeface="Montserrat"/>
                <a:ea typeface="Montserrat"/>
                <a:cs typeface="Montserrat"/>
                <a:sym typeface="Montserrat"/>
              </a:rPr>
              <a:t> number of seats on the vehicle</a:t>
            </a:r>
            <a:endParaRPr sz="1600">
              <a:solidFill>
                <a:schemeClr val="lt1"/>
              </a:solidFill>
              <a:latin typeface="Montserrat"/>
              <a:ea typeface="Montserrat"/>
              <a:cs typeface="Montserrat"/>
              <a:sym typeface="Montserrat"/>
            </a:endParaRPr>
          </a:p>
          <a:p>
            <a:pPr marL="0" lvl="0" indent="0" algn="l" rtl="0">
              <a:spcBef>
                <a:spcPts val="500"/>
              </a:spcBef>
              <a:spcAft>
                <a:spcPts val="0"/>
              </a:spcAft>
              <a:buNone/>
            </a:pPr>
            <a:endParaRPr sz="1600">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169075"/>
            <a:ext cx="8520600" cy="56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Ride Origination Towns</a:t>
            </a:r>
            <a:endParaRPr b="1">
              <a:latin typeface="Montserrat"/>
              <a:ea typeface="Montserrat"/>
              <a:cs typeface="Montserrat"/>
              <a:sym typeface="Montserrat"/>
            </a:endParaRPr>
          </a:p>
        </p:txBody>
      </p:sp>
      <p:pic>
        <p:nvPicPr>
          <p:cNvPr id="81" name="Google Shape;81;p17"/>
          <p:cNvPicPr preferRelativeResize="0"/>
          <p:nvPr/>
        </p:nvPicPr>
        <p:blipFill>
          <a:blip r:embed="rId3">
            <a:alphaModFix/>
          </a:blip>
          <a:stretch>
            <a:fillRect/>
          </a:stretch>
        </p:blipFill>
        <p:spPr>
          <a:xfrm>
            <a:off x="865975" y="738475"/>
            <a:ext cx="6742475" cy="3476625"/>
          </a:xfrm>
          <a:prstGeom prst="rect">
            <a:avLst/>
          </a:prstGeom>
          <a:noFill/>
          <a:ln>
            <a:noFill/>
          </a:ln>
        </p:spPr>
      </p:pic>
      <p:sp>
        <p:nvSpPr>
          <p:cNvPr id="82" name="Google Shape;82;p17"/>
          <p:cNvSpPr txBox="1"/>
          <p:nvPr/>
        </p:nvSpPr>
        <p:spPr>
          <a:xfrm>
            <a:off x="525025" y="4182425"/>
            <a:ext cx="8106900" cy="80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chemeClr val="lt1"/>
                </a:solidFill>
                <a:latin typeface="Montserrat"/>
                <a:ea typeface="Montserrat"/>
                <a:cs typeface="Montserrat"/>
                <a:sym typeface="Montserrat"/>
              </a:rPr>
              <a:t>Kisii is the top place from where the most number of rides originate.</a:t>
            </a:r>
            <a:endParaRPr sz="1600" b="1">
              <a:solidFill>
                <a:schemeClr val="lt1"/>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Map</a:t>
            </a:r>
            <a:endParaRPr b="1">
              <a:latin typeface="Montserrat"/>
              <a:ea typeface="Montserrat"/>
              <a:cs typeface="Montserrat"/>
              <a:sym typeface="Montserrat"/>
            </a:endParaRPr>
          </a:p>
        </p:txBody>
      </p:sp>
      <p:pic>
        <p:nvPicPr>
          <p:cNvPr id="88" name="Google Shape;88;p18"/>
          <p:cNvPicPr preferRelativeResize="0"/>
          <p:nvPr/>
        </p:nvPicPr>
        <p:blipFill>
          <a:blip r:embed="rId3">
            <a:alphaModFix/>
          </a:blip>
          <a:stretch>
            <a:fillRect/>
          </a:stretch>
        </p:blipFill>
        <p:spPr>
          <a:xfrm>
            <a:off x="152400" y="1170125"/>
            <a:ext cx="8810418" cy="3820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311700" y="97875"/>
            <a:ext cx="8520600" cy="54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EDA</a:t>
            </a:r>
            <a:endParaRPr b="1">
              <a:latin typeface="Montserrat"/>
              <a:ea typeface="Montserrat"/>
              <a:cs typeface="Montserrat"/>
              <a:sym typeface="Montserrat"/>
            </a:endParaRPr>
          </a:p>
        </p:txBody>
      </p:sp>
      <p:pic>
        <p:nvPicPr>
          <p:cNvPr id="94" name="Google Shape;94;p19"/>
          <p:cNvPicPr preferRelativeResize="0"/>
          <p:nvPr/>
        </p:nvPicPr>
        <p:blipFill>
          <a:blip r:embed="rId3">
            <a:alphaModFix/>
          </a:blip>
          <a:stretch>
            <a:fillRect/>
          </a:stretch>
        </p:blipFill>
        <p:spPr>
          <a:xfrm>
            <a:off x="152400" y="717075"/>
            <a:ext cx="8429625" cy="3028950"/>
          </a:xfrm>
          <a:prstGeom prst="rect">
            <a:avLst/>
          </a:prstGeom>
          <a:noFill/>
          <a:ln>
            <a:noFill/>
          </a:ln>
        </p:spPr>
      </p:pic>
      <p:sp>
        <p:nvSpPr>
          <p:cNvPr id="95" name="Google Shape;95;p19"/>
          <p:cNvSpPr txBox="1"/>
          <p:nvPr/>
        </p:nvSpPr>
        <p:spPr>
          <a:xfrm>
            <a:off x="462725" y="4209125"/>
            <a:ext cx="8284800" cy="82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19"/>
          <p:cNvSpPr txBox="1"/>
          <p:nvPr/>
        </p:nvSpPr>
        <p:spPr>
          <a:xfrm>
            <a:off x="436050" y="3906575"/>
            <a:ext cx="7750800" cy="747600"/>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Scatter plot of travel_from by number of tickets</a:t>
            </a:r>
            <a:endParaRPr sz="1600" b="1">
              <a:solidFill>
                <a:schemeClr val="lt1"/>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Day wise Travel Trend</a:t>
            </a:r>
            <a:endParaRPr/>
          </a:p>
        </p:txBody>
      </p:sp>
      <p:pic>
        <p:nvPicPr>
          <p:cNvPr id="102" name="Google Shape;102;p20"/>
          <p:cNvPicPr preferRelativeResize="0"/>
          <p:nvPr/>
        </p:nvPicPr>
        <p:blipFill>
          <a:blip r:embed="rId3">
            <a:alphaModFix/>
          </a:blip>
          <a:stretch>
            <a:fillRect/>
          </a:stretch>
        </p:blipFill>
        <p:spPr>
          <a:xfrm>
            <a:off x="409350" y="1181288"/>
            <a:ext cx="7739367" cy="2780925"/>
          </a:xfrm>
          <a:prstGeom prst="rect">
            <a:avLst/>
          </a:prstGeom>
          <a:noFill/>
          <a:ln>
            <a:noFill/>
          </a:ln>
        </p:spPr>
      </p:pic>
      <p:sp>
        <p:nvSpPr>
          <p:cNvPr id="103" name="Google Shape;103;p20"/>
          <p:cNvSpPr txBox="1"/>
          <p:nvPr/>
        </p:nvSpPr>
        <p:spPr>
          <a:xfrm>
            <a:off x="409350" y="3933275"/>
            <a:ext cx="8373600" cy="106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chemeClr val="lt1"/>
                </a:solidFill>
                <a:latin typeface="Montserrat"/>
                <a:ea typeface="Montserrat"/>
                <a:cs typeface="Montserrat"/>
                <a:sym typeface="Montserrat"/>
              </a:rPr>
              <a:t>The density of the rides are almost similar among the days of the month,</a:t>
            </a:r>
            <a:endParaRPr sz="1600" b="1">
              <a:solidFill>
                <a:schemeClr val="lt1"/>
              </a:solidFill>
              <a:latin typeface="Montserrat"/>
              <a:ea typeface="Montserrat"/>
              <a:cs typeface="Montserrat"/>
              <a:sym typeface="Montserrat"/>
            </a:endParaRPr>
          </a:p>
          <a:p>
            <a:pPr marL="0" lvl="0" indent="0" algn="l" rtl="0">
              <a:spcBef>
                <a:spcPts val="0"/>
              </a:spcBef>
              <a:spcAft>
                <a:spcPts val="0"/>
              </a:spcAft>
              <a:buNone/>
            </a:pPr>
            <a:r>
              <a:rPr lang="en-GB" sz="1600" b="1">
                <a:solidFill>
                  <a:schemeClr val="lt1"/>
                </a:solidFill>
                <a:latin typeface="Montserrat"/>
                <a:ea typeface="Montserrat"/>
                <a:cs typeface="Montserrat"/>
                <a:sym typeface="Montserrat"/>
              </a:rPr>
              <a:t>There are no rides between 5th to 10th of every month,but this might be because of missing data</a:t>
            </a:r>
            <a:endParaRPr sz="1600" b="1">
              <a:solidFill>
                <a:schemeClr val="lt1"/>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311700" y="1691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Departure Time</a:t>
            </a:r>
            <a:endParaRPr b="1">
              <a:latin typeface="Montserrat"/>
              <a:ea typeface="Montserrat"/>
              <a:cs typeface="Montserrat"/>
              <a:sym typeface="Montserrat"/>
            </a:endParaRPr>
          </a:p>
        </p:txBody>
      </p:sp>
      <p:pic>
        <p:nvPicPr>
          <p:cNvPr id="109" name="Google Shape;109;p21"/>
          <p:cNvPicPr preferRelativeResize="0"/>
          <p:nvPr/>
        </p:nvPicPr>
        <p:blipFill>
          <a:blip r:embed="rId3">
            <a:alphaModFix/>
          </a:blip>
          <a:stretch>
            <a:fillRect/>
          </a:stretch>
        </p:blipFill>
        <p:spPr>
          <a:xfrm>
            <a:off x="459150" y="741875"/>
            <a:ext cx="7131499" cy="3499924"/>
          </a:xfrm>
          <a:prstGeom prst="rect">
            <a:avLst/>
          </a:prstGeom>
          <a:noFill/>
          <a:ln>
            <a:noFill/>
          </a:ln>
        </p:spPr>
      </p:pic>
      <p:sp>
        <p:nvSpPr>
          <p:cNvPr id="110" name="Google Shape;110;p21"/>
          <p:cNvSpPr txBox="1"/>
          <p:nvPr/>
        </p:nvSpPr>
        <p:spPr>
          <a:xfrm>
            <a:off x="533925" y="4324800"/>
            <a:ext cx="7679700" cy="64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chemeClr val="lt1"/>
                </a:solidFill>
                <a:latin typeface="Montserrat"/>
                <a:ea typeface="Montserrat"/>
                <a:cs typeface="Montserrat"/>
                <a:sym typeface="Montserrat"/>
              </a:rPr>
              <a:t>Highest number of buses depart at around 7 AM in the Morning </a:t>
            </a:r>
            <a:endParaRPr sz="1600" b="1">
              <a:solidFill>
                <a:schemeClr val="lt1"/>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582</Words>
  <Application>Microsoft Office PowerPoint</Application>
  <PresentationFormat>On-screen Show (16:9)</PresentationFormat>
  <Paragraphs>121</Paragraphs>
  <Slides>18</Slides>
  <Notes>18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Montserrat</vt:lpstr>
      <vt:lpstr>Arial</vt:lpstr>
      <vt:lpstr>Simple Light</vt:lpstr>
      <vt:lpstr>Capstone Project - 2 Bus Tickets Sale Prediction </vt:lpstr>
      <vt:lpstr>Content</vt:lpstr>
      <vt:lpstr>Problem Statement</vt:lpstr>
      <vt:lpstr>Data Summary</vt:lpstr>
      <vt:lpstr>Ride Origination Towns</vt:lpstr>
      <vt:lpstr>Map</vt:lpstr>
      <vt:lpstr>EDA</vt:lpstr>
      <vt:lpstr>Day wise Travel Trend</vt:lpstr>
      <vt:lpstr>Departure Time</vt:lpstr>
      <vt:lpstr>Month-wise Rides Trends</vt:lpstr>
      <vt:lpstr>Hourly Travel Trend   </vt:lpstr>
      <vt:lpstr>Feature Engineering</vt:lpstr>
      <vt:lpstr>Variation of Number of Tickets with Speed</vt:lpstr>
      <vt:lpstr>ML Models and Metrics</vt:lpstr>
      <vt:lpstr>Feature Importance</vt:lpstr>
      <vt:lpstr>Challenges</vt:lpstr>
      <vt:lpstr>Conclusion</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- 2 Bus Tickets Sale Prediction </dc:title>
  <cp:lastModifiedBy>Roopesh Valluru</cp:lastModifiedBy>
  <cp:revision>1</cp:revision>
  <dcterms:modified xsi:type="dcterms:W3CDTF">2021-05-16T11:33:55Z</dcterms:modified>
</cp:coreProperties>
</file>