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VasJRXHQreRCO4tmJLyYwbhHx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59" name="Google Shape;5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1"/>
          <p:cNvSpPr txBox="1"/>
          <p:nvPr/>
        </p:nvSpPr>
        <p:spPr>
          <a:xfrm>
            <a:off x="6328750" y="1852325"/>
            <a:ext cx="385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u="sng">
                <a:latin typeface="Times New Roman"/>
                <a:ea typeface="Times New Roman"/>
                <a:cs typeface="Times New Roman"/>
                <a:sym typeface="Times New Roman"/>
              </a:rPr>
              <a:t>RUTHRESH V</a:t>
            </a:r>
            <a:endParaRPr sz="4000" u="sng">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734081" y="6134050"/>
            <a:ext cx="4578600" cy="2154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a:p>
        </p:txBody>
      </p:sp>
      <p:sp>
        <p:nvSpPr>
          <p:cNvPr id="196" name="Google Shape;19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779013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0"/>
          <p:cNvSpPr txBox="1"/>
          <p:nvPr>
            <p:ph type="title"/>
          </p:nvPr>
        </p:nvSpPr>
        <p:spPr>
          <a:xfrm>
            <a:off x="755323" y="385450"/>
            <a:ext cx="30816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1" name="Google Shape;20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2" name="Google Shape;202;p10"/>
          <p:cNvSpPr txBox="1"/>
          <p:nvPr/>
        </p:nvSpPr>
        <p:spPr>
          <a:xfrm>
            <a:off x="777050" y="1896424"/>
            <a:ext cx="8077200" cy="2893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D0D0D"/>
                </a:solidFill>
                <a:highlight>
                  <a:srgbClr val="FFFFFF"/>
                </a:highlight>
                <a:latin typeface="Calibri"/>
                <a:ea typeface="Calibri"/>
                <a:cs typeface="Calibri"/>
                <a:sym typeface="Calibri"/>
              </a:rPr>
              <a:t>The CropGuard system demonstrates high accuracy in detecting and classifying crop diseases, with an overall accuracy of over 90% on the test dataset. The system successfully identifies common crop diseases such as powdery mildew, leaf rust, and bacterial blight, enabling farmers to take timely action to protect their crops and maximize agricultural productivity. Furthermore, the system's user-friendly interface and accessibility make it suitable for deployment in various agricultural settings, empowering farmers with the tools they need to combat crop diseases effectivel</a:t>
            </a:r>
            <a:r>
              <a:rPr lang="en-US" sz="2000">
                <a:solidFill>
                  <a:srgbClr val="0D0D0D"/>
                </a:solidFill>
                <a:highlight>
                  <a:srgbClr val="FFFFFF"/>
                </a:highlight>
                <a:latin typeface="Calibri"/>
                <a:ea typeface="Calibri"/>
                <a:cs typeface="Calibri"/>
                <a:sym typeface="Calibri"/>
              </a:rPr>
              <a:t>y.</a:t>
            </a:r>
            <a:endParaRPr sz="2600">
              <a:solidFill>
                <a:schemeClr val="dk1"/>
              </a:solidFill>
              <a:latin typeface="Calibri"/>
              <a:ea typeface="Calibri"/>
              <a:cs typeface="Calibri"/>
              <a:sym typeface="Calibri"/>
            </a:endParaRPr>
          </a:p>
        </p:txBody>
      </p:sp>
      <p:pic>
        <p:nvPicPr>
          <p:cNvPr id="203" name="Google Shape;203;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4" name="Google Shape;204;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5" name="Google Shape;205;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6" name="Google Shape;206;p10"/>
          <p:cNvPicPr preferRelativeResize="0"/>
          <p:nvPr/>
        </p:nvPicPr>
        <p:blipFill rotWithShape="1">
          <a:blip r:embed="rId4">
            <a:alphaModFix/>
          </a:blip>
          <a:srcRect b="0" l="0" r="0" t="0"/>
          <a:stretch/>
        </p:blipFill>
        <p:spPr>
          <a:xfrm>
            <a:off x="0" y="0"/>
            <a:ext cx="9525" cy="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1" name="Google Shape;81;p2"/>
          <p:cNvGrpSpPr/>
          <p:nvPr/>
        </p:nvGrpSpPr>
        <p:grpSpPr>
          <a:xfrm>
            <a:off x="466725" y="6410325"/>
            <a:ext cx="3705225" cy="295275"/>
            <a:chOff x="466725" y="6410325"/>
            <a:chExt cx="3705225" cy="295275"/>
          </a:xfrm>
        </p:grpSpPr>
        <p:pic>
          <p:nvPicPr>
            <p:cNvPr id="82" name="Google Shape;8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5" name="Google Shape;85;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descr="5 BEST AI Story Generator Tools to Write Compelling Stories" id="86" name="Google Shape;86;p2"/>
          <p:cNvPicPr preferRelativeResize="0"/>
          <p:nvPr/>
        </p:nvPicPr>
        <p:blipFill rotWithShape="1">
          <a:blip r:embed="rId5">
            <a:alphaModFix/>
          </a:blip>
          <a:srcRect b="0" l="0" r="0" t="0"/>
          <a:stretch/>
        </p:blipFill>
        <p:spPr>
          <a:xfrm>
            <a:off x="495925" y="2236310"/>
            <a:ext cx="5572125" cy="2917171"/>
          </a:xfrm>
          <a:prstGeom prst="rect">
            <a:avLst/>
          </a:prstGeom>
          <a:noFill/>
          <a:ln>
            <a:noFill/>
          </a:ln>
        </p:spPr>
      </p:pic>
      <p:sp>
        <p:nvSpPr>
          <p:cNvPr id="87" name="Google Shape;87;p2"/>
          <p:cNvSpPr txBox="1"/>
          <p:nvPr/>
        </p:nvSpPr>
        <p:spPr>
          <a:xfrm>
            <a:off x="6193450" y="2116950"/>
            <a:ext cx="40164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0D0D0D"/>
                </a:solidFill>
                <a:highlight>
                  <a:srgbClr val="FFFFFF"/>
                </a:highlight>
                <a:latin typeface="Times New Roman"/>
                <a:ea typeface="Times New Roman"/>
                <a:cs typeface="Times New Roman"/>
                <a:sym typeface="Times New Roman"/>
              </a:rPr>
              <a:t>CROP DISEASE DETECTION AND CLASSIFICATION  USING RANDOM FOREST</a:t>
            </a:r>
            <a:endParaRPr i="0" sz="3500">
              <a:solidFill>
                <a:srgbClr val="0D0D0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1" name="Google Shape;111;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2" name="Google Shape;112;p3"/>
          <p:cNvSpPr txBox="1"/>
          <p:nvPr/>
        </p:nvSpPr>
        <p:spPr>
          <a:xfrm>
            <a:off x="1746243" y="1246058"/>
            <a:ext cx="7370100" cy="47016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50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1 Introduction to the project and its significance in agriculture.</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2 Overview of crop diseases and their impact on agricultural productivity.</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3 Introduction to machine learning and random forest algorithm.</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4 Demonstration of the CropGuard system.</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5 Discussion on the future implications and enhancements of the system.</a:t>
            </a:r>
            <a:endParaRPr sz="2200">
              <a:solidFill>
                <a:srgbClr val="0D0D0D"/>
              </a:solidFill>
              <a:highlight>
                <a:srgbClr val="FFFFFF"/>
              </a:highlight>
              <a:latin typeface="Calibri"/>
              <a:ea typeface="Calibri"/>
              <a:cs typeface="Calibri"/>
              <a:sym typeface="Calibri"/>
            </a:endParaRPr>
          </a:p>
          <a:p>
            <a:pPr indent="0" lvl="0" marL="0" rtl="0" algn="l">
              <a:lnSpc>
                <a:spcPct val="115000"/>
              </a:lnSpc>
              <a:spcBef>
                <a:spcPts val="1500"/>
              </a:spcBef>
              <a:spcAft>
                <a:spcPts val="0"/>
              </a:spcAft>
              <a:buNone/>
            </a:pPr>
            <a:r>
              <a:t/>
            </a:r>
            <a:endParaRPr sz="2500">
              <a:solidFill>
                <a:srgbClr val="0D0D0D"/>
              </a:solidFill>
              <a:highlight>
                <a:srgbClr val="FFFFFF"/>
              </a:highlight>
              <a:latin typeface="Roboto"/>
              <a:ea typeface="Roboto"/>
              <a:cs typeface="Roboto"/>
              <a:sym typeface="Roboto"/>
            </a:endParaRPr>
          </a:p>
          <a:p>
            <a:pPr indent="0" lvl="0" marL="0" marR="0" rtl="0" algn="just">
              <a:lnSpc>
                <a:spcPct val="150000"/>
              </a:lnSpc>
              <a:spcBef>
                <a:spcPts val="1500"/>
              </a:spcBef>
              <a:spcAft>
                <a:spcPts val="0"/>
              </a:spcAft>
              <a:buNone/>
            </a:pPr>
            <a:r>
              <a:rPr b="1" lang="en-US" sz="1800">
                <a:solidFill>
                  <a:srgbClr val="0D0D0D"/>
                </a:solidFill>
                <a:latin typeface="Calibri"/>
                <a:ea typeface="Calibri"/>
                <a:cs typeface="Calibri"/>
                <a:sym typeface="Calibri"/>
              </a:rPr>
              <a:t>   </a:t>
            </a:r>
            <a:endParaRPr b="1" sz="1800">
              <a:solidFill>
                <a:srgbClr val="0D0D0D"/>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4"/>
          <p:cNvGrpSpPr/>
          <p:nvPr/>
        </p:nvGrpSpPr>
        <p:grpSpPr>
          <a:xfrm>
            <a:off x="9270475" y="3209925"/>
            <a:ext cx="2762250" cy="3257550"/>
            <a:chOff x="7991475" y="2933700"/>
            <a:chExt cx="2762250" cy="3257550"/>
          </a:xfrm>
        </p:grpSpPr>
        <p:sp>
          <p:nvSpPr>
            <p:cNvPr id="118" name="Google Shape;11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4"/>
          <p:cNvSpPr/>
          <p:nvPr/>
        </p:nvSpPr>
        <p:spPr>
          <a:xfrm>
            <a:off x="6858000" y="1504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3" name="Google Shape;123;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4" name="Google Shape;124;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5" name="Google Shape;125;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6" name="Google Shape;126;p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4"/>
          <p:cNvSpPr txBox="1"/>
          <p:nvPr/>
        </p:nvSpPr>
        <p:spPr>
          <a:xfrm>
            <a:off x="3506175" y="3682600"/>
            <a:ext cx="87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28" name="Google Shape;128;p4"/>
          <p:cNvSpPr txBox="1"/>
          <p:nvPr/>
        </p:nvSpPr>
        <p:spPr>
          <a:xfrm>
            <a:off x="2822575" y="3638500"/>
            <a:ext cx="941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29" name="Google Shape;129;p4"/>
          <p:cNvSpPr txBox="1"/>
          <p:nvPr/>
        </p:nvSpPr>
        <p:spPr>
          <a:xfrm>
            <a:off x="739775" y="2116950"/>
            <a:ext cx="106137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0D0D0D"/>
                </a:solidFill>
                <a:highlight>
                  <a:srgbClr val="FFFFFF"/>
                </a:highlight>
                <a:latin typeface="Calibri"/>
                <a:ea typeface="Calibri"/>
                <a:cs typeface="Calibri"/>
                <a:sym typeface="Calibri"/>
              </a:rPr>
              <a:t>C</a:t>
            </a:r>
            <a:r>
              <a:rPr lang="en-US" sz="2900">
                <a:solidFill>
                  <a:srgbClr val="0D0D0D"/>
                </a:solidFill>
                <a:highlight>
                  <a:srgbClr val="FFFFFF"/>
                </a:highlight>
                <a:latin typeface="Calibri"/>
                <a:ea typeface="Calibri"/>
                <a:cs typeface="Calibri"/>
                <a:sym typeface="Calibri"/>
              </a:rPr>
              <a:t>rop diseases significantly affect agricultural productivity and food security worldwide. Traditional methods of disease detection rely heavily on manual inspection, which is time-consuming and often inaccurate. There is a need for an efficient and reliable automated system that can detect and classify crop diseases accurately.</a:t>
            </a:r>
            <a:endParaRPr sz="3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5"/>
          <p:cNvSpPr txBox="1"/>
          <p:nvPr/>
        </p:nvSpPr>
        <p:spPr>
          <a:xfrm>
            <a:off x="944625" y="2502325"/>
            <a:ext cx="7713600" cy="2970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200">
                <a:solidFill>
                  <a:srgbClr val="0D0D0D"/>
                </a:solidFill>
                <a:highlight>
                  <a:srgbClr val="FFFFFF"/>
                </a:highlight>
                <a:latin typeface="Calibri"/>
                <a:ea typeface="Calibri"/>
                <a:cs typeface="Calibri"/>
                <a:sym typeface="Calibri"/>
              </a:rPr>
              <a:t>Our project aims to develop an automated system, called CropGuard, for the detection and classification of crop diseases using the Random Forest algorithm. The system will analyze images of diseased crops and classify them into different disease categories, enabling farmers to take timely action to mitigate the spread of diseases and minimize crop losses.</a:t>
            </a:r>
            <a:endParaRPr sz="2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6"/>
          <p:cNvSpPr txBox="1"/>
          <p:nvPr/>
        </p:nvSpPr>
        <p:spPr>
          <a:xfrm>
            <a:off x="1541675" y="2447700"/>
            <a:ext cx="8447100" cy="343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100">
                <a:solidFill>
                  <a:srgbClr val="0D0D0D"/>
                </a:solidFill>
                <a:highlight>
                  <a:srgbClr val="FFFFFF"/>
                </a:highlight>
                <a:latin typeface="Calibri"/>
                <a:ea typeface="Calibri"/>
                <a:cs typeface="Calibri"/>
                <a:sym typeface="Calibri"/>
              </a:rPr>
              <a:t>Farmers, agricultural extension workers, and agricultural researchers will be the primary end users of the CropGuard system. Additionally, agricultural policymakers and stakeholders can benefit from the insights provided by the system to make informed decisions about disease management strategies.</a:t>
            </a:r>
            <a:endParaRPr b="1" sz="5500">
              <a:solidFill>
                <a:schemeClr val="dk1"/>
              </a:solidFill>
              <a:latin typeface="Calibri"/>
              <a:ea typeface="Calibri"/>
              <a:cs typeface="Calibri"/>
              <a:sym typeface="Calibri"/>
            </a:endParaRPr>
          </a:p>
        </p:txBody>
      </p:sp>
      <p:sp>
        <p:nvSpPr>
          <p:cNvPr id="154" name="Google Shape;154;p6"/>
          <p:cNvSpPr/>
          <p:nvPr/>
        </p:nvSpPr>
        <p:spPr>
          <a:xfrm>
            <a:off x="529950" y="3390906"/>
            <a:ext cx="4648200" cy="554100"/>
          </a:xfrm>
          <a:prstGeom prst="rect">
            <a:avLst/>
          </a:prstGeom>
          <a:noFill/>
          <a:ln>
            <a:noFill/>
          </a:ln>
        </p:spPr>
        <p:txBody>
          <a:bodyPr anchorCtr="0" anchor="ctr" bIns="0" lIns="0" spcFirstLastPara="1" rIns="0" wrap="square" tIns="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5" name="Google Shape;155;p6"/>
          <p:cNvSpPr/>
          <p:nvPr/>
        </p:nvSpPr>
        <p:spPr>
          <a:xfrm>
            <a:off x="0" y="0"/>
            <a:ext cx="130175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142775" y="232925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3045542" y="2127441"/>
            <a:ext cx="6100800" cy="4758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500"/>
              </a:spcBef>
              <a:spcAft>
                <a:spcPts val="0"/>
              </a:spcAft>
              <a:buClr>
                <a:schemeClr val="dk1"/>
              </a:buClr>
              <a:buSzPts val="1100"/>
              <a:buFont typeface="Arial"/>
              <a:buNone/>
            </a:pPr>
            <a:r>
              <a:rPr lang="en-US" sz="1700">
                <a:solidFill>
                  <a:srgbClr val="0D0D0D"/>
                </a:solidFill>
                <a:highlight>
                  <a:srgbClr val="FFFFFF"/>
                </a:highlight>
                <a:latin typeface="Calibri"/>
                <a:ea typeface="Calibri"/>
                <a:cs typeface="Calibri"/>
                <a:sym typeface="Calibri"/>
              </a:rPr>
              <a:t>CropGuard utilizes machine learning techniques, specifically the Random Forest algorithm, to analyze images of diseased crops and accurately classify them into different disease categories. The system offers several key benefits:</a:t>
            </a:r>
            <a:endParaRPr sz="1700">
              <a:solidFill>
                <a:srgbClr val="0D0D0D"/>
              </a:solidFill>
              <a:highlight>
                <a:srgbClr val="FFFFFF"/>
              </a:highlight>
              <a:latin typeface="Calibri"/>
              <a:ea typeface="Calibri"/>
              <a:cs typeface="Calibri"/>
              <a:sym typeface="Calibri"/>
            </a:endParaRPr>
          </a:p>
          <a:p>
            <a:pPr indent="-336550" lvl="0" marL="457200" rtl="0" algn="l">
              <a:lnSpc>
                <a:spcPct val="115000"/>
              </a:lnSpc>
              <a:spcBef>
                <a:spcPts val="1500"/>
              </a:spcBef>
              <a:spcAft>
                <a:spcPts val="0"/>
              </a:spcAft>
              <a:buClr>
                <a:srgbClr val="0D0D0D"/>
              </a:buClr>
              <a:buSzPts val="1700"/>
              <a:buFont typeface="Calibri"/>
              <a:buChar char="●"/>
            </a:pPr>
            <a:r>
              <a:rPr lang="en-US" sz="1700">
                <a:solidFill>
                  <a:srgbClr val="0D0D0D"/>
                </a:solidFill>
                <a:highlight>
                  <a:srgbClr val="FFFFFF"/>
                </a:highlight>
                <a:latin typeface="Calibri"/>
                <a:ea typeface="Calibri"/>
                <a:cs typeface="Calibri"/>
                <a:sym typeface="Calibri"/>
              </a:rPr>
              <a:t>Accuracy: By leveraging the power of machine learning, CropGuard achieves high accuracy in disease detection and classification, minimizing false positives and false negatives.</a:t>
            </a:r>
            <a:endParaRPr sz="1700">
              <a:solidFill>
                <a:srgbClr val="0D0D0D"/>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rgbClr val="0D0D0D"/>
              </a:buClr>
              <a:buSzPts val="1700"/>
              <a:buFont typeface="Calibri"/>
              <a:buChar char="●"/>
            </a:pPr>
            <a:r>
              <a:rPr lang="en-US" sz="1700">
                <a:solidFill>
                  <a:srgbClr val="0D0D0D"/>
                </a:solidFill>
                <a:highlight>
                  <a:srgbClr val="FFFFFF"/>
                </a:highlight>
                <a:latin typeface="Calibri"/>
                <a:ea typeface="Calibri"/>
                <a:cs typeface="Calibri"/>
                <a:sym typeface="Calibri"/>
              </a:rPr>
              <a:t>Efficiency: CropGuard automates the process of disease detection, saving time and labor for farmers and agricultural workers.</a:t>
            </a:r>
            <a:endParaRPr sz="1700">
              <a:solidFill>
                <a:srgbClr val="0D0D0D"/>
              </a:solidFill>
              <a:highlight>
                <a:srgbClr val="FFFFFF"/>
              </a:highlight>
              <a:latin typeface="Calibri"/>
              <a:ea typeface="Calibri"/>
              <a:cs typeface="Calibri"/>
              <a:sym typeface="Calibri"/>
            </a:endParaRPr>
          </a:p>
          <a:p>
            <a:pPr indent="-336550" lvl="0" marL="457200" rtl="0" algn="l">
              <a:lnSpc>
                <a:spcPct val="115000"/>
              </a:lnSpc>
              <a:spcBef>
                <a:spcPts val="0"/>
              </a:spcBef>
              <a:spcAft>
                <a:spcPts val="0"/>
              </a:spcAft>
              <a:buClr>
                <a:srgbClr val="0D0D0D"/>
              </a:buClr>
              <a:buSzPts val="1700"/>
              <a:buFont typeface="Calibri"/>
              <a:buChar char="●"/>
            </a:pPr>
            <a:r>
              <a:rPr lang="en-US" sz="1700">
                <a:solidFill>
                  <a:srgbClr val="0D0D0D"/>
                </a:solidFill>
                <a:highlight>
                  <a:srgbClr val="FFFFFF"/>
                </a:highlight>
                <a:latin typeface="Calibri"/>
                <a:ea typeface="Calibri"/>
                <a:cs typeface="Calibri"/>
                <a:sym typeface="Calibri"/>
              </a:rPr>
              <a:t>Timeliness: Timely detection and classification of crop diseases enable farmers to take proactive measures to prevent the spread of diseases and minimize crop losses.</a:t>
            </a:r>
            <a:endParaRPr sz="1700">
              <a:solidFill>
                <a:srgbClr val="0D0D0D"/>
              </a:solidFill>
              <a:highlight>
                <a:srgbClr val="FFFFFF"/>
              </a:highlight>
              <a:latin typeface="Calibri"/>
              <a:ea typeface="Calibri"/>
              <a:cs typeface="Calibri"/>
              <a:sym typeface="Calibri"/>
            </a:endParaRPr>
          </a:p>
          <a:p>
            <a:pPr indent="0" lvl="0" marL="0" marR="0" rtl="0" algn="just">
              <a:lnSpc>
                <a:spcPct val="150000"/>
              </a:lnSpc>
              <a:spcBef>
                <a:spcPts val="1500"/>
              </a:spcBef>
              <a:spcAft>
                <a:spcPts val="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8"/>
          <p:cNvSpPr/>
          <p:nvPr/>
        </p:nvSpPr>
        <p:spPr>
          <a:xfrm>
            <a:off x="9144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1937743" y="541117"/>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9" name="Google Shape;179;p8"/>
          <p:cNvSpPr txBox="1"/>
          <p:nvPr/>
        </p:nvSpPr>
        <p:spPr>
          <a:xfrm>
            <a:off x="3023750" y="1855500"/>
            <a:ext cx="67131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200">
                <a:solidFill>
                  <a:srgbClr val="0D0D0D"/>
                </a:solidFill>
                <a:highlight>
                  <a:srgbClr val="FFFFFF"/>
                </a:highlight>
                <a:latin typeface="Calibri"/>
                <a:ea typeface="Calibri"/>
                <a:cs typeface="Calibri"/>
                <a:sym typeface="Calibri"/>
              </a:rPr>
              <a:t>CropGuard stands out for its ability to accurately detect and classify a wide range of crop diseases using advanced machine learning techniques. Unlike traditional methods that rely on subjective human judgment, CropGuard offers an objective and data-driven approach to disease diagnosis, providing farmers with actionable insights to protect their crops and livelihoods</a:t>
            </a:r>
            <a:r>
              <a:rPr lang="en-US" sz="1200">
                <a:solidFill>
                  <a:srgbClr val="0D0D0D"/>
                </a:solidFill>
                <a:highlight>
                  <a:srgbClr val="FFFFFF"/>
                </a:highlight>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9" name="Google Shape;189;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0" name="Google Shape;190;p9"/>
          <p:cNvSpPr txBox="1"/>
          <p:nvPr/>
        </p:nvSpPr>
        <p:spPr>
          <a:xfrm>
            <a:off x="533400" y="1750237"/>
            <a:ext cx="8694300" cy="40974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50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Data Collection: Gather a diverse dataset of images depicting various crop diseases.</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Data Preprocessing: Clean and preprocess the images to enhance their quality and remove noise.</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Feature Extraction: Extract relevant features from the preprocessed images to represent the characteristics of different crop diseases.</a:t>
            </a:r>
            <a:endParaRPr sz="2200">
              <a:solidFill>
                <a:srgbClr val="0D0D0D"/>
              </a:solidFill>
              <a:highlight>
                <a:srgbClr val="FFFFFF"/>
              </a:highlight>
              <a:latin typeface="Calibri"/>
              <a:ea typeface="Calibri"/>
              <a:cs typeface="Calibri"/>
              <a:sym typeface="Calibri"/>
            </a:endParaRPr>
          </a:p>
          <a:p>
            <a:pPr indent="-228600" lvl="0" marL="457200" rtl="0" algn="l">
              <a:lnSpc>
                <a:spcPct val="115000"/>
              </a:lnSpc>
              <a:spcBef>
                <a:spcPts val="0"/>
              </a:spcBef>
              <a:spcAft>
                <a:spcPts val="0"/>
              </a:spcAft>
              <a:buClr>
                <a:srgbClr val="0D0D0D"/>
              </a:buClr>
              <a:buSzPts val="2200"/>
              <a:buFont typeface="Calibri"/>
              <a:buNone/>
            </a:pPr>
            <a:r>
              <a:rPr lang="en-US" sz="2200">
                <a:solidFill>
                  <a:srgbClr val="0D0D0D"/>
                </a:solidFill>
                <a:highlight>
                  <a:srgbClr val="FFFFFF"/>
                </a:highlight>
                <a:latin typeface="Calibri"/>
                <a:ea typeface="Calibri"/>
                <a:cs typeface="Calibri"/>
                <a:sym typeface="Calibri"/>
              </a:rPr>
              <a:t>Model Training: Train the Random Forest classifier using the extracted features to learn the patterns and relationships between different disease classes.</a:t>
            </a:r>
            <a:endParaRPr sz="2200">
              <a:solidFill>
                <a:srgbClr val="0D0D0D"/>
              </a:solidFill>
              <a:highlight>
                <a:srgbClr val="FFFFFF"/>
              </a:highlight>
              <a:latin typeface="Calibri"/>
              <a:ea typeface="Calibri"/>
              <a:cs typeface="Calibri"/>
              <a:sym typeface="Calibri"/>
            </a:endParaRPr>
          </a:p>
          <a:p>
            <a:pPr indent="0" lvl="0" marL="0" marR="0" rtl="0" algn="just">
              <a:spcBef>
                <a:spcPts val="1500"/>
              </a:spcBef>
              <a:spcAft>
                <a:spcPts val="0"/>
              </a:spcAft>
              <a:buNone/>
            </a:pPr>
            <a:r>
              <a:t/>
            </a:r>
            <a:endParaRPr sz="2000">
              <a:solidFill>
                <a:srgbClr val="0D0D0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2024-03-29T14:48:44Z</dcterms:created>
  <dc:creator>Deepa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