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5"/>
  </p:notesMasterIdLst>
  <p:sldIdLst>
    <p:sldId id="256" r:id="rId2"/>
    <p:sldId id="303" r:id="rId3"/>
    <p:sldId id="270" r:id="rId4"/>
    <p:sldId id="401" r:id="rId5"/>
    <p:sldId id="266" r:id="rId6"/>
    <p:sldId id="286" r:id="rId7"/>
    <p:sldId id="322" r:id="rId8"/>
    <p:sldId id="353" r:id="rId9"/>
    <p:sldId id="325" r:id="rId10"/>
    <p:sldId id="326" r:id="rId11"/>
    <p:sldId id="354" r:id="rId12"/>
    <p:sldId id="355" r:id="rId13"/>
    <p:sldId id="356" r:id="rId14"/>
    <p:sldId id="289" r:id="rId15"/>
    <p:sldId id="329" r:id="rId16"/>
    <p:sldId id="327" r:id="rId17"/>
    <p:sldId id="328" r:id="rId18"/>
    <p:sldId id="294" r:id="rId19"/>
    <p:sldId id="291" r:id="rId20"/>
    <p:sldId id="306" r:id="rId21"/>
    <p:sldId id="403" r:id="rId22"/>
    <p:sldId id="307" r:id="rId23"/>
    <p:sldId id="308" r:id="rId24"/>
    <p:sldId id="309" r:id="rId25"/>
    <p:sldId id="310" r:id="rId26"/>
    <p:sldId id="357" r:id="rId27"/>
    <p:sldId id="358" r:id="rId28"/>
    <p:sldId id="359" r:id="rId29"/>
    <p:sldId id="360" r:id="rId30"/>
    <p:sldId id="361" r:id="rId31"/>
    <p:sldId id="402" r:id="rId32"/>
    <p:sldId id="311" r:id="rId33"/>
    <p:sldId id="312" r:id="rId34"/>
    <p:sldId id="313" r:id="rId35"/>
    <p:sldId id="314" r:id="rId36"/>
    <p:sldId id="315" r:id="rId37"/>
    <p:sldId id="389" r:id="rId38"/>
    <p:sldId id="390" r:id="rId39"/>
    <p:sldId id="391" r:id="rId40"/>
    <p:sldId id="377" r:id="rId41"/>
    <p:sldId id="366" r:id="rId42"/>
    <p:sldId id="367" r:id="rId43"/>
    <p:sldId id="369" r:id="rId44"/>
    <p:sldId id="378" r:id="rId45"/>
    <p:sldId id="295" r:id="rId46"/>
    <p:sldId id="293" r:id="rId47"/>
    <p:sldId id="330" r:id="rId48"/>
    <p:sldId id="331" r:id="rId49"/>
    <p:sldId id="332" r:id="rId50"/>
    <p:sldId id="333" r:id="rId51"/>
    <p:sldId id="386" r:id="rId52"/>
    <p:sldId id="379" r:id="rId53"/>
    <p:sldId id="380" r:id="rId54"/>
    <p:sldId id="381" r:id="rId55"/>
    <p:sldId id="382" r:id="rId56"/>
    <p:sldId id="383" r:id="rId57"/>
    <p:sldId id="384" r:id="rId58"/>
    <p:sldId id="387" r:id="rId59"/>
    <p:sldId id="385" r:id="rId60"/>
    <p:sldId id="388" r:id="rId61"/>
    <p:sldId id="334" r:id="rId62"/>
    <p:sldId id="335" r:id="rId63"/>
    <p:sldId id="392" r:id="rId64"/>
    <p:sldId id="393" r:id="rId65"/>
    <p:sldId id="394" r:id="rId66"/>
    <p:sldId id="395" r:id="rId67"/>
    <p:sldId id="396" r:id="rId68"/>
    <p:sldId id="397" r:id="rId69"/>
    <p:sldId id="398" r:id="rId70"/>
    <p:sldId id="399" r:id="rId71"/>
    <p:sldId id="400" r:id="rId72"/>
    <p:sldId id="351" r:id="rId73"/>
    <p:sldId id="352" r:id="rId74"/>
  </p:sldIdLst>
  <p:sldSz cx="9144000" cy="6858000" type="screen4x3"/>
  <p:notesSz cx="6858000" cy="9144000"/>
  <p:defaultTextStyle>
    <a:defPPr>
      <a:defRPr lang="es-ES_tradnl"/>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74397" autoAdjust="0"/>
  </p:normalViewPr>
  <p:slideViewPr>
    <p:cSldViewPr>
      <p:cViewPr varScale="1">
        <p:scale>
          <a:sx n="67" d="100"/>
          <a:sy n="67" d="100"/>
        </p:scale>
        <p:origin x="2076" y="60"/>
      </p:cViewPr>
      <p:guideLst>
        <p:guide orient="horz" pos="2160"/>
        <p:guide pos="2880"/>
      </p:guideLst>
    </p:cSldViewPr>
  </p:slideViewPr>
  <p:notesTextViewPr>
    <p:cViewPr>
      <p:scale>
        <a:sx n="100" d="100"/>
        <a:sy n="100" d="100"/>
      </p:scale>
      <p:origin x="0" y="0"/>
    </p:cViewPr>
  </p:notesTextViewPr>
  <p:notesViewPr>
    <p:cSldViewPr>
      <p:cViewPr varScale="1">
        <p:scale>
          <a:sx n="49" d="100"/>
          <a:sy n="49" d="100"/>
        </p:scale>
        <p:origin x="2668"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s-ES_tradnl"/>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s-ES_tradnl"/>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s-ES_tradnl"/>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DCA8FC2-F907-4A70-A585-5CF6B7F587EA}" type="slidenum">
              <a:rPr lang="es-ES_tradnl" altLang="es-ES"/>
              <a:pPr>
                <a:defRPr/>
              </a:pPr>
              <a:t>‹Nº›</a:t>
            </a:fld>
            <a:endParaRPr lang="es-ES_tradnl"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defRPr/>
            </a:pPr>
            <a:fld id="{BDCA8FC2-F907-4A70-A585-5CF6B7F587EA}" type="slidenum">
              <a:rPr lang="es-ES_tradnl" altLang="es-ES" smtClean="0"/>
              <a:pPr>
                <a:defRPr/>
              </a:pPr>
              <a:t>1</a:t>
            </a:fld>
            <a:endParaRPr lang="es-ES_tradnl" altLang="es-ES"/>
          </a:p>
        </p:txBody>
      </p:sp>
    </p:spTree>
    <p:extLst>
      <p:ext uri="{BB962C8B-B14F-4D97-AF65-F5344CB8AC3E}">
        <p14:creationId xmlns:p14="http://schemas.microsoft.com/office/powerpoint/2010/main" val="405363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a:ln/>
        </p:spPr>
      </p:sp>
      <p:sp>
        <p:nvSpPr>
          <p:cNvPr id="3379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ES" b="1" dirty="0">
                <a:latin typeface="Arial" panose="020B0604020202020204" pitchFamily="34" charset="0"/>
              </a:rPr>
              <a:t>Sistemas </a:t>
            </a:r>
            <a:r>
              <a:rPr lang="es-AR" altLang="es-ES" b="1" dirty="0" err="1">
                <a:latin typeface="Arial" panose="020B0604020202020204" pitchFamily="34" charset="0"/>
              </a:rPr>
              <a:t>hiperestables</a:t>
            </a:r>
            <a:endParaRPr lang="es-AR" altLang="es-ES" dirty="0">
              <a:latin typeface="Arial" panose="020B0604020202020204" pitchFamily="34" charset="0"/>
            </a:endParaRPr>
          </a:p>
          <a:p>
            <a:r>
              <a:rPr lang="es-AR" altLang="es-ES" dirty="0">
                <a:latin typeface="Arial" panose="020B0604020202020204" pitchFamily="34" charset="0"/>
              </a:rPr>
              <a:t>Cuando un sistema está formado por múltiples bucles negativos, cualquier acción que intenta modificar un elemento no se ve contrarrestado sólo por el bucle en el que se halla dicho elemento, sino por todo el conjunto de bucles negativos que actúan en su apoyo, super-estabilizando el sistema.</a:t>
            </a:r>
          </a:p>
          <a:p>
            <a:r>
              <a:rPr lang="es-AR" altLang="es-ES" dirty="0">
                <a:latin typeface="Arial" panose="020B0604020202020204" pitchFamily="34" charset="0"/>
              </a:rPr>
              <a:t>Un análisis del sistema nos puede ayudar. Cualquier sistema complejo, sea social o ecológico, está formado por cientos de elementos. Cada elemento se relaciona solo con un número limitado de variables que son importantes para él, y que permanentemente compara con sus objetivos. Si existe una discrepancia entre el estado de estas variables y sus objetivos, el elemento actúa de una determinada forma para modificar el sistema. Cuanto mayor es esta discrepancia mayor es la actuación que lleva a cabo el elemento en el sistema. La combinación de todas las acciones de todos los elementos que tratan de ajustar el sistema a sus objetivos conduce al sistema a una posición que no es la que ninguno de ellos quisiera, pero es aquella en la que todos los elementos encuentran una menor desviación entre los parámetros significativos para ellos y sus objetivos.</a:t>
            </a:r>
          </a:p>
          <a:p>
            <a:endParaRPr lang="es-AR" altLang="es-ES" dirty="0">
              <a:latin typeface="Arial" panose="020B0604020202020204" pitchFamily="34" charset="0"/>
            </a:endParaRPr>
          </a:p>
        </p:txBody>
      </p:sp>
      <p:sp>
        <p:nvSpPr>
          <p:cNvPr id="3379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B03D9C-B0A4-4934-87CF-4D2A5AF92EC4}" type="slidenum">
              <a:rPr lang="es-ES_tradnl" altLang="es-ES" smtClean="0"/>
              <a:pPr>
                <a:spcBef>
                  <a:spcPct val="0"/>
                </a:spcBef>
              </a:pPr>
              <a:t>23</a:t>
            </a:fld>
            <a:endParaRPr lang="es-ES_tradnl" alt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a:ln/>
        </p:spPr>
      </p:sp>
      <p:sp>
        <p:nvSpPr>
          <p:cNvPr id="358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ES" b="1">
                <a:latin typeface="Arial" panose="020B0604020202020204" pitchFamily="34" charset="0"/>
              </a:rPr>
              <a:t>Sistemas oscilantes</a:t>
            </a:r>
            <a:endParaRPr lang="es-AR" altLang="es-ES">
              <a:latin typeface="Arial" panose="020B0604020202020204" pitchFamily="34" charset="0"/>
            </a:endParaRPr>
          </a:p>
          <a:p>
            <a:r>
              <a:rPr lang="es-AR" altLang="es-ES">
                <a:latin typeface="Arial" panose="020B0604020202020204" pitchFamily="34" charset="0"/>
              </a:rPr>
              <a:t>Para que un sistema muestre un comportamiento oscilante es necesario que tenga al menos dos "depósitos", que son elementos del sistema en los que se producen acumulaciones.</a:t>
            </a:r>
          </a:p>
          <a:p>
            <a:r>
              <a:rPr lang="es-AR" altLang="es-ES">
                <a:latin typeface="Arial" panose="020B0604020202020204" pitchFamily="34" charset="0"/>
              </a:rPr>
              <a:t>En ocasiones se observa un comportamiento oscilante como algo natural en todos los procesos. Esto lo hemos heredado de nuestra tradición agrícola en la que el verano sigue a la primavera, el calor al frío, la noche al día, y siempre vuelve al estado inicial. En conclusión si el estado actual del sistema no nos gusta o no es el correcto, no es necesario hacer nada ya que todo parece ser cíclico y volverá a la normalidad por si solo.</a:t>
            </a:r>
          </a:p>
          <a:p>
            <a:r>
              <a:rPr lang="es-AR" altLang="es-ES">
                <a:latin typeface="Arial" panose="020B0604020202020204" pitchFamily="34" charset="0"/>
              </a:rPr>
              <a:t>No obstante es importante apreciar que el hecho de que hasta hoy nuestro sistema haya tenido un comportamiento cíclico no nos garantiza que en el futuro lo siga siendo. Será del conocimiento de la estructura del sistema de donde podremos asegurar que no es necesaria ninguna acción correctora del sistema, o bien en donde encontraremos la forma de actuar más eficazmente.</a:t>
            </a:r>
          </a:p>
        </p:txBody>
      </p:sp>
      <p:sp>
        <p:nvSpPr>
          <p:cNvPr id="358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28B106-24A2-4F6D-8FBE-06A71578D4A1}" type="slidenum">
              <a:rPr lang="es-ES_tradnl" altLang="es-ES" smtClean="0"/>
              <a:pPr>
                <a:spcBef>
                  <a:spcPct val="0"/>
                </a:spcBef>
              </a:pPr>
              <a:t>24</a:t>
            </a:fld>
            <a:endParaRPr lang="es-ES_tradnl" alt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a:ln/>
        </p:spPr>
      </p:sp>
      <p:sp>
        <p:nvSpPr>
          <p:cNvPr id="37891"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ES" b="1">
                <a:latin typeface="Arial" panose="020B0604020202020204" pitchFamily="34" charset="0"/>
              </a:rPr>
              <a:t>Sistemas sigmoidales</a:t>
            </a:r>
            <a:endParaRPr lang="es-AR" altLang="es-ES">
              <a:latin typeface="Arial" panose="020B0604020202020204" pitchFamily="34" charset="0"/>
            </a:endParaRPr>
          </a:p>
          <a:p>
            <a:r>
              <a:rPr lang="es-AR" altLang="es-ES">
                <a:latin typeface="Arial" panose="020B0604020202020204" pitchFamily="34" charset="0"/>
              </a:rPr>
              <a:t>Son sistemas en los cuales existe un bucle positivo que actúa en un principio como dominante y hace arrancar el sistema exponencialmente, y después el control del sistema lo toma un bucle negativo que anula los efectos del anterior y proporciona estabilidad al sistema, situándolo en un valor asintóticamente.</a:t>
            </a:r>
          </a:p>
          <a:p>
            <a:r>
              <a:rPr lang="es-AR" altLang="es-ES">
                <a:latin typeface="Arial" panose="020B0604020202020204" pitchFamily="34" charset="0"/>
              </a:rPr>
              <a:t>Es importante percibir que en este caso siempre estamos con el mismo sistema, el cual en un período se ve dominado por una parte del mismo, y después por la otra. Por lo tanto para regular su comportamiento deberemos encontrar la forma de promover o anular la parte del sistema que nos interesa. También hemos de tener claro que a medio plazo será el bucle negativo el que estabilice el sistema en el valor que tenga como objetivo. Sólo podemos regular el plazo y la forma en la que el sistema logrará alcanzar su objetivo.</a:t>
            </a:r>
          </a:p>
        </p:txBody>
      </p:sp>
      <p:sp>
        <p:nvSpPr>
          <p:cNvPr id="3789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98FDAB-26C3-44EF-BFFD-769E4C8740B6}" type="slidenum">
              <a:rPr lang="es-ES_tradnl" altLang="es-ES" smtClean="0"/>
              <a:pPr>
                <a:spcBef>
                  <a:spcPct val="0"/>
                </a:spcBef>
              </a:pPr>
              <a:t>25</a:t>
            </a:fld>
            <a:endParaRPr lang="es-ES_tradnl" alt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Estructuras Genéricas:</a:t>
            </a:r>
          </a:p>
          <a:p>
            <a:r>
              <a:rPr lang="es-ES" dirty="0"/>
              <a:t>En los sistemas complejos, podemos observar la misma estructura: Estado Deseado - Estado Real – Diferencia, una y otra vez en ámbitos diferentes. Sobre esta estructura base se ha identificado unos patrones de comportamiento genéricos que suele aparecer con independencia del objeto de estudio.   </a:t>
            </a:r>
          </a:p>
          <a:p>
            <a:pPr marL="228600" indent="-228600">
              <a:buAutoNum type="alphaLcParenR"/>
            </a:pPr>
            <a:r>
              <a:rPr lang="es-ES" dirty="0"/>
              <a:t>Resistencia al cambio: Podemos considerar que los sistemas que observamos por primera vez son estables y ya llevan así un cierto tiempo antes de nuestra llegada Esto quiere decir que el sistema tiene en su estructura la capacidad de rechazar o anular los cambios si lo desea. Estos sistemas tienen su actual estructura como consecuencia de muchos intentos de cambio previos, unos con éxito y otros sin él. Ante un nuevo cambio la respuesta del sistema es habitualmente de rechazo. Ejemplo niño en bicicleta. Para analizar los motivos de este rechazo se presentan dos alternativas:</a:t>
            </a:r>
          </a:p>
          <a:p>
            <a:pPr marL="685800" lvl="1" indent="-228600">
              <a:buFont typeface="Arial" panose="020B0604020202020204" pitchFamily="34" charset="0"/>
              <a:buChar char="•"/>
            </a:pPr>
            <a:r>
              <a:rPr lang="es-ES" dirty="0"/>
              <a:t>Sistema quemado: puede estar habituado a recibir muchos cambios, y ha aprendido que en su mayoría los cambios son negativos, por lo tanto ante un nuevo cambio lo rechaza.</a:t>
            </a:r>
          </a:p>
          <a:p>
            <a:pPr marL="685800" lvl="1" indent="-228600">
              <a:buFont typeface="Arial" panose="020B0604020202020204" pitchFamily="34" charset="0"/>
              <a:buChar char="•"/>
            </a:pPr>
            <a:r>
              <a:rPr lang="es-ES" dirty="0"/>
              <a:t>Sistema perezoso:  Aunque los cambios sean positivos requieren un esfuerzo inicial para implementarlos, por eso valoran los cambios negativamente. </a:t>
            </a:r>
          </a:p>
        </p:txBody>
      </p:sp>
      <p:sp>
        <p:nvSpPr>
          <p:cNvPr id="4" name="Marcador de número de diapositiva 3"/>
          <p:cNvSpPr>
            <a:spLocks noGrp="1"/>
          </p:cNvSpPr>
          <p:nvPr>
            <p:ph type="sldNum" sz="quarter" idx="10"/>
          </p:nvPr>
        </p:nvSpPr>
        <p:spPr/>
        <p:txBody>
          <a:bodyPr/>
          <a:lstStyle/>
          <a:p>
            <a:pPr>
              <a:defRPr/>
            </a:pPr>
            <a:fld id="{BDCA8FC2-F907-4A70-A585-5CF6B7F587EA}" type="slidenum">
              <a:rPr lang="es-ES_tradnl" altLang="es-ES" smtClean="0"/>
              <a:pPr>
                <a:defRPr/>
              </a:pPr>
              <a:t>26</a:t>
            </a:fld>
            <a:endParaRPr lang="es-ES_tradnl" altLang="es-ES"/>
          </a:p>
        </p:txBody>
      </p:sp>
    </p:spTree>
    <p:extLst>
      <p:ext uri="{BB962C8B-B14F-4D97-AF65-F5344CB8AC3E}">
        <p14:creationId xmlns:p14="http://schemas.microsoft.com/office/powerpoint/2010/main" val="381732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Realizar la acción para acercar el  Estado  Real al Estado Deseado exige siempre un esfuerzo (consumo de tiempo, energía, dinero, etc.). Es normal la aparición de una “contaminación” desde el  Estado  Real al Estado Deseado, es decir, el sistema intenta evitar el consumo de energía que le requiere hacer  la acción, y se replantea en primera instancia el Estado Deseado, ya que si este coincidiese con el E. Real no necesitaría hacer ninguna acción. Ejemplo estudiante y promedio a lograr</a:t>
            </a:r>
          </a:p>
          <a:p>
            <a:r>
              <a:rPr lang="es-ES" dirty="0"/>
              <a:t>Hay dos formas de evitar este proceso:</a:t>
            </a:r>
          </a:p>
          <a:p>
            <a:pPr marL="228600" indent="-228600">
              <a:buAutoNum type="alphaLcParenR"/>
            </a:pPr>
            <a:r>
              <a:rPr lang="es-ES" dirty="0"/>
              <a:t>Buscar un sistema “héroe” que lleve adelante el esfuerzo y concrete la Acción.</a:t>
            </a:r>
          </a:p>
          <a:p>
            <a:pPr marL="228600" indent="-228600">
              <a:buAutoNum type="alphaLcParenR"/>
            </a:pPr>
            <a:r>
              <a:rPr lang="es-ES" dirty="0"/>
              <a:t>Conseguir un “elemento externo” que sirva de referencia o ancla al Estado Deseado, de forma que no se pueda modificar por presiones del sistema y el sistema no pueda modificar el elemento externo.</a:t>
            </a:r>
          </a:p>
        </p:txBody>
      </p:sp>
      <p:sp>
        <p:nvSpPr>
          <p:cNvPr id="4" name="Marcador de número de diapositiva 3"/>
          <p:cNvSpPr>
            <a:spLocks noGrp="1"/>
          </p:cNvSpPr>
          <p:nvPr>
            <p:ph type="sldNum" sz="quarter" idx="10"/>
          </p:nvPr>
        </p:nvSpPr>
        <p:spPr/>
        <p:txBody>
          <a:bodyPr/>
          <a:lstStyle/>
          <a:p>
            <a:pPr>
              <a:defRPr/>
            </a:pPr>
            <a:fld id="{BDCA8FC2-F907-4A70-A585-5CF6B7F587EA}" type="slidenum">
              <a:rPr lang="es-ES_tradnl" altLang="es-ES" smtClean="0"/>
              <a:pPr>
                <a:defRPr/>
              </a:pPr>
              <a:t>27</a:t>
            </a:fld>
            <a:endParaRPr lang="es-ES_tradnl" altLang="es-ES"/>
          </a:p>
        </p:txBody>
      </p:sp>
    </p:spTree>
    <p:extLst>
      <p:ext uri="{BB962C8B-B14F-4D97-AF65-F5344CB8AC3E}">
        <p14:creationId xmlns:p14="http://schemas.microsoft.com/office/powerpoint/2010/main" val="702923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ocasiones el E. Real del  sistema se iguala al E.D, pero no como consecuencia de la Acción sino debido a una ayuda procedente desde fuera del sistema. Se entiende por adicción, a las situaciones en las que el elemento externo es un elemento físico (calculadora, auto, gafas, etc.) que siempre tiene y va a tener una actitud pasiva ya que no tiene voluntad propia. El efecto que provoca el elemento externo es que el E:R: se iguala al E.D. con lo que la Diferencia es 0 y las acciones son innecesarias.</a:t>
            </a:r>
          </a:p>
          <a:p>
            <a:r>
              <a:rPr lang="es-ES" dirty="0"/>
              <a:t>Esto se puede producir porque existe un apreciable retraso entre  el momento en el que se realiza la acción y el momento en el que se observa la mejora del ER. En estas situaciones es normal que el sistema acuda a un elemento externo que le permita lograr los mismos resultados de forma más rápida. Ejemplo plagas y plaguicidas </a:t>
            </a:r>
          </a:p>
        </p:txBody>
      </p:sp>
      <p:sp>
        <p:nvSpPr>
          <p:cNvPr id="4" name="Marcador de número de diapositiva 3"/>
          <p:cNvSpPr>
            <a:spLocks noGrp="1"/>
          </p:cNvSpPr>
          <p:nvPr>
            <p:ph type="sldNum" sz="quarter" idx="10"/>
          </p:nvPr>
        </p:nvSpPr>
        <p:spPr/>
        <p:txBody>
          <a:bodyPr/>
          <a:lstStyle/>
          <a:p>
            <a:pPr>
              <a:defRPr/>
            </a:pPr>
            <a:fld id="{BDCA8FC2-F907-4A70-A585-5CF6B7F587EA}" type="slidenum">
              <a:rPr lang="es-ES_tradnl" altLang="es-ES" smtClean="0"/>
              <a:pPr>
                <a:defRPr/>
              </a:pPr>
              <a:t>28</a:t>
            </a:fld>
            <a:endParaRPr lang="es-ES_tradnl" altLang="es-ES"/>
          </a:p>
        </p:txBody>
      </p:sp>
    </p:spTree>
    <p:extLst>
      <p:ext uri="{BB962C8B-B14F-4D97-AF65-F5344CB8AC3E}">
        <p14:creationId xmlns:p14="http://schemas.microsoft.com/office/powerpoint/2010/main" val="1321726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sistema recibe ayuda para lograr su ED de otro sistema externo a él. En ocasiones el propio sistema solicita la ayuda para disminuir la intensidad de las propias acciones. Pero con este proceso los mecanismos del propio sistema para corregir las desviaciones se debilitan y termina dependiendo del Factor externo </a:t>
            </a:r>
          </a:p>
          <a:p>
            <a:r>
              <a:rPr lang="es-ES" dirty="0"/>
              <a:t>Podemos ver en el esquema como el Estado Real se aproxima al Estado Deseado en base a dos Acciones, que son la propia y la ajena. Los sistemas no están aislados sino que interactúan con otros sistema, y a menudo se producen estas situaciones cuando otros sistemas </a:t>
            </a:r>
            <a:r>
              <a:rPr lang="es-ES" b="1" dirty="0"/>
              <a:t>ayudan</a:t>
            </a:r>
            <a:r>
              <a:rPr lang="es-ES" dirty="0"/>
              <a:t> al sistema de referencia a cumplir con sus objetivos.</a:t>
            </a:r>
          </a:p>
        </p:txBody>
      </p:sp>
      <p:sp>
        <p:nvSpPr>
          <p:cNvPr id="4" name="Marcador de número de diapositiva 3"/>
          <p:cNvSpPr>
            <a:spLocks noGrp="1"/>
          </p:cNvSpPr>
          <p:nvPr>
            <p:ph type="sldNum" sz="quarter" idx="10"/>
          </p:nvPr>
        </p:nvSpPr>
        <p:spPr/>
        <p:txBody>
          <a:bodyPr/>
          <a:lstStyle/>
          <a:p>
            <a:pPr>
              <a:defRPr/>
            </a:pPr>
            <a:fld id="{BDCA8FC2-F907-4A70-A585-5CF6B7F587EA}" type="slidenum">
              <a:rPr lang="es-ES_tradnl" altLang="es-ES" smtClean="0"/>
              <a:pPr>
                <a:defRPr/>
              </a:pPr>
              <a:t>29</a:t>
            </a:fld>
            <a:endParaRPr lang="es-ES_tradnl" altLang="es-ES"/>
          </a:p>
        </p:txBody>
      </p:sp>
    </p:spTree>
    <p:extLst>
      <p:ext uri="{BB962C8B-B14F-4D97-AF65-F5344CB8AC3E}">
        <p14:creationId xmlns:p14="http://schemas.microsoft.com/office/powerpoint/2010/main" val="2279770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Existe una contradicción permanente entre los efectos positivos de nuestras acciones a corto plazo para solucionar un problema del sistema, y otros efectos que aparecen a largo plazo que anulan esos efectos positivos, y en muchas ocasiones los sobrepasan empeorando el estado del sistema. Podemos este comportamiento en la gráfica. Así de la Acción no sale únicamente el efecto que nosotros deseamos encaminando al Estado Real, sino que podemos imaginar una multitud de flechas, alguna de las cuales puede tener relación con el sistema a largo plazo.  </a:t>
            </a:r>
          </a:p>
        </p:txBody>
      </p:sp>
      <p:sp>
        <p:nvSpPr>
          <p:cNvPr id="4" name="Marcador de número de diapositiva 3"/>
          <p:cNvSpPr>
            <a:spLocks noGrp="1"/>
          </p:cNvSpPr>
          <p:nvPr>
            <p:ph type="sldNum" sz="quarter" idx="10"/>
          </p:nvPr>
        </p:nvSpPr>
        <p:spPr/>
        <p:txBody>
          <a:bodyPr/>
          <a:lstStyle/>
          <a:p>
            <a:pPr>
              <a:defRPr/>
            </a:pPr>
            <a:fld id="{BDCA8FC2-F907-4A70-A585-5CF6B7F587EA}" type="slidenum">
              <a:rPr lang="es-ES_tradnl" altLang="es-ES" smtClean="0"/>
              <a:pPr>
                <a:defRPr/>
              </a:pPr>
              <a:t>30</a:t>
            </a:fld>
            <a:endParaRPr lang="es-ES_tradnl" altLang="es-ES"/>
          </a:p>
        </p:txBody>
      </p:sp>
    </p:spTree>
    <p:extLst>
      <p:ext uri="{BB962C8B-B14F-4D97-AF65-F5344CB8AC3E}">
        <p14:creationId xmlns:p14="http://schemas.microsoft.com/office/powerpoint/2010/main" val="3306242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pPr>
              <a:defRPr/>
            </a:pPr>
            <a:fld id="{BDCA8FC2-F907-4A70-A585-5CF6B7F587EA}" type="slidenum">
              <a:rPr lang="es-ES_tradnl" altLang="es-ES" smtClean="0"/>
              <a:pPr>
                <a:defRPr/>
              </a:pPr>
              <a:t>31</a:t>
            </a:fld>
            <a:endParaRPr lang="es-ES_tradnl" altLang="es-ES"/>
          </a:p>
        </p:txBody>
      </p:sp>
    </p:spTree>
    <p:extLst>
      <p:ext uri="{BB962C8B-B14F-4D97-AF65-F5344CB8AC3E}">
        <p14:creationId xmlns:p14="http://schemas.microsoft.com/office/powerpoint/2010/main" val="2393252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a:defRPr/>
            </a:pPr>
            <a:fld id="{BDCA8FC2-F907-4A70-A585-5CF6B7F587EA}" type="slidenum">
              <a:rPr lang="es-ES_tradnl" altLang="es-ES" smtClean="0"/>
              <a:pPr>
                <a:defRPr/>
              </a:pPr>
              <a:t>59</a:t>
            </a:fld>
            <a:endParaRPr lang="es-ES_tradnl" altLang="es-ES"/>
          </a:p>
        </p:txBody>
      </p:sp>
    </p:spTree>
    <p:extLst>
      <p:ext uri="{BB962C8B-B14F-4D97-AF65-F5344CB8AC3E}">
        <p14:creationId xmlns:p14="http://schemas.microsoft.com/office/powerpoint/2010/main" val="184624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p:cNvSpPr>
            <a:spLocks noGrp="1" noRot="1" noChangeAspect="1" noTextEdit="1"/>
          </p:cNvSpPr>
          <p:nvPr>
            <p:ph type="sldImg"/>
          </p:nvPr>
        </p:nvSpPr>
        <p:spPr>
          <a:ln/>
        </p:spPr>
      </p:sp>
      <p:sp>
        <p:nvSpPr>
          <p:cNvPr id="61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ES" dirty="0">
                <a:latin typeface="Arial" panose="020B0604020202020204" pitchFamily="34" charset="0"/>
              </a:rPr>
              <a:t>La simulación discreta se centra en estudiar los cambios de estados de un sistema producto de la ocurrencia de eventos. Por lo tanto le interesan las variables unitarias como por ejemplo el arribo de un cliente al supermercado cuando estoy estudiando el comportamiento de las Cajas.</a:t>
            </a:r>
          </a:p>
          <a:p>
            <a:r>
              <a:rPr lang="es-AR" altLang="es-ES" dirty="0">
                <a:latin typeface="Arial" panose="020B0604020202020204" pitchFamily="34" charset="0"/>
              </a:rPr>
              <a:t>Por el contrario la Simulación continua se centra en el estudio de la evolución de un sistema producto de los cambios suaves registrados en variables agregadas, como por ejemplo las variaciones en el stock producto de la recepción de los pedidos.</a:t>
            </a:r>
          </a:p>
        </p:txBody>
      </p:sp>
      <p:sp>
        <p:nvSpPr>
          <p:cNvPr id="61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AD0C34-927A-42E0-A58E-980946E63275}" type="slidenum">
              <a:rPr lang="es-ES_tradnl" altLang="es-ES" smtClean="0"/>
              <a:pPr>
                <a:spcBef>
                  <a:spcPct val="0"/>
                </a:spcBef>
              </a:pPr>
              <a:t>2</a:t>
            </a:fld>
            <a:endParaRPr lang="es-ES_tradnl" alt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1 Marcador de imagen de diapositiva"/>
          <p:cNvSpPr>
            <a:spLocks noGrp="1" noRot="1" noChangeAspect="1" noTextEdit="1"/>
          </p:cNvSpPr>
          <p:nvPr>
            <p:ph type="sldImg"/>
          </p:nvPr>
        </p:nvSpPr>
        <p:spPr>
          <a:ln/>
        </p:spPr>
      </p:sp>
      <p:sp>
        <p:nvSpPr>
          <p:cNvPr id="870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ES">
              <a:latin typeface="Arial" panose="020B0604020202020204" pitchFamily="34" charset="0"/>
            </a:endParaRPr>
          </a:p>
        </p:txBody>
      </p:sp>
      <p:sp>
        <p:nvSpPr>
          <p:cNvPr id="870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8D05B2-5593-4B2F-9BD9-E1ED77B1E473}" type="slidenum">
              <a:rPr lang="es-ES_tradnl" altLang="es-ES" smtClean="0"/>
              <a:pPr>
                <a:spcBef>
                  <a:spcPct val="0"/>
                </a:spcBef>
              </a:pPr>
              <a:t>72</a:t>
            </a:fld>
            <a:endParaRPr lang="es-ES_tradnl" alt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25000" lnSpcReduction="20000"/>
          </a:bodyPr>
          <a:lstStyle/>
          <a:p>
            <a:pPr>
              <a:defRPr/>
            </a:pPr>
            <a:r>
              <a:rPr lang="es-AR" dirty="0"/>
              <a:t>Sistema: Formalmente hablamos de</a:t>
            </a:r>
          </a:p>
          <a:p>
            <a:pPr>
              <a:defRPr/>
            </a:pPr>
            <a:r>
              <a:rPr lang="es-AR" dirty="0"/>
              <a:t>un sistema como de un objeto dotado de alguna complejidad, formado</a:t>
            </a:r>
          </a:p>
          <a:p>
            <a:pPr>
              <a:defRPr/>
            </a:pPr>
            <a:r>
              <a:rPr lang="es-AR" dirty="0"/>
              <a:t>por partes coordinadas, de modo que el conjunto posea una cierta</a:t>
            </a:r>
          </a:p>
          <a:p>
            <a:pPr>
              <a:defRPr/>
            </a:pPr>
            <a:r>
              <a:rPr lang="es-AR" dirty="0"/>
              <a:t>Unidad en función de un objetivo (</a:t>
            </a:r>
            <a:r>
              <a:rPr lang="es-AR" dirty="0" err="1"/>
              <a:t>Aracil</a:t>
            </a:r>
            <a:r>
              <a:rPr lang="es-AR" dirty="0"/>
              <a:t>). Un sistema, en este sentido, lo entendemos como una unidad</a:t>
            </a:r>
          </a:p>
          <a:p>
            <a:pPr>
              <a:defRPr/>
            </a:pPr>
            <a:r>
              <a:rPr lang="es-AR" dirty="0"/>
              <a:t>cuyos elementos interaccionan juntos, ya que continuamente se afectan</a:t>
            </a:r>
          </a:p>
          <a:p>
            <a:pPr>
              <a:defRPr/>
            </a:pPr>
            <a:r>
              <a:rPr lang="es-AR" dirty="0"/>
              <a:t>unos a otros, de modo que operan hacia una meta común. Es algo que se percibe como una identidad que lo distingue de lo que la rodea,</a:t>
            </a:r>
          </a:p>
          <a:p>
            <a:pPr>
              <a:defRPr/>
            </a:pPr>
            <a:r>
              <a:rPr lang="es-AR" dirty="0"/>
              <a:t>y que es capaz de mantener esa identidad a lo largo del tiempo y</a:t>
            </a:r>
          </a:p>
          <a:p>
            <a:pPr>
              <a:defRPr/>
            </a:pPr>
            <a:r>
              <a:rPr lang="es-AR" dirty="0"/>
              <a:t>bajo entornos cambiantes.</a:t>
            </a:r>
          </a:p>
          <a:p>
            <a:pPr>
              <a:defRPr/>
            </a:pPr>
            <a:r>
              <a:rPr lang="es-AR" dirty="0"/>
              <a:t>Dinámico: El término dinámica lo empleamos por oposición a</a:t>
            </a:r>
          </a:p>
          <a:p>
            <a:pPr>
              <a:defRPr/>
            </a:pPr>
            <a:r>
              <a:rPr lang="es-AR" dirty="0"/>
              <a:t>estática, y queremos con él expresar el carácter cambiante de aquello</a:t>
            </a:r>
          </a:p>
          <a:p>
            <a:pPr>
              <a:defRPr/>
            </a:pPr>
            <a:r>
              <a:rPr lang="es-AR" dirty="0"/>
              <a:t>que adjetivamos con ese término.  Al hablar de la dinámica de un sistema nos referimos a que las distintas variables que podemos asociar a sus partes sufren cambios a lo largo del tiempo, como consecuencia de las interacciones que se producen entre ellas.</a:t>
            </a:r>
          </a:p>
          <a:p>
            <a:pPr>
              <a:defRPr/>
            </a:pPr>
            <a:r>
              <a:rPr lang="es-AR" dirty="0"/>
              <a:t>Para el estudio de los sistemas en general se ha desarrollado lo</a:t>
            </a:r>
          </a:p>
          <a:p>
            <a:pPr>
              <a:defRPr/>
            </a:pPr>
            <a:r>
              <a:rPr lang="es-AR" dirty="0"/>
              <a:t>que se conoce como metodología sistémica, o conjunto de métodos</a:t>
            </a:r>
          </a:p>
          <a:p>
            <a:pPr>
              <a:defRPr/>
            </a:pPr>
            <a:r>
              <a:rPr lang="es-AR" dirty="0"/>
              <a:t>mediante los cuales abordar los problemas en los que la presencia de</a:t>
            </a:r>
          </a:p>
          <a:p>
            <a:pPr>
              <a:defRPr/>
            </a:pPr>
            <a:r>
              <a:rPr lang="es-AR" dirty="0"/>
              <a:t>sistemas es dominante. En realidad, la metodología sistémica pretende aportar instrumentos con los que estudiar aquellos problemas que</a:t>
            </a:r>
          </a:p>
          <a:p>
            <a:pPr>
              <a:defRPr/>
            </a:pPr>
            <a:r>
              <a:rPr lang="es-AR" dirty="0"/>
              <a:t>resultan de las interacciones que se producen en el seno de un sistema,</a:t>
            </a:r>
          </a:p>
          <a:p>
            <a:pPr>
              <a:defRPr/>
            </a:pPr>
            <a:r>
              <a:rPr lang="es-AR" dirty="0"/>
              <a:t>y no de disfunciones de las partes consideradas aisladamente.</a:t>
            </a:r>
          </a:p>
          <a:p>
            <a:pPr>
              <a:defRPr/>
            </a:pPr>
            <a:r>
              <a:rPr lang="es-AR" dirty="0"/>
              <a:t>El análisis de un sistema consiste en su disección, al menos</a:t>
            </a:r>
          </a:p>
          <a:p>
            <a:pPr>
              <a:defRPr/>
            </a:pPr>
            <a:r>
              <a:rPr lang="es-AR" dirty="0"/>
              <a:t>conceptual, para establecer las partes que lo forman. Sin embargo, el</a:t>
            </a:r>
          </a:p>
          <a:p>
            <a:pPr>
              <a:defRPr/>
            </a:pPr>
            <a:r>
              <a:rPr lang="es-AR" dirty="0"/>
              <a:t>mero análisis de un sistema no es suficiente; no basta con saber cuáles</a:t>
            </a:r>
          </a:p>
          <a:p>
            <a:pPr>
              <a:defRPr/>
            </a:pPr>
            <a:r>
              <a:rPr lang="es-AR" dirty="0"/>
              <a:t>son sus partes. Para comprender su comportamiento necesitamos</a:t>
            </a:r>
          </a:p>
          <a:p>
            <a:pPr>
              <a:defRPr/>
            </a:pPr>
            <a:r>
              <a:rPr lang="es-AR" dirty="0"/>
              <a:t>saber cómo se integran; cuáles son los mecanismos mediante los que</a:t>
            </a:r>
          </a:p>
          <a:p>
            <a:pPr>
              <a:defRPr/>
            </a:pPr>
            <a:r>
              <a:rPr lang="es-AR" dirty="0"/>
              <a:t>se produce su coordinación. Necesitamos saber cómo se produce la</a:t>
            </a:r>
          </a:p>
          <a:p>
            <a:pPr>
              <a:defRPr/>
            </a:pPr>
            <a:r>
              <a:rPr lang="es-AR" dirty="0"/>
              <a:t>síntesis de las partes en el sistema.</a:t>
            </a:r>
          </a:p>
          <a:p>
            <a:pPr>
              <a:defRPr/>
            </a:pPr>
            <a:r>
              <a:rPr lang="es-AR" dirty="0"/>
              <a:t>Por ello, en el estudio de un sistema, tan importante es el análisis</a:t>
            </a:r>
          </a:p>
          <a:p>
            <a:pPr>
              <a:defRPr/>
            </a:pPr>
            <a:r>
              <a:rPr lang="es-AR" dirty="0"/>
              <a:t>como la síntesis. El énfasis en la síntesis distingue la metodología</a:t>
            </a:r>
          </a:p>
          <a:p>
            <a:pPr>
              <a:defRPr/>
            </a:pPr>
            <a:r>
              <a:rPr lang="es-AR" dirty="0"/>
              <a:t>sistémica de las metodologías científicas más clásicas de análisis de</a:t>
            </a:r>
          </a:p>
          <a:p>
            <a:pPr>
              <a:defRPr/>
            </a:pPr>
            <a:r>
              <a:rPr lang="es-AR" dirty="0"/>
              <a:t>la realidad, en las que se tiende a sobrevalorar los aspectos analíticos</a:t>
            </a:r>
          </a:p>
          <a:p>
            <a:pPr>
              <a:defRPr/>
            </a:pPr>
            <a:r>
              <a:rPr lang="es-AR" dirty="0"/>
              <a:t>por oposición a los sintéticos, mientras que en la metodología sistémica</a:t>
            </a:r>
          </a:p>
          <a:p>
            <a:pPr>
              <a:defRPr/>
            </a:pPr>
            <a:r>
              <a:rPr lang="es-AR" dirty="0"/>
              <a:t>se adopta una posición más equilibrada. Tan importante es el análisis,</a:t>
            </a:r>
          </a:p>
          <a:p>
            <a:pPr>
              <a:defRPr/>
            </a:pPr>
            <a:r>
              <a:rPr lang="es-AR" dirty="0"/>
              <a:t>que nos permite conocer las partes de un sistema, como la síntesis,</a:t>
            </a:r>
          </a:p>
          <a:p>
            <a:pPr>
              <a:defRPr/>
            </a:pPr>
            <a:r>
              <a:rPr lang="es-AR" dirty="0"/>
              <a:t>mediante la cual estudiamos cómo se produce la integración de esas</a:t>
            </a:r>
          </a:p>
          <a:p>
            <a:pPr>
              <a:defRPr/>
            </a:pPr>
            <a:r>
              <a:rPr lang="es-AR" dirty="0"/>
              <a:t>partes en el sistema.</a:t>
            </a:r>
          </a:p>
          <a:p>
            <a:pPr>
              <a:defRPr/>
            </a:pPr>
            <a:r>
              <a:rPr lang="es-AR" dirty="0"/>
              <a:t>El especialista en sistemas, al que se conoce también como</a:t>
            </a:r>
          </a:p>
          <a:p>
            <a:pPr>
              <a:defRPr/>
            </a:pPr>
            <a:r>
              <a:rPr lang="es-AR" dirty="0" err="1"/>
              <a:t>sistemista</a:t>
            </a:r>
            <a:r>
              <a:rPr lang="es-AR" dirty="0"/>
              <a:t>, al estudiar un cierto aspecto de la realidad analiza cuáles</a:t>
            </a:r>
          </a:p>
          <a:p>
            <a:pPr>
              <a:defRPr/>
            </a:pPr>
            <a:r>
              <a:rPr lang="es-AR" dirty="0"/>
              <a:t>son los distintos elementos que lo forman, al tiempo que trata de especificar</a:t>
            </a:r>
          </a:p>
          <a:p>
            <a:pPr>
              <a:defRPr/>
            </a:pPr>
            <a:r>
              <a:rPr lang="es-AR" dirty="0"/>
              <a:t>cómo se produce la integración de esos elementos en la unidad</a:t>
            </a:r>
          </a:p>
          <a:p>
            <a:pPr>
              <a:defRPr/>
            </a:pPr>
            <a:r>
              <a:rPr lang="es-AR" dirty="0"/>
              <a:t>del problema que está analizando. Por tanto, para él, tanta importancia</a:t>
            </a:r>
          </a:p>
          <a:p>
            <a:pPr>
              <a:defRPr/>
            </a:pPr>
            <a:r>
              <a:rPr lang="es-AR" dirty="0"/>
              <a:t>tiene el todo —el propio sistema— como las partes, y al considerar</a:t>
            </a:r>
          </a:p>
          <a:p>
            <a:pPr>
              <a:defRPr/>
            </a:pPr>
            <a:r>
              <a:rPr lang="es-AR" dirty="0"/>
              <a:t>al sistema como una unidad lo hará sin perder de vista las partes</a:t>
            </a:r>
          </a:p>
          <a:p>
            <a:pPr>
              <a:defRPr/>
            </a:pPr>
            <a:r>
              <a:rPr lang="es-AR" dirty="0"/>
              <a:t>que lo forman, pero al considerar las partes, no perderá de vista</a:t>
            </a:r>
          </a:p>
          <a:p>
            <a:pPr>
              <a:defRPr/>
            </a:pPr>
            <a:r>
              <a:rPr lang="es-AR" dirty="0"/>
              <a:t>que son eso, partes de un todo.</a:t>
            </a:r>
          </a:p>
          <a:p>
            <a:pPr>
              <a:defRPr/>
            </a:pPr>
            <a:r>
              <a:rPr lang="es-AR" dirty="0"/>
              <a:t>síntesis, por lo que nos va a suministrar una muestra de una</a:t>
            </a:r>
          </a:p>
          <a:p>
            <a:pPr>
              <a:defRPr/>
            </a:pPr>
            <a:r>
              <a:rPr lang="es-AR" dirty="0"/>
              <a:t>metodología sistémica.</a:t>
            </a:r>
          </a:p>
          <a:p>
            <a:pPr>
              <a:defRPr/>
            </a:pPr>
            <a:r>
              <a:rPr lang="es-AR" dirty="0"/>
              <a:t>En dinámica de sistemas vamos a ocuparnos de analizar cómo</a:t>
            </a:r>
          </a:p>
          <a:p>
            <a:pPr>
              <a:defRPr/>
            </a:pPr>
            <a:r>
              <a:rPr lang="es-AR" dirty="0"/>
              <a:t>las relaciones en el seno de un sistema permiten explicar su comportamiento.</a:t>
            </a:r>
          </a:p>
          <a:p>
            <a:pPr>
              <a:defRPr/>
            </a:pPr>
            <a:r>
              <a:rPr lang="es-AR" dirty="0"/>
              <a:t>Un sistema, ya lo hemos visto, es un conjunto de elementos</a:t>
            </a:r>
          </a:p>
          <a:p>
            <a:pPr>
              <a:defRPr/>
            </a:pPr>
            <a:r>
              <a:rPr lang="es-AR" dirty="0"/>
              <a:t>en interacción. Esta interacción es el resultado de que unas partes</a:t>
            </a:r>
          </a:p>
          <a:p>
            <a:pPr>
              <a:defRPr/>
            </a:pPr>
            <a:r>
              <a:rPr lang="es-AR" dirty="0"/>
              <a:t>influyen sobre otras. Estas influencias mutuas determinarán cambios</a:t>
            </a:r>
          </a:p>
          <a:p>
            <a:pPr>
              <a:defRPr/>
            </a:pPr>
            <a:r>
              <a:rPr lang="es-AR" dirty="0"/>
              <a:t>en esas partes. Por tanto, los cambios que se producen en el sistema</a:t>
            </a:r>
          </a:p>
          <a:p>
            <a:pPr>
              <a:defRPr/>
            </a:pPr>
            <a:r>
              <a:rPr lang="es-AR" dirty="0"/>
              <a:t>son reflejo, en alguna medida, de las interacciones que tienen en su</a:t>
            </a:r>
          </a:p>
          <a:p>
            <a:pPr>
              <a:defRPr/>
            </a:pPr>
            <a:r>
              <a:rPr lang="es-AR" dirty="0"/>
              <a:t>seno. Los cambios en un sistema se manifiestan mediante su comportamiento</a:t>
            </a:r>
          </a:p>
          <a:p>
            <a:pPr>
              <a:defRPr/>
            </a:pPr>
            <a:r>
              <a:rPr lang="es-AR" dirty="0"/>
              <a:t>(recuérdese la Figura 1b). Por otra parte, la trama de relaciones</a:t>
            </a:r>
          </a:p>
          <a:p>
            <a:pPr>
              <a:defRPr/>
            </a:pPr>
            <a:r>
              <a:rPr lang="es-AR" dirty="0"/>
              <a:t>constituye lo que se denomina su estructura (Figura 1a). Lo que</a:t>
            </a:r>
          </a:p>
          <a:p>
            <a:pPr>
              <a:defRPr/>
            </a:pPr>
            <a:r>
              <a:rPr lang="es-AR" dirty="0"/>
              <a:t>acabamos de decir se puede parafrasear diciendo que en dinámica de</a:t>
            </a:r>
          </a:p>
          <a:p>
            <a:pPr>
              <a:defRPr/>
            </a:pPr>
            <a:r>
              <a:rPr lang="es-AR" dirty="0"/>
              <a:t>sistemas se trata de poner de manifiesto cómo están relacionados su</a:t>
            </a:r>
          </a:p>
          <a:p>
            <a:pPr>
              <a:defRPr/>
            </a:pPr>
            <a:r>
              <a:rPr lang="es-AR" dirty="0"/>
              <a:t>estructura y su comportamiento. Su objetivo es el conciliar estas dos</a:t>
            </a:r>
          </a:p>
          <a:p>
            <a:pPr>
              <a:defRPr/>
            </a:pPr>
            <a:r>
              <a:rPr lang="es-AR" dirty="0"/>
              <a:t>descripciones, de modo que aparezcan como las dos caras de una</a:t>
            </a:r>
          </a:p>
          <a:p>
            <a:pPr>
              <a:defRPr/>
            </a:pPr>
            <a:r>
              <a:rPr lang="es-AR" dirty="0"/>
              <a:t>misma moneda.</a:t>
            </a:r>
          </a:p>
          <a:p>
            <a:pPr>
              <a:defRPr/>
            </a:pPr>
            <a:r>
              <a:rPr lang="es-AR" dirty="0"/>
              <a:t>La metodología sistémica suministra también un lenguaje que</a:t>
            </a:r>
          </a:p>
          <a:p>
            <a:pPr>
              <a:defRPr/>
            </a:pPr>
            <a:r>
              <a:rPr lang="es-AR" dirty="0"/>
              <a:t>aporta nuevas formas de ver los problemas complejos. Las herramientas</a:t>
            </a:r>
          </a:p>
          <a:p>
            <a:pPr>
              <a:defRPr/>
            </a:pPr>
            <a:r>
              <a:rPr lang="es-AR" dirty="0"/>
              <a:t>que aporta la dinámica de sistemas -desde los diagramas de influencias</a:t>
            </a:r>
          </a:p>
          <a:p>
            <a:pPr>
              <a:defRPr/>
            </a:pPr>
            <a:r>
              <a:rPr lang="es-AR" dirty="0"/>
              <a:t>hasta los modelos informáticos- nos van a permitir ver los</a:t>
            </a:r>
          </a:p>
          <a:p>
            <a:pPr>
              <a:defRPr/>
            </a:pPr>
            <a:r>
              <a:rPr lang="es-AR" dirty="0"/>
              <a:t>sistemas que pueblan nuestro entorno mediante una óptica diferente</a:t>
            </a:r>
          </a:p>
          <a:p>
            <a:pPr>
              <a:defRPr/>
            </a:pPr>
            <a:r>
              <a:rPr lang="es-AR" dirty="0"/>
              <a:t>que nos descubrirá aspectos en los que posiblemente no hayamos</a:t>
            </a:r>
          </a:p>
          <a:p>
            <a:pPr>
              <a:defRPr/>
            </a:pPr>
            <a:r>
              <a:rPr lang="es-AR" dirty="0"/>
              <a:t>reparado y que, de este modo, nos permite alcanzar una visión más</a:t>
            </a:r>
          </a:p>
          <a:p>
            <a:pPr>
              <a:defRPr/>
            </a:pPr>
            <a:r>
              <a:rPr lang="es-AR" dirty="0"/>
              <a:t>rica de la realidad</a:t>
            </a:r>
          </a:p>
        </p:txBody>
      </p:sp>
      <p:sp>
        <p:nvSpPr>
          <p:cNvPr id="922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1EBCAF-1B31-45A3-BBD0-D21B20C30C43}" type="slidenum">
              <a:rPr lang="es-ES_tradnl" altLang="es-ES" smtClean="0"/>
              <a:pPr>
                <a:spcBef>
                  <a:spcPct val="0"/>
                </a:spcBef>
              </a:pPr>
              <a:t>5</a:t>
            </a:fld>
            <a:endParaRPr lang="es-ES_tradnl" alt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lnSpcReduction="20000"/>
          </a:bodyPr>
          <a:lstStyle/>
          <a:p>
            <a:pPr>
              <a:defRPr/>
            </a:pPr>
            <a:r>
              <a:rPr lang="es-AR" dirty="0"/>
              <a:t>En primer lugar hay que identificar el problema con claridad, y describir los objetivos del estudio con precisión. Aunque sea obvio, es muy importante una definición correcta del problema real ya que todas las etapas siguientes gravitaran sobre ello. También es de gran utilidad para ajustar la inversión de tiempo y dinero aplicados a la creación del modelo.</a:t>
            </a:r>
          </a:p>
          <a:p>
            <a:pPr>
              <a:defRPr/>
            </a:pPr>
            <a:r>
              <a:rPr lang="es-AR" dirty="0"/>
              <a:t>Una vez definido el núcleo del problema, se ha de completar su descripción en base a la aportación de conocimientos del tema por parte de los expertos, documentación básica sobre el tema, etc. El resultado de esta fase ha de ser una primera percepción de los "elementos" que tienen relación con el problema planteado, las h-i-p-o-t-é-t-i-c-a-s relaciones existentes entre ellos, y su comportamiento histórico.</a:t>
            </a:r>
          </a:p>
          <a:p>
            <a:pPr>
              <a:defRPr/>
            </a:pPr>
            <a:r>
              <a:rPr lang="es-AR" dirty="0"/>
              <a:t>Es conveniente preguntarse ¿hace falta construir un modelo de simulación para encontrar una acción eficientes a mi problema?. Esta pregunta es importante. Construir un modelo es un proceso largo y costoso, que no se justifica si hay otros caminos más sencillos de obtener el mismo resultado. Estos otros caminos son básicamente dos: la </a:t>
            </a:r>
            <a:r>
              <a:rPr lang="es-AR" b="1" dirty="0"/>
              <a:t>estadística </a:t>
            </a:r>
            <a:r>
              <a:rPr lang="es-AR" dirty="0"/>
              <a:t>y la </a:t>
            </a:r>
            <a:r>
              <a:rPr lang="es-AR" b="1" dirty="0"/>
              <a:t>intuición</a:t>
            </a:r>
            <a:r>
              <a:rPr lang="es-AR" dirty="0"/>
              <a:t>.</a:t>
            </a:r>
          </a:p>
          <a:p>
            <a:pPr>
              <a:defRPr/>
            </a:pPr>
            <a:r>
              <a:rPr lang="es-AR" dirty="0"/>
              <a:t>- La estadística o los métodos de cálculo numérico, son muy útiles para solucionar muchos problemas en los que: 1.- hay abundantes datos históricos, y 2.- podemos suponer que la realidad permanecerá estable. Por ejemplo, si quieres saber cuántos coches pasarán hoy por la puerta de tu casa, sólo has de disponer de los suficientes datos históricos y, si la calle no ha cambiado, podrás hacer una buena aproximación.</a:t>
            </a:r>
          </a:p>
          <a:p>
            <a:pPr>
              <a:defRPr/>
            </a:pPr>
            <a:r>
              <a:rPr lang="es-AR" dirty="0"/>
              <a:t>- Tu intuición te ha llevado hasta donde estás, y por lo tanto no la menosprecies. En muchos problemas ya intuimos acertadamente la solución como resultado de nuestra experiencia o conocimientos. La intuición es barata y rápida, sigue usándola siempre que puedas.</a:t>
            </a:r>
          </a:p>
          <a:p>
            <a:pPr>
              <a:defRPr/>
            </a:pPr>
            <a:r>
              <a:rPr lang="es-AR" dirty="0"/>
              <a:t>Sólo cuando no podamos aplicar con garantía ninguna de estas dos opciones anteriores, nos plantearemos construir un modelo de simulación.</a:t>
            </a:r>
          </a:p>
          <a:p>
            <a:pPr>
              <a:defRPr/>
            </a:pPr>
            <a:endParaRPr lang="es-AR" dirty="0"/>
          </a:p>
        </p:txBody>
      </p:sp>
      <p:sp>
        <p:nvSpPr>
          <p:cNvPr id="2150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61F440-22B4-48A1-A7A2-334FD0993224}" type="slidenum">
              <a:rPr lang="es-ES_tradnl" altLang="es-ES" smtClean="0"/>
              <a:pPr>
                <a:spcBef>
                  <a:spcPct val="0"/>
                </a:spcBef>
              </a:pPr>
              <a:t>16</a:t>
            </a:fld>
            <a:endParaRPr lang="es-ES_tradnl" alt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a:ln/>
        </p:spPr>
      </p:sp>
      <p:sp>
        <p:nvSpPr>
          <p:cNvPr id="2355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ES">
                <a:latin typeface="Arial" panose="020B0604020202020204" pitchFamily="34" charset="0"/>
              </a:rPr>
              <a:t>Se comienza por conceptualizar en una primera aproximación, un modelo mental de cómo está constituido y como funciona el sistema. En esta etapa se trata de precisar, siquiera someramente, el esqueleto básico del modelo. De acuerdo con los fines y con los límites, es preciso señalar y seleccionar aquellos elementos de la realidad que parezcan, a priori, más interesantes. Obviamente, el proceso de identificación no se cierra definitivamente una vez cubierta por primera vez la etapa, sino que hay que estar continuamente volviendo a elegir nuevos elementos, desagregando algunos de los seleccionados y rechazando otros.</a:t>
            </a:r>
          </a:p>
          <a:p>
            <a:r>
              <a:rPr lang="es-AR" altLang="es-ES">
                <a:latin typeface="Arial" panose="020B0604020202020204" pitchFamily="34" charset="0"/>
              </a:rPr>
              <a:t>	De manera instintiva e inevitable, al seleccionar los elementos se establecen relaciones entre ellos. Al menos se detectan aquellas interacciones, que de acuerdo con los esquemas teóricos o la experiencia, parecen más evidentes.</a:t>
            </a:r>
          </a:p>
          <a:p>
            <a:endParaRPr lang="es-AR" altLang="es-ES">
              <a:latin typeface="Arial" panose="020B0604020202020204" pitchFamily="34" charset="0"/>
            </a:endParaRPr>
          </a:p>
        </p:txBody>
      </p:sp>
      <p:sp>
        <p:nvSpPr>
          <p:cNvPr id="2355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DC0A9B-E787-455C-BC35-57E06B759383}" type="slidenum">
              <a:rPr lang="es-ES_tradnl" altLang="es-ES" smtClean="0"/>
              <a:pPr>
                <a:spcBef>
                  <a:spcPct val="0"/>
                </a:spcBef>
              </a:pPr>
              <a:t>17</a:t>
            </a:fld>
            <a:endParaRPr lang="es-ES_tradnl" alt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ES" dirty="0">
                <a:latin typeface="Arial" panose="020B0604020202020204" pitchFamily="34" charset="0"/>
              </a:rPr>
              <a:t>En general, si </a:t>
            </a:r>
            <a:r>
              <a:rPr lang="es-AR" altLang="es-ES" b="1" dirty="0">
                <a:latin typeface="Arial" panose="020B0604020202020204" pitchFamily="34" charset="0"/>
              </a:rPr>
              <a:t>A y B son dos</a:t>
            </a:r>
          </a:p>
          <a:p>
            <a:r>
              <a:rPr lang="es-AR" altLang="es-ES" dirty="0">
                <a:latin typeface="Arial" panose="020B0604020202020204" pitchFamily="34" charset="0"/>
              </a:rPr>
              <a:t>partes de un sistema, el hecho de que </a:t>
            </a:r>
            <a:r>
              <a:rPr lang="es-AR" altLang="es-ES" b="1" dirty="0">
                <a:latin typeface="Arial" panose="020B0604020202020204" pitchFamily="34" charset="0"/>
              </a:rPr>
              <a:t>A influya sobre B se representa</a:t>
            </a:r>
          </a:p>
          <a:p>
            <a:r>
              <a:rPr lang="es-AR" altLang="es-ES" dirty="0">
                <a:latin typeface="Arial" panose="020B0604020202020204" pitchFamily="34" charset="0"/>
              </a:rPr>
              <a:t>mediante un flecha de la forma </a:t>
            </a:r>
            <a:r>
              <a:rPr lang="es-AR" altLang="es-ES" b="1" dirty="0">
                <a:latin typeface="Arial" panose="020B0604020202020204" pitchFamily="34" charset="0"/>
              </a:rPr>
              <a:t>A B e indica que B es una función</a:t>
            </a:r>
          </a:p>
          <a:p>
            <a:r>
              <a:rPr lang="es-AR" altLang="es-ES" dirty="0">
                <a:latin typeface="Arial" panose="020B0604020202020204" pitchFamily="34" charset="0"/>
              </a:rPr>
              <a:t>de </a:t>
            </a:r>
            <a:r>
              <a:rPr lang="es-AR" altLang="es-ES" b="1" dirty="0">
                <a:latin typeface="Arial" panose="020B0604020202020204" pitchFamily="34" charset="0"/>
              </a:rPr>
              <a:t>A, es decir B = ƒ(A), aunque no conozcamos la forma matemática</a:t>
            </a:r>
          </a:p>
          <a:p>
            <a:r>
              <a:rPr lang="es-AR" altLang="es-ES" dirty="0">
                <a:latin typeface="Arial" panose="020B0604020202020204" pitchFamily="34" charset="0"/>
              </a:rPr>
              <a:t>exacta de la función.</a:t>
            </a:r>
          </a:p>
          <a:p>
            <a:r>
              <a:rPr lang="es-AR" altLang="es-ES" dirty="0">
                <a:latin typeface="Arial" panose="020B0604020202020204" pitchFamily="34" charset="0"/>
              </a:rPr>
              <a:t>El conjunto de las relaciones entre los elementos de un sistema</a:t>
            </a:r>
          </a:p>
          <a:p>
            <a:r>
              <a:rPr lang="es-AR" altLang="es-ES" dirty="0">
                <a:latin typeface="Arial" panose="020B0604020202020204" pitchFamily="34" charset="0"/>
              </a:rPr>
              <a:t>recibe la denominación de estructura del sistema y se representa mediante</a:t>
            </a:r>
          </a:p>
          <a:p>
            <a:r>
              <a:rPr lang="es-AR" altLang="es-ES" dirty="0">
                <a:latin typeface="Arial" panose="020B0604020202020204" pitchFamily="34" charset="0"/>
              </a:rPr>
              <a:t>el diagrama de influencias o causal.</a:t>
            </a:r>
          </a:p>
          <a:p>
            <a:endParaRPr lang="es-AR" altLang="es-ES" dirty="0">
              <a:latin typeface="Arial" panose="020B0604020202020204" pitchFamily="34" charset="0"/>
            </a:endParaRPr>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F4D6BE-3DDE-4FB9-85DC-A72FC34D52FA}" type="slidenum">
              <a:rPr lang="es-ES_tradnl" altLang="es-ES" smtClean="0"/>
              <a:pPr>
                <a:spcBef>
                  <a:spcPct val="0"/>
                </a:spcBef>
              </a:pPr>
              <a:t>18</a:t>
            </a:fld>
            <a:endParaRPr lang="es-ES_tradnl" alt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70000" lnSpcReduction="20000"/>
          </a:bodyPr>
          <a:lstStyle/>
          <a:p>
            <a:pPr>
              <a:defRPr/>
            </a:pPr>
            <a:r>
              <a:rPr lang="es-AR" dirty="0"/>
              <a:t>El proceso que</a:t>
            </a:r>
          </a:p>
          <a:p>
            <a:pPr>
              <a:defRPr/>
            </a:pPr>
            <a:r>
              <a:rPr lang="es-AR" dirty="0"/>
              <a:t>tiene lugar lo describiríamos como sigue: el agente (el que llena el vaso)</a:t>
            </a:r>
          </a:p>
          <a:p>
            <a:pPr>
              <a:defRPr/>
            </a:pPr>
            <a:r>
              <a:rPr lang="es-AR" dirty="0"/>
              <a:t>compara el nivel alcanzado en el vaso con el nivel deseado, si existe influencias. </a:t>
            </a:r>
          </a:p>
          <a:p>
            <a:pPr>
              <a:defRPr/>
            </a:pPr>
            <a:r>
              <a:rPr lang="es-AR" dirty="0"/>
              <a:t>Es lo que se conoce como un bucle de realimentación,</a:t>
            </a:r>
          </a:p>
          <a:p>
            <a:pPr>
              <a:defRPr/>
            </a:pPr>
            <a:r>
              <a:rPr lang="es-AR" dirty="0"/>
              <a:t>que es un elemento básico en la estructura del sistema</a:t>
            </a:r>
          </a:p>
          <a:p>
            <a:pPr>
              <a:defRPr/>
            </a:pPr>
            <a:r>
              <a:rPr lang="es-AR" dirty="0"/>
              <a:t>discrepancia actúa sobre el grifo, con lo que se influye sobre el nivel</a:t>
            </a:r>
          </a:p>
          <a:p>
            <a:pPr>
              <a:defRPr/>
            </a:pPr>
            <a:r>
              <a:rPr lang="es-AR" dirty="0"/>
              <a:t>alcanzado, que es de nuevo comparado (en realidad se trata de un proceso</a:t>
            </a:r>
          </a:p>
          <a:p>
            <a:pPr>
              <a:defRPr/>
            </a:pPr>
            <a:r>
              <a:rPr lang="es-AR" dirty="0"/>
              <a:t>continuo) con el nivel deseado; según disminuya la discrepancia, se</a:t>
            </a:r>
          </a:p>
          <a:p>
            <a:pPr>
              <a:defRPr/>
            </a:pPr>
            <a:r>
              <a:rPr lang="es-AR" dirty="0"/>
              <a:t>irá cerrando el grifo, hasta que al anularse esta, se cierre definitivamente.</a:t>
            </a:r>
          </a:p>
          <a:p>
            <a:pPr>
              <a:defRPr/>
            </a:pPr>
            <a:r>
              <a:rPr lang="es-AR" dirty="0"/>
              <a:t>El proceso así descrito se puede representar de forma más sintética</a:t>
            </a:r>
          </a:p>
          <a:p>
            <a:pPr>
              <a:defRPr/>
            </a:pPr>
            <a:r>
              <a:rPr lang="es-AR" dirty="0"/>
              <a:t>mediante un diagrama como el que se superpone en la Figura</a:t>
            </a:r>
          </a:p>
          <a:p>
            <a:pPr>
              <a:defRPr/>
            </a:pPr>
            <a:r>
              <a:rPr lang="es-AR" dirty="0"/>
              <a:t>3a. En este diagrama se indican los hitos más importantes que intervienen</a:t>
            </a:r>
          </a:p>
          <a:p>
            <a:pPr>
              <a:defRPr/>
            </a:pPr>
            <a:r>
              <a:rPr lang="es-AR" dirty="0"/>
              <a:t>en el proceso, de acuerdo con la descripción anterior, y que</a:t>
            </a:r>
          </a:p>
          <a:p>
            <a:pPr>
              <a:defRPr/>
            </a:pPr>
            <a:r>
              <a:rPr lang="es-AR" dirty="0"/>
              <a:t>son el nivel alcanzado en el vaso, la discrepancia entre ese nivel y el</a:t>
            </a:r>
          </a:p>
          <a:p>
            <a:pPr>
              <a:defRPr/>
            </a:pPr>
            <a:r>
              <a:rPr lang="es-AR" dirty="0"/>
              <a:t>deseado, y el flujo de agua que modifica aquel nivel. Estos elementos</a:t>
            </a:r>
          </a:p>
          <a:p>
            <a:pPr>
              <a:defRPr/>
            </a:pPr>
            <a:r>
              <a:rPr lang="es-AR" dirty="0"/>
              <a:t>básicos del proceso están unidos entre sí mediante flechas que indican las influencias que se establecen entre ellos. Por ejemplo, el nivel</a:t>
            </a:r>
          </a:p>
          <a:p>
            <a:pPr>
              <a:defRPr/>
            </a:pPr>
            <a:r>
              <a:rPr lang="es-AR" dirty="0"/>
              <a:t>alcanzado depende del flujo de agua o, lo que es lo mismo, el flujo de</a:t>
            </a:r>
          </a:p>
          <a:p>
            <a:pPr>
              <a:defRPr/>
            </a:pPr>
            <a:r>
              <a:rPr lang="es-AR" dirty="0"/>
              <a:t>agua influye sobre el nivel alcanzado, lo que se indica, en el diagrama,</a:t>
            </a:r>
          </a:p>
          <a:p>
            <a:pPr>
              <a:defRPr/>
            </a:pPr>
            <a:r>
              <a:rPr lang="es-AR" dirty="0"/>
              <a:t>mediante una flecha que va desde «flujo de agua» a «nivel» alcanzado.</a:t>
            </a:r>
          </a:p>
          <a:p>
            <a:pPr>
              <a:defRPr/>
            </a:pPr>
            <a:r>
              <a:rPr lang="es-AR" dirty="0"/>
              <a:t>Esta relación de influencia se escribe:</a:t>
            </a:r>
          </a:p>
          <a:p>
            <a:pPr>
              <a:defRPr/>
            </a:pPr>
            <a:r>
              <a:rPr lang="es-AR" dirty="0"/>
              <a:t>FLUJO DE AGUA NIVEL</a:t>
            </a:r>
          </a:p>
          <a:p>
            <a:pPr>
              <a:defRPr/>
            </a:pPr>
            <a:r>
              <a:rPr lang="es-AR" dirty="0"/>
              <a:t>De forma análoga, la «discrepancia» se determina a partir del</a:t>
            </a:r>
          </a:p>
          <a:p>
            <a:pPr>
              <a:defRPr/>
            </a:pPr>
            <a:r>
              <a:rPr lang="es-AR" dirty="0"/>
              <a:t>«nivel deseado» y del «nivel» alcanzado (en realidad es la diferencia</a:t>
            </a:r>
          </a:p>
          <a:p>
            <a:pPr>
              <a:defRPr/>
            </a:pPr>
            <a:r>
              <a:rPr lang="es-AR" dirty="0"/>
              <a:t>entre ambas). Por último, la «discrepancia» determina el «flujo de</a:t>
            </a:r>
          </a:p>
          <a:p>
            <a:pPr>
              <a:defRPr/>
            </a:pPr>
            <a:r>
              <a:rPr lang="es-AR" dirty="0"/>
              <a:t>agua». Articulando todas las relaciones de influencia se tiene el diagrama</a:t>
            </a:r>
          </a:p>
          <a:p>
            <a:pPr>
              <a:defRPr/>
            </a:pPr>
            <a:r>
              <a:rPr lang="es-AR" dirty="0"/>
              <a:t>de la Figura 3a.</a:t>
            </a:r>
          </a:p>
          <a:p>
            <a:pPr>
              <a:defRPr/>
            </a:pPr>
            <a:r>
              <a:rPr lang="es-AR" dirty="0"/>
              <a:t>En esta figura se observa que las flechas que unen la discrepancia</a:t>
            </a:r>
          </a:p>
          <a:p>
            <a:pPr>
              <a:defRPr/>
            </a:pPr>
            <a:r>
              <a:rPr lang="es-AR" dirty="0"/>
              <a:t>con el flujo de agua, éste con el nivel alcanzado, para acabar</a:t>
            </a:r>
          </a:p>
          <a:p>
            <a:pPr>
              <a:defRPr/>
            </a:pPr>
            <a:r>
              <a:rPr lang="es-AR" dirty="0"/>
              <a:t>de nuevo en la discrepancia, forman una cadena circular o cerrada de</a:t>
            </a:r>
          </a:p>
        </p:txBody>
      </p:sp>
      <p:sp>
        <p:nvSpPr>
          <p:cNvPr id="27652"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2F4DFE-977A-4B7F-A85F-4E99E45C183C}" type="slidenum">
              <a:rPr lang="es-ES_tradnl" altLang="es-ES" smtClean="0"/>
              <a:pPr>
                <a:spcBef>
                  <a:spcPct val="0"/>
                </a:spcBef>
              </a:pPr>
              <a:t>19</a:t>
            </a:fld>
            <a:endParaRPr lang="es-ES_tradnl" alt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ES">
                <a:latin typeface="Arial" panose="020B0604020202020204" pitchFamily="34" charset="0"/>
              </a:rPr>
              <a:t>En general, si </a:t>
            </a:r>
            <a:r>
              <a:rPr lang="es-AR" altLang="es-ES" b="1">
                <a:latin typeface="Arial" panose="020B0604020202020204" pitchFamily="34" charset="0"/>
              </a:rPr>
              <a:t>A y B son dos</a:t>
            </a:r>
          </a:p>
          <a:p>
            <a:r>
              <a:rPr lang="es-AR" altLang="es-ES">
                <a:latin typeface="Arial" panose="020B0604020202020204" pitchFamily="34" charset="0"/>
              </a:rPr>
              <a:t>partes de un sistema, el hecho de que </a:t>
            </a:r>
            <a:r>
              <a:rPr lang="es-AR" altLang="es-ES" b="1">
                <a:latin typeface="Arial" panose="020B0604020202020204" pitchFamily="34" charset="0"/>
              </a:rPr>
              <a:t>A influya sobre B se representa</a:t>
            </a:r>
          </a:p>
          <a:p>
            <a:r>
              <a:rPr lang="es-AR" altLang="es-ES">
                <a:latin typeface="Arial" panose="020B0604020202020204" pitchFamily="34" charset="0"/>
              </a:rPr>
              <a:t>mediante un flecha de la forma </a:t>
            </a:r>
            <a:r>
              <a:rPr lang="es-AR" altLang="es-ES" b="1">
                <a:latin typeface="Arial" panose="020B0604020202020204" pitchFamily="34" charset="0"/>
              </a:rPr>
              <a:t>A B e indica que B es una función</a:t>
            </a:r>
          </a:p>
          <a:p>
            <a:r>
              <a:rPr lang="es-AR" altLang="es-ES">
                <a:latin typeface="Arial" panose="020B0604020202020204" pitchFamily="34" charset="0"/>
              </a:rPr>
              <a:t>de </a:t>
            </a:r>
            <a:r>
              <a:rPr lang="es-AR" altLang="es-ES" b="1">
                <a:latin typeface="Arial" panose="020B0604020202020204" pitchFamily="34" charset="0"/>
              </a:rPr>
              <a:t>A, es decir B = ƒ(A), aunque no conozcamos la forma matemática</a:t>
            </a:r>
          </a:p>
          <a:p>
            <a:r>
              <a:rPr lang="es-AR" altLang="es-ES">
                <a:latin typeface="Arial" panose="020B0604020202020204" pitchFamily="34" charset="0"/>
              </a:rPr>
              <a:t>exacta de la función.</a:t>
            </a:r>
          </a:p>
          <a:p>
            <a:r>
              <a:rPr lang="es-AR" altLang="es-ES">
                <a:latin typeface="Arial" panose="020B0604020202020204" pitchFamily="34" charset="0"/>
              </a:rPr>
              <a:t>El conjunto de las relaciones entre los elementos de un sistema</a:t>
            </a:r>
          </a:p>
          <a:p>
            <a:r>
              <a:rPr lang="es-AR" altLang="es-ES">
                <a:latin typeface="Arial" panose="020B0604020202020204" pitchFamily="34" charset="0"/>
              </a:rPr>
              <a:t>recibe la denominación de estructura del sistema y se representa mediante</a:t>
            </a:r>
          </a:p>
          <a:p>
            <a:r>
              <a:rPr lang="es-AR" altLang="es-ES">
                <a:latin typeface="Arial" panose="020B0604020202020204" pitchFamily="34" charset="0"/>
              </a:rPr>
              <a:t>el diagrama de influencias o causal.</a:t>
            </a:r>
          </a:p>
          <a:p>
            <a:r>
              <a:rPr lang="es-AR" altLang="es-ES">
                <a:latin typeface="Arial" panose="020B0604020202020204" pitchFamily="34" charset="0"/>
              </a:rPr>
              <a:t>El concepto de bucle es muy útil porque nos permite partir desde la estructura del sistema que analizamos y llegar hasta su comportamiento dinámico. Si un sistema oscila persistentemente, o se halla en equilibrio, o decae con rapidez, podemos identificar las razones estructurales y decidir como modificar los bucles causales que lo van a alterar. La aplicación de esta forma de actuar se extiende desde el control de un proceso industrial, al seguimiento de la diabetes o el cáncer, variaciones de los precios de las materias primas y el crecimiento económico.</a:t>
            </a:r>
          </a:p>
          <a:p>
            <a:r>
              <a:rPr lang="es-AR" altLang="es-ES">
                <a:latin typeface="Arial" panose="020B0604020202020204" pitchFamily="34" charset="0"/>
              </a:rPr>
              <a:t>Pero la utilidad más importante de esta concepción es comprender </a:t>
            </a:r>
            <a:r>
              <a:rPr lang="es-AR" altLang="es-ES" b="1">
                <a:latin typeface="Arial" panose="020B0604020202020204" pitchFamily="34" charset="0"/>
              </a:rPr>
              <a:t>como la estructura de los sistemas provoca su comportamiento. </a:t>
            </a:r>
            <a:r>
              <a:rPr lang="es-AR" altLang="es-ES">
                <a:latin typeface="Arial" panose="020B0604020202020204" pitchFamily="34" charset="0"/>
              </a:rPr>
              <a:t>Identificar que la causa de los problemas no es algo externo al sistema no suele ser muy popular, ya que es más fácil achacarlo a factores externos e incontrolables por nosotros. Lo que ocurre es que si el mismo que expone el argumento de la causa externa cree verdaderamente en lo que dice, no podrá identificar la verdadera causa del problema -dentro del sistema - y obtener los resultados deseados. Si el sistema tiene los elementos que causan el problema también tiene la forma en la que se puede solucionar.</a:t>
            </a:r>
          </a:p>
          <a:p>
            <a:r>
              <a:rPr lang="es-AR" altLang="es-ES">
                <a:latin typeface="Arial" panose="020B0604020202020204" pitchFamily="34" charset="0"/>
              </a:rPr>
              <a:t>Por último, señalar que </a:t>
            </a:r>
            <a:r>
              <a:rPr lang="es-AR" altLang="es-ES" b="1">
                <a:latin typeface="Arial" panose="020B0604020202020204" pitchFamily="34" charset="0"/>
              </a:rPr>
              <a:t>el diagrama causal es de gran importancia para la explicación del modelo final al usuario</a:t>
            </a:r>
            <a:r>
              <a:rPr lang="es-AR" altLang="es-ES">
                <a:latin typeface="Arial" panose="020B0604020202020204" pitchFamily="34" charset="0"/>
              </a:rPr>
              <a:t>, si este no está familiarizado con esta técnica lo cual suele ser usual.</a:t>
            </a:r>
          </a:p>
          <a:p>
            <a:endParaRPr lang="es-AR" altLang="es-ES">
              <a:latin typeface="Arial" panose="020B0604020202020204" pitchFamily="34" charset="0"/>
            </a:endParaRPr>
          </a:p>
        </p:txBody>
      </p:sp>
      <p:sp>
        <p:nvSpPr>
          <p:cNvPr id="2970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DF7068-55B1-4348-B2A2-1F44D404C0BB}" type="slidenum">
              <a:rPr lang="es-ES_tradnl" altLang="es-ES" smtClean="0"/>
              <a:pPr>
                <a:spcBef>
                  <a:spcPct val="0"/>
                </a:spcBef>
              </a:pPr>
              <a:t>20</a:t>
            </a:fld>
            <a:endParaRPr lang="es-ES_tradnl" alt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ES" dirty="0">
                <a:latin typeface="Arial" panose="020B0604020202020204" pitchFamily="34" charset="0"/>
              </a:rPr>
              <a:t>La estructura interna determina el comportamiento de los sistemas, y así podemos establecer una tipología de la estructura de los sistemas atendiendo al comportamiento que nos muestran. Esto es especialmente útil ya que nos permite avanzar en nuestro análisis en una dirección perfectamente conocida, ya que buscaremos aquella estructura-tipo que nos provoca el comportamiento observado.</a:t>
            </a:r>
          </a:p>
          <a:p>
            <a:r>
              <a:rPr lang="es-AR" altLang="es-ES" b="1" dirty="0">
                <a:latin typeface="Arial" panose="020B0604020202020204" pitchFamily="34" charset="0"/>
              </a:rPr>
              <a:t>Sistemas estables e inestables</a:t>
            </a:r>
            <a:endParaRPr lang="es-AR" altLang="es-ES" dirty="0">
              <a:latin typeface="Arial" panose="020B0604020202020204" pitchFamily="34" charset="0"/>
            </a:endParaRPr>
          </a:p>
          <a:p>
            <a:r>
              <a:rPr lang="es-AR" altLang="es-ES" b="1" dirty="0">
                <a:latin typeface="Arial" panose="020B0604020202020204" pitchFamily="34" charset="0"/>
              </a:rPr>
              <a:t>Un sistema es estable cuando se halla formado o dominado por un bucle negativo, y es inestable cuando el bucle es positivo. </a:t>
            </a:r>
            <a:r>
              <a:rPr lang="es-AR" altLang="es-ES" dirty="0">
                <a:latin typeface="Arial" panose="020B0604020202020204" pitchFamily="34" charset="0"/>
              </a:rPr>
              <a:t>Es decir, cuando en el bucle dominante haya un numero impar de relaciones negativas, tendremos un bucle negativo, y el sistema será estable. La estructura básica de los sistema estables está formada por un </a:t>
            </a:r>
            <a:r>
              <a:rPr lang="es-AR" altLang="es-ES" b="1" dirty="0">
                <a:latin typeface="Arial" panose="020B0604020202020204" pitchFamily="34" charset="0"/>
              </a:rPr>
              <a:t>Estado Deseado </a:t>
            </a:r>
            <a:r>
              <a:rPr lang="es-AR" altLang="es-ES" dirty="0">
                <a:latin typeface="Arial" panose="020B0604020202020204" pitchFamily="34" charset="0"/>
              </a:rPr>
              <a:t>y por un </a:t>
            </a:r>
            <a:r>
              <a:rPr lang="es-AR" altLang="es-ES" b="1" dirty="0">
                <a:latin typeface="Arial" panose="020B0604020202020204" pitchFamily="34" charset="0"/>
              </a:rPr>
              <a:t>Estado Real </a:t>
            </a:r>
            <a:r>
              <a:rPr lang="es-AR" altLang="es-ES" dirty="0">
                <a:latin typeface="Arial" panose="020B0604020202020204" pitchFamily="34" charset="0"/>
              </a:rPr>
              <a:t>del sistema, estos dos estados se comparan(</a:t>
            </a:r>
            <a:r>
              <a:rPr lang="es-AR" altLang="es-ES" b="1" dirty="0">
                <a:latin typeface="Arial" panose="020B0604020202020204" pitchFamily="34" charset="0"/>
              </a:rPr>
              <a:t>Diferencia</a:t>
            </a:r>
            <a:r>
              <a:rPr lang="es-AR" altLang="es-ES" dirty="0">
                <a:latin typeface="Arial" panose="020B0604020202020204" pitchFamily="34" charset="0"/>
              </a:rPr>
              <a:t>), y en base a este valor el sistema toma una </a:t>
            </a:r>
            <a:r>
              <a:rPr lang="es-AR" altLang="es-ES" b="1" dirty="0">
                <a:latin typeface="Arial" panose="020B0604020202020204" pitchFamily="34" charset="0"/>
              </a:rPr>
              <a:t>Acción </a:t>
            </a:r>
            <a:r>
              <a:rPr lang="es-AR" altLang="es-ES" dirty="0">
                <a:latin typeface="Arial" panose="020B0604020202020204" pitchFamily="34" charset="0"/>
              </a:rPr>
              <a:t>para igualar el Estado Real al Deseado.</a:t>
            </a:r>
          </a:p>
          <a:p>
            <a:endParaRPr lang="es-AR" altLang="es-ES" dirty="0">
              <a:latin typeface="Arial" panose="020B0604020202020204" pitchFamily="34" charset="0"/>
            </a:endParaRPr>
          </a:p>
        </p:txBody>
      </p:sp>
      <p:sp>
        <p:nvSpPr>
          <p:cNvPr id="3174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7FD297-0FDB-4834-B743-62E432C67885}" type="slidenum">
              <a:rPr lang="es-ES_tradnl" altLang="es-ES" smtClean="0"/>
              <a:pPr>
                <a:spcBef>
                  <a:spcPct val="0"/>
                </a:spcBef>
              </a:pPr>
              <a:t>22</a:t>
            </a:fld>
            <a:endParaRPr lang="es-ES_tradnl"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s-AR" altLang="es-ES" sz="2400">
                <a:latin typeface="Times New Roman" panose="02020603050405020304"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s-AR" altLang="es-ES" sz="2400">
                <a:latin typeface="Times New Roman" panose="02020603050405020304" pitchFamily="18" charset="0"/>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6750 w 4917"/>
                <a:gd name="T3" fmla="*/ 0 h 1000"/>
                <a:gd name="T4" fmla="*/ 7515 w 4917"/>
                <a:gd name="T5" fmla="*/ 765 h 1000"/>
                <a:gd name="T6" fmla="*/ 6751 w 4917"/>
                <a:gd name="T7" fmla="*/ 1529 h 1000"/>
                <a:gd name="T8" fmla="*/ 0 w 4917"/>
                <a:gd name="T9" fmla="*/ 1529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5127" name="Rectangle 7"/>
          <p:cNvSpPr>
            <a:spLocks noGrp="1" noChangeArrowheads="1"/>
          </p:cNvSpPr>
          <p:nvPr>
            <p:ph type="ctrTitle"/>
          </p:nvPr>
        </p:nvSpPr>
        <p:spPr>
          <a:xfrm>
            <a:off x="228600" y="1427163"/>
            <a:ext cx="8077200" cy="1609725"/>
          </a:xfrm>
        </p:spPr>
        <p:txBody>
          <a:bodyPr/>
          <a:lstStyle>
            <a:lvl1pPr>
              <a:defRPr sz="4600"/>
            </a:lvl1pPr>
          </a:lstStyle>
          <a:p>
            <a:r>
              <a:rPr lang="es-ES_tradnl"/>
              <a:t>Haga clic para cambiar el estilo de título	</a:t>
            </a:r>
          </a:p>
        </p:txBody>
      </p:sp>
      <p:sp>
        <p:nvSpPr>
          <p:cNvPr id="51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s-ES_tradnl"/>
              <a:t>Haga clic para modificar el estilo de subtítulo del patrón</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fld id="{600460B5-7ECD-400E-A4F9-9DF2171EC680}" type="datetime10">
              <a:rPr lang="es-AR" smtClean="0"/>
              <a:t>20:23</a:t>
            </a:fld>
            <a:endParaRPr lang="es-ES_tradnl"/>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r>
              <a:rPr lang="es-ES_tradnl"/>
              <a:t>Durán 2019</a:t>
            </a:r>
          </a:p>
        </p:txBody>
      </p:sp>
      <p:sp>
        <p:nvSpPr>
          <p:cNvPr id="11" name="Rectangle 11"/>
          <p:cNvSpPr>
            <a:spLocks noGrp="1" noChangeArrowheads="1"/>
          </p:cNvSpPr>
          <p:nvPr>
            <p:ph type="sldNum" sz="quarter" idx="12"/>
          </p:nvPr>
        </p:nvSpPr>
        <p:spPr>
          <a:xfrm>
            <a:off x="6553200" y="6248400"/>
            <a:ext cx="2133600" cy="471488"/>
          </a:xfrm>
        </p:spPr>
        <p:txBody>
          <a:bodyPr/>
          <a:lstStyle>
            <a:lvl1pPr>
              <a:defRPr/>
            </a:lvl1pPr>
          </a:lstStyle>
          <a:p>
            <a:pPr>
              <a:defRPr/>
            </a:pPr>
            <a:fld id="{51293AB8-91EB-404B-817F-15A159E3F50E}" type="slidenum">
              <a:rPr lang="es-ES_tradnl" altLang="es-ES"/>
              <a:pPr>
                <a:defRPr/>
              </a:pPr>
              <a:t>‹Nº›</a:t>
            </a:fld>
            <a:endParaRPr lang="es-ES_tradnl" altLang="es-ES"/>
          </a:p>
        </p:txBody>
      </p:sp>
    </p:spTree>
    <p:extLst>
      <p:ext uri="{BB962C8B-B14F-4D97-AF65-F5344CB8AC3E}">
        <p14:creationId xmlns:p14="http://schemas.microsoft.com/office/powerpoint/2010/main" val="236190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fld id="{EB2F30D4-53A0-4F39-84CE-A1D87AF2F74E}" type="datetime10">
              <a:rPr lang="es-AR" smtClean="0"/>
              <a:t>20:23</a:t>
            </a:fld>
            <a:endParaRPr lang="es-ES_tradnl"/>
          </a:p>
        </p:txBody>
      </p:sp>
      <p:sp>
        <p:nvSpPr>
          <p:cNvPr id="5" name="Rectangle 9"/>
          <p:cNvSpPr>
            <a:spLocks noGrp="1" noChangeArrowheads="1"/>
          </p:cNvSpPr>
          <p:nvPr>
            <p:ph type="ftr" sz="quarter" idx="11"/>
          </p:nvPr>
        </p:nvSpPr>
        <p:spPr>
          <a:ln/>
        </p:spPr>
        <p:txBody>
          <a:bodyPr/>
          <a:lstStyle>
            <a:lvl1pPr>
              <a:defRPr/>
            </a:lvl1pPr>
          </a:lstStyle>
          <a:p>
            <a:pPr>
              <a:defRPr/>
            </a:pPr>
            <a:r>
              <a:rPr lang="es-ES_tradnl"/>
              <a:t>Durán 2019</a:t>
            </a:r>
          </a:p>
        </p:txBody>
      </p:sp>
      <p:sp>
        <p:nvSpPr>
          <p:cNvPr id="6" name="Rectangle 10"/>
          <p:cNvSpPr>
            <a:spLocks noGrp="1" noChangeArrowheads="1"/>
          </p:cNvSpPr>
          <p:nvPr>
            <p:ph type="sldNum" sz="quarter" idx="12"/>
          </p:nvPr>
        </p:nvSpPr>
        <p:spPr>
          <a:ln/>
        </p:spPr>
        <p:txBody>
          <a:bodyPr/>
          <a:lstStyle>
            <a:lvl1pPr>
              <a:defRPr/>
            </a:lvl1pPr>
          </a:lstStyle>
          <a:p>
            <a:pPr>
              <a:defRPr/>
            </a:pPr>
            <a:fld id="{10B1FDC1-9042-4C34-9ABE-415DF3E6981C}" type="slidenum">
              <a:rPr lang="es-ES_tradnl" altLang="es-ES"/>
              <a:pPr>
                <a:defRPr/>
              </a:pPr>
              <a:t>‹Nº›</a:t>
            </a:fld>
            <a:endParaRPr lang="es-ES_tradnl" altLang="es-ES"/>
          </a:p>
        </p:txBody>
      </p:sp>
    </p:spTree>
    <p:extLst>
      <p:ext uri="{BB962C8B-B14F-4D97-AF65-F5344CB8AC3E}">
        <p14:creationId xmlns:p14="http://schemas.microsoft.com/office/powerpoint/2010/main" val="338180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450013" y="228600"/>
            <a:ext cx="2084387" cy="579120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195263" y="228600"/>
            <a:ext cx="6102350" cy="57912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fld id="{DA1DBF1F-A105-42F1-8037-B8899FE4C90E}" type="datetime10">
              <a:rPr lang="es-AR" smtClean="0"/>
              <a:t>20:23</a:t>
            </a:fld>
            <a:endParaRPr lang="es-ES_tradnl"/>
          </a:p>
        </p:txBody>
      </p:sp>
      <p:sp>
        <p:nvSpPr>
          <p:cNvPr id="5" name="Rectangle 9"/>
          <p:cNvSpPr>
            <a:spLocks noGrp="1" noChangeArrowheads="1"/>
          </p:cNvSpPr>
          <p:nvPr>
            <p:ph type="ftr" sz="quarter" idx="11"/>
          </p:nvPr>
        </p:nvSpPr>
        <p:spPr>
          <a:ln/>
        </p:spPr>
        <p:txBody>
          <a:bodyPr/>
          <a:lstStyle>
            <a:lvl1pPr>
              <a:defRPr/>
            </a:lvl1pPr>
          </a:lstStyle>
          <a:p>
            <a:pPr>
              <a:defRPr/>
            </a:pPr>
            <a:r>
              <a:rPr lang="es-ES_tradnl"/>
              <a:t>Durán 2019</a:t>
            </a:r>
          </a:p>
        </p:txBody>
      </p:sp>
      <p:sp>
        <p:nvSpPr>
          <p:cNvPr id="6" name="Rectangle 10"/>
          <p:cNvSpPr>
            <a:spLocks noGrp="1" noChangeArrowheads="1"/>
          </p:cNvSpPr>
          <p:nvPr>
            <p:ph type="sldNum" sz="quarter" idx="12"/>
          </p:nvPr>
        </p:nvSpPr>
        <p:spPr>
          <a:ln/>
        </p:spPr>
        <p:txBody>
          <a:bodyPr/>
          <a:lstStyle>
            <a:lvl1pPr>
              <a:defRPr/>
            </a:lvl1pPr>
          </a:lstStyle>
          <a:p>
            <a:pPr>
              <a:defRPr/>
            </a:pPr>
            <a:fld id="{D06B40C5-1B4D-4DA4-9908-4276B9337C5B}" type="slidenum">
              <a:rPr lang="es-ES_tradnl" altLang="es-ES"/>
              <a:pPr>
                <a:defRPr/>
              </a:pPr>
              <a:t>‹Nº›</a:t>
            </a:fld>
            <a:endParaRPr lang="es-ES_tradnl" altLang="es-ES"/>
          </a:p>
        </p:txBody>
      </p:sp>
    </p:spTree>
    <p:extLst>
      <p:ext uri="{BB962C8B-B14F-4D97-AF65-F5344CB8AC3E}">
        <p14:creationId xmlns:p14="http://schemas.microsoft.com/office/powerpoint/2010/main" val="274579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fld id="{95167D19-CC47-4815-9AC7-F353B362C9B2}" type="datetime10">
              <a:rPr lang="es-AR" smtClean="0"/>
              <a:t>20:23</a:t>
            </a:fld>
            <a:endParaRPr lang="es-ES_tradnl"/>
          </a:p>
        </p:txBody>
      </p:sp>
      <p:sp>
        <p:nvSpPr>
          <p:cNvPr id="5" name="Rectangle 9"/>
          <p:cNvSpPr>
            <a:spLocks noGrp="1" noChangeArrowheads="1"/>
          </p:cNvSpPr>
          <p:nvPr>
            <p:ph type="ftr" sz="quarter" idx="11"/>
          </p:nvPr>
        </p:nvSpPr>
        <p:spPr>
          <a:ln/>
        </p:spPr>
        <p:txBody>
          <a:bodyPr/>
          <a:lstStyle>
            <a:lvl1pPr>
              <a:defRPr/>
            </a:lvl1pPr>
          </a:lstStyle>
          <a:p>
            <a:pPr>
              <a:defRPr/>
            </a:pPr>
            <a:r>
              <a:rPr lang="es-ES_tradnl"/>
              <a:t>Durán 2019</a:t>
            </a:r>
          </a:p>
        </p:txBody>
      </p:sp>
      <p:sp>
        <p:nvSpPr>
          <p:cNvPr id="6" name="Rectangle 10"/>
          <p:cNvSpPr>
            <a:spLocks noGrp="1" noChangeArrowheads="1"/>
          </p:cNvSpPr>
          <p:nvPr>
            <p:ph type="sldNum" sz="quarter" idx="12"/>
          </p:nvPr>
        </p:nvSpPr>
        <p:spPr>
          <a:ln/>
        </p:spPr>
        <p:txBody>
          <a:bodyPr/>
          <a:lstStyle>
            <a:lvl1pPr>
              <a:defRPr/>
            </a:lvl1pPr>
          </a:lstStyle>
          <a:p>
            <a:pPr>
              <a:defRPr/>
            </a:pPr>
            <a:fld id="{AC90336E-244D-45F3-85C2-ED8CDA1B3A2B}" type="slidenum">
              <a:rPr lang="es-ES_tradnl" altLang="es-ES"/>
              <a:pPr>
                <a:defRPr/>
              </a:pPr>
              <a:t>‹Nº›</a:t>
            </a:fld>
            <a:endParaRPr lang="es-ES_tradnl" altLang="es-ES"/>
          </a:p>
        </p:txBody>
      </p:sp>
    </p:spTree>
    <p:extLst>
      <p:ext uri="{BB962C8B-B14F-4D97-AF65-F5344CB8AC3E}">
        <p14:creationId xmlns:p14="http://schemas.microsoft.com/office/powerpoint/2010/main" val="257714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8"/>
          <p:cNvSpPr>
            <a:spLocks noGrp="1" noChangeArrowheads="1"/>
          </p:cNvSpPr>
          <p:nvPr>
            <p:ph type="dt" sz="half" idx="10"/>
          </p:nvPr>
        </p:nvSpPr>
        <p:spPr>
          <a:ln/>
        </p:spPr>
        <p:txBody>
          <a:bodyPr/>
          <a:lstStyle>
            <a:lvl1pPr>
              <a:defRPr/>
            </a:lvl1pPr>
          </a:lstStyle>
          <a:p>
            <a:pPr>
              <a:defRPr/>
            </a:pPr>
            <a:fld id="{BD6E4A20-D36E-46BE-8BA4-3C2553818B3F}" type="datetime10">
              <a:rPr lang="es-AR" smtClean="0"/>
              <a:t>20:23</a:t>
            </a:fld>
            <a:endParaRPr lang="es-ES_tradnl"/>
          </a:p>
        </p:txBody>
      </p:sp>
      <p:sp>
        <p:nvSpPr>
          <p:cNvPr id="5" name="Rectangle 9"/>
          <p:cNvSpPr>
            <a:spLocks noGrp="1" noChangeArrowheads="1"/>
          </p:cNvSpPr>
          <p:nvPr>
            <p:ph type="ftr" sz="quarter" idx="11"/>
          </p:nvPr>
        </p:nvSpPr>
        <p:spPr>
          <a:ln/>
        </p:spPr>
        <p:txBody>
          <a:bodyPr/>
          <a:lstStyle>
            <a:lvl1pPr>
              <a:defRPr/>
            </a:lvl1pPr>
          </a:lstStyle>
          <a:p>
            <a:pPr>
              <a:defRPr/>
            </a:pPr>
            <a:r>
              <a:rPr lang="es-ES_tradnl"/>
              <a:t>Durán 2019</a:t>
            </a:r>
          </a:p>
        </p:txBody>
      </p:sp>
      <p:sp>
        <p:nvSpPr>
          <p:cNvPr id="6" name="Rectangle 10"/>
          <p:cNvSpPr>
            <a:spLocks noGrp="1" noChangeArrowheads="1"/>
          </p:cNvSpPr>
          <p:nvPr>
            <p:ph type="sldNum" sz="quarter" idx="12"/>
          </p:nvPr>
        </p:nvSpPr>
        <p:spPr>
          <a:ln/>
        </p:spPr>
        <p:txBody>
          <a:bodyPr/>
          <a:lstStyle>
            <a:lvl1pPr>
              <a:defRPr/>
            </a:lvl1pPr>
          </a:lstStyle>
          <a:p>
            <a:pPr>
              <a:defRPr/>
            </a:pPr>
            <a:fld id="{97F7E286-D914-48AD-B498-8EAB1CBEB25F}" type="slidenum">
              <a:rPr lang="es-ES_tradnl" altLang="es-ES"/>
              <a:pPr>
                <a:defRPr/>
              </a:pPr>
              <a:t>‹Nº›</a:t>
            </a:fld>
            <a:endParaRPr lang="es-ES_tradnl" altLang="es-ES"/>
          </a:p>
        </p:txBody>
      </p:sp>
    </p:spTree>
    <p:extLst>
      <p:ext uri="{BB962C8B-B14F-4D97-AF65-F5344CB8AC3E}">
        <p14:creationId xmlns:p14="http://schemas.microsoft.com/office/powerpoint/2010/main" val="162355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8"/>
          <p:cNvSpPr>
            <a:spLocks noGrp="1" noChangeArrowheads="1"/>
          </p:cNvSpPr>
          <p:nvPr>
            <p:ph type="dt" sz="half" idx="10"/>
          </p:nvPr>
        </p:nvSpPr>
        <p:spPr>
          <a:ln/>
        </p:spPr>
        <p:txBody>
          <a:bodyPr/>
          <a:lstStyle>
            <a:lvl1pPr>
              <a:defRPr/>
            </a:lvl1pPr>
          </a:lstStyle>
          <a:p>
            <a:pPr>
              <a:defRPr/>
            </a:pPr>
            <a:fld id="{68335227-0825-4FDE-8EDE-4B319ACC4CCE}" type="datetime10">
              <a:rPr lang="es-AR" smtClean="0"/>
              <a:t>20:23</a:t>
            </a:fld>
            <a:endParaRPr lang="es-ES_tradnl"/>
          </a:p>
        </p:txBody>
      </p:sp>
      <p:sp>
        <p:nvSpPr>
          <p:cNvPr id="6" name="Rectangle 9"/>
          <p:cNvSpPr>
            <a:spLocks noGrp="1" noChangeArrowheads="1"/>
          </p:cNvSpPr>
          <p:nvPr>
            <p:ph type="ftr" sz="quarter" idx="11"/>
          </p:nvPr>
        </p:nvSpPr>
        <p:spPr>
          <a:ln/>
        </p:spPr>
        <p:txBody>
          <a:bodyPr/>
          <a:lstStyle>
            <a:lvl1pPr>
              <a:defRPr/>
            </a:lvl1pPr>
          </a:lstStyle>
          <a:p>
            <a:pPr>
              <a:defRPr/>
            </a:pPr>
            <a:r>
              <a:rPr lang="es-ES_tradnl"/>
              <a:t>Durán 2019</a:t>
            </a:r>
          </a:p>
        </p:txBody>
      </p:sp>
      <p:sp>
        <p:nvSpPr>
          <p:cNvPr id="7" name="Rectangle 10"/>
          <p:cNvSpPr>
            <a:spLocks noGrp="1" noChangeArrowheads="1"/>
          </p:cNvSpPr>
          <p:nvPr>
            <p:ph type="sldNum" sz="quarter" idx="12"/>
          </p:nvPr>
        </p:nvSpPr>
        <p:spPr>
          <a:ln/>
        </p:spPr>
        <p:txBody>
          <a:bodyPr/>
          <a:lstStyle>
            <a:lvl1pPr>
              <a:defRPr/>
            </a:lvl1pPr>
          </a:lstStyle>
          <a:p>
            <a:pPr>
              <a:defRPr/>
            </a:pPr>
            <a:fld id="{CBF14529-9E49-4AA0-93C3-2C1FAFA3E0F5}" type="slidenum">
              <a:rPr lang="es-ES_tradnl" altLang="es-ES"/>
              <a:pPr>
                <a:defRPr/>
              </a:pPr>
              <a:t>‹Nº›</a:t>
            </a:fld>
            <a:endParaRPr lang="es-ES_tradnl" altLang="es-ES"/>
          </a:p>
        </p:txBody>
      </p:sp>
    </p:spTree>
    <p:extLst>
      <p:ext uri="{BB962C8B-B14F-4D97-AF65-F5344CB8AC3E}">
        <p14:creationId xmlns:p14="http://schemas.microsoft.com/office/powerpoint/2010/main" val="98761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8"/>
          <p:cNvSpPr>
            <a:spLocks noGrp="1" noChangeArrowheads="1"/>
          </p:cNvSpPr>
          <p:nvPr>
            <p:ph type="dt" sz="half" idx="10"/>
          </p:nvPr>
        </p:nvSpPr>
        <p:spPr>
          <a:ln/>
        </p:spPr>
        <p:txBody>
          <a:bodyPr/>
          <a:lstStyle>
            <a:lvl1pPr>
              <a:defRPr/>
            </a:lvl1pPr>
          </a:lstStyle>
          <a:p>
            <a:pPr>
              <a:defRPr/>
            </a:pPr>
            <a:fld id="{2DA9895E-DA4A-4662-A304-1F797C8DD19B}" type="datetime10">
              <a:rPr lang="es-AR" smtClean="0"/>
              <a:t>20:23</a:t>
            </a:fld>
            <a:endParaRPr lang="es-ES_tradnl"/>
          </a:p>
        </p:txBody>
      </p:sp>
      <p:sp>
        <p:nvSpPr>
          <p:cNvPr id="8" name="Rectangle 9"/>
          <p:cNvSpPr>
            <a:spLocks noGrp="1" noChangeArrowheads="1"/>
          </p:cNvSpPr>
          <p:nvPr>
            <p:ph type="ftr" sz="quarter" idx="11"/>
          </p:nvPr>
        </p:nvSpPr>
        <p:spPr>
          <a:ln/>
        </p:spPr>
        <p:txBody>
          <a:bodyPr/>
          <a:lstStyle>
            <a:lvl1pPr>
              <a:defRPr/>
            </a:lvl1pPr>
          </a:lstStyle>
          <a:p>
            <a:pPr>
              <a:defRPr/>
            </a:pPr>
            <a:r>
              <a:rPr lang="es-ES_tradnl"/>
              <a:t>Durán 2019</a:t>
            </a:r>
          </a:p>
        </p:txBody>
      </p:sp>
      <p:sp>
        <p:nvSpPr>
          <p:cNvPr id="9" name="Rectangle 10"/>
          <p:cNvSpPr>
            <a:spLocks noGrp="1" noChangeArrowheads="1"/>
          </p:cNvSpPr>
          <p:nvPr>
            <p:ph type="sldNum" sz="quarter" idx="12"/>
          </p:nvPr>
        </p:nvSpPr>
        <p:spPr>
          <a:ln/>
        </p:spPr>
        <p:txBody>
          <a:bodyPr/>
          <a:lstStyle>
            <a:lvl1pPr>
              <a:defRPr/>
            </a:lvl1pPr>
          </a:lstStyle>
          <a:p>
            <a:pPr>
              <a:defRPr/>
            </a:pPr>
            <a:fld id="{4D6EC510-98A3-4DD4-96A8-51B2C03F8F4F}" type="slidenum">
              <a:rPr lang="es-ES_tradnl" altLang="es-ES"/>
              <a:pPr>
                <a:defRPr/>
              </a:pPr>
              <a:t>‹Nº›</a:t>
            </a:fld>
            <a:endParaRPr lang="es-ES_tradnl" altLang="es-ES"/>
          </a:p>
        </p:txBody>
      </p:sp>
    </p:spTree>
    <p:extLst>
      <p:ext uri="{BB962C8B-B14F-4D97-AF65-F5344CB8AC3E}">
        <p14:creationId xmlns:p14="http://schemas.microsoft.com/office/powerpoint/2010/main" val="4204142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8"/>
          <p:cNvSpPr>
            <a:spLocks noGrp="1" noChangeArrowheads="1"/>
          </p:cNvSpPr>
          <p:nvPr>
            <p:ph type="dt" sz="half" idx="10"/>
          </p:nvPr>
        </p:nvSpPr>
        <p:spPr>
          <a:ln/>
        </p:spPr>
        <p:txBody>
          <a:bodyPr/>
          <a:lstStyle>
            <a:lvl1pPr>
              <a:defRPr/>
            </a:lvl1pPr>
          </a:lstStyle>
          <a:p>
            <a:pPr>
              <a:defRPr/>
            </a:pPr>
            <a:fld id="{3DECFC3B-8F53-4D9E-98E0-C4412B4DB501}" type="datetime10">
              <a:rPr lang="es-AR" smtClean="0"/>
              <a:t>20:23</a:t>
            </a:fld>
            <a:endParaRPr lang="es-ES_tradnl"/>
          </a:p>
        </p:txBody>
      </p:sp>
      <p:sp>
        <p:nvSpPr>
          <p:cNvPr id="4" name="Rectangle 9"/>
          <p:cNvSpPr>
            <a:spLocks noGrp="1" noChangeArrowheads="1"/>
          </p:cNvSpPr>
          <p:nvPr>
            <p:ph type="ftr" sz="quarter" idx="11"/>
          </p:nvPr>
        </p:nvSpPr>
        <p:spPr>
          <a:ln/>
        </p:spPr>
        <p:txBody>
          <a:bodyPr/>
          <a:lstStyle>
            <a:lvl1pPr>
              <a:defRPr/>
            </a:lvl1pPr>
          </a:lstStyle>
          <a:p>
            <a:pPr>
              <a:defRPr/>
            </a:pPr>
            <a:r>
              <a:rPr lang="es-ES_tradnl"/>
              <a:t>Durán 2019</a:t>
            </a:r>
          </a:p>
        </p:txBody>
      </p:sp>
      <p:sp>
        <p:nvSpPr>
          <p:cNvPr id="5" name="Rectangle 10"/>
          <p:cNvSpPr>
            <a:spLocks noGrp="1" noChangeArrowheads="1"/>
          </p:cNvSpPr>
          <p:nvPr>
            <p:ph type="sldNum" sz="quarter" idx="12"/>
          </p:nvPr>
        </p:nvSpPr>
        <p:spPr>
          <a:ln/>
        </p:spPr>
        <p:txBody>
          <a:bodyPr/>
          <a:lstStyle>
            <a:lvl1pPr>
              <a:defRPr/>
            </a:lvl1pPr>
          </a:lstStyle>
          <a:p>
            <a:pPr>
              <a:defRPr/>
            </a:pPr>
            <a:fld id="{18328224-6C3E-466E-8A59-C892D240B25D}" type="slidenum">
              <a:rPr lang="es-ES_tradnl" altLang="es-ES"/>
              <a:pPr>
                <a:defRPr/>
              </a:pPr>
              <a:t>‹Nº›</a:t>
            </a:fld>
            <a:endParaRPr lang="es-ES_tradnl" altLang="es-ES"/>
          </a:p>
        </p:txBody>
      </p:sp>
    </p:spTree>
    <p:extLst>
      <p:ext uri="{BB962C8B-B14F-4D97-AF65-F5344CB8AC3E}">
        <p14:creationId xmlns:p14="http://schemas.microsoft.com/office/powerpoint/2010/main" val="166138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77385A48-127F-4FFF-A5FC-82633F79CC64}" type="datetime10">
              <a:rPr lang="es-AR" smtClean="0"/>
              <a:t>20:23</a:t>
            </a:fld>
            <a:endParaRPr lang="es-ES_tradnl"/>
          </a:p>
        </p:txBody>
      </p:sp>
      <p:sp>
        <p:nvSpPr>
          <p:cNvPr id="3" name="Rectangle 9"/>
          <p:cNvSpPr>
            <a:spLocks noGrp="1" noChangeArrowheads="1"/>
          </p:cNvSpPr>
          <p:nvPr>
            <p:ph type="ftr" sz="quarter" idx="11"/>
          </p:nvPr>
        </p:nvSpPr>
        <p:spPr>
          <a:ln/>
        </p:spPr>
        <p:txBody>
          <a:bodyPr/>
          <a:lstStyle>
            <a:lvl1pPr>
              <a:defRPr/>
            </a:lvl1pPr>
          </a:lstStyle>
          <a:p>
            <a:pPr>
              <a:defRPr/>
            </a:pPr>
            <a:r>
              <a:rPr lang="es-ES_tradnl"/>
              <a:t>Durán 2019</a:t>
            </a:r>
          </a:p>
        </p:txBody>
      </p:sp>
      <p:sp>
        <p:nvSpPr>
          <p:cNvPr id="4" name="Rectangle 10"/>
          <p:cNvSpPr>
            <a:spLocks noGrp="1" noChangeArrowheads="1"/>
          </p:cNvSpPr>
          <p:nvPr>
            <p:ph type="sldNum" sz="quarter" idx="12"/>
          </p:nvPr>
        </p:nvSpPr>
        <p:spPr>
          <a:ln/>
        </p:spPr>
        <p:txBody>
          <a:bodyPr/>
          <a:lstStyle>
            <a:lvl1pPr>
              <a:defRPr/>
            </a:lvl1pPr>
          </a:lstStyle>
          <a:p>
            <a:pPr>
              <a:defRPr/>
            </a:pPr>
            <a:fld id="{CDDA4742-AAF9-45AF-B8B6-71096BA01FB1}" type="slidenum">
              <a:rPr lang="es-ES_tradnl" altLang="es-ES"/>
              <a:pPr>
                <a:defRPr/>
              </a:pPr>
              <a:t>‹Nº›</a:t>
            </a:fld>
            <a:endParaRPr lang="es-ES_tradnl" altLang="es-ES"/>
          </a:p>
        </p:txBody>
      </p:sp>
    </p:spTree>
    <p:extLst>
      <p:ext uri="{BB962C8B-B14F-4D97-AF65-F5344CB8AC3E}">
        <p14:creationId xmlns:p14="http://schemas.microsoft.com/office/powerpoint/2010/main" val="105580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fld id="{D88B8E0F-8BDC-4450-BBFF-53E4C8D26E85}" type="datetime10">
              <a:rPr lang="es-AR" smtClean="0"/>
              <a:t>20:23</a:t>
            </a:fld>
            <a:endParaRPr lang="es-ES_tradnl"/>
          </a:p>
        </p:txBody>
      </p:sp>
      <p:sp>
        <p:nvSpPr>
          <p:cNvPr id="6" name="Rectangle 9"/>
          <p:cNvSpPr>
            <a:spLocks noGrp="1" noChangeArrowheads="1"/>
          </p:cNvSpPr>
          <p:nvPr>
            <p:ph type="ftr" sz="quarter" idx="11"/>
          </p:nvPr>
        </p:nvSpPr>
        <p:spPr>
          <a:ln/>
        </p:spPr>
        <p:txBody>
          <a:bodyPr/>
          <a:lstStyle>
            <a:lvl1pPr>
              <a:defRPr/>
            </a:lvl1pPr>
          </a:lstStyle>
          <a:p>
            <a:pPr>
              <a:defRPr/>
            </a:pPr>
            <a:r>
              <a:rPr lang="es-ES_tradnl"/>
              <a:t>Durán 2019</a:t>
            </a:r>
          </a:p>
        </p:txBody>
      </p:sp>
      <p:sp>
        <p:nvSpPr>
          <p:cNvPr id="7" name="Rectangle 10"/>
          <p:cNvSpPr>
            <a:spLocks noGrp="1" noChangeArrowheads="1"/>
          </p:cNvSpPr>
          <p:nvPr>
            <p:ph type="sldNum" sz="quarter" idx="12"/>
          </p:nvPr>
        </p:nvSpPr>
        <p:spPr>
          <a:ln/>
        </p:spPr>
        <p:txBody>
          <a:bodyPr/>
          <a:lstStyle>
            <a:lvl1pPr>
              <a:defRPr/>
            </a:lvl1pPr>
          </a:lstStyle>
          <a:p>
            <a:pPr>
              <a:defRPr/>
            </a:pPr>
            <a:fld id="{4742F1D9-510F-4DA1-888F-D83B677D22F2}" type="slidenum">
              <a:rPr lang="es-ES_tradnl" altLang="es-ES"/>
              <a:pPr>
                <a:defRPr/>
              </a:pPr>
              <a:t>‹Nº›</a:t>
            </a:fld>
            <a:endParaRPr lang="es-ES_tradnl" altLang="es-ES"/>
          </a:p>
        </p:txBody>
      </p:sp>
    </p:spTree>
    <p:extLst>
      <p:ext uri="{BB962C8B-B14F-4D97-AF65-F5344CB8AC3E}">
        <p14:creationId xmlns:p14="http://schemas.microsoft.com/office/powerpoint/2010/main" val="380343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fld id="{A5B3DEF7-3683-4F33-B532-B260FDF6AA36}" type="datetime10">
              <a:rPr lang="es-AR" smtClean="0"/>
              <a:t>20:23</a:t>
            </a:fld>
            <a:endParaRPr lang="es-ES_tradnl"/>
          </a:p>
        </p:txBody>
      </p:sp>
      <p:sp>
        <p:nvSpPr>
          <p:cNvPr id="6" name="Rectangle 9"/>
          <p:cNvSpPr>
            <a:spLocks noGrp="1" noChangeArrowheads="1"/>
          </p:cNvSpPr>
          <p:nvPr>
            <p:ph type="ftr" sz="quarter" idx="11"/>
          </p:nvPr>
        </p:nvSpPr>
        <p:spPr>
          <a:ln/>
        </p:spPr>
        <p:txBody>
          <a:bodyPr/>
          <a:lstStyle>
            <a:lvl1pPr>
              <a:defRPr/>
            </a:lvl1pPr>
          </a:lstStyle>
          <a:p>
            <a:pPr>
              <a:defRPr/>
            </a:pPr>
            <a:r>
              <a:rPr lang="es-ES_tradnl"/>
              <a:t>Durán 2019</a:t>
            </a:r>
          </a:p>
        </p:txBody>
      </p:sp>
      <p:sp>
        <p:nvSpPr>
          <p:cNvPr id="7" name="Rectangle 10"/>
          <p:cNvSpPr>
            <a:spLocks noGrp="1" noChangeArrowheads="1"/>
          </p:cNvSpPr>
          <p:nvPr>
            <p:ph type="sldNum" sz="quarter" idx="12"/>
          </p:nvPr>
        </p:nvSpPr>
        <p:spPr>
          <a:ln/>
        </p:spPr>
        <p:txBody>
          <a:bodyPr/>
          <a:lstStyle>
            <a:lvl1pPr>
              <a:defRPr/>
            </a:lvl1pPr>
          </a:lstStyle>
          <a:p>
            <a:pPr>
              <a:defRPr/>
            </a:pPr>
            <a:fld id="{0942F5B0-496A-4F46-A550-91E97D040E92}" type="slidenum">
              <a:rPr lang="es-ES_tradnl" altLang="es-ES"/>
              <a:pPr>
                <a:defRPr/>
              </a:pPr>
              <a:t>‹Nº›</a:t>
            </a:fld>
            <a:endParaRPr lang="es-ES_tradnl" altLang="es-ES"/>
          </a:p>
        </p:txBody>
      </p:sp>
    </p:spTree>
    <p:extLst>
      <p:ext uri="{BB962C8B-B14F-4D97-AF65-F5344CB8AC3E}">
        <p14:creationId xmlns:p14="http://schemas.microsoft.com/office/powerpoint/2010/main" val="2163342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1032"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s-AR" altLang="es-ES" sz="2400">
                <a:latin typeface="Times New Roman" panose="02020603050405020304" pitchFamily="18" charset="0"/>
              </a:endParaRPr>
            </a:p>
          </p:txBody>
        </p:sp>
        <p:sp>
          <p:nvSpPr>
            <p:cNvPr id="1033" name="AutoShape 4"/>
            <p:cNvSpPr>
              <a:spLocks noChangeArrowheads="1"/>
            </p:cNvSpPr>
            <p:nvPr/>
          </p:nvSpPr>
          <p:spPr bwMode="blackWhite">
            <a:xfrm>
              <a:off x="0" y="96"/>
              <a:ext cx="5376" cy="768"/>
            </a:xfrm>
            <a:custGeom>
              <a:avLst/>
              <a:gdLst>
                <a:gd name="T0" fmla="*/ 0 w 7000"/>
                <a:gd name="T1" fmla="*/ 0 h 1000"/>
                <a:gd name="T2" fmla="*/ 2944 w 7000"/>
                <a:gd name="T3" fmla="*/ 0 h 1000"/>
                <a:gd name="T4" fmla="*/ 3171 w 7000"/>
                <a:gd name="T5" fmla="*/ 227 h 1000"/>
                <a:gd name="T6" fmla="*/ 2945 w 7000"/>
                <a:gd name="T7" fmla="*/ 453 h 1000"/>
                <a:gd name="T8" fmla="*/ 0 w 7000"/>
                <a:gd name="T9" fmla="*/ 453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1034" name="Line 5"/>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1027" name="Rectangle 6"/>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altLang="es-ES"/>
              <a:t>Haga clic para cambiar el estilo de título	</a:t>
            </a:r>
          </a:p>
        </p:txBody>
      </p:sp>
      <p:sp>
        <p:nvSpPr>
          <p:cNvPr id="1028"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altLang="es-ES"/>
              <a:t>Haga clic para modificar el estilo de texto del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fld id="{CC478A0E-DEE8-4F03-9945-7BF79D98E855}" type="datetime10">
              <a:rPr lang="es-AR" smtClean="0"/>
              <a:t>20:23</a:t>
            </a:fld>
            <a:endParaRPr lang="es-ES_tradnl"/>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cs typeface="+mn-cs"/>
              </a:defRPr>
            </a:lvl1pPr>
          </a:lstStyle>
          <a:p>
            <a:pPr>
              <a:defRPr/>
            </a:pPr>
            <a:r>
              <a:rPr lang="es-ES_tradnl"/>
              <a:t>Durán 2019</a:t>
            </a:r>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57CCDAE6-BA69-4959-B80E-F0B1169B80CF}" type="slidenum">
              <a:rPr lang="es-ES_tradnl" altLang="es-ES"/>
              <a:pPr>
                <a:defRPr/>
              </a:pPr>
              <a:t>‹Nº›</a:t>
            </a:fld>
            <a:endParaRPr lang="es-ES_tradnl" altLang="es-ES"/>
          </a:p>
        </p:txBody>
      </p:sp>
    </p:spTree>
  </p:cSld>
  <p:clrMap bg1="lt1" tx1="dk1" bg2="lt2" tx2="dk2" accent1="accent1" accent2="accent2" accent3="accent3" accent4="accent4" accent5="accent5" accent6="accent6" hlink="hlink" folHlink="folHlink"/>
  <p:sldLayoutIdLst>
    <p:sldLayoutId id="2147483948"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sldNum="0"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p:txBody>
          <a:bodyPr/>
          <a:lstStyle/>
          <a:p>
            <a:pPr eaLnBrk="1" hangingPunct="1"/>
            <a:r>
              <a:rPr lang="es-ES_tradnl" altLang="es-ES" b="1"/>
              <a:t>UNIDAD 5</a:t>
            </a:r>
          </a:p>
        </p:txBody>
      </p:sp>
      <p:sp>
        <p:nvSpPr>
          <p:cNvPr id="4100" name="Rectangle 3"/>
          <p:cNvSpPr>
            <a:spLocks noGrp="1" noChangeArrowheads="1"/>
          </p:cNvSpPr>
          <p:nvPr>
            <p:ph type="subTitle" idx="1"/>
          </p:nvPr>
        </p:nvSpPr>
        <p:spPr/>
        <p:txBody>
          <a:bodyPr/>
          <a:lstStyle/>
          <a:p>
            <a:pPr eaLnBrk="1" hangingPunct="1"/>
            <a:r>
              <a:rPr lang="es-ES_tradnl" altLang="es-ES" b="1"/>
              <a:t>SIMULACIÓN CONTINUA CON DINÁMICA DE SISTEMAS </a:t>
            </a:r>
            <a:endParaRPr lang="es-ES_tradnl" alt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p:txBody>
          <a:bodyPr/>
          <a:lstStyle/>
          <a:p>
            <a:r>
              <a:rPr lang="es-AR" altLang="es-ES"/>
              <a:t>Génesis de la Dinámica de Sistemas</a:t>
            </a:r>
          </a:p>
        </p:txBody>
      </p:sp>
      <p:grpSp>
        <p:nvGrpSpPr>
          <p:cNvPr id="14340" name="29 Grupo"/>
          <p:cNvGrpSpPr>
            <a:grpSpLocks/>
          </p:cNvGrpSpPr>
          <p:nvPr/>
        </p:nvGrpSpPr>
        <p:grpSpPr bwMode="auto">
          <a:xfrm>
            <a:off x="250825" y="1484313"/>
            <a:ext cx="8642350" cy="3960812"/>
            <a:chOff x="251520" y="1484784"/>
            <a:chExt cx="8640960" cy="3960440"/>
          </a:xfrm>
        </p:grpSpPr>
        <p:sp>
          <p:nvSpPr>
            <p:cNvPr id="14341" name="Text Box 3"/>
            <p:cNvSpPr txBox="1">
              <a:spLocks noChangeArrowheads="1"/>
            </p:cNvSpPr>
            <p:nvPr/>
          </p:nvSpPr>
          <p:spPr bwMode="auto">
            <a:xfrm>
              <a:off x="6856870" y="3759344"/>
              <a:ext cx="2035610" cy="67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i="1">
                  <a:solidFill>
                    <a:srgbClr val="C00000"/>
                  </a:solidFill>
                  <a:latin typeface="Calibri" panose="020F0502020204030204" pitchFamily="34" charset="0"/>
                </a:rPr>
                <a:t>COMPORTAMIENTO DINÁMICO</a:t>
              </a:r>
              <a:endParaRPr lang="es-AR" altLang="es-ES" sz="1600">
                <a:solidFill>
                  <a:srgbClr val="C00000"/>
                </a:solidFill>
              </a:endParaRPr>
            </a:p>
          </p:txBody>
        </p:sp>
        <p:sp>
          <p:nvSpPr>
            <p:cNvPr id="14342" name="Text Box 4"/>
            <p:cNvSpPr txBox="1">
              <a:spLocks noChangeArrowheads="1"/>
            </p:cNvSpPr>
            <p:nvPr/>
          </p:nvSpPr>
          <p:spPr bwMode="auto">
            <a:xfrm>
              <a:off x="251520" y="1484784"/>
              <a:ext cx="1135331"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i="1">
                  <a:latin typeface="Calibri" panose="020F0502020204030204" pitchFamily="34" charset="0"/>
                </a:rPr>
                <a:t>Gestión tradicional de los Sistemas Sociales</a:t>
              </a:r>
              <a:endParaRPr lang="es-AR" altLang="es-ES" sz="1600" b="1"/>
            </a:p>
          </p:txBody>
        </p:sp>
        <p:grpSp>
          <p:nvGrpSpPr>
            <p:cNvPr id="14343" name="Group 5"/>
            <p:cNvGrpSpPr>
              <a:grpSpLocks/>
            </p:cNvGrpSpPr>
            <p:nvPr/>
          </p:nvGrpSpPr>
          <p:grpSpPr bwMode="auto">
            <a:xfrm>
              <a:off x="1319432" y="2753504"/>
              <a:ext cx="2887855" cy="2026920"/>
              <a:chOff x="1812" y="8244"/>
              <a:chExt cx="3768" cy="2664"/>
            </a:xfrm>
          </p:grpSpPr>
          <p:cxnSp>
            <p:nvCxnSpPr>
              <p:cNvPr id="56326" name="AutoShape 6"/>
              <p:cNvCxnSpPr>
                <a:cxnSpLocks noChangeShapeType="1"/>
              </p:cNvCxnSpPr>
              <p:nvPr/>
            </p:nvCxnSpPr>
            <p:spPr bwMode="auto">
              <a:xfrm flipH="1">
                <a:off x="1812" y="8243"/>
                <a:ext cx="0" cy="2664"/>
              </a:xfrm>
              <a:prstGeom prst="straightConnector1">
                <a:avLst/>
              </a:prstGeom>
              <a:ln>
                <a:headEnd/>
                <a:tailEnd/>
              </a:ln>
            </p:spPr>
            <p:style>
              <a:lnRef idx="3">
                <a:schemeClr val="dk1"/>
              </a:lnRef>
              <a:fillRef idx="0">
                <a:schemeClr val="dk1"/>
              </a:fillRef>
              <a:effectRef idx="2">
                <a:schemeClr val="dk1"/>
              </a:effectRef>
              <a:fontRef idx="minor">
                <a:schemeClr val="tx1"/>
              </a:fontRef>
            </p:style>
          </p:cxnSp>
          <p:cxnSp>
            <p:nvCxnSpPr>
              <p:cNvPr id="56327" name="AutoShape 7"/>
              <p:cNvCxnSpPr>
                <a:cxnSpLocks noChangeShapeType="1"/>
              </p:cNvCxnSpPr>
              <p:nvPr/>
            </p:nvCxnSpPr>
            <p:spPr bwMode="auto">
              <a:xfrm>
                <a:off x="1812" y="10908"/>
                <a:ext cx="3767" cy="0"/>
              </a:xfrm>
              <a:prstGeom prst="straightConnector1">
                <a:avLst/>
              </a:prstGeom>
              <a:ln>
                <a:headEnd/>
                <a:tailEnd type="stealth" w="med" len="med"/>
              </a:ln>
            </p:spPr>
            <p:style>
              <a:lnRef idx="3">
                <a:schemeClr val="dk1"/>
              </a:lnRef>
              <a:fillRef idx="0">
                <a:schemeClr val="dk1"/>
              </a:fillRef>
              <a:effectRef idx="2">
                <a:schemeClr val="dk1"/>
              </a:effectRef>
              <a:fontRef idx="minor">
                <a:schemeClr val="tx1"/>
              </a:fontRef>
            </p:style>
          </p:cxnSp>
        </p:grpSp>
        <p:sp>
          <p:nvSpPr>
            <p:cNvPr id="14344" name="Text Box 8"/>
            <p:cNvSpPr txBox="1">
              <a:spLocks noChangeArrowheads="1"/>
            </p:cNvSpPr>
            <p:nvPr/>
          </p:nvSpPr>
          <p:spPr bwMode="auto">
            <a:xfrm>
              <a:off x="1475656" y="4869160"/>
              <a:ext cx="2285901"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i="1">
                  <a:latin typeface="Calibri" panose="020F0502020204030204" pitchFamily="34" charset="0"/>
                </a:rPr>
                <a:t>Experiencia, intuición, información de base</a:t>
              </a:r>
              <a:endParaRPr lang="es-AR" altLang="es-ES" sz="1600"/>
            </a:p>
          </p:txBody>
        </p:sp>
        <p:grpSp>
          <p:nvGrpSpPr>
            <p:cNvPr id="14345" name="Group 9"/>
            <p:cNvGrpSpPr>
              <a:grpSpLocks/>
            </p:cNvGrpSpPr>
            <p:nvPr/>
          </p:nvGrpSpPr>
          <p:grpSpPr bwMode="auto">
            <a:xfrm>
              <a:off x="1989962" y="3180224"/>
              <a:ext cx="2217324" cy="967740"/>
              <a:chOff x="1812" y="8244"/>
              <a:chExt cx="3768" cy="2664"/>
            </a:xfrm>
          </p:grpSpPr>
          <p:cxnSp>
            <p:nvCxnSpPr>
              <p:cNvPr id="56330" name="AutoShape 10"/>
              <p:cNvCxnSpPr>
                <a:cxnSpLocks noChangeShapeType="1"/>
              </p:cNvCxnSpPr>
              <p:nvPr/>
            </p:nvCxnSpPr>
            <p:spPr bwMode="auto">
              <a:xfrm flipH="1">
                <a:off x="1811" y="8244"/>
                <a:ext cx="0" cy="2665"/>
              </a:xfrm>
              <a:prstGeom prst="straightConnector1">
                <a:avLst/>
              </a:prstGeom>
              <a:ln>
                <a:headEnd/>
                <a:tailEnd/>
              </a:ln>
            </p:spPr>
            <p:style>
              <a:lnRef idx="3">
                <a:schemeClr val="dk1"/>
              </a:lnRef>
              <a:fillRef idx="0">
                <a:schemeClr val="dk1"/>
              </a:fillRef>
              <a:effectRef idx="2">
                <a:schemeClr val="dk1"/>
              </a:effectRef>
              <a:fontRef idx="minor">
                <a:schemeClr val="tx1"/>
              </a:fontRef>
            </p:style>
          </p:cxnSp>
          <p:cxnSp>
            <p:nvCxnSpPr>
              <p:cNvPr id="56331" name="AutoShape 11"/>
              <p:cNvCxnSpPr>
                <a:cxnSpLocks noChangeShapeType="1"/>
              </p:cNvCxnSpPr>
              <p:nvPr/>
            </p:nvCxnSpPr>
            <p:spPr bwMode="auto">
              <a:xfrm>
                <a:off x="1811" y="10909"/>
                <a:ext cx="3768" cy="0"/>
              </a:xfrm>
              <a:prstGeom prst="straightConnector1">
                <a:avLst/>
              </a:prstGeom>
              <a:ln>
                <a:headEnd/>
                <a:tailEnd type="stealth" w="med" len="med"/>
              </a:ln>
            </p:spPr>
            <p:style>
              <a:lnRef idx="3">
                <a:schemeClr val="dk1"/>
              </a:lnRef>
              <a:fillRef idx="0">
                <a:schemeClr val="dk1"/>
              </a:fillRef>
              <a:effectRef idx="2">
                <a:schemeClr val="dk1"/>
              </a:effectRef>
              <a:fontRef idx="minor">
                <a:schemeClr val="tx1"/>
              </a:fontRef>
            </p:style>
          </p:cxnSp>
        </p:grpSp>
        <p:grpSp>
          <p:nvGrpSpPr>
            <p:cNvPr id="14346" name="Group 12"/>
            <p:cNvGrpSpPr>
              <a:grpSpLocks/>
            </p:cNvGrpSpPr>
            <p:nvPr/>
          </p:nvGrpSpPr>
          <p:grpSpPr bwMode="auto">
            <a:xfrm>
              <a:off x="2553818" y="3180224"/>
              <a:ext cx="1638229" cy="495300"/>
              <a:chOff x="1812" y="8244"/>
              <a:chExt cx="3768" cy="2664"/>
            </a:xfrm>
          </p:grpSpPr>
          <p:cxnSp>
            <p:nvCxnSpPr>
              <p:cNvPr id="56333" name="AutoShape 13"/>
              <p:cNvCxnSpPr>
                <a:cxnSpLocks noChangeShapeType="1"/>
              </p:cNvCxnSpPr>
              <p:nvPr/>
            </p:nvCxnSpPr>
            <p:spPr bwMode="auto">
              <a:xfrm flipH="1">
                <a:off x="1807" y="8243"/>
                <a:ext cx="0" cy="2664"/>
              </a:xfrm>
              <a:prstGeom prst="straightConnector1">
                <a:avLst/>
              </a:prstGeom>
              <a:ln>
                <a:headEnd/>
                <a:tailEnd/>
              </a:ln>
            </p:spPr>
            <p:style>
              <a:lnRef idx="3">
                <a:schemeClr val="dk1"/>
              </a:lnRef>
              <a:fillRef idx="0">
                <a:schemeClr val="dk1"/>
              </a:fillRef>
              <a:effectRef idx="2">
                <a:schemeClr val="dk1"/>
              </a:effectRef>
              <a:fontRef idx="minor">
                <a:schemeClr val="tx1"/>
              </a:fontRef>
            </p:style>
          </p:cxnSp>
          <p:cxnSp>
            <p:nvCxnSpPr>
              <p:cNvPr id="56334" name="AutoShape 14"/>
              <p:cNvCxnSpPr>
                <a:cxnSpLocks noChangeShapeType="1"/>
              </p:cNvCxnSpPr>
              <p:nvPr/>
            </p:nvCxnSpPr>
            <p:spPr bwMode="auto">
              <a:xfrm>
                <a:off x="1807" y="10907"/>
                <a:ext cx="3782" cy="0"/>
              </a:xfrm>
              <a:prstGeom prst="straightConnector1">
                <a:avLst/>
              </a:prstGeom>
              <a:ln>
                <a:headEnd/>
                <a:tailEnd type="stealth" w="med" len="med"/>
              </a:ln>
            </p:spPr>
            <p:style>
              <a:lnRef idx="3">
                <a:schemeClr val="dk1"/>
              </a:lnRef>
              <a:fillRef idx="0">
                <a:schemeClr val="dk1"/>
              </a:fillRef>
              <a:effectRef idx="2">
                <a:schemeClr val="dk1"/>
              </a:effectRef>
              <a:fontRef idx="minor">
                <a:schemeClr val="tx1"/>
              </a:fontRef>
            </p:style>
          </p:cxnSp>
        </p:grpSp>
        <p:sp>
          <p:nvSpPr>
            <p:cNvPr id="14347" name="Text Box 15"/>
            <p:cNvSpPr txBox="1">
              <a:spLocks noChangeArrowheads="1"/>
            </p:cNvSpPr>
            <p:nvPr/>
          </p:nvSpPr>
          <p:spPr bwMode="auto">
            <a:xfrm>
              <a:off x="1708477" y="2330584"/>
              <a:ext cx="1135331" cy="882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i="1">
                  <a:latin typeface="Calibri" panose="020F0502020204030204" pitchFamily="34" charset="0"/>
                </a:rPr>
                <a:t>Teoría de Sistemas y Cibernética</a:t>
              </a:r>
              <a:endParaRPr lang="es-AR" altLang="es-ES" sz="1600" b="1"/>
            </a:p>
          </p:txBody>
        </p:sp>
        <p:sp>
          <p:nvSpPr>
            <p:cNvPr id="14348" name="Text Box 16"/>
            <p:cNvSpPr txBox="1">
              <a:spLocks noChangeArrowheads="1"/>
            </p:cNvSpPr>
            <p:nvPr/>
          </p:nvSpPr>
          <p:spPr bwMode="auto">
            <a:xfrm>
              <a:off x="1835696" y="4221088"/>
              <a:ext cx="228590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i="1">
                  <a:latin typeface="Calibri" panose="020F0502020204030204" pitchFamily="34" charset="0"/>
                </a:rPr>
                <a:t>Organización de la información en modelos</a:t>
              </a:r>
              <a:endParaRPr lang="es-AR" altLang="es-ES" sz="1600"/>
            </a:p>
          </p:txBody>
        </p:sp>
        <p:sp>
          <p:nvSpPr>
            <p:cNvPr id="14349" name="Text Box 17"/>
            <p:cNvSpPr txBox="1">
              <a:spLocks noChangeArrowheads="1"/>
            </p:cNvSpPr>
            <p:nvPr/>
          </p:nvSpPr>
          <p:spPr bwMode="auto">
            <a:xfrm>
              <a:off x="2489157" y="3140968"/>
              <a:ext cx="186681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i="1">
                  <a:latin typeface="Calibri" panose="020F0502020204030204" pitchFamily="34" charset="0"/>
                </a:rPr>
                <a:t>Estructura de Modelos Dinámicos</a:t>
              </a:r>
              <a:endParaRPr lang="es-AR" altLang="es-ES" sz="1600"/>
            </a:p>
          </p:txBody>
        </p:sp>
        <p:sp>
          <p:nvSpPr>
            <p:cNvPr id="56338" name="AutoShape 18"/>
            <p:cNvSpPr>
              <a:spLocks/>
            </p:cNvSpPr>
            <p:nvPr/>
          </p:nvSpPr>
          <p:spPr bwMode="auto">
            <a:xfrm>
              <a:off x="4383118" y="3370557"/>
              <a:ext cx="190469" cy="1577827"/>
            </a:xfrm>
            <a:prstGeom prst="rightBrace">
              <a:avLst>
                <a:gd name="adj1" fmla="val 69000"/>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hangingPunct="1">
                <a:defRPr/>
              </a:pPr>
              <a:endParaRPr lang="es-AR" sz="1600"/>
            </a:p>
          </p:txBody>
        </p:sp>
        <p:sp>
          <p:nvSpPr>
            <p:cNvPr id="14351" name="Text Box 19"/>
            <p:cNvSpPr txBox="1">
              <a:spLocks noChangeArrowheads="1"/>
            </p:cNvSpPr>
            <p:nvPr/>
          </p:nvSpPr>
          <p:spPr bwMode="auto">
            <a:xfrm>
              <a:off x="4542552" y="4056524"/>
              <a:ext cx="1037560" cy="4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i="1">
                  <a:solidFill>
                    <a:srgbClr val="C00000"/>
                  </a:solidFill>
                  <a:latin typeface="Calibri" panose="020F0502020204030204" pitchFamily="34" charset="0"/>
                </a:rPr>
                <a:t>MODELO</a:t>
              </a:r>
              <a:endParaRPr lang="es-AR" altLang="es-ES" sz="1600">
                <a:solidFill>
                  <a:srgbClr val="C00000"/>
                </a:solidFill>
              </a:endParaRPr>
            </a:p>
          </p:txBody>
        </p:sp>
        <p:grpSp>
          <p:nvGrpSpPr>
            <p:cNvPr id="14352" name="Group 20"/>
            <p:cNvGrpSpPr>
              <a:grpSpLocks/>
            </p:cNvGrpSpPr>
            <p:nvPr/>
          </p:nvGrpSpPr>
          <p:grpSpPr bwMode="auto">
            <a:xfrm>
              <a:off x="5007352" y="3294524"/>
              <a:ext cx="1440118" cy="495300"/>
              <a:chOff x="1812" y="8244"/>
              <a:chExt cx="3768" cy="2664"/>
            </a:xfrm>
          </p:grpSpPr>
          <p:cxnSp>
            <p:nvCxnSpPr>
              <p:cNvPr id="56341" name="AutoShape 21"/>
              <p:cNvCxnSpPr>
                <a:cxnSpLocks noChangeShapeType="1"/>
              </p:cNvCxnSpPr>
              <p:nvPr/>
            </p:nvCxnSpPr>
            <p:spPr bwMode="auto">
              <a:xfrm flipH="1">
                <a:off x="1811" y="8243"/>
                <a:ext cx="0" cy="2664"/>
              </a:xfrm>
              <a:prstGeom prst="straightConnector1">
                <a:avLst/>
              </a:prstGeom>
              <a:ln>
                <a:headEnd/>
                <a:tailEnd/>
              </a:ln>
            </p:spPr>
            <p:style>
              <a:lnRef idx="3">
                <a:schemeClr val="dk1"/>
              </a:lnRef>
              <a:fillRef idx="0">
                <a:schemeClr val="dk1"/>
              </a:fillRef>
              <a:effectRef idx="2">
                <a:schemeClr val="dk1"/>
              </a:effectRef>
              <a:fontRef idx="minor">
                <a:schemeClr val="tx1"/>
              </a:fontRef>
            </p:style>
          </p:cxnSp>
          <p:cxnSp>
            <p:nvCxnSpPr>
              <p:cNvPr id="56342" name="AutoShape 22"/>
              <p:cNvCxnSpPr>
                <a:cxnSpLocks noChangeShapeType="1"/>
              </p:cNvCxnSpPr>
              <p:nvPr/>
            </p:nvCxnSpPr>
            <p:spPr bwMode="auto">
              <a:xfrm>
                <a:off x="1811" y="10907"/>
                <a:ext cx="3771" cy="0"/>
              </a:xfrm>
              <a:prstGeom prst="straightConnector1">
                <a:avLst/>
              </a:prstGeom>
              <a:ln>
                <a:headEnd/>
                <a:tailEnd type="stealth" w="med" len="med"/>
              </a:ln>
            </p:spPr>
            <p:style>
              <a:lnRef idx="3">
                <a:schemeClr val="dk1"/>
              </a:lnRef>
              <a:fillRef idx="0">
                <a:schemeClr val="dk1"/>
              </a:fillRef>
              <a:effectRef idx="2">
                <a:schemeClr val="dk1"/>
              </a:effectRef>
              <a:fontRef idx="minor">
                <a:schemeClr val="tx1"/>
              </a:fontRef>
            </p:style>
          </p:cxnSp>
        </p:grpSp>
        <p:sp>
          <p:nvSpPr>
            <p:cNvPr id="14353" name="Text Box 23"/>
            <p:cNvSpPr txBox="1">
              <a:spLocks noChangeArrowheads="1"/>
            </p:cNvSpPr>
            <p:nvPr/>
          </p:nvSpPr>
          <p:spPr bwMode="auto">
            <a:xfrm>
              <a:off x="4932040" y="3068960"/>
              <a:ext cx="1661088" cy="24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i="1">
                  <a:latin typeface="Calibri" panose="020F0502020204030204" pitchFamily="34" charset="0"/>
                </a:rPr>
                <a:t>Procesamiento a bajo costo</a:t>
              </a:r>
              <a:endParaRPr lang="es-AR" altLang="es-ES" sz="1600"/>
            </a:p>
          </p:txBody>
        </p:sp>
        <p:sp>
          <p:nvSpPr>
            <p:cNvPr id="14354" name="Text Box 24"/>
            <p:cNvSpPr txBox="1">
              <a:spLocks noChangeArrowheads="1"/>
            </p:cNvSpPr>
            <p:nvPr/>
          </p:nvSpPr>
          <p:spPr bwMode="auto">
            <a:xfrm>
              <a:off x="4427984" y="2564904"/>
              <a:ext cx="1512168"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i="1">
                  <a:latin typeface="Calibri" panose="020F0502020204030204" pitchFamily="34" charset="0"/>
                </a:rPr>
                <a:t>Simulación por Computadora</a:t>
              </a:r>
              <a:endParaRPr lang="es-AR" altLang="es-ES" sz="1600" b="1"/>
            </a:p>
          </p:txBody>
        </p:sp>
        <p:cxnSp>
          <p:nvCxnSpPr>
            <p:cNvPr id="56345" name="AutoShape 25"/>
            <p:cNvCxnSpPr>
              <a:cxnSpLocks noChangeShapeType="1"/>
            </p:cNvCxnSpPr>
            <p:nvPr/>
          </p:nvCxnSpPr>
          <p:spPr bwMode="auto">
            <a:xfrm>
              <a:off x="5471968" y="4162644"/>
              <a:ext cx="976155" cy="1588"/>
            </a:xfrm>
            <a:prstGeom prst="straightConnector1">
              <a:avLst/>
            </a:prstGeom>
            <a:ln>
              <a:headEnd/>
              <a:tailEnd type="stealth" w="med" len="med"/>
            </a:ln>
          </p:spPr>
          <p:style>
            <a:lnRef idx="3">
              <a:schemeClr val="dk1"/>
            </a:lnRef>
            <a:fillRef idx="0">
              <a:schemeClr val="dk1"/>
            </a:fillRef>
            <a:effectRef idx="2">
              <a:schemeClr val="dk1"/>
            </a:effectRef>
            <a:fontRef idx="minor">
              <a:schemeClr val="tx1"/>
            </a:fontRef>
          </p:style>
        </p:cxnSp>
        <p:sp>
          <p:nvSpPr>
            <p:cNvPr id="56346" name="AutoShape 26"/>
            <p:cNvSpPr>
              <a:spLocks/>
            </p:cNvSpPr>
            <p:nvPr/>
          </p:nvSpPr>
          <p:spPr bwMode="auto">
            <a:xfrm>
              <a:off x="6568754" y="3454686"/>
              <a:ext cx="146027" cy="1058764"/>
            </a:xfrm>
            <a:prstGeom prst="rightBrace">
              <a:avLst>
                <a:gd name="adj1" fmla="val 60965"/>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a:lstStyle/>
            <a:p>
              <a:pPr eaLnBrk="1" hangingPunct="1">
                <a:defRPr/>
              </a:pPr>
              <a:endParaRPr lang="es-AR" sz="160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p:txBody>
          <a:bodyPr/>
          <a:lstStyle/>
          <a:p>
            <a:r>
              <a:rPr lang="es-ES" altLang="es-ES"/>
              <a:t>Diferencia con otras técnicas</a:t>
            </a:r>
          </a:p>
        </p:txBody>
      </p:sp>
      <p:sp>
        <p:nvSpPr>
          <p:cNvPr id="15363" name="Marcador de contenido 2"/>
          <p:cNvSpPr>
            <a:spLocks noGrp="1"/>
          </p:cNvSpPr>
          <p:nvPr>
            <p:ph idx="1"/>
          </p:nvPr>
        </p:nvSpPr>
        <p:spPr/>
        <p:txBody>
          <a:bodyPr/>
          <a:lstStyle/>
          <a:p>
            <a:r>
              <a:rPr lang="es-ES" altLang="es-ES" sz="2400"/>
              <a:t>Difiere de otras técnicas aplicadas a la construcción de modelos socioeconómicos, como la </a:t>
            </a:r>
            <a:r>
              <a:rPr lang="es-ES" altLang="es-ES" sz="2400">
                <a:solidFill>
                  <a:srgbClr val="00B050"/>
                </a:solidFill>
              </a:rPr>
              <a:t>econometría</a:t>
            </a:r>
            <a:r>
              <a:rPr lang="es-ES" altLang="es-ES" sz="2400"/>
              <a:t>: esta emplea datos empíricos como base de los cálculos estadísticos para establecer el sentido y la correlación entre los diferentes factores; la evolución del modelo se realiza sobre la base de la evolución de las variables independientes, y se aplica la estadística para determinar los parámetros que las relacionan con las variables dependientes. </a:t>
            </a:r>
          </a:p>
          <a:p>
            <a:r>
              <a:rPr lang="es-ES" altLang="es-ES" sz="2400"/>
              <a:t>Esta técnica pretende determinar el comportamiento del sistema sin entrar en el conocimiento de sus </a:t>
            </a:r>
            <a:r>
              <a:rPr lang="es-ES" altLang="es-ES" sz="2400">
                <a:solidFill>
                  <a:srgbClr val="00B050"/>
                </a:solidFill>
              </a:rPr>
              <a:t>mecanismos internos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s-ES_tradnl" altLang="es-ES" sz="3800"/>
              <a:t>¿</a:t>
            </a:r>
            <a:r>
              <a:rPr lang="es-ES_tradnl" altLang="es-ES" sz="3800" b="1"/>
              <a:t>Cuál es el Objetivo básico de la Dinámica de Sistemas</a:t>
            </a:r>
            <a:r>
              <a:rPr lang="es-ES_tradnl" altLang="es-ES" sz="3800"/>
              <a:t>?</a:t>
            </a:r>
          </a:p>
        </p:txBody>
      </p:sp>
      <p:sp>
        <p:nvSpPr>
          <p:cNvPr id="41988" name="Rectangle 4"/>
          <p:cNvSpPr>
            <a:spLocks noChangeArrowheads="1"/>
          </p:cNvSpPr>
          <p:nvPr/>
        </p:nvSpPr>
        <p:spPr bwMode="auto">
          <a:xfrm>
            <a:off x="609600" y="1989138"/>
            <a:ext cx="7924800" cy="29527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just" eaLnBrk="1" hangingPunct="1">
              <a:spcBef>
                <a:spcPct val="0"/>
              </a:spcBef>
              <a:buClrTx/>
              <a:buSzTx/>
              <a:buFontTx/>
              <a:buNone/>
            </a:pPr>
            <a:r>
              <a:rPr lang="es-AR" altLang="es-ES" sz="2400"/>
              <a:t>El </a:t>
            </a:r>
            <a:r>
              <a:rPr lang="es-AR" altLang="es-ES" sz="2400" b="1" i="1"/>
              <a:t>objetivo básico</a:t>
            </a:r>
            <a:r>
              <a:rPr lang="es-AR" altLang="es-ES" sz="2400" b="1"/>
              <a:t> </a:t>
            </a:r>
            <a:r>
              <a:rPr lang="es-AR" altLang="es-ES" sz="2400"/>
              <a:t>de la Dinámica de Sistemas es llegar a comprender las causas estructurales que provocan el comportamiento del sistema. Esto implica aumentar el conocimiento sobre el papel de cada elemento del sistema, y ver como diferentes acciones, efectuadas sobre partes del sistema, acentúan o atenúan las tendencias de comportamiento implícitas en el mismo.</a:t>
            </a:r>
          </a:p>
          <a:p>
            <a:pPr lvl="1" algn="just" eaLnBrk="1" hangingPunct="1">
              <a:buFont typeface="Wingdings" panose="05000000000000000000" pitchFamily="2" charset="2"/>
              <a:buChar char="Ø"/>
            </a:pPr>
            <a:endParaRPr lang="es-ES_tradnl" altLang="es-E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ppt_x"/>
                                          </p:val>
                                        </p:tav>
                                        <p:tav tm="100000">
                                          <p:val>
                                            <p:strVal val="#ppt_x"/>
                                          </p:val>
                                        </p:tav>
                                      </p:tavLst>
                                    </p:anim>
                                    <p:anim calcmode="lin" valueType="num">
                                      <p:cBhvr additive="base">
                                        <p:cTn id="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s-ES_tradnl" altLang="es-ES" sz="3800"/>
              <a:t>¿</a:t>
            </a:r>
            <a:r>
              <a:rPr lang="es-ES_tradnl" altLang="es-ES" sz="3800" b="1"/>
              <a:t>Cuál es el Objetivo básico de la Dinámica de Sistemas</a:t>
            </a:r>
            <a:r>
              <a:rPr lang="es-ES_tradnl" altLang="es-ES" sz="3800"/>
              <a:t>?</a:t>
            </a:r>
          </a:p>
        </p:txBody>
      </p:sp>
      <p:sp>
        <p:nvSpPr>
          <p:cNvPr id="41988" name="Rectangle 4"/>
          <p:cNvSpPr>
            <a:spLocks noChangeArrowheads="1"/>
          </p:cNvSpPr>
          <p:nvPr/>
        </p:nvSpPr>
        <p:spPr bwMode="auto">
          <a:xfrm>
            <a:off x="827088" y="1628775"/>
            <a:ext cx="7924800" cy="39608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just" eaLnBrk="1" hangingPunct="1">
              <a:spcBef>
                <a:spcPct val="0"/>
              </a:spcBef>
              <a:buClrTx/>
              <a:buSzTx/>
              <a:buFontTx/>
              <a:buNone/>
            </a:pPr>
            <a:r>
              <a:rPr lang="es-AR" altLang="es-ES" sz="2400"/>
              <a:t>Una característica básica es su </a:t>
            </a:r>
            <a:r>
              <a:rPr lang="es-AR" altLang="es-ES" sz="2400" b="1" i="1"/>
              <a:t>enfoque a largo plazo, </a:t>
            </a:r>
            <a:r>
              <a:rPr lang="es-AR" altLang="es-ES" sz="2400"/>
              <a:t>entendiendo por tal un período de tiempo lo suficientemente amplio como para poder observar todos los aspectos significativos de la evolución del sistema. </a:t>
            </a:r>
          </a:p>
          <a:p>
            <a:pPr algn="just" eaLnBrk="1" hangingPunct="1">
              <a:spcBef>
                <a:spcPct val="0"/>
              </a:spcBef>
              <a:buClrTx/>
              <a:buSzTx/>
              <a:buFontTx/>
              <a:buNone/>
            </a:pPr>
            <a:endParaRPr lang="es-AR" altLang="es-ES" sz="2400"/>
          </a:p>
          <a:p>
            <a:pPr algn="just" eaLnBrk="1" hangingPunct="1">
              <a:spcBef>
                <a:spcPct val="0"/>
              </a:spcBef>
              <a:buClrTx/>
              <a:buSzTx/>
              <a:buFontTx/>
              <a:buNone/>
            </a:pPr>
            <a:r>
              <a:rPr lang="es-AR" altLang="es-ES" sz="2400"/>
              <a:t>La </a:t>
            </a:r>
            <a:r>
              <a:rPr lang="es-AR" altLang="es-ES" sz="2400" b="1" i="1"/>
              <a:t>evolución a largo plazo</a:t>
            </a:r>
            <a:r>
              <a:rPr lang="es-AR" altLang="es-ES" sz="2400"/>
              <a:t> podrá ser comprendida únicamente si se identifican las principales causas de los posibles cambios, lo cual es facilitado por una correcta selección de las variables </a:t>
            </a:r>
            <a:endParaRPr lang="es-ES_tradnl" altLang="es-E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ppt_x"/>
                                          </p:val>
                                        </p:tav>
                                        <p:tav tm="100000">
                                          <p:val>
                                            <p:strVal val="#ppt_x"/>
                                          </p:val>
                                        </p:tav>
                                      </p:tavLst>
                                    </p:anim>
                                    <p:anim calcmode="lin" valueType="num">
                                      <p:cBhvr additive="base">
                                        <p:cTn id="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609600" y="1968500"/>
            <a:ext cx="7924800" cy="1727200"/>
          </a:xfrm>
        </p:spPr>
        <p:txBody>
          <a:bodyPr/>
          <a:lstStyle/>
          <a:p>
            <a:pPr eaLnBrk="1" hangingPunct="1">
              <a:lnSpc>
                <a:spcPct val="80000"/>
              </a:lnSpc>
              <a:buFont typeface="Wingdings" panose="05000000000000000000" pitchFamily="2" charset="2"/>
              <a:buNone/>
              <a:defRPr/>
            </a:pPr>
            <a:r>
              <a:rPr lang="es-ES" b="1" dirty="0"/>
              <a:t>  </a:t>
            </a:r>
            <a:r>
              <a:rPr lang="es-ES_tradnl" sz="3600" dirty="0">
                <a:solidFill>
                  <a:schemeClr val="accent2">
                    <a:lumMod val="50000"/>
                  </a:schemeClr>
                </a:solidFill>
              </a:rPr>
              <a:t>¿Cómo resolvemos el problema de la Evolución de las poblaciones de ciervos y pumas en la reserva con Dinámica de Sistemas?</a:t>
            </a:r>
            <a:r>
              <a:rPr lang="es-ES" sz="3600" b="1" dirty="0">
                <a:solidFill>
                  <a:schemeClr val="accent2">
                    <a:lumMod val="50000"/>
                  </a:schemeClr>
                </a:solidFill>
              </a:rPr>
              <a:t> </a:t>
            </a:r>
            <a:endParaRPr lang="es-ES_tradnl" sz="3600" dirty="0">
              <a:solidFill>
                <a:schemeClr val="accent2">
                  <a:lumMod val="50000"/>
                </a:schemeClr>
              </a:solidFill>
            </a:endParaRPr>
          </a:p>
        </p:txBody>
      </p:sp>
      <p:sp>
        <p:nvSpPr>
          <p:cNvPr id="18437" name="5 Título"/>
          <p:cNvSpPr>
            <a:spLocks noGrp="1"/>
          </p:cNvSpPr>
          <p:nvPr>
            <p:ph type="title"/>
          </p:nvPr>
        </p:nvSpPr>
        <p:spPr/>
        <p:txBody>
          <a:bodyPr/>
          <a:lstStyle/>
          <a:p>
            <a:endParaRPr lang="es-AR" altLang="es-ES"/>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3769282"/>
            <a:ext cx="2615414" cy="21884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edge">
                                      <p:cBhvr>
                                        <p:cTn id="7" dur="2000"/>
                                        <p:tgtEl>
                                          <p:spTgt spid="430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s-ES_tradnl" altLang="es-ES" sz="3200" b="1"/>
              <a:t>LAS ETAPAS METODOLÓGICAS</a:t>
            </a:r>
          </a:p>
        </p:txBody>
      </p:sp>
      <p:sp>
        <p:nvSpPr>
          <p:cNvPr id="43013" name="Rectangle 5"/>
          <p:cNvSpPr>
            <a:spLocks noChangeArrowheads="1"/>
          </p:cNvSpPr>
          <p:nvPr/>
        </p:nvSpPr>
        <p:spPr bwMode="auto">
          <a:xfrm>
            <a:off x="642938" y="1571625"/>
            <a:ext cx="7924800" cy="4572000"/>
          </a:xfrm>
          <a:prstGeom prst="rect">
            <a:avLst/>
          </a:prstGeom>
          <a:noFill/>
          <a:ln w="9525">
            <a:noFill/>
            <a:miter lim="800000"/>
            <a:headEnd/>
            <a:tailEnd/>
          </a:ln>
        </p:spPr>
        <p:txBody>
          <a:bodyPr/>
          <a:lstStyle/>
          <a:p>
            <a:pPr marL="514350" indent="-514350" eaLnBrk="1" hangingPunct="1">
              <a:buFont typeface="+mj-lt"/>
              <a:buAutoNum type="arabicPeriod"/>
              <a:defRPr/>
            </a:pPr>
            <a:r>
              <a:rPr lang="es-AR" sz="2400" dirty="0">
                <a:solidFill>
                  <a:schemeClr val="accent2">
                    <a:lumMod val="75000"/>
                  </a:schemeClr>
                </a:solidFill>
                <a:latin typeface="Arial" charset="0"/>
                <a:cs typeface="Arial" charset="0"/>
              </a:rPr>
              <a:t>Identificación del Problema</a:t>
            </a:r>
          </a:p>
          <a:p>
            <a:pPr marL="457200" indent="-457200" eaLnBrk="1" hangingPunct="1">
              <a:buFont typeface="+mj-lt"/>
              <a:buAutoNum type="arabicPeriod"/>
              <a:defRPr/>
            </a:pPr>
            <a:r>
              <a:rPr lang="es-AR" sz="2400" dirty="0">
                <a:solidFill>
                  <a:schemeClr val="accent2">
                    <a:lumMod val="75000"/>
                  </a:schemeClr>
                </a:solidFill>
                <a:latin typeface="Arial" charset="0"/>
                <a:cs typeface="Arial" charset="0"/>
              </a:rPr>
              <a:t>Descripción del sistema, identificación de elementos y relaciones fundamentales</a:t>
            </a:r>
          </a:p>
          <a:p>
            <a:pPr marL="457200" indent="-457200" eaLnBrk="1" hangingPunct="1">
              <a:buFont typeface="+mj-lt"/>
              <a:buAutoNum type="arabicPeriod"/>
              <a:defRPr/>
            </a:pPr>
            <a:r>
              <a:rPr lang="es-AR" sz="2400" dirty="0">
                <a:solidFill>
                  <a:schemeClr val="accent2">
                    <a:lumMod val="75000"/>
                  </a:schemeClr>
                </a:solidFill>
                <a:latin typeface="Arial" charset="0"/>
                <a:cs typeface="Arial" charset="0"/>
              </a:rPr>
              <a:t>Construcción del Diagrama Causal</a:t>
            </a:r>
          </a:p>
          <a:p>
            <a:pPr marL="457200" indent="-457200" eaLnBrk="1" hangingPunct="1">
              <a:buFont typeface="+mj-lt"/>
              <a:buAutoNum type="arabicPeriod"/>
              <a:defRPr/>
            </a:pPr>
            <a:r>
              <a:rPr lang="es-AR" sz="2400" dirty="0">
                <a:solidFill>
                  <a:schemeClr val="accent2">
                    <a:lumMod val="75000"/>
                  </a:schemeClr>
                </a:solidFill>
                <a:latin typeface="Arial" charset="0"/>
                <a:cs typeface="Arial" charset="0"/>
              </a:rPr>
              <a:t>Construcción del Diagrama de </a:t>
            </a:r>
            <a:r>
              <a:rPr lang="es-AR" sz="2400" dirty="0" err="1">
                <a:solidFill>
                  <a:schemeClr val="accent2">
                    <a:lumMod val="75000"/>
                  </a:schemeClr>
                </a:solidFill>
                <a:latin typeface="Arial" charset="0"/>
                <a:cs typeface="Arial" charset="0"/>
              </a:rPr>
              <a:t>Forrester</a:t>
            </a:r>
            <a:r>
              <a:rPr lang="es-AR" sz="2400" dirty="0">
                <a:solidFill>
                  <a:schemeClr val="accent2">
                    <a:lumMod val="75000"/>
                  </a:schemeClr>
                </a:solidFill>
                <a:latin typeface="Arial" charset="0"/>
                <a:cs typeface="Arial" charset="0"/>
              </a:rPr>
              <a:t> </a:t>
            </a:r>
          </a:p>
          <a:p>
            <a:pPr marL="457200" indent="-457200" eaLnBrk="1" hangingPunct="1">
              <a:buFont typeface="+mj-lt"/>
              <a:buAutoNum type="arabicPeriod"/>
              <a:defRPr/>
            </a:pPr>
            <a:r>
              <a:rPr lang="es-AR" sz="2400" dirty="0">
                <a:solidFill>
                  <a:schemeClr val="accent2">
                    <a:lumMod val="75000"/>
                  </a:schemeClr>
                </a:solidFill>
                <a:latin typeface="Arial" charset="0"/>
                <a:cs typeface="Arial" charset="0"/>
              </a:rPr>
              <a:t>Definición precisa de cada magnitud</a:t>
            </a:r>
          </a:p>
          <a:p>
            <a:pPr marL="457200" indent="-457200" eaLnBrk="1" hangingPunct="1">
              <a:buFont typeface="+mj-lt"/>
              <a:buAutoNum type="arabicPeriod"/>
              <a:defRPr/>
            </a:pPr>
            <a:r>
              <a:rPr lang="es-AR" sz="2400" dirty="0">
                <a:solidFill>
                  <a:schemeClr val="accent2">
                    <a:lumMod val="75000"/>
                  </a:schemeClr>
                </a:solidFill>
                <a:latin typeface="Arial" charset="0"/>
                <a:cs typeface="Arial" charset="0"/>
              </a:rPr>
              <a:t>Definición del Modelo matemático</a:t>
            </a:r>
          </a:p>
          <a:p>
            <a:pPr marL="457200" indent="-457200" eaLnBrk="1" hangingPunct="1">
              <a:buFont typeface="+mj-lt"/>
              <a:buAutoNum type="arabicPeriod"/>
              <a:defRPr/>
            </a:pPr>
            <a:r>
              <a:rPr lang="es-AR" sz="2400" dirty="0">
                <a:latin typeface="Arial" charset="0"/>
                <a:cs typeface="Arial" charset="0"/>
              </a:rPr>
              <a:t>Calibrado</a:t>
            </a:r>
          </a:p>
          <a:p>
            <a:pPr marL="457200" indent="-457200" eaLnBrk="1" hangingPunct="1">
              <a:buFont typeface="+mj-lt"/>
              <a:buAutoNum type="arabicPeriod"/>
              <a:defRPr/>
            </a:pPr>
            <a:r>
              <a:rPr lang="es-AR" sz="2400" dirty="0">
                <a:latin typeface="Arial" charset="0"/>
                <a:cs typeface="Arial" charset="0"/>
              </a:rPr>
              <a:t>Análisis de sensibilidad</a:t>
            </a:r>
          </a:p>
          <a:p>
            <a:pPr marL="457200" indent="-457200" eaLnBrk="1" hangingPunct="1">
              <a:buFont typeface="+mj-lt"/>
              <a:buAutoNum type="arabicPeriod"/>
              <a:defRPr/>
            </a:pPr>
            <a:r>
              <a:rPr lang="es-AR" sz="2400" dirty="0">
                <a:latin typeface="Arial" charset="0"/>
                <a:cs typeface="Arial" charset="0"/>
              </a:rPr>
              <a:t>Evaluación del modelo: contrastado</a:t>
            </a:r>
          </a:p>
          <a:p>
            <a:pPr marL="457200" indent="-457200" eaLnBrk="1" hangingPunct="1">
              <a:buFont typeface="+mj-lt"/>
              <a:buAutoNum type="arabicPeriod"/>
              <a:defRPr/>
            </a:pPr>
            <a:r>
              <a:rPr lang="es-AR" sz="2400" dirty="0">
                <a:latin typeface="Arial" charset="0"/>
                <a:cs typeface="Arial" charset="0"/>
              </a:rPr>
              <a:t>Utilización del modelo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3">
                                            <p:txEl>
                                              <p:pRg st="0" end="0"/>
                                            </p:txEl>
                                          </p:spTgt>
                                        </p:tgtEl>
                                        <p:attrNameLst>
                                          <p:attrName>style.visibility</p:attrName>
                                        </p:attrNameLst>
                                      </p:cBhvr>
                                      <p:to>
                                        <p:strVal val="visible"/>
                                      </p:to>
                                    </p:set>
                                    <p:anim calcmode="lin" valueType="num">
                                      <p:cBhvr additive="base">
                                        <p:cTn id="7" dur="500" fill="hold"/>
                                        <p:tgtEl>
                                          <p:spTgt spid="430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3">
                                            <p:txEl>
                                              <p:pRg st="1" end="1"/>
                                            </p:txEl>
                                          </p:spTgt>
                                        </p:tgtEl>
                                        <p:attrNameLst>
                                          <p:attrName>style.visibility</p:attrName>
                                        </p:attrNameLst>
                                      </p:cBhvr>
                                      <p:to>
                                        <p:strVal val="visible"/>
                                      </p:to>
                                    </p:set>
                                    <p:anim calcmode="lin" valueType="num">
                                      <p:cBhvr additive="base">
                                        <p:cTn id="13" dur="500" fill="hold"/>
                                        <p:tgtEl>
                                          <p:spTgt spid="430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013">
                                            <p:txEl>
                                              <p:pRg st="2" end="2"/>
                                            </p:txEl>
                                          </p:spTgt>
                                        </p:tgtEl>
                                        <p:attrNameLst>
                                          <p:attrName>style.visibility</p:attrName>
                                        </p:attrNameLst>
                                      </p:cBhvr>
                                      <p:to>
                                        <p:strVal val="visible"/>
                                      </p:to>
                                    </p:set>
                                    <p:anim calcmode="lin" valueType="num">
                                      <p:cBhvr additive="base">
                                        <p:cTn id="19" dur="500" fill="hold"/>
                                        <p:tgtEl>
                                          <p:spTgt spid="430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013">
                                            <p:txEl>
                                              <p:pRg st="3" end="3"/>
                                            </p:txEl>
                                          </p:spTgt>
                                        </p:tgtEl>
                                        <p:attrNameLst>
                                          <p:attrName>style.visibility</p:attrName>
                                        </p:attrNameLst>
                                      </p:cBhvr>
                                      <p:to>
                                        <p:strVal val="visible"/>
                                      </p:to>
                                    </p:set>
                                    <p:anim calcmode="lin" valueType="num">
                                      <p:cBhvr additive="base">
                                        <p:cTn id="25" dur="500" fill="hold"/>
                                        <p:tgtEl>
                                          <p:spTgt spid="430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013">
                                            <p:txEl>
                                              <p:pRg st="4" end="4"/>
                                            </p:txEl>
                                          </p:spTgt>
                                        </p:tgtEl>
                                        <p:attrNameLst>
                                          <p:attrName>style.visibility</p:attrName>
                                        </p:attrNameLst>
                                      </p:cBhvr>
                                      <p:to>
                                        <p:strVal val="visible"/>
                                      </p:to>
                                    </p:set>
                                    <p:anim calcmode="lin" valueType="num">
                                      <p:cBhvr additive="base">
                                        <p:cTn id="31" dur="500" fill="hold"/>
                                        <p:tgtEl>
                                          <p:spTgt spid="430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3013">
                                            <p:txEl>
                                              <p:pRg st="5" end="5"/>
                                            </p:txEl>
                                          </p:spTgt>
                                        </p:tgtEl>
                                        <p:attrNameLst>
                                          <p:attrName>style.visibility</p:attrName>
                                        </p:attrNameLst>
                                      </p:cBhvr>
                                      <p:to>
                                        <p:strVal val="visible"/>
                                      </p:to>
                                    </p:set>
                                    <p:anim calcmode="lin" valueType="num">
                                      <p:cBhvr additive="base">
                                        <p:cTn id="37" dur="500" fill="hold"/>
                                        <p:tgtEl>
                                          <p:spTgt spid="4301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3013">
                                            <p:txEl>
                                              <p:pRg st="6" end="6"/>
                                            </p:txEl>
                                          </p:spTgt>
                                        </p:tgtEl>
                                        <p:attrNameLst>
                                          <p:attrName>style.visibility</p:attrName>
                                        </p:attrNameLst>
                                      </p:cBhvr>
                                      <p:to>
                                        <p:strVal val="visible"/>
                                      </p:to>
                                    </p:set>
                                    <p:anim calcmode="lin" valueType="num">
                                      <p:cBhvr additive="base">
                                        <p:cTn id="43" dur="500" fill="hold"/>
                                        <p:tgtEl>
                                          <p:spTgt spid="4301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01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3013">
                                            <p:txEl>
                                              <p:pRg st="7" end="7"/>
                                            </p:txEl>
                                          </p:spTgt>
                                        </p:tgtEl>
                                        <p:attrNameLst>
                                          <p:attrName>style.visibility</p:attrName>
                                        </p:attrNameLst>
                                      </p:cBhvr>
                                      <p:to>
                                        <p:strVal val="visible"/>
                                      </p:to>
                                    </p:set>
                                    <p:anim calcmode="lin" valueType="num">
                                      <p:cBhvr additive="base">
                                        <p:cTn id="49" dur="500" fill="hold"/>
                                        <p:tgtEl>
                                          <p:spTgt spid="4301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301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3013">
                                            <p:txEl>
                                              <p:pRg st="8" end="8"/>
                                            </p:txEl>
                                          </p:spTgt>
                                        </p:tgtEl>
                                        <p:attrNameLst>
                                          <p:attrName>style.visibility</p:attrName>
                                        </p:attrNameLst>
                                      </p:cBhvr>
                                      <p:to>
                                        <p:strVal val="visible"/>
                                      </p:to>
                                    </p:set>
                                    <p:anim calcmode="lin" valueType="num">
                                      <p:cBhvr additive="base">
                                        <p:cTn id="55" dur="500" fill="hold"/>
                                        <p:tgtEl>
                                          <p:spTgt spid="4301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301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3013">
                                            <p:txEl>
                                              <p:pRg st="9" end="9"/>
                                            </p:txEl>
                                          </p:spTgt>
                                        </p:tgtEl>
                                        <p:attrNameLst>
                                          <p:attrName>style.visibility</p:attrName>
                                        </p:attrNameLst>
                                      </p:cBhvr>
                                      <p:to>
                                        <p:strVal val="visible"/>
                                      </p:to>
                                    </p:set>
                                    <p:anim calcmode="lin" valueType="num">
                                      <p:cBhvr additive="base">
                                        <p:cTn id="61" dur="500" fill="hold"/>
                                        <p:tgtEl>
                                          <p:spTgt spid="4301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301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marL="342900" indent="-342900">
              <a:spcBef>
                <a:spcPct val="20000"/>
              </a:spcBef>
            </a:pPr>
            <a:r>
              <a:rPr lang="es-AR" altLang="es-ES" sz="3200" b="1"/>
              <a:t>ETAPA 1: Identificación del Problema</a:t>
            </a:r>
          </a:p>
        </p:txBody>
      </p:sp>
      <p:sp>
        <p:nvSpPr>
          <p:cNvPr id="43013" name="Rectangle 5"/>
          <p:cNvSpPr>
            <a:spLocks noChangeArrowheads="1"/>
          </p:cNvSpPr>
          <p:nvPr/>
        </p:nvSpPr>
        <p:spPr bwMode="auto">
          <a:xfrm>
            <a:off x="642938" y="1571625"/>
            <a:ext cx="79248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r>
              <a:rPr lang="es-AR" altLang="es-ES" sz="2800" dirty="0"/>
              <a:t>Identificar el problema con claridad </a:t>
            </a:r>
          </a:p>
          <a:p>
            <a:pPr eaLnBrk="1" hangingPunct="1"/>
            <a:r>
              <a:rPr lang="es-AR" altLang="es-ES" sz="2800" dirty="0"/>
              <a:t>describir los objetivos del estudio con precisión. </a:t>
            </a:r>
          </a:p>
          <a:p>
            <a:pPr eaLnBrk="1" hangingPunct="1"/>
            <a:r>
              <a:rPr lang="es-AR" altLang="es-ES" sz="2800" dirty="0"/>
              <a:t>Una vez definido el núcleo del problema, completar su descripción en base a la aportación del conocimiento del tema por parte de expertos, documentación, etc.  </a:t>
            </a:r>
          </a:p>
          <a:p>
            <a:pPr eaLnBrk="1" hangingPunct="1"/>
            <a:r>
              <a:rPr lang="es-AR" altLang="es-ES" sz="2800" dirty="0"/>
              <a:t>preguntarse ¿hace falta construir un modelo de simulación para encontrar acciones eficientes a mi problema?.</a:t>
            </a:r>
            <a:endParaRPr lang="es-ES_tradnl" altLang="es-E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3">
                                            <p:txEl>
                                              <p:pRg st="1" end="1"/>
                                            </p:txEl>
                                          </p:spTgt>
                                        </p:tgtEl>
                                        <p:attrNameLst>
                                          <p:attrName>style.visibility</p:attrName>
                                        </p:attrNameLst>
                                      </p:cBhvr>
                                      <p:to>
                                        <p:strVal val="visible"/>
                                      </p:to>
                                    </p:set>
                                    <p:anim calcmode="lin" valueType="num">
                                      <p:cBhvr additive="base">
                                        <p:cTn id="7" dur="500" fill="hold"/>
                                        <p:tgtEl>
                                          <p:spTgt spid="430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3">
                                            <p:txEl>
                                              <p:pRg st="2" end="2"/>
                                            </p:txEl>
                                          </p:spTgt>
                                        </p:tgtEl>
                                        <p:attrNameLst>
                                          <p:attrName>style.visibility</p:attrName>
                                        </p:attrNameLst>
                                      </p:cBhvr>
                                      <p:to>
                                        <p:strVal val="visible"/>
                                      </p:to>
                                    </p:set>
                                    <p:anim calcmode="lin" valueType="num">
                                      <p:cBhvr additive="base">
                                        <p:cTn id="13" dur="500" fill="hold"/>
                                        <p:tgtEl>
                                          <p:spTgt spid="430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013">
                                            <p:txEl>
                                              <p:pRg st="3" end="3"/>
                                            </p:txEl>
                                          </p:spTgt>
                                        </p:tgtEl>
                                        <p:attrNameLst>
                                          <p:attrName>style.visibility</p:attrName>
                                        </p:attrNameLst>
                                      </p:cBhvr>
                                      <p:to>
                                        <p:strVal val="visible"/>
                                      </p:to>
                                    </p:set>
                                    <p:anim calcmode="lin" valueType="num">
                                      <p:cBhvr additive="base">
                                        <p:cTn id="19" dur="500" fill="hold"/>
                                        <p:tgtEl>
                                          <p:spTgt spid="430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s-AR" altLang="es-ES" sz="3000" b="1"/>
              <a:t>ETAPA 2: Descripción del sistema</a:t>
            </a:r>
            <a:endParaRPr lang="es-ES_tradnl" altLang="es-ES" sz="3000" b="1"/>
          </a:p>
        </p:txBody>
      </p:sp>
      <p:sp>
        <p:nvSpPr>
          <p:cNvPr id="6" name="Rectangle 5"/>
          <p:cNvSpPr>
            <a:spLocks noChangeArrowheads="1"/>
          </p:cNvSpPr>
          <p:nvPr/>
        </p:nvSpPr>
        <p:spPr bwMode="auto">
          <a:xfrm>
            <a:off x="642938" y="1571625"/>
            <a:ext cx="79248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buFontTx/>
              <a:buNone/>
            </a:pPr>
            <a:r>
              <a:rPr lang="es-ES" altLang="es-ES" sz="2400" b="1"/>
              <a:t>   </a:t>
            </a:r>
            <a:endParaRPr lang="es-AR" altLang="es-ES" sz="2400" b="1" i="1"/>
          </a:p>
          <a:p>
            <a:pPr eaLnBrk="1" hangingPunct="1"/>
            <a:r>
              <a:rPr lang="es-AR" altLang="es-ES" sz="2400" b="1"/>
              <a:t>Fijar los límites de acuerdo a los objetivos: </a:t>
            </a:r>
            <a:r>
              <a:rPr lang="es-AR" altLang="es-ES" sz="2400"/>
              <a:t>incluir en el sistema sólo aquellos elementos que tienen una influencia razonable en el comportamiento del sistema </a:t>
            </a:r>
            <a:r>
              <a:rPr lang="es-AR" altLang="es-ES" sz="2400" b="1"/>
              <a:t> </a:t>
            </a:r>
          </a:p>
          <a:p>
            <a:pPr eaLnBrk="1" hangingPunct="1"/>
            <a:r>
              <a:rPr lang="es-AR" altLang="es-ES" sz="2400" b="1"/>
              <a:t>Identificar los elementos constitutivos: </a:t>
            </a:r>
            <a:r>
              <a:rPr lang="es-AR" altLang="es-ES" sz="2400"/>
              <a:t>el sistema debe incluir el menor número de elementos posible, que nos permita realizar una simulación para explicar cual de las propuestas de actuación que hemos estudiado es más eficaz para solucionar el problema </a:t>
            </a:r>
            <a:r>
              <a:rPr lang="es-AR" altLang="es-ES" sz="2400" b="1"/>
              <a:t> </a:t>
            </a:r>
          </a:p>
          <a:p>
            <a:pPr eaLnBrk="1" hangingPunct="1"/>
            <a:r>
              <a:rPr lang="es-AR" altLang="es-ES" sz="2400" b="1"/>
              <a:t>Identificar las relaciones entre elementos</a:t>
            </a:r>
            <a:endParaRPr lang="es-ES_tradnl" altLang="es-ES"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s-AR" altLang="es-ES" sz="3200" b="1"/>
              <a:t>ETAPA 3: Construcción del Diagrama Causal</a:t>
            </a:r>
            <a:endParaRPr lang="es-ES_tradnl" altLang="es-ES" sz="3200"/>
          </a:p>
        </p:txBody>
      </p:sp>
      <p:sp>
        <p:nvSpPr>
          <p:cNvPr id="6" name="5 CuadroTexto"/>
          <p:cNvSpPr txBox="1"/>
          <p:nvPr/>
        </p:nvSpPr>
        <p:spPr>
          <a:xfrm>
            <a:off x="642938" y="1585913"/>
            <a:ext cx="7715250" cy="1200150"/>
          </a:xfrm>
          <a:prstGeom prst="rect">
            <a:avLst/>
          </a:prstGeom>
          <a:solidFill>
            <a:schemeClr val="accent6">
              <a:lumMod val="20000"/>
              <a:lumOff val="80000"/>
            </a:schemeClr>
          </a:solidFill>
          <a:ln>
            <a:solidFill>
              <a:schemeClr val="accent3">
                <a:lumMod val="40000"/>
                <a:lumOff val="60000"/>
              </a:schemeClr>
            </a:solidFill>
          </a:ln>
        </p:spPr>
        <p:txBody>
          <a:bodyPr>
            <a:spAutoFit/>
          </a:bodyPr>
          <a:lstStyle/>
          <a:p>
            <a:pPr eaLnBrk="1" hangingPunct="1">
              <a:defRPr/>
            </a:pPr>
            <a:r>
              <a:rPr lang="es-AR" dirty="0">
                <a:latin typeface="Arial" charset="0"/>
                <a:cs typeface="Arial" charset="0"/>
              </a:rPr>
              <a:t>Es un modelo formalizado de los elementos del sistema y las relaciones entre ellos, haciendo constar el </a:t>
            </a:r>
            <a:r>
              <a:rPr lang="es-AR" i="1" dirty="0">
                <a:latin typeface="Arial" charset="0"/>
                <a:cs typeface="Arial" charset="0"/>
              </a:rPr>
              <a:t>signo </a:t>
            </a:r>
            <a:r>
              <a:rPr lang="es-AR" dirty="0">
                <a:latin typeface="Arial" charset="0"/>
                <a:cs typeface="Arial" charset="0"/>
              </a:rPr>
              <a:t> de variación esperado entre cada par de elementos, y la existencia de bucles de realimentación positivos y/o negativos</a:t>
            </a:r>
          </a:p>
        </p:txBody>
      </p:sp>
      <p:grpSp>
        <p:nvGrpSpPr>
          <p:cNvPr id="2" name="19 Grupo"/>
          <p:cNvGrpSpPr>
            <a:grpSpLocks/>
          </p:cNvGrpSpPr>
          <p:nvPr/>
        </p:nvGrpSpPr>
        <p:grpSpPr bwMode="auto">
          <a:xfrm>
            <a:off x="500063" y="4071938"/>
            <a:ext cx="2714625" cy="1074737"/>
            <a:chOff x="1214414" y="3286124"/>
            <a:chExt cx="2714644" cy="1074959"/>
          </a:xfrm>
        </p:grpSpPr>
        <p:sp>
          <p:nvSpPr>
            <p:cNvPr id="24602" name="3 CuadroTexto"/>
            <p:cNvSpPr txBox="1">
              <a:spLocks noChangeArrowheads="1"/>
            </p:cNvSpPr>
            <p:nvPr/>
          </p:nvSpPr>
          <p:spPr bwMode="auto">
            <a:xfrm>
              <a:off x="1857356" y="3286124"/>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a:t>
              </a:r>
            </a:p>
          </p:txBody>
        </p:sp>
        <p:cxnSp>
          <p:nvCxnSpPr>
            <p:cNvPr id="9" name="8 Conector recto de flecha"/>
            <p:cNvCxnSpPr>
              <a:stCxn id="24602" idx="3"/>
            </p:cNvCxnSpPr>
            <p:nvPr/>
          </p:nvCxnSpPr>
          <p:spPr>
            <a:xfrm>
              <a:off x="2214546" y="3470312"/>
              <a:ext cx="642941" cy="30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604" name="8 CuadroTexto"/>
            <p:cNvSpPr txBox="1">
              <a:spLocks noChangeArrowheads="1"/>
            </p:cNvSpPr>
            <p:nvPr/>
          </p:nvSpPr>
          <p:spPr bwMode="auto">
            <a:xfrm flipH="1">
              <a:off x="2928926" y="3286124"/>
              <a:ext cx="633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b</a:t>
              </a:r>
            </a:p>
          </p:txBody>
        </p:sp>
        <p:sp>
          <p:nvSpPr>
            <p:cNvPr id="24605" name="16 CuadroTexto"/>
            <p:cNvSpPr txBox="1">
              <a:spLocks noChangeArrowheads="1"/>
            </p:cNvSpPr>
            <p:nvPr/>
          </p:nvSpPr>
          <p:spPr bwMode="auto">
            <a:xfrm>
              <a:off x="1214414" y="3714752"/>
              <a:ext cx="10715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Variable causa</a:t>
              </a:r>
            </a:p>
          </p:txBody>
        </p:sp>
        <p:sp>
          <p:nvSpPr>
            <p:cNvPr id="24606" name="18 CuadroTexto"/>
            <p:cNvSpPr txBox="1">
              <a:spLocks noChangeArrowheads="1"/>
            </p:cNvSpPr>
            <p:nvPr/>
          </p:nvSpPr>
          <p:spPr bwMode="auto">
            <a:xfrm>
              <a:off x="2857488" y="3714752"/>
              <a:ext cx="10715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Variable efecto</a:t>
              </a:r>
            </a:p>
          </p:txBody>
        </p:sp>
      </p:grpSp>
      <p:grpSp>
        <p:nvGrpSpPr>
          <p:cNvPr id="3" name="29 Grupo"/>
          <p:cNvGrpSpPr>
            <a:grpSpLocks/>
          </p:cNvGrpSpPr>
          <p:nvPr/>
        </p:nvGrpSpPr>
        <p:grpSpPr bwMode="auto">
          <a:xfrm>
            <a:off x="2714625" y="2786063"/>
            <a:ext cx="3500438" cy="1289050"/>
            <a:chOff x="928635" y="4429132"/>
            <a:chExt cx="3500462" cy="1289393"/>
          </a:xfrm>
        </p:grpSpPr>
        <p:sp>
          <p:nvSpPr>
            <p:cNvPr id="24597" name="22 CuadroTexto"/>
            <p:cNvSpPr txBox="1">
              <a:spLocks noChangeArrowheads="1"/>
            </p:cNvSpPr>
            <p:nvPr/>
          </p:nvSpPr>
          <p:spPr bwMode="auto">
            <a:xfrm>
              <a:off x="1785918" y="457200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a:t>
              </a:r>
            </a:p>
          </p:txBody>
        </p:sp>
        <p:cxnSp>
          <p:nvCxnSpPr>
            <p:cNvPr id="15" name="14 Conector recto de flecha"/>
            <p:cNvCxnSpPr>
              <a:stCxn id="24597" idx="3"/>
            </p:cNvCxnSpPr>
            <p:nvPr/>
          </p:nvCxnSpPr>
          <p:spPr>
            <a:xfrm>
              <a:off x="2143081" y="4756244"/>
              <a:ext cx="642941" cy="301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99" name="24 CuadroTexto"/>
            <p:cNvSpPr txBox="1">
              <a:spLocks noChangeArrowheads="1"/>
            </p:cNvSpPr>
            <p:nvPr/>
          </p:nvSpPr>
          <p:spPr bwMode="auto">
            <a:xfrm flipH="1">
              <a:off x="2857488" y="4572008"/>
              <a:ext cx="633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b</a:t>
              </a:r>
            </a:p>
          </p:txBody>
        </p:sp>
        <p:sp>
          <p:nvSpPr>
            <p:cNvPr id="24600" name="27 CuadroTexto"/>
            <p:cNvSpPr txBox="1">
              <a:spLocks noChangeArrowheads="1"/>
            </p:cNvSpPr>
            <p:nvPr/>
          </p:nvSpPr>
          <p:spPr bwMode="auto">
            <a:xfrm>
              <a:off x="2571736" y="4429132"/>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24601" name="28 CuadroTexto"/>
            <p:cNvSpPr txBox="1">
              <a:spLocks noChangeArrowheads="1"/>
            </p:cNvSpPr>
            <p:nvPr/>
          </p:nvSpPr>
          <p:spPr bwMode="auto">
            <a:xfrm>
              <a:off x="928635" y="5072194"/>
              <a:ext cx="3500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i="1"/>
                <a:t>a </a:t>
              </a:r>
              <a:r>
                <a:rPr lang="es-AR" altLang="es-ES" sz="1800"/>
                <a:t>y </a:t>
              </a:r>
              <a:r>
                <a:rPr lang="es-AR" altLang="es-ES" sz="1800" i="1"/>
                <a:t>b </a:t>
              </a:r>
              <a:r>
                <a:rPr lang="es-AR" altLang="es-ES" sz="1800"/>
                <a:t>se mueven temporalmente en el mismo sentido </a:t>
              </a:r>
            </a:p>
          </p:txBody>
        </p:sp>
      </p:grpSp>
      <p:grpSp>
        <p:nvGrpSpPr>
          <p:cNvPr id="4" name="30 Grupo"/>
          <p:cNvGrpSpPr>
            <a:grpSpLocks/>
          </p:cNvGrpSpPr>
          <p:nvPr/>
        </p:nvGrpSpPr>
        <p:grpSpPr bwMode="auto">
          <a:xfrm>
            <a:off x="2714625" y="4857750"/>
            <a:ext cx="3500438" cy="1289050"/>
            <a:chOff x="928665" y="4429132"/>
            <a:chExt cx="3500462" cy="1289393"/>
          </a:xfrm>
        </p:grpSpPr>
        <p:sp>
          <p:nvSpPr>
            <p:cNvPr id="24592" name="31 CuadroTexto"/>
            <p:cNvSpPr txBox="1">
              <a:spLocks noChangeArrowheads="1"/>
            </p:cNvSpPr>
            <p:nvPr/>
          </p:nvSpPr>
          <p:spPr bwMode="auto">
            <a:xfrm>
              <a:off x="1785918" y="457200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a:t>
              </a:r>
            </a:p>
          </p:txBody>
        </p:sp>
        <p:cxnSp>
          <p:nvCxnSpPr>
            <p:cNvPr id="21" name="20 Conector recto de flecha"/>
            <p:cNvCxnSpPr>
              <a:stCxn id="24592" idx="3"/>
            </p:cNvCxnSpPr>
            <p:nvPr/>
          </p:nvCxnSpPr>
          <p:spPr>
            <a:xfrm>
              <a:off x="2143111" y="4756244"/>
              <a:ext cx="642941" cy="301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94" name="33 CuadroTexto"/>
            <p:cNvSpPr txBox="1">
              <a:spLocks noChangeArrowheads="1"/>
            </p:cNvSpPr>
            <p:nvPr/>
          </p:nvSpPr>
          <p:spPr bwMode="auto">
            <a:xfrm flipH="1">
              <a:off x="2857488" y="4572008"/>
              <a:ext cx="633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b</a:t>
              </a:r>
            </a:p>
          </p:txBody>
        </p:sp>
        <p:sp>
          <p:nvSpPr>
            <p:cNvPr id="24595" name="34 CuadroTexto"/>
            <p:cNvSpPr txBox="1">
              <a:spLocks noChangeArrowheads="1"/>
            </p:cNvSpPr>
            <p:nvPr/>
          </p:nvSpPr>
          <p:spPr bwMode="auto">
            <a:xfrm>
              <a:off x="2571736" y="4429132"/>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24596" name="35 CuadroTexto"/>
            <p:cNvSpPr txBox="1">
              <a:spLocks noChangeArrowheads="1"/>
            </p:cNvSpPr>
            <p:nvPr/>
          </p:nvSpPr>
          <p:spPr bwMode="auto">
            <a:xfrm>
              <a:off x="928665" y="5072194"/>
              <a:ext cx="3500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i="1"/>
                <a:t>a </a:t>
              </a:r>
              <a:r>
                <a:rPr lang="es-AR" altLang="es-ES" sz="1800"/>
                <a:t>y </a:t>
              </a:r>
              <a:r>
                <a:rPr lang="es-AR" altLang="es-ES" sz="1800" i="1"/>
                <a:t>b </a:t>
              </a:r>
              <a:r>
                <a:rPr lang="es-AR" altLang="es-ES" sz="1800"/>
                <a:t>se mueven temporalmente en sentido opuesto </a:t>
              </a:r>
            </a:p>
          </p:txBody>
        </p:sp>
      </p:grpSp>
      <p:grpSp>
        <p:nvGrpSpPr>
          <p:cNvPr id="5" name="43 Grupo"/>
          <p:cNvGrpSpPr>
            <a:grpSpLocks/>
          </p:cNvGrpSpPr>
          <p:nvPr/>
        </p:nvGrpSpPr>
        <p:grpSpPr bwMode="auto">
          <a:xfrm>
            <a:off x="5214938" y="3786188"/>
            <a:ext cx="3500437" cy="1289050"/>
            <a:chOff x="5214942" y="3786190"/>
            <a:chExt cx="3500437" cy="1289282"/>
          </a:xfrm>
        </p:grpSpPr>
        <p:sp>
          <p:nvSpPr>
            <p:cNvPr id="24585" name="22 CuadroTexto"/>
            <p:cNvSpPr txBox="1">
              <a:spLocks noChangeArrowheads="1"/>
            </p:cNvSpPr>
            <p:nvPr/>
          </p:nvSpPr>
          <p:spPr bwMode="auto">
            <a:xfrm>
              <a:off x="6072219" y="3929041"/>
              <a:ext cx="357187" cy="36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a:t>
              </a:r>
            </a:p>
          </p:txBody>
        </p:sp>
        <p:cxnSp>
          <p:nvCxnSpPr>
            <p:cNvPr id="31" name="30 Conector recto de flecha"/>
            <p:cNvCxnSpPr>
              <a:stCxn id="24585" idx="3"/>
            </p:cNvCxnSpPr>
            <p:nvPr/>
          </p:nvCxnSpPr>
          <p:spPr bwMode="auto">
            <a:xfrm>
              <a:off x="6429379" y="4113274"/>
              <a:ext cx="1071563" cy="30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87" name="24 CuadroTexto"/>
            <p:cNvSpPr txBox="1">
              <a:spLocks noChangeArrowheads="1"/>
            </p:cNvSpPr>
            <p:nvPr/>
          </p:nvSpPr>
          <p:spPr bwMode="auto">
            <a:xfrm flipH="1">
              <a:off x="7510487" y="3929041"/>
              <a:ext cx="633413" cy="36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b</a:t>
              </a:r>
            </a:p>
          </p:txBody>
        </p:sp>
        <p:sp>
          <p:nvSpPr>
            <p:cNvPr id="24588" name="27 CuadroTexto"/>
            <p:cNvSpPr txBox="1">
              <a:spLocks noChangeArrowheads="1"/>
            </p:cNvSpPr>
            <p:nvPr/>
          </p:nvSpPr>
          <p:spPr bwMode="auto">
            <a:xfrm>
              <a:off x="7215208" y="3786190"/>
              <a:ext cx="285750" cy="36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24589" name="28 CuadroTexto"/>
            <p:cNvSpPr txBox="1">
              <a:spLocks noChangeArrowheads="1"/>
            </p:cNvSpPr>
            <p:nvPr/>
          </p:nvSpPr>
          <p:spPr bwMode="auto">
            <a:xfrm>
              <a:off x="5214942" y="4429141"/>
              <a:ext cx="3500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El efecto de </a:t>
              </a:r>
              <a:r>
                <a:rPr lang="es-AR" altLang="es-ES" sz="1800" i="1"/>
                <a:t>a </a:t>
              </a:r>
              <a:r>
                <a:rPr lang="es-AR" altLang="es-ES" sz="1800"/>
                <a:t>sobre</a:t>
              </a:r>
              <a:r>
                <a:rPr lang="es-AR" altLang="es-ES" sz="1800" i="1"/>
                <a:t> b </a:t>
              </a:r>
              <a:r>
                <a:rPr lang="es-AR" altLang="es-ES" sz="1800"/>
                <a:t>tarda un tiempo en manifestarse</a:t>
              </a:r>
            </a:p>
          </p:txBody>
        </p:sp>
        <p:cxnSp>
          <p:nvCxnSpPr>
            <p:cNvPr id="42" name="41 Conector recto"/>
            <p:cNvCxnSpPr/>
            <p:nvPr/>
          </p:nvCxnSpPr>
          <p:spPr>
            <a:xfrm rot="5400000">
              <a:off x="6715897" y="4142647"/>
              <a:ext cx="285801" cy="1588"/>
            </a:xfrm>
            <a:prstGeom prst="line">
              <a:avLst/>
            </a:prstGeom>
          </p:spPr>
          <p:style>
            <a:lnRef idx="2">
              <a:schemeClr val="dk1"/>
            </a:lnRef>
            <a:fillRef idx="0">
              <a:schemeClr val="dk1"/>
            </a:fillRef>
            <a:effectRef idx="1">
              <a:schemeClr val="dk1"/>
            </a:effectRef>
            <a:fontRef idx="minor">
              <a:schemeClr val="tx1"/>
            </a:fontRef>
          </p:style>
        </p:cxnSp>
        <p:cxnSp>
          <p:nvCxnSpPr>
            <p:cNvPr id="43" name="42 Conector recto"/>
            <p:cNvCxnSpPr/>
            <p:nvPr/>
          </p:nvCxnSpPr>
          <p:spPr>
            <a:xfrm rot="5400000">
              <a:off x="6787335" y="4142647"/>
              <a:ext cx="285801" cy="1587"/>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s-AR" altLang="es-ES" sz="3200" b="1"/>
              <a:t>ETAPA 3: Construcción del Diagrama Causal</a:t>
            </a:r>
            <a:endParaRPr lang="es-ES_tradnl" altLang="es-ES" sz="3200"/>
          </a:p>
        </p:txBody>
      </p:sp>
      <p:pic>
        <p:nvPicPr>
          <p:cNvPr id="18436" name="Picture 5" descr="C:\Users\Elena\AppData\Local\Microsoft\Windows\Temporary Internet Files\Content.IE5\9KCH0X02\MPj043048900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13" y="1857375"/>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6" descr="C:\Users\Elena\AppData\Local\Microsoft\Windows\Temporary Internet Files\Content.IE5\8GEXW3WI\MCj0437669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 y="2071688"/>
            <a:ext cx="16764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7" descr="C:\Users\Elena\AppData\Local\Microsoft\Windows\Temporary Internet Files\Content.IE5\OYS2ACNN\MCj04325130000[1].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000" y="4000500"/>
            <a:ext cx="160337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11 CuadroTexto"/>
          <p:cNvSpPr txBox="1">
            <a:spLocks noChangeArrowheads="1"/>
          </p:cNvSpPr>
          <p:nvPr/>
        </p:nvSpPr>
        <p:spPr bwMode="auto">
          <a:xfrm>
            <a:off x="1857375" y="1357313"/>
            <a:ext cx="4214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PROCESO DE LLENAR UN VASO</a:t>
            </a:r>
          </a:p>
        </p:txBody>
      </p:sp>
      <p:grpSp>
        <p:nvGrpSpPr>
          <p:cNvPr id="2" name="29 Grupo"/>
          <p:cNvGrpSpPr>
            <a:grpSpLocks/>
          </p:cNvGrpSpPr>
          <p:nvPr/>
        </p:nvGrpSpPr>
        <p:grpSpPr bwMode="auto">
          <a:xfrm>
            <a:off x="428625" y="1857375"/>
            <a:ext cx="6858000" cy="3513138"/>
            <a:chOff x="428596" y="1857364"/>
            <a:chExt cx="6858048" cy="3512604"/>
          </a:xfrm>
        </p:grpSpPr>
        <p:cxnSp>
          <p:nvCxnSpPr>
            <p:cNvPr id="11" name="10 Conector recto"/>
            <p:cNvCxnSpPr/>
            <p:nvPr/>
          </p:nvCxnSpPr>
          <p:spPr>
            <a:xfrm rot="5400000">
              <a:off x="2500422" y="2857224"/>
              <a:ext cx="1571386" cy="142876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8" name="17 Forma libre"/>
            <p:cNvSpPr/>
            <p:nvPr/>
          </p:nvSpPr>
          <p:spPr>
            <a:xfrm>
              <a:off x="3357555" y="3500177"/>
              <a:ext cx="2289191" cy="1714239"/>
            </a:xfrm>
            <a:custGeom>
              <a:avLst/>
              <a:gdLst>
                <a:gd name="connsiteX0" fmla="*/ 1619250 w 2003425"/>
                <a:gd name="connsiteY0" fmla="*/ 0 h 933450"/>
                <a:gd name="connsiteX1" fmla="*/ 1733550 w 2003425"/>
                <a:gd name="connsiteY1" fmla="*/ 685800 h 933450"/>
                <a:gd name="connsiteX2" fmla="*/ 0 w 2003425"/>
                <a:gd name="connsiteY2" fmla="*/ 933450 h 933450"/>
              </a:gdLst>
              <a:ahLst/>
              <a:cxnLst>
                <a:cxn ang="0">
                  <a:pos x="connsiteX0" y="connsiteY0"/>
                </a:cxn>
                <a:cxn ang="0">
                  <a:pos x="connsiteX1" y="connsiteY1"/>
                </a:cxn>
                <a:cxn ang="0">
                  <a:pos x="connsiteX2" y="connsiteY2"/>
                </a:cxn>
              </a:cxnLst>
              <a:rect l="l" t="t" r="r" b="b"/>
              <a:pathLst>
                <a:path w="2003425" h="933450">
                  <a:moveTo>
                    <a:pt x="1619250" y="0"/>
                  </a:moveTo>
                  <a:cubicBezTo>
                    <a:pt x="1811337" y="265112"/>
                    <a:pt x="2003425" y="530225"/>
                    <a:pt x="1733550" y="685800"/>
                  </a:cubicBezTo>
                  <a:cubicBezTo>
                    <a:pt x="1463675" y="841375"/>
                    <a:pt x="731837" y="887412"/>
                    <a:pt x="0" y="933450"/>
                  </a:cubicBezTo>
                </a:path>
              </a:pathLst>
            </a:custGeom>
            <a:ln>
              <a:headEnd type="triangle" w="med" len="med"/>
              <a:tailEnd type="non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cxnSp>
          <p:nvCxnSpPr>
            <p:cNvPr id="20" name="19 Conector recto de flecha"/>
            <p:cNvCxnSpPr/>
            <p:nvPr/>
          </p:nvCxnSpPr>
          <p:spPr>
            <a:xfrm rot="16200000" flipH="1">
              <a:off x="4393502" y="2464479"/>
              <a:ext cx="1214252"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649" name="20 CuadroTexto"/>
            <p:cNvSpPr txBox="1">
              <a:spLocks noChangeArrowheads="1"/>
            </p:cNvSpPr>
            <p:nvPr/>
          </p:nvSpPr>
          <p:spPr bwMode="auto">
            <a:xfrm>
              <a:off x="5143504" y="1857364"/>
              <a:ext cx="2143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Nivel deseado</a:t>
              </a:r>
            </a:p>
          </p:txBody>
        </p:sp>
        <p:sp>
          <p:nvSpPr>
            <p:cNvPr id="26650" name="23 CuadroTexto"/>
            <p:cNvSpPr txBox="1">
              <a:spLocks noChangeArrowheads="1"/>
            </p:cNvSpPr>
            <p:nvPr/>
          </p:nvSpPr>
          <p:spPr bwMode="auto">
            <a:xfrm>
              <a:off x="4429124" y="3214686"/>
              <a:ext cx="1643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Discrepancia</a:t>
              </a:r>
            </a:p>
          </p:txBody>
        </p:sp>
        <p:sp>
          <p:nvSpPr>
            <p:cNvPr id="26651" name="24 CuadroTexto"/>
            <p:cNvSpPr txBox="1">
              <a:spLocks noChangeArrowheads="1"/>
            </p:cNvSpPr>
            <p:nvPr/>
          </p:nvSpPr>
          <p:spPr bwMode="auto">
            <a:xfrm>
              <a:off x="2571736" y="5000636"/>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Nivel </a:t>
              </a:r>
            </a:p>
          </p:txBody>
        </p:sp>
        <p:sp>
          <p:nvSpPr>
            <p:cNvPr id="27" name="26 Forma libre"/>
            <p:cNvSpPr/>
            <p:nvPr/>
          </p:nvSpPr>
          <p:spPr>
            <a:xfrm>
              <a:off x="2457435" y="2558932"/>
              <a:ext cx="2305066" cy="907912"/>
            </a:xfrm>
            <a:custGeom>
              <a:avLst/>
              <a:gdLst>
                <a:gd name="connsiteX0" fmla="*/ 2305050 w 2305050"/>
                <a:gd name="connsiteY0" fmla="*/ 641350 h 908050"/>
                <a:gd name="connsiteX1" fmla="*/ 2171700 w 2305050"/>
                <a:gd name="connsiteY1" fmla="*/ 488950 h 908050"/>
                <a:gd name="connsiteX2" fmla="*/ 1504950 w 2305050"/>
                <a:gd name="connsiteY2" fmla="*/ 69850 h 908050"/>
                <a:gd name="connsiteX3" fmla="*/ 0 w 2305050"/>
                <a:gd name="connsiteY3" fmla="*/ 908050 h 908050"/>
              </a:gdLst>
              <a:ahLst/>
              <a:cxnLst>
                <a:cxn ang="0">
                  <a:pos x="connsiteX0" y="connsiteY0"/>
                </a:cxn>
                <a:cxn ang="0">
                  <a:pos x="connsiteX1" y="connsiteY1"/>
                </a:cxn>
                <a:cxn ang="0">
                  <a:pos x="connsiteX2" y="connsiteY2"/>
                </a:cxn>
                <a:cxn ang="0">
                  <a:pos x="connsiteX3" y="connsiteY3"/>
                </a:cxn>
              </a:cxnLst>
              <a:rect l="l" t="t" r="r" b="b"/>
              <a:pathLst>
                <a:path w="2305050" h="908050">
                  <a:moveTo>
                    <a:pt x="2305050" y="641350"/>
                  </a:moveTo>
                  <a:cubicBezTo>
                    <a:pt x="2305050" y="612775"/>
                    <a:pt x="2305050" y="584200"/>
                    <a:pt x="2171700" y="488950"/>
                  </a:cubicBezTo>
                  <a:cubicBezTo>
                    <a:pt x="2038350" y="393700"/>
                    <a:pt x="1866900" y="0"/>
                    <a:pt x="1504950" y="69850"/>
                  </a:cubicBezTo>
                  <a:cubicBezTo>
                    <a:pt x="1143000" y="139700"/>
                    <a:pt x="571500" y="523875"/>
                    <a:pt x="0" y="90805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26653" name="27 CuadroTexto"/>
            <p:cNvSpPr txBox="1">
              <a:spLocks noChangeArrowheads="1"/>
            </p:cNvSpPr>
            <p:nvPr/>
          </p:nvSpPr>
          <p:spPr bwMode="auto">
            <a:xfrm>
              <a:off x="428596" y="3429000"/>
              <a:ext cx="12144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Flujo de Agua </a:t>
              </a:r>
            </a:p>
          </p:txBody>
        </p:sp>
        <p:sp>
          <p:nvSpPr>
            <p:cNvPr id="29" name="28 Forma libre"/>
            <p:cNvSpPr/>
            <p:nvPr/>
          </p:nvSpPr>
          <p:spPr>
            <a:xfrm>
              <a:off x="927074" y="4190634"/>
              <a:ext cx="806456" cy="1079336"/>
            </a:xfrm>
            <a:custGeom>
              <a:avLst/>
              <a:gdLst>
                <a:gd name="connsiteX0" fmla="*/ 82550 w 806450"/>
                <a:gd name="connsiteY0" fmla="*/ 0 h 1079500"/>
                <a:gd name="connsiteX1" fmla="*/ 120650 w 806450"/>
                <a:gd name="connsiteY1" fmla="*/ 914400 h 1079500"/>
                <a:gd name="connsiteX2" fmla="*/ 806450 w 806450"/>
                <a:gd name="connsiteY2" fmla="*/ 990600 h 1079500"/>
              </a:gdLst>
              <a:ahLst/>
              <a:cxnLst>
                <a:cxn ang="0">
                  <a:pos x="connsiteX0" y="connsiteY0"/>
                </a:cxn>
                <a:cxn ang="0">
                  <a:pos x="connsiteX1" y="connsiteY1"/>
                </a:cxn>
                <a:cxn ang="0">
                  <a:pos x="connsiteX2" y="connsiteY2"/>
                </a:cxn>
              </a:cxnLst>
              <a:rect l="l" t="t" r="r" b="b"/>
              <a:pathLst>
                <a:path w="806450" h="1079500">
                  <a:moveTo>
                    <a:pt x="82550" y="0"/>
                  </a:moveTo>
                  <a:cubicBezTo>
                    <a:pt x="41275" y="374650"/>
                    <a:pt x="0" y="749300"/>
                    <a:pt x="120650" y="914400"/>
                  </a:cubicBezTo>
                  <a:cubicBezTo>
                    <a:pt x="241300" y="1079500"/>
                    <a:pt x="523875" y="1035050"/>
                    <a:pt x="806450" y="99060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grpSp>
      <p:grpSp>
        <p:nvGrpSpPr>
          <p:cNvPr id="3" name="45 Grupo"/>
          <p:cNvGrpSpPr>
            <a:grpSpLocks/>
          </p:cNvGrpSpPr>
          <p:nvPr/>
        </p:nvGrpSpPr>
        <p:grpSpPr bwMode="auto">
          <a:xfrm>
            <a:off x="5429250" y="3500438"/>
            <a:ext cx="3286125" cy="2798762"/>
            <a:chOff x="5429256" y="3500438"/>
            <a:chExt cx="3286148" cy="2798224"/>
          </a:xfrm>
        </p:grpSpPr>
        <p:sp>
          <p:nvSpPr>
            <p:cNvPr id="26634" name="30 CuadroTexto"/>
            <p:cNvSpPr txBox="1">
              <a:spLocks noChangeArrowheads="1"/>
            </p:cNvSpPr>
            <p:nvPr/>
          </p:nvSpPr>
          <p:spPr bwMode="auto">
            <a:xfrm>
              <a:off x="6500826" y="3500438"/>
              <a:ext cx="2143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Nivel deseado</a:t>
              </a:r>
            </a:p>
          </p:txBody>
        </p:sp>
        <p:sp>
          <p:nvSpPr>
            <p:cNvPr id="26635" name="31 CuadroTexto"/>
            <p:cNvSpPr txBox="1">
              <a:spLocks noChangeArrowheads="1"/>
            </p:cNvSpPr>
            <p:nvPr/>
          </p:nvSpPr>
          <p:spPr bwMode="auto">
            <a:xfrm>
              <a:off x="7072330" y="4786322"/>
              <a:ext cx="1643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Discrepancia</a:t>
              </a:r>
            </a:p>
          </p:txBody>
        </p:sp>
        <p:sp>
          <p:nvSpPr>
            <p:cNvPr id="26636" name="32 CuadroTexto"/>
            <p:cNvSpPr txBox="1">
              <a:spLocks noChangeArrowheads="1"/>
            </p:cNvSpPr>
            <p:nvPr/>
          </p:nvSpPr>
          <p:spPr bwMode="auto">
            <a:xfrm>
              <a:off x="6500826" y="5643578"/>
              <a:ext cx="857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Nivel</a:t>
              </a:r>
            </a:p>
          </p:txBody>
        </p:sp>
        <p:sp>
          <p:nvSpPr>
            <p:cNvPr id="26637" name="33 CuadroTexto"/>
            <p:cNvSpPr txBox="1">
              <a:spLocks noChangeArrowheads="1"/>
            </p:cNvSpPr>
            <p:nvPr/>
          </p:nvSpPr>
          <p:spPr bwMode="auto">
            <a:xfrm>
              <a:off x="5429256" y="4786322"/>
              <a:ext cx="12144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Flujo de Agua </a:t>
              </a:r>
            </a:p>
          </p:txBody>
        </p:sp>
        <p:sp>
          <p:nvSpPr>
            <p:cNvPr id="35" name="34 Forma libre"/>
            <p:cNvSpPr/>
            <p:nvPr/>
          </p:nvSpPr>
          <p:spPr>
            <a:xfrm>
              <a:off x="7277119" y="5200323"/>
              <a:ext cx="876306" cy="739633"/>
            </a:xfrm>
            <a:custGeom>
              <a:avLst/>
              <a:gdLst>
                <a:gd name="connsiteX0" fmla="*/ 0 w 876300"/>
                <a:gd name="connsiteY0" fmla="*/ 666750 h 739775"/>
                <a:gd name="connsiteX1" fmla="*/ 304800 w 876300"/>
                <a:gd name="connsiteY1" fmla="*/ 723900 h 739775"/>
                <a:gd name="connsiteX2" fmla="*/ 742950 w 876300"/>
                <a:gd name="connsiteY2" fmla="*/ 571500 h 739775"/>
                <a:gd name="connsiteX3" fmla="*/ 876300 w 876300"/>
                <a:gd name="connsiteY3" fmla="*/ 0 h 739775"/>
              </a:gdLst>
              <a:ahLst/>
              <a:cxnLst>
                <a:cxn ang="0">
                  <a:pos x="connsiteX0" y="connsiteY0"/>
                </a:cxn>
                <a:cxn ang="0">
                  <a:pos x="connsiteX1" y="connsiteY1"/>
                </a:cxn>
                <a:cxn ang="0">
                  <a:pos x="connsiteX2" y="connsiteY2"/>
                </a:cxn>
                <a:cxn ang="0">
                  <a:pos x="connsiteX3" y="connsiteY3"/>
                </a:cxn>
              </a:cxnLst>
              <a:rect l="l" t="t" r="r" b="b"/>
              <a:pathLst>
                <a:path w="876300" h="739775">
                  <a:moveTo>
                    <a:pt x="0" y="666750"/>
                  </a:moveTo>
                  <a:cubicBezTo>
                    <a:pt x="90487" y="703262"/>
                    <a:pt x="180975" y="739775"/>
                    <a:pt x="304800" y="723900"/>
                  </a:cubicBezTo>
                  <a:cubicBezTo>
                    <a:pt x="428625" y="708025"/>
                    <a:pt x="647700" y="692150"/>
                    <a:pt x="742950" y="571500"/>
                  </a:cubicBezTo>
                  <a:cubicBezTo>
                    <a:pt x="838200" y="450850"/>
                    <a:pt x="857250" y="225425"/>
                    <a:pt x="876300" y="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36" name="35 Forma libre"/>
            <p:cNvSpPr/>
            <p:nvPr/>
          </p:nvSpPr>
          <p:spPr>
            <a:xfrm>
              <a:off x="5962660" y="4238483"/>
              <a:ext cx="2019314" cy="523774"/>
            </a:xfrm>
            <a:custGeom>
              <a:avLst/>
              <a:gdLst>
                <a:gd name="connsiteX0" fmla="*/ 2019300 w 2019300"/>
                <a:gd name="connsiteY0" fmla="*/ 523875 h 523875"/>
                <a:gd name="connsiteX1" fmla="*/ 952500 w 2019300"/>
                <a:gd name="connsiteY1" fmla="*/ 9525 h 523875"/>
                <a:gd name="connsiteX2" fmla="*/ 0 w 2019300"/>
                <a:gd name="connsiteY2" fmla="*/ 466725 h 523875"/>
              </a:gdLst>
              <a:ahLst/>
              <a:cxnLst>
                <a:cxn ang="0">
                  <a:pos x="connsiteX0" y="connsiteY0"/>
                </a:cxn>
                <a:cxn ang="0">
                  <a:pos x="connsiteX1" y="connsiteY1"/>
                </a:cxn>
                <a:cxn ang="0">
                  <a:pos x="connsiteX2" y="connsiteY2"/>
                </a:cxn>
              </a:cxnLst>
              <a:rect l="l" t="t" r="r" b="b"/>
              <a:pathLst>
                <a:path w="2019300" h="523875">
                  <a:moveTo>
                    <a:pt x="2019300" y="523875"/>
                  </a:moveTo>
                  <a:cubicBezTo>
                    <a:pt x="1654175" y="271462"/>
                    <a:pt x="1289050" y="19050"/>
                    <a:pt x="952500" y="9525"/>
                  </a:cubicBezTo>
                  <a:cubicBezTo>
                    <a:pt x="615950" y="0"/>
                    <a:pt x="307975" y="233362"/>
                    <a:pt x="0" y="466725"/>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37" name="36 Forma libre"/>
            <p:cNvSpPr/>
            <p:nvPr/>
          </p:nvSpPr>
          <p:spPr>
            <a:xfrm>
              <a:off x="5661033" y="5466972"/>
              <a:ext cx="739780" cy="438066"/>
            </a:xfrm>
            <a:custGeom>
              <a:avLst/>
              <a:gdLst>
                <a:gd name="connsiteX0" fmla="*/ 73025 w 739775"/>
                <a:gd name="connsiteY0" fmla="*/ 0 h 438150"/>
                <a:gd name="connsiteX1" fmla="*/ 111125 w 739775"/>
                <a:gd name="connsiteY1" fmla="*/ 285750 h 438150"/>
                <a:gd name="connsiteX2" fmla="*/ 739775 w 739775"/>
                <a:gd name="connsiteY2" fmla="*/ 438150 h 438150"/>
              </a:gdLst>
              <a:ahLst/>
              <a:cxnLst>
                <a:cxn ang="0">
                  <a:pos x="connsiteX0" y="connsiteY0"/>
                </a:cxn>
                <a:cxn ang="0">
                  <a:pos x="connsiteX1" y="connsiteY1"/>
                </a:cxn>
                <a:cxn ang="0">
                  <a:pos x="connsiteX2" y="connsiteY2"/>
                </a:cxn>
              </a:cxnLst>
              <a:rect l="l" t="t" r="r" b="b"/>
              <a:pathLst>
                <a:path w="739775" h="438150">
                  <a:moveTo>
                    <a:pt x="73025" y="0"/>
                  </a:moveTo>
                  <a:cubicBezTo>
                    <a:pt x="36512" y="106362"/>
                    <a:pt x="0" y="212725"/>
                    <a:pt x="111125" y="285750"/>
                  </a:cubicBezTo>
                  <a:cubicBezTo>
                    <a:pt x="222250" y="358775"/>
                    <a:pt x="481012" y="398462"/>
                    <a:pt x="739775" y="43815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40" name="39 Forma libre"/>
            <p:cNvSpPr/>
            <p:nvPr/>
          </p:nvSpPr>
          <p:spPr>
            <a:xfrm>
              <a:off x="7981974" y="3886126"/>
              <a:ext cx="254002" cy="1053897"/>
            </a:xfrm>
            <a:custGeom>
              <a:avLst/>
              <a:gdLst>
                <a:gd name="connsiteX0" fmla="*/ 0 w 254000"/>
                <a:gd name="connsiteY0" fmla="*/ 0 h 1054100"/>
                <a:gd name="connsiteX1" fmla="*/ 228600 w 254000"/>
                <a:gd name="connsiteY1" fmla="*/ 304800 h 1054100"/>
                <a:gd name="connsiteX2" fmla="*/ 152400 w 254000"/>
                <a:gd name="connsiteY2" fmla="*/ 952500 h 1054100"/>
                <a:gd name="connsiteX3" fmla="*/ 133350 w 254000"/>
                <a:gd name="connsiteY3" fmla="*/ 914400 h 1054100"/>
                <a:gd name="connsiteX4" fmla="*/ 133350 w 254000"/>
                <a:gd name="connsiteY4" fmla="*/ 895350 h 1054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 h="1054100">
                  <a:moveTo>
                    <a:pt x="0" y="0"/>
                  </a:moveTo>
                  <a:cubicBezTo>
                    <a:pt x="101600" y="73025"/>
                    <a:pt x="203200" y="146050"/>
                    <a:pt x="228600" y="304800"/>
                  </a:cubicBezTo>
                  <a:cubicBezTo>
                    <a:pt x="254000" y="463550"/>
                    <a:pt x="168275" y="850900"/>
                    <a:pt x="152400" y="952500"/>
                  </a:cubicBezTo>
                  <a:cubicBezTo>
                    <a:pt x="136525" y="1054100"/>
                    <a:pt x="136525" y="923925"/>
                    <a:pt x="133350" y="914400"/>
                  </a:cubicBezTo>
                  <a:cubicBezTo>
                    <a:pt x="130175" y="904875"/>
                    <a:pt x="133350" y="895350"/>
                    <a:pt x="133350" y="89535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26642" name="41 CuadroTexto"/>
            <p:cNvSpPr txBox="1">
              <a:spLocks noChangeArrowheads="1"/>
            </p:cNvSpPr>
            <p:nvPr/>
          </p:nvSpPr>
          <p:spPr bwMode="auto">
            <a:xfrm>
              <a:off x="8215338" y="4500570"/>
              <a:ext cx="2143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26643" name="42 CuadroTexto"/>
            <p:cNvSpPr txBox="1">
              <a:spLocks noChangeArrowheads="1"/>
            </p:cNvSpPr>
            <p:nvPr/>
          </p:nvSpPr>
          <p:spPr bwMode="auto">
            <a:xfrm>
              <a:off x="8215338" y="5072074"/>
              <a:ext cx="2143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26644" name="43 CuadroTexto"/>
            <p:cNvSpPr txBox="1">
              <a:spLocks noChangeArrowheads="1"/>
            </p:cNvSpPr>
            <p:nvPr/>
          </p:nvSpPr>
          <p:spPr bwMode="auto">
            <a:xfrm>
              <a:off x="5857884" y="4214818"/>
              <a:ext cx="2143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26645" name="44 CuadroTexto"/>
            <p:cNvSpPr txBox="1">
              <a:spLocks noChangeArrowheads="1"/>
            </p:cNvSpPr>
            <p:nvPr/>
          </p:nvSpPr>
          <p:spPr bwMode="auto">
            <a:xfrm>
              <a:off x="6072198" y="5929330"/>
              <a:ext cx="2333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additive="base">
                                        <p:cTn id="7" dur="500" fill="hold"/>
                                        <p:tgtEl>
                                          <p:spTgt spid="18439"/>
                                        </p:tgtEl>
                                        <p:attrNameLst>
                                          <p:attrName>ppt_x</p:attrName>
                                        </p:attrNameLst>
                                      </p:cBhvr>
                                      <p:tavLst>
                                        <p:tav tm="0">
                                          <p:val>
                                            <p:strVal val="#ppt_x"/>
                                          </p:val>
                                        </p:tav>
                                        <p:tav tm="100000">
                                          <p:val>
                                            <p:strVal val="#ppt_x"/>
                                          </p:val>
                                        </p:tav>
                                      </p:tavLst>
                                    </p:anim>
                                    <p:anim calcmode="lin" valueType="num">
                                      <p:cBhvr additive="base">
                                        <p:cTn id="8" dur="500" fill="hold"/>
                                        <p:tgtEl>
                                          <p:spTgt spid="1843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dissolve">
                                      <p:cBhvr>
                                        <p:cTn id="12" dur="500"/>
                                        <p:tgtEl>
                                          <p:spTgt spid="18436"/>
                                        </p:tgtEl>
                                      </p:cBhvr>
                                    </p:animEffect>
                                  </p:childTnLst>
                                </p:cTn>
                              </p:par>
                              <p:par>
                                <p:cTn id="13" presetID="9" presetClass="entr" presetSubtype="0" fill="hold" nodeType="withEffect">
                                  <p:stCondLst>
                                    <p:cond delay="0"/>
                                  </p:stCondLst>
                                  <p:childTnLst>
                                    <p:set>
                                      <p:cBhvr>
                                        <p:cTn id="14" dur="1" fill="hold">
                                          <p:stCondLst>
                                            <p:cond delay="0"/>
                                          </p:stCondLst>
                                        </p:cTn>
                                        <p:tgtEl>
                                          <p:spTgt spid="18438"/>
                                        </p:tgtEl>
                                        <p:attrNameLst>
                                          <p:attrName>style.visibility</p:attrName>
                                        </p:attrNameLst>
                                      </p:cBhvr>
                                      <p:to>
                                        <p:strVal val="visible"/>
                                      </p:to>
                                    </p:set>
                                    <p:animEffect transition="in" filter="dissolve">
                                      <p:cBhvr>
                                        <p:cTn id="15" dur="500"/>
                                        <p:tgtEl>
                                          <p:spTgt spid="18438"/>
                                        </p:tgtEl>
                                      </p:cBhvr>
                                    </p:animEffect>
                                  </p:childTnLst>
                                </p:cTn>
                              </p:par>
                              <p:par>
                                <p:cTn id="16" presetID="9" presetClass="entr" presetSubtype="0" fill="hold" nodeType="withEffect">
                                  <p:stCondLst>
                                    <p:cond delay="0"/>
                                  </p:stCondLst>
                                  <p:childTnLst>
                                    <p:set>
                                      <p:cBhvr>
                                        <p:cTn id="17" dur="1" fill="hold">
                                          <p:stCondLst>
                                            <p:cond delay="0"/>
                                          </p:stCondLst>
                                        </p:cTn>
                                        <p:tgtEl>
                                          <p:spTgt spid="18437"/>
                                        </p:tgtEl>
                                        <p:attrNameLst>
                                          <p:attrName>style.visibility</p:attrName>
                                        </p:attrNameLst>
                                      </p:cBhvr>
                                      <p:to>
                                        <p:strVal val="visible"/>
                                      </p:to>
                                    </p:set>
                                    <p:animEffect transition="in" filter="dissolve">
                                      <p:cBhvr>
                                        <p:cTn id="18" dur="500"/>
                                        <p:tgtEl>
                                          <p:spTgt spid="184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195263" y="228600"/>
            <a:ext cx="7948612" cy="914400"/>
          </a:xfrm>
        </p:spPr>
        <p:txBody>
          <a:bodyPr/>
          <a:lstStyle/>
          <a:p>
            <a:br>
              <a:rPr lang="es-ES_tradnl" altLang="es-ES" sz="2800" b="1"/>
            </a:br>
            <a:r>
              <a:rPr lang="es-ES_tradnl" altLang="es-ES" sz="2800" b="1"/>
              <a:t>Ubicación del Tema en el contexto de la asignatura </a:t>
            </a:r>
            <a:br>
              <a:rPr lang="es-ES_tradnl" altLang="es-ES" sz="2800"/>
            </a:br>
            <a:endParaRPr lang="es-AR" altLang="es-ES" sz="2800"/>
          </a:p>
        </p:txBody>
      </p:sp>
      <p:grpSp>
        <p:nvGrpSpPr>
          <p:cNvPr id="5124" name="51 Grupo"/>
          <p:cNvGrpSpPr>
            <a:grpSpLocks/>
          </p:cNvGrpSpPr>
          <p:nvPr/>
        </p:nvGrpSpPr>
        <p:grpSpPr bwMode="auto">
          <a:xfrm>
            <a:off x="714375" y="1571625"/>
            <a:ext cx="7786688" cy="4503738"/>
            <a:chOff x="714348" y="1571612"/>
            <a:chExt cx="7786742" cy="4503983"/>
          </a:xfrm>
        </p:grpSpPr>
        <p:grpSp>
          <p:nvGrpSpPr>
            <p:cNvPr id="5125" name="6 Grupo"/>
            <p:cNvGrpSpPr>
              <a:grpSpLocks/>
            </p:cNvGrpSpPr>
            <p:nvPr/>
          </p:nvGrpSpPr>
          <p:grpSpPr bwMode="auto">
            <a:xfrm>
              <a:off x="3214678" y="1571612"/>
              <a:ext cx="2643206" cy="714380"/>
              <a:chOff x="2357422" y="1857364"/>
              <a:chExt cx="2643206" cy="714380"/>
            </a:xfrm>
          </p:grpSpPr>
          <p:sp>
            <p:nvSpPr>
              <p:cNvPr id="5" name="4 Elipse"/>
              <p:cNvSpPr/>
              <p:nvPr/>
            </p:nvSpPr>
            <p:spPr>
              <a:xfrm>
                <a:off x="2357422" y="1857364"/>
                <a:ext cx="2643205" cy="714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dirty="0"/>
              </a:p>
            </p:txBody>
          </p:sp>
          <p:sp>
            <p:nvSpPr>
              <p:cNvPr id="5139" name="5 CuadroTexto"/>
              <p:cNvSpPr txBox="1">
                <a:spLocks noChangeArrowheads="1"/>
              </p:cNvSpPr>
              <p:nvPr/>
            </p:nvSpPr>
            <p:spPr bwMode="auto">
              <a:xfrm>
                <a:off x="2857488" y="2071678"/>
                <a:ext cx="17145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SIMULACIÓN</a:t>
                </a:r>
              </a:p>
            </p:txBody>
          </p:sp>
        </p:grpSp>
        <p:grpSp>
          <p:nvGrpSpPr>
            <p:cNvPr id="6" name="18 Grupo"/>
            <p:cNvGrpSpPr/>
            <p:nvPr/>
          </p:nvGrpSpPr>
          <p:grpSpPr>
            <a:xfrm>
              <a:off x="714348" y="3929066"/>
              <a:ext cx="2643206" cy="1071570"/>
              <a:chOff x="1142976" y="4786322"/>
              <a:chExt cx="2643206" cy="1071570"/>
            </a:xfrm>
            <a:solidFill>
              <a:schemeClr val="bg2">
                <a:lumMod val="40000"/>
                <a:lumOff val="60000"/>
              </a:schemeClr>
            </a:solidFill>
          </p:grpSpPr>
          <p:sp>
            <p:nvSpPr>
              <p:cNvPr id="9" name="8 Elipse"/>
              <p:cNvSpPr/>
              <p:nvPr/>
            </p:nvSpPr>
            <p:spPr>
              <a:xfrm>
                <a:off x="1142976" y="4786322"/>
                <a:ext cx="2643206" cy="10715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dirty="0"/>
              </a:p>
            </p:txBody>
          </p:sp>
          <p:sp>
            <p:nvSpPr>
              <p:cNvPr id="10" name="9 CuadroTexto"/>
              <p:cNvSpPr txBox="1"/>
              <p:nvPr/>
            </p:nvSpPr>
            <p:spPr>
              <a:xfrm>
                <a:off x="1643042" y="5000636"/>
                <a:ext cx="1714512" cy="646331"/>
              </a:xfrm>
              <a:prstGeom prst="rect">
                <a:avLst/>
              </a:prstGeom>
              <a:grpFill/>
            </p:spPr>
            <p:txBody>
              <a:bodyPr>
                <a:spAutoFit/>
              </a:bodyPr>
              <a:lstStyle/>
              <a:p>
                <a:pPr algn="ctr" eaLnBrk="1" hangingPunct="1">
                  <a:defRPr/>
                </a:pPr>
                <a:r>
                  <a:rPr lang="es-AR" b="1" dirty="0">
                    <a:latin typeface="Arial" charset="0"/>
                    <a:cs typeface="Arial" charset="0"/>
                  </a:rPr>
                  <a:t>Simulación Discreta</a:t>
                </a:r>
              </a:p>
            </p:txBody>
          </p:sp>
        </p:grpSp>
        <p:grpSp>
          <p:nvGrpSpPr>
            <p:cNvPr id="5127" name="17 Grupo"/>
            <p:cNvGrpSpPr>
              <a:grpSpLocks/>
            </p:cNvGrpSpPr>
            <p:nvPr/>
          </p:nvGrpSpPr>
          <p:grpSpPr bwMode="auto">
            <a:xfrm>
              <a:off x="2928926" y="2714620"/>
              <a:ext cx="3286148" cy="1285884"/>
              <a:chOff x="2643174" y="3000372"/>
              <a:chExt cx="3286148" cy="1285884"/>
            </a:xfrm>
          </p:grpSpPr>
          <p:sp>
            <p:nvSpPr>
              <p:cNvPr id="12" name="11 Elipse"/>
              <p:cNvSpPr/>
              <p:nvPr/>
            </p:nvSpPr>
            <p:spPr>
              <a:xfrm>
                <a:off x="2643174" y="3000426"/>
                <a:ext cx="3286148" cy="1285945"/>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dirty="0"/>
              </a:p>
            </p:txBody>
          </p:sp>
          <p:sp>
            <p:nvSpPr>
              <p:cNvPr id="13" name="12 CuadroTexto"/>
              <p:cNvSpPr txBox="1"/>
              <p:nvPr/>
            </p:nvSpPr>
            <p:spPr>
              <a:xfrm>
                <a:off x="3143239" y="3214751"/>
                <a:ext cx="2132028" cy="923975"/>
              </a:xfrm>
              <a:prstGeom prst="rect">
                <a:avLst/>
              </a:prstGeom>
              <a:solidFill>
                <a:schemeClr val="bg2">
                  <a:lumMod val="40000"/>
                  <a:lumOff val="60000"/>
                </a:schemeClr>
              </a:solidFill>
            </p:spPr>
            <p:txBody>
              <a:bodyPr>
                <a:spAutoFit/>
              </a:bodyPr>
              <a:lstStyle/>
              <a:p>
                <a:pPr algn="ctr" eaLnBrk="1" hangingPunct="1">
                  <a:defRPr/>
                </a:pPr>
                <a:r>
                  <a:rPr lang="es-AR" b="1" dirty="0">
                    <a:latin typeface="Arial" charset="0"/>
                    <a:cs typeface="Arial" charset="0"/>
                  </a:rPr>
                  <a:t>Aspectos Conceptuales y Metodológicos</a:t>
                </a:r>
              </a:p>
            </p:txBody>
          </p:sp>
        </p:grpSp>
        <p:grpSp>
          <p:nvGrpSpPr>
            <p:cNvPr id="8" name="19 Grupo"/>
            <p:cNvGrpSpPr/>
            <p:nvPr/>
          </p:nvGrpSpPr>
          <p:grpSpPr>
            <a:xfrm>
              <a:off x="5857884" y="3929066"/>
              <a:ext cx="2643206" cy="1071570"/>
              <a:chOff x="1142976" y="4786322"/>
              <a:chExt cx="2643206" cy="1071570"/>
            </a:xfrm>
            <a:solidFill>
              <a:schemeClr val="bg2">
                <a:lumMod val="40000"/>
                <a:lumOff val="60000"/>
              </a:schemeClr>
            </a:solidFill>
          </p:grpSpPr>
          <p:sp>
            <p:nvSpPr>
              <p:cNvPr id="21" name="20 Elipse"/>
              <p:cNvSpPr/>
              <p:nvPr/>
            </p:nvSpPr>
            <p:spPr>
              <a:xfrm>
                <a:off x="1142976" y="4786322"/>
                <a:ext cx="2643206" cy="107157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dirty="0"/>
              </a:p>
            </p:txBody>
          </p:sp>
          <p:sp>
            <p:nvSpPr>
              <p:cNvPr id="22" name="21 CuadroTexto"/>
              <p:cNvSpPr txBox="1"/>
              <p:nvPr/>
            </p:nvSpPr>
            <p:spPr>
              <a:xfrm>
                <a:off x="1643042" y="5000636"/>
                <a:ext cx="1714512" cy="646331"/>
              </a:xfrm>
              <a:prstGeom prst="rect">
                <a:avLst/>
              </a:prstGeom>
              <a:grpFill/>
            </p:spPr>
            <p:txBody>
              <a:bodyPr>
                <a:spAutoFit/>
              </a:bodyPr>
              <a:lstStyle/>
              <a:p>
                <a:pPr algn="ctr" eaLnBrk="1" hangingPunct="1">
                  <a:defRPr/>
                </a:pPr>
                <a:r>
                  <a:rPr lang="es-AR" b="1" dirty="0">
                    <a:latin typeface="Arial" charset="0"/>
                    <a:cs typeface="Arial" charset="0"/>
                  </a:rPr>
                  <a:t>Simulación Continua</a:t>
                </a:r>
              </a:p>
            </p:txBody>
          </p:sp>
        </p:grpSp>
        <p:grpSp>
          <p:nvGrpSpPr>
            <p:cNvPr id="5129" name="24 Grupo"/>
            <p:cNvGrpSpPr>
              <a:grpSpLocks/>
            </p:cNvGrpSpPr>
            <p:nvPr/>
          </p:nvGrpSpPr>
          <p:grpSpPr bwMode="auto">
            <a:xfrm>
              <a:off x="6215074" y="5357826"/>
              <a:ext cx="1857388" cy="717769"/>
              <a:chOff x="6215074" y="5357826"/>
              <a:chExt cx="1857388" cy="717769"/>
            </a:xfrm>
          </p:grpSpPr>
          <p:sp>
            <p:nvSpPr>
              <p:cNvPr id="23" name="22 Rectángulo redondeado"/>
              <p:cNvSpPr/>
              <p:nvPr/>
            </p:nvSpPr>
            <p:spPr>
              <a:xfrm>
                <a:off x="6215074" y="5358006"/>
                <a:ext cx="1857388" cy="71441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dirty="0"/>
              </a:p>
            </p:txBody>
          </p:sp>
          <p:sp>
            <p:nvSpPr>
              <p:cNvPr id="5135" name="23 CuadroTexto"/>
              <p:cNvSpPr txBox="1">
                <a:spLocks noChangeArrowheads="1"/>
              </p:cNvSpPr>
              <p:nvPr/>
            </p:nvSpPr>
            <p:spPr bwMode="auto">
              <a:xfrm>
                <a:off x="6357950" y="5429264"/>
                <a:ext cx="15001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800"/>
                  <a:t>Dinámica de Sistemas</a:t>
                </a:r>
              </a:p>
            </p:txBody>
          </p:sp>
        </p:grpSp>
        <p:cxnSp>
          <p:nvCxnSpPr>
            <p:cNvPr id="35" name="34 Conector recto de flecha"/>
            <p:cNvCxnSpPr/>
            <p:nvPr/>
          </p:nvCxnSpPr>
          <p:spPr>
            <a:xfrm rot="16200000" flipH="1">
              <a:off x="4250520" y="2464630"/>
              <a:ext cx="357207" cy="0"/>
            </a:xfrm>
            <a:prstGeom prst="straightConnector1">
              <a:avLst/>
            </a:prstGeom>
            <a:ln>
              <a:solidFill>
                <a:schemeClr val="accent2">
                  <a:lumMod val="50000"/>
                </a:schemeClr>
              </a:solidFill>
              <a:tailEnd type="arrow"/>
            </a:ln>
          </p:spPr>
          <p:style>
            <a:lnRef idx="3">
              <a:schemeClr val="dk1"/>
            </a:lnRef>
            <a:fillRef idx="0">
              <a:schemeClr val="dk1"/>
            </a:fillRef>
            <a:effectRef idx="2">
              <a:schemeClr val="dk1"/>
            </a:effectRef>
            <a:fontRef idx="minor">
              <a:schemeClr val="tx1"/>
            </a:fontRef>
          </p:style>
        </p:cxnSp>
        <p:cxnSp>
          <p:nvCxnSpPr>
            <p:cNvPr id="41" name="40 Conector recto"/>
            <p:cNvCxnSpPr>
              <a:stCxn id="12" idx="4"/>
            </p:cNvCxnSpPr>
            <p:nvPr/>
          </p:nvCxnSpPr>
          <p:spPr>
            <a:xfrm rot="5400000">
              <a:off x="4321955" y="4249077"/>
              <a:ext cx="500090" cy="3175"/>
            </a:xfrm>
            <a:prstGeom prst="lin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cxnSp>
        <p:cxnSp>
          <p:nvCxnSpPr>
            <p:cNvPr id="43" name="42 Conector recto"/>
            <p:cNvCxnSpPr/>
            <p:nvPr/>
          </p:nvCxnSpPr>
          <p:spPr>
            <a:xfrm>
              <a:off x="3357554" y="4499121"/>
              <a:ext cx="2500329" cy="1588"/>
            </a:xfrm>
            <a:prstGeom prst="line">
              <a:avLst/>
            </a:prstGeom>
            <a:ln w="28575">
              <a:solidFill>
                <a:schemeClr val="accent2">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p:nvPr/>
          </p:nvCxnSpPr>
          <p:spPr>
            <a:xfrm rot="16200000" flipH="1">
              <a:off x="6822288" y="5179402"/>
              <a:ext cx="357207" cy="0"/>
            </a:xfrm>
            <a:prstGeom prst="straightConnector1">
              <a:avLst/>
            </a:prstGeom>
            <a:ln>
              <a:solidFill>
                <a:schemeClr val="accent2">
                  <a:lumMod val="50000"/>
                </a:schemeClr>
              </a:solidFill>
              <a:tailEnd type="arrow"/>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24 CuadroTexto"/>
          <p:cNvSpPr txBox="1"/>
          <p:nvPr/>
        </p:nvSpPr>
        <p:spPr>
          <a:xfrm>
            <a:off x="642938" y="1643063"/>
            <a:ext cx="7715250" cy="1016000"/>
          </a:xfrm>
          <a:prstGeom prst="rect">
            <a:avLst/>
          </a:prstGeom>
          <a:solidFill>
            <a:schemeClr val="accent6">
              <a:lumMod val="20000"/>
              <a:lumOff val="80000"/>
            </a:schemeClr>
          </a:solidFill>
          <a:ln>
            <a:solidFill>
              <a:schemeClr val="accent3">
                <a:lumMod val="40000"/>
                <a:lumOff val="60000"/>
              </a:schemeClr>
            </a:solidFill>
          </a:ln>
        </p:spPr>
        <p:txBody>
          <a:bodyPr>
            <a:spAutoFit/>
          </a:bodyPr>
          <a:lstStyle/>
          <a:p>
            <a:pPr eaLnBrk="1" hangingPunct="1">
              <a:defRPr/>
            </a:pPr>
            <a:r>
              <a:rPr lang="es-AR" sz="2000" dirty="0">
                <a:latin typeface="Arial" charset="0"/>
                <a:cs typeface="Arial" charset="0"/>
              </a:rPr>
              <a:t>En un diagrama causal se dice que hay un bucle de realimentación cuando existe una flecha que partiendo de una variable “vuelve” a ella después de un camino más o menos largo.</a:t>
            </a:r>
          </a:p>
        </p:txBody>
      </p:sp>
      <p:grpSp>
        <p:nvGrpSpPr>
          <p:cNvPr id="2" name="44 Grupo"/>
          <p:cNvGrpSpPr>
            <a:grpSpLocks/>
          </p:cNvGrpSpPr>
          <p:nvPr/>
        </p:nvGrpSpPr>
        <p:grpSpPr bwMode="auto">
          <a:xfrm>
            <a:off x="857250" y="2786063"/>
            <a:ext cx="2062163" cy="1727200"/>
            <a:chOff x="1500166" y="2786058"/>
            <a:chExt cx="2062178" cy="1726654"/>
          </a:xfrm>
        </p:grpSpPr>
        <p:sp>
          <p:nvSpPr>
            <p:cNvPr id="28735" name="3 CuadroTexto"/>
            <p:cNvSpPr txBox="1">
              <a:spLocks noChangeArrowheads="1"/>
            </p:cNvSpPr>
            <p:nvPr/>
          </p:nvSpPr>
          <p:spPr bwMode="auto">
            <a:xfrm>
              <a:off x="1857356" y="3071810"/>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a:t>
              </a:r>
            </a:p>
          </p:txBody>
        </p:sp>
        <p:sp>
          <p:nvSpPr>
            <p:cNvPr id="28736" name="8 CuadroTexto"/>
            <p:cNvSpPr txBox="1">
              <a:spLocks noChangeArrowheads="1"/>
            </p:cNvSpPr>
            <p:nvPr/>
          </p:nvSpPr>
          <p:spPr bwMode="auto">
            <a:xfrm flipH="1">
              <a:off x="2928926" y="3071810"/>
              <a:ext cx="633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b</a:t>
              </a:r>
            </a:p>
          </p:txBody>
        </p:sp>
        <p:sp>
          <p:nvSpPr>
            <p:cNvPr id="28737" name="27 CuadroTexto"/>
            <p:cNvSpPr txBox="1">
              <a:spLocks noChangeArrowheads="1"/>
            </p:cNvSpPr>
            <p:nvPr/>
          </p:nvSpPr>
          <p:spPr bwMode="auto">
            <a:xfrm>
              <a:off x="2857488" y="2786058"/>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30" name="29 Forma libre"/>
            <p:cNvSpPr/>
            <p:nvPr/>
          </p:nvSpPr>
          <p:spPr>
            <a:xfrm>
              <a:off x="2085958" y="2919366"/>
              <a:ext cx="838206" cy="196788"/>
            </a:xfrm>
            <a:custGeom>
              <a:avLst/>
              <a:gdLst>
                <a:gd name="connsiteX0" fmla="*/ 0 w 837127"/>
                <a:gd name="connsiteY0" fmla="*/ 197476 h 197476"/>
                <a:gd name="connsiteX1" fmla="*/ 347730 w 837127"/>
                <a:gd name="connsiteY1" fmla="*/ 4293 h 197476"/>
                <a:gd name="connsiteX2" fmla="*/ 837127 w 837127"/>
                <a:gd name="connsiteY2" fmla="*/ 171719 h 197476"/>
                <a:gd name="connsiteX3" fmla="*/ 837127 w 837127"/>
                <a:gd name="connsiteY3" fmla="*/ 171719 h 197476"/>
                <a:gd name="connsiteX4" fmla="*/ 837127 w 837127"/>
                <a:gd name="connsiteY4" fmla="*/ 171719 h 197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127" h="197476">
                  <a:moveTo>
                    <a:pt x="0" y="197476"/>
                  </a:moveTo>
                  <a:cubicBezTo>
                    <a:pt x="104104" y="103031"/>
                    <a:pt x="208209" y="8586"/>
                    <a:pt x="347730" y="4293"/>
                  </a:cubicBezTo>
                  <a:cubicBezTo>
                    <a:pt x="487251" y="0"/>
                    <a:pt x="837127" y="171719"/>
                    <a:pt x="837127" y="171719"/>
                  </a:cubicBezTo>
                  <a:lnTo>
                    <a:pt x="837127" y="171719"/>
                  </a:lnTo>
                  <a:lnTo>
                    <a:pt x="837127" y="171719"/>
                  </a:ln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28739" name="26 CuadroTexto"/>
            <p:cNvSpPr txBox="1">
              <a:spLocks noChangeArrowheads="1"/>
            </p:cNvSpPr>
            <p:nvPr/>
          </p:nvSpPr>
          <p:spPr bwMode="auto">
            <a:xfrm>
              <a:off x="2143108" y="3631172"/>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d</a:t>
              </a:r>
            </a:p>
          </p:txBody>
        </p:sp>
        <p:sp>
          <p:nvSpPr>
            <p:cNvPr id="28740" name="29 CuadroTexto"/>
            <p:cNvSpPr txBox="1">
              <a:spLocks noChangeArrowheads="1"/>
            </p:cNvSpPr>
            <p:nvPr/>
          </p:nvSpPr>
          <p:spPr bwMode="auto">
            <a:xfrm>
              <a:off x="2857488" y="3631172"/>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c</a:t>
              </a:r>
            </a:p>
          </p:txBody>
        </p:sp>
        <p:sp>
          <p:nvSpPr>
            <p:cNvPr id="33" name="32 Forma libre"/>
            <p:cNvSpPr/>
            <p:nvPr/>
          </p:nvSpPr>
          <p:spPr>
            <a:xfrm>
              <a:off x="3141653" y="3232004"/>
              <a:ext cx="260352" cy="631625"/>
            </a:xfrm>
            <a:custGeom>
              <a:avLst/>
              <a:gdLst>
                <a:gd name="connsiteX0" fmla="*/ 90152 w 259724"/>
                <a:gd name="connsiteY0" fmla="*/ 0 h 631065"/>
                <a:gd name="connsiteX1" fmla="*/ 244699 w 259724"/>
                <a:gd name="connsiteY1" fmla="*/ 334851 h 631065"/>
                <a:gd name="connsiteX2" fmla="*/ 0 w 259724"/>
                <a:gd name="connsiteY2" fmla="*/ 631065 h 631065"/>
              </a:gdLst>
              <a:ahLst/>
              <a:cxnLst>
                <a:cxn ang="0">
                  <a:pos x="connsiteX0" y="connsiteY0"/>
                </a:cxn>
                <a:cxn ang="0">
                  <a:pos x="connsiteX1" y="connsiteY1"/>
                </a:cxn>
                <a:cxn ang="0">
                  <a:pos x="connsiteX2" y="connsiteY2"/>
                </a:cxn>
              </a:cxnLst>
              <a:rect l="l" t="t" r="r" b="b"/>
              <a:pathLst>
                <a:path w="259724" h="631065">
                  <a:moveTo>
                    <a:pt x="90152" y="0"/>
                  </a:moveTo>
                  <a:cubicBezTo>
                    <a:pt x="174938" y="114837"/>
                    <a:pt x="259724" y="229674"/>
                    <a:pt x="244699" y="334851"/>
                  </a:cubicBezTo>
                  <a:cubicBezTo>
                    <a:pt x="229674" y="440029"/>
                    <a:pt x="114837" y="535547"/>
                    <a:pt x="0" y="63106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34" name="33 Forma libre"/>
            <p:cNvSpPr/>
            <p:nvPr/>
          </p:nvSpPr>
          <p:spPr>
            <a:xfrm>
              <a:off x="2317735" y="3966785"/>
              <a:ext cx="657230" cy="266616"/>
            </a:xfrm>
            <a:custGeom>
              <a:avLst/>
              <a:gdLst>
                <a:gd name="connsiteX0" fmla="*/ 656823 w 656823"/>
                <a:gd name="connsiteY0" fmla="*/ 0 h 266163"/>
                <a:gd name="connsiteX1" fmla="*/ 450761 w 656823"/>
                <a:gd name="connsiteY1" fmla="*/ 257577 h 266163"/>
                <a:gd name="connsiteX2" fmla="*/ 0 w 656823"/>
                <a:gd name="connsiteY2" fmla="*/ 51515 h 266163"/>
              </a:gdLst>
              <a:ahLst/>
              <a:cxnLst>
                <a:cxn ang="0">
                  <a:pos x="connsiteX0" y="connsiteY0"/>
                </a:cxn>
                <a:cxn ang="0">
                  <a:pos x="connsiteX1" y="connsiteY1"/>
                </a:cxn>
                <a:cxn ang="0">
                  <a:pos x="connsiteX2" y="connsiteY2"/>
                </a:cxn>
              </a:cxnLst>
              <a:rect l="l" t="t" r="r" b="b"/>
              <a:pathLst>
                <a:path w="656823" h="266163">
                  <a:moveTo>
                    <a:pt x="656823" y="0"/>
                  </a:moveTo>
                  <a:cubicBezTo>
                    <a:pt x="608527" y="124495"/>
                    <a:pt x="560232" y="248991"/>
                    <a:pt x="450761" y="257577"/>
                  </a:cubicBezTo>
                  <a:cubicBezTo>
                    <a:pt x="341291" y="266163"/>
                    <a:pt x="170645" y="158839"/>
                    <a:pt x="0" y="5151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35" name="34 Forma libre"/>
            <p:cNvSpPr/>
            <p:nvPr/>
          </p:nvSpPr>
          <p:spPr>
            <a:xfrm>
              <a:off x="1741468" y="3387530"/>
              <a:ext cx="460378" cy="450707"/>
            </a:xfrm>
            <a:custGeom>
              <a:avLst/>
              <a:gdLst>
                <a:gd name="connsiteX0" fmla="*/ 461493 w 461493"/>
                <a:gd name="connsiteY0" fmla="*/ 450760 h 450760"/>
                <a:gd name="connsiteX1" fmla="*/ 49369 w 461493"/>
                <a:gd name="connsiteY1" fmla="*/ 321971 h 450760"/>
                <a:gd name="connsiteX2" fmla="*/ 165279 w 461493"/>
                <a:gd name="connsiteY2" fmla="*/ 0 h 450760"/>
              </a:gdLst>
              <a:ahLst/>
              <a:cxnLst>
                <a:cxn ang="0">
                  <a:pos x="connsiteX0" y="connsiteY0"/>
                </a:cxn>
                <a:cxn ang="0">
                  <a:pos x="connsiteX1" y="connsiteY1"/>
                </a:cxn>
                <a:cxn ang="0">
                  <a:pos x="connsiteX2" y="connsiteY2"/>
                </a:cxn>
              </a:cxnLst>
              <a:rect l="l" t="t" r="r" b="b"/>
              <a:pathLst>
                <a:path w="461493" h="450760">
                  <a:moveTo>
                    <a:pt x="461493" y="450760"/>
                  </a:moveTo>
                  <a:cubicBezTo>
                    <a:pt x="280115" y="423929"/>
                    <a:pt x="98738" y="397098"/>
                    <a:pt x="49369" y="321971"/>
                  </a:cubicBezTo>
                  <a:cubicBezTo>
                    <a:pt x="0" y="246844"/>
                    <a:pt x="82639" y="123422"/>
                    <a:pt x="165279"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28744" name="39 CuadroTexto"/>
            <p:cNvSpPr txBox="1">
              <a:spLocks noChangeArrowheads="1"/>
            </p:cNvSpPr>
            <p:nvPr/>
          </p:nvSpPr>
          <p:spPr bwMode="auto">
            <a:xfrm>
              <a:off x="3214678" y="3786190"/>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28745" name="40 CuadroTexto"/>
            <p:cNvSpPr txBox="1">
              <a:spLocks noChangeArrowheads="1"/>
            </p:cNvSpPr>
            <p:nvPr/>
          </p:nvSpPr>
          <p:spPr bwMode="auto">
            <a:xfrm>
              <a:off x="1500166" y="3143248"/>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28746" name="41 CuadroTexto"/>
            <p:cNvSpPr txBox="1">
              <a:spLocks noChangeArrowheads="1"/>
            </p:cNvSpPr>
            <p:nvPr/>
          </p:nvSpPr>
          <p:spPr bwMode="auto">
            <a:xfrm>
              <a:off x="2143108" y="4143380"/>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39" name="38 Elipse"/>
            <p:cNvSpPr/>
            <p:nvPr/>
          </p:nvSpPr>
          <p:spPr>
            <a:xfrm>
              <a:off x="2357422" y="3357377"/>
              <a:ext cx="428628" cy="357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dirty="0"/>
            </a:p>
          </p:txBody>
        </p:sp>
        <p:sp>
          <p:nvSpPr>
            <p:cNvPr id="28748" name="42 CuadroTexto"/>
            <p:cNvSpPr txBox="1">
              <a:spLocks noChangeArrowheads="1"/>
            </p:cNvSpPr>
            <p:nvPr/>
          </p:nvSpPr>
          <p:spPr bwMode="auto">
            <a:xfrm>
              <a:off x="2428860" y="3357562"/>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grpSp>
      <p:grpSp>
        <p:nvGrpSpPr>
          <p:cNvPr id="3" name="45 Grupo"/>
          <p:cNvGrpSpPr>
            <a:grpSpLocks/>
          </p:cNvGrpSpPr>
          <p:nvPr/>
        </p:nvGrpSpPr>
        <p:grpSpPr bwMode="auto">
          <a:xfrm>
            <a:off x="3438525" y="2857500"/>
            <a:ext cx="2062163" cy="1727200"/>
            <a:chOff x="1500166" y="2786058"/>
            <a:chExt cx="2062178" cy="1726654"/>
          </a:xfrm>
        </p:grpSpPr>
        <p:sp>
          <p:nvSpPr>
            <p:cNvPr id="28721" name="46 CuadroTexto"/>
            <p:cNvSpPr txBox="1">
              <a:spLocks noChangeArrowheads="1"/>
            </p:cNvSpPr>
            <p:nvPr/>
          </p:nvSpPr>
          <p:spPr bwMode="auto">
            <a:xfrm>
              <a:off x="1857356" y="3071810"/>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a:t>
              </a:r>
            </a:p>
          </p:txBody>
        </p:sp>
        <p:sp>
          <p:nvSpPr>
            <p:cNvPr id="28722" name="47 CuadroTexto"/>
            <p:cNvSpPr txBox="1">
              <a:spLocks noChangeArrowheads="1"/>
            </p:cNvSpPr>
            <p:nvPr/>
          </p:nvSpPr>
          <p:spPr bwMode="auto">
            <a:xfrm flipH="1">
              <a:off x="2928926" y="3071810"/>
              <a:ext cx="633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b</a:t>
              </a:r>
            </a:p>
          </p:txBody>
        </p:sp>
        <p:sp>
          <p:nvSpPr>
            <p:cNvPr id="28723" name="48 CuadroTexto"/>
            <p:cNvSpPr txBox="1">
              <a:spLocks noChangeArrowheads="1"/>
            </p:cNvSpPr>
            <p:nvPr/>
          </p:nvSpPr>
          <p:spPr bwMode="auto">
            <a:xfrm>
              <a:off x="2857488" y="2786058"/>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45" name="44 Forma libre"/>
            <p:cNvSpPr/>
            <p:nvPr/>
          </p:nvSpPr>
          <p:spPr>
            <a:xfrm>
              <a:off x="2085958" y="2919366"/>
              <a:ext cx="838206" cy="196788"/>
            </a:xfrm>
            <a:custGeom>
              <a:avLst/>
              <a:gdLst>
                <a:gd name="connsiteX0" fmla="*/ 0 w 837127"/>
                <a:gd name="connsiteY0" fmla="*/ 197476 h 197476"/>
                <a:gd name="connsiteX1" fmla="*/ 347730 w 837127"/>
                <a:gd name="connsiteY1" fmla="*/ 4293 h 197476"/>
                <a:gd name="connsiteX2" fmla="*/ 837127 w 837127"/>
                <a:gd name="connsiteY2" fmla="*/ 171719 h 197476"/>
                <a:gd name="connsiteX3" fmla="*/ 837127 w 837127"/>
                <a:gd name="connsiteY3" fmla="*/ 171719 h 197476"/>
                <a:gd name="connsiteX4" fmla="*/ 837127 w 837127"/>
                <a:gd name="connsiteY4" fmla="*/ 171719 h 197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127" h="197476">
                  <a:moveTo>
                    <a:pt x="0" y="197476"/>
                  </a:moveTo>
                  <a:cubicBezTo>
                    <a:pt x="104104" y="103031"/>
                    <a:pt x="208209" y="8586"/>
                    <a:pt x="347730" y="4293"/>
                  </a:cubicBezTo>
                  <a:cubicBezTo>
                    <a:pt x="487251" y="0"/>
                    <a:pt x="837127" y="171719"/>
                    <a:pt x="837127" y="171719"/>
                  </a:cubicBezTo>
                  <a:lnTo>
                    <a:pt x="837127" y="171719"/>
                  </a:lnTo>
                  <a:lnTo>
                    <a:pt x="837127" y="171719"/>
                  </a:ln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28725" name="50 CuadroTexto"/>
            <p:cNvSpPr txBox="1">
              <a:spLocks noChangeArrowheads="1"/>
            </p:cNvSpPr>
            <p:nvPr/>
          </p:nvSpPr>
          <p:spPr bwMode="auto">
            <a:xfrm>
              <a:off x="2143108" y="3631172"/>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d</a:t>
              </a:r>
            </a:p>
          </p:txBody>
        </p:sp>
        <p:sp>
          <p:nvSpPr>
            <p:cNvPr id="28726" name="51 CuadroTexto"/>
            <p:cNvSpPr txBox="1">
              <a:spLocks noChangeArrowheads="1"/>
            </p:cNvSpPr>
            <p:nvPr/>
          </p:nvSpPr>
          <p:spPr bwMode="auto">
            <a:xfrm>
              <a:off x="2857488" y="3631172"/>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c</a:t>
              </a:r>
            </a:p>
          </p:txBody>
        </p:sp>
        <p:sp>
          <p:nvSpPr>
            <p:cNvPr id="48" name="47 Forma libre"/>
            <p:cNvSpPr/>
            <p:nvPr/>
          </p:nvSpPr>
          <p:spPr>
            <a:xfrm>
              <a:off x="3141653" y="3232005"/>
              <a:ext cx="260352" cy="631625"/>
            </a:xfrm>
            <a:custGeom>
              <a:avLst/>
              <a:gdLst>
                <a:gd name="connsiteX0" fmla="*/ 90152 w 259724"/>
                <a:gd name="connsiteY0" fmla="*/ 0 h 631065"/>
                <a:gd name="connsiteX1" fmla="*/ 244699 w 259724"/>
                <a:gd name="connsiteY1" fmla="*/ 334851 h 631065"/>
                <a:gd name="connsiteX2" fmla="*/ 0 w 259724"/>
                <a:gd name="connsiteY2" fmla="*/ 631065 h 631065"/>
              </a:gdLst>
              <a:ahLst/>
              <a:cxnLst>
                <a:cxn ang="0">
                  <a:pos x="connsiteX0" y="connsiteY0"/>
                </a:cxn>
                <a:cxn ang="0">
                  <a:pos x="connsiteX1" y="connsiteY1"/>
                </a:cxn>
                <a:cxn ang="0">
                  <a:pos x="connsiteX2" y="connsiteY2"/>
                </a:cxn>
              </a:cxnLst>
              <a:rect l="l" t="t" r="r" b="b"/>
              <a:pathLst>
                <a:path w="259724" h="631065">
                  <a:moveTo>
                    <a:pt x="90152" y="0"/>
                  </a:moveTo>
                  <a:cubicBezTo>
                    <a:pt x="174938" y="114837"/>
                    <a:pt x="259724" y="229674"/>
                    <a:pt x="244699" y="334851"/>
                  </a:cubicBezTo>
                  <a:cubicBezTo>
                    <a:pt x="229674" y="440029"/>
                    <a:pt x="114837" y="535547"/>
                    <a:pt x="0" y="63106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49" name="48 Forma libre"/>
            <p:cNvSpPr/>
            <p:nvPr/>
          </p:nvSpPr>
          <p:spPr>
            <a:xfrm>
              <a:off x="2317735" y="3966785"/>
              <a:ext cx="657230" cy="266616"/>
            </a:xfrm>
            <a:custGeom>
              <a:avLst/>
              <a:gdLst>
                <a:gd name="connsiteX0" fmla="*/ 656823 w 656823"/>
                <a:gd name="connsiteY0" fmla="*/ 0 h 266163"/>
                <a:gd name="connsiteX1" fmla="*/ 450761 w 656823"/>
                <a:gd name="connsiteY1" fmla="*/ 257577 h 266163"/>
                <a:gd name="connsiteX2" fmla="*/ 0 w 656823"/>
                <a:gd name="connsiteY2" fmla="*/ 51515 h 266163"/>
              </a:gdLst>
              <a:ahLst/>
              <a:cxnLst>
                <a:cxn ang="0">
                  <a:pos x="connsiteX0" y="connsiteY0"/>
                </a:cxn>
                <a:cxn ang="0">
                  <a:pos x="connsiteX1" y="connsiteY1"/>
                </a:cxn>
                <a:cxn ang="0">
                  <a:pos x="connsiteX2" y="connsiteY2"/>
                </a:cxn>
              </a:cxnLst>
              <a:rect l="l" t="t" r="r" b="b"/>
              <a:pathLst>
                <a:path w="656823" h="266163">
                  <a:moveTo>
                    <a:pt x="656823" y="0"/>
                  </a:moveTo>
                  <a:cubicBezTo>
                    <a:pt x="608527" y="124495"/>
                    <a:pt x="560232" y="248991"/>
                    <a:pt x="450761" y="257577"/>
                  </a:cubicBezTo>
                  <a:cubicBezTo>
                    <a:pt x="341291" y="266163"/>
                    <a:pt x="170645" y="158839"/>
                    <a:pt x="0" y="5151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50" name="49 Forma libre"/>
            <p:cNvSpPr/>
            <p:nvPr/>
          </p:nvSpPr>
          <p:spPr>
            <a:xfrm>
              <a:off x="1741468" y="3387531"/>
              <a:ext cx="460378" cy="450707"/>
            </a:xfrm>
            <a:custGeom>
              <a:avLst/>
              <a:gdLst>
                <a:gd name="connsiteX0" fmla="*/ 461493 w 461493"/>
                <a:gd name="connsiteY0" fmla="*/ 450760 h 450760"/>
                <a:gd name="connsiteX1" fmla="*/ 49369 w 461493"/>
                <a:gd name="connsiteY1" fmla="*/ 321971 h 450760"/>
                <a:gd name="connsiteX2" fmla="*/ 165279 w 461493"/>
                <a:gd name="connsiteY2" fmla="*/ 0 h 450760"/>
              </a:gdLst>
              <a:ahLst/>
              <a:cxnLst>
                <a:cxn ang="0">
                  <a:pos x="connsiteX0" y="connsiteY0"/>
                </a:cxn>
                <a:cxn ang="0">
                  <a:pos x="connsiteX1" y="connsiteY1"/>
                </a:cxn>
                <a:cxn ang="0">
                  <a:pos x="connsiteX2" y="connsiteY2"/>
                </a:cxn>
              </a:cxnLst>
              <a:rect l="l" t="t" r="r" b="b"/>
              <a:pathLst>
                <a:path w="461493" h="450760">
                  <a:moveTo>
                    <a:pt x="461493" y="450760"/>
                  </a:moveTo>
                  <a:cubicBezTo>
                    <a:pt x="280115" y="423929"/>
                    <a:pt x="98738" y="397098"/>
                    <a:pt x="49369" y="321971"/>
                  </a:cubicBezTo>
                  <a:cubicBezTo>
                    <a:pt x="0" y="246844"/>
                    <a:pt x="82639" y="123422"/>
                    <a:pt x="165279"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28730" name="55 CuadroTexto"/>
            <p:cNvSpPr txBox="1">
              <a:spLocks noChangeArrowheads="1"/>
            </p:cNvSpPr>
            <p:nvPr/>
          </p:nvSpPr>
          <p:spPr bwMode="auto">
            <a:xfrm>
              <a:off x="3214678" y="3786190"/>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28731" name="56 CuadroTexto"/>
            <p:cNvSpPr txBox="1">
              <a:spLocks noChangeArrowheads="1"/>
            </p:cNvSpPr>
            <p:nvPr/>
          </p:nvSpPr>
          <p:spPr bwMode="auto">
            <a:xfrm>
              <a:off x="1500166" y="3143248"/>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28732" name="57 CuadroTexto"/>
            <p:cNvSpPr txBox="1">
              <a:spLocks noChangeArrowheads="1"/>
            </p:cNvSpPr>
            <p:nvPr/>
          </p:nvSpPr>
          <p:spPr bwMode="auto">
            <a:xfrm>
              <a:off x="2143108" y="4143380"/>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54" name="53 Elipse"/>
            <p:cNvSpPr/>
            <p:nvPr/>
          </p:nvSpPr>
          <p:spPr>
            <a:xfrm>
              <a:off x="2357422" y="3357377"/>
              <a:ext cx="428628" cy="3570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dirty="0"/>
            </a:p>
          </p:txBody>
        </p:sp>
        <p:sp>
          <p:nvSpPr>
            <p:cNvPr id="28734" name="59 CuadroTexto"/>
            <p:cNvSpPr txBox="1">
              <a:spLocks noChangeArrowheads="1"/>
            </p:cNvSpPr>
            <p:nvPr/>
          </p:nvSpPr>
          <p:spPr bwMode="auto">
            <a:xfrm>
              <a:off x="2428860" y="3357562"/>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grpSp>
      <p:grpSp>
        <p:nvGrpSpPr>
          <p:cNvPr id="4" name="92 Grupo"/>
          <p:cNvGrpSpPr>
            <a:grpSpLocks/>
          </p:cNvGrpSpPr>
          <p:nvPr/>
        </p:nvGrpSpPr>
        <p:grpSpPr bwMode="auto">
          <a:xfrm>
            <a:off x="6072188" y="2928938"/>
            <a:ext cx="2062162" cy="1655762"/>
            <a:chOff x="6500826" y="2928934"/>
            <a:chExt cx="2062178" cy="1655216"/>
          </a:xfrm>
        </p:grpSpPr>
        <p:sp>
          <p:nvSpPr>
            <p:cNvPr id="28710" name="76 CuadroTexto"/>
            <p:cNvSpPr txBox="1">
              <a:spLocks noChangeArrowheads="1"/>
            </p:cNvSpPr>
            <p:nvPr/>
          </p:nvSpPr>
          <p:spPr bwMode="auto">
            <a:xfrm>
              <a:off x="6858016" y="321468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a:t>
              </a:r>
            </a:p>
          </p:txBody>
        </p:sp>
        <p:sp>
          <p:nvSpPr>
            <p:cNvPr id="28711" name="77 CuadroTexto"/>
            <p:cNvSpPr txBox="1">
              <a:spLocks noChangeArrowheads="1"/>
            </p:cNvSpPr>
            <p:nvPr/>
          </p:nvSpPr>
          <p:spPr bwMode="auto">
            <a:xfrm flipH="1">
              <a:off x="7929586" y="3214686"/>
              <a:ext cx="633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b</a:t>
              </a:r>
            </a:p>
          </p:txBody>
        </p:sp>
        <p:sp>
          <p:nvSpPr>
            <p:cNvPr id="28712" name="78 CuadroTexto"/>
            <p:cNvSpPr txBox="1">
              <a:spLocks noChangeArrowheads="1"/>
            </p:cNvSpPr>
            <p:nvPr/>
          </p:nvSpPr>
          <p:spPr bwMode="auto">
            <a:xfrm>
              <a:off x="7858148" y="2928934"/>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60" name="59 Forma libre"/>
            <p:cNvSpPr/>
            <p:nvPr/>
          </p:nvSpPr>
          <p:spPr>
            <a:xfrm>
              <a:off x="7086618" y="3062240"/>
              <a:ext cx="838207" cy="196785"/>
            </a:xfrm>
            <a:custGeom>
              <a:avLst/>
              <a:gdLst>
                <a:gd name="connsiteX0" fmla="*/ 0 w 837127"/>
                <a:gd name="connsiteY0" fmla="*/ 197476 h 197476"/>
                <a:gd name="connsiteX1" fmla="*/ 347730 w 837127"/>
                <a:gd name="connsiteY1" fmla="*/ 4293 h 197476"/>
                <a:gd name="connsiteX2" fmla="*/ 837127 w 837127"/>
                <a:gd name="connsiteY2" fmla="*/ 171719 h 197476"/>
                <a:gd name="connsiteX3" fmla="*/ 837127 w 837127"/>
                <a:gd name="connsiteY3" fmla="*/ 171719 h 197476"/>
                <a:gd name="connsiteX4" fmla="*/ 837127 w 837127"/>
                <a:gd name="connsiteY4" fmla="*/ 171719 h 197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127" h="197476">
                  <a:moveTo>
                    <a:pt x="0" y="197476"/>
                  </a:moveTo>
                  <a:cubicBezTo>
                    <a:pt x="104104" y="103031"/>
                    <a:pt x="208209" y="8586"/>
                    <a:pt x="347730" y="4293"/>
                  </a:cubicBezTo>
                  <a:cubicBezTo>
                    <a:pt x="487251" y="0"/>
                    <a:pt x="837127" y="171719"/>
                    <a:pt x="837127" y="171719"/>
                  </a:cubicBezTo>
                  <a:lnTo>
                    <a:pt x="837127" y="171719"/>
                  </a:lnTo>
                  <a:lnTo>
                    <a:pt x="837127" y="171719"/>
                  </a:ln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28714" name="80 CuadroTexto"/>
            <p:cNvSpPr txBox="1">
              <a:spLocks noChangeArrowheads="1"/>
            </p:cNvSpPr>
            <p:nvPr/>
          </p:nvSpPr>
          <p:spPr bwMode="auto">
            <a:xfrm>
              <a:off x="7500958" y="4071942"/>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c</a:t>
              </a:r>
            </a:p>
          </p:txBody>
        </p:sp>
        <p:sp>
          <p:nvSpPr>
            <p:cNvPr id="62" name="61 Forma libre"/>
            <p:cNvSpPr/>
            <p:nvPr/>
          </p:nvSpPr>
          <p:spPr>
            <a:xfrm>
              <a:off x="6742128" y="3530398"/>
              <a:ext cx="758831" cy="755401"/>
            </a:xfrm>
            <a:custGeom>
              <a:avLst/>
              <a:gdLst>
                <a:gd name="connsiteX0" fmla="*/ 461493 w 461493"/>
                <a:gd name="connsiteY0" fmla="*/ 450760 h 450760"/>
                <a:gd name="connsiteX1" fmla="*/ 49369 w 461493"/>
                <a:gd name="connsiteY1" fmla="*/ 321971 h 450760"/>
                <a:gd name="connsiteX2" fmla="*/ 165279 w 461493"/>
                <a:gd name="connsiteY2" fmla="*/ 0 h 450760"/>
              </a:gdLst>
              <a:ahLst/>
              <a:cxnLst>
                <a:cxn ang="0">
                  <a:pos x="connsiteX0" y="connsiteY0"/>
                </a:cxn>
                <a:cxn ang="0">
                  <a:pos x="connsiteX1" y="connsiteY1"/>
                </a:cxn>
                <a:cxn ang="0">
                  <a:pos x="connsiteX2" y="connsiteY2"/>
                </a:cxn>
              </a:cxnLst>
              <a:rect l="l" t="t" r="r" b="b"/>
              <a:pathLst>
                <a:path w="461493" h="450760">
                  <a:moveTo>
                    <a:pt x="461493" y="450760"/>
                  </a:moveTo>
                  <a:cubicBezTo>
                    <a:pt x="280115" y="423929"/>
                    <a:pt x="98738" y="397098"/>
                    <a:pt x="49369" y="321971"/>
                  </a:cubicBezTo>
                  <a:cubicBezTo>
                    <a:pt x="0" y="246844"/>
                    <a:pt x="82639" y="123422"/>
                    <a:pt x="165279"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28716" name="86 CuadroTexto"/>
            <p:cNvSpPr txBox="1">
              <a:spLocks noChangeArrowheads="1"/>
            </p:cNvSpPr>
            <p:nvPr/>
          </p:nvSpPr>
          <p:spPr bwMode="auto">
            <a:xfrm>
              <a:off x="6500826" y="3286124"/>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64" name="63 Elipse"/>
            <p:cNvSpPr/>
            <p:nvPr/>
          </p:nvSpPr>
          <p:spPr>
            <a:xfrm>
              <a:off x="7358083" y="3500246"/>
              <a:ext cx="428628" cy="357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dirty="0"/>
            </a:p>
          </p:txBody>
        </p:sp>
        <p:sp>
          <p:nvSpPr>
            <p:cNvPr id="28718" name="89 CuadroTexto"/>
            <p:cNvSpPr txBox="1">
              <a:spLocks noChangeArrowheads="1"/>
            </p:cNvSpPr>
            <p:nvPr/>
          </p:nvSpPr>
          <p:spPr bwMode="auto">
            <a:xfrm>
              <a:off x="7429520" y="3500438"/>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66" name="65 Forma libre"/>
            <p:cNvSpPr/>
            <p:nvPr/>
          </p:nvSpPr>
          <p:spPr>
            <a:xfrm>
              <a:off x="7816873" y="3503419"/>
              <a:ext cx="468317" cy="785553"/>
            </a:xfrm>
            <a:custGeom>
              <a:avLst/>
              <a:gdLst>
                <a:gd name="connsiteX0" fmla="*/ 334851 w 467933"/>
                <a:gd name="connsiteY0" fmla="*/ 0 h 785611"/>
                <a:gd name="connsiteX1" fmla="*/ 412124 w 467933"/>
                <a:gd name="connsiteY1" fmla="*/ 476518 h 785611"/>
                <a:gd name="connsiteX2" fmla="*/ 0 w 467933"/>
                <a:gd name="connsiteY2" fmla="*/ 785611 h 785611"/>
              </a:gdLst>
              <a:ahLst/>
              <a:cxnLst>
                <a:cxn ang="0">
                  <a:pos x="connsiteX0" y="connsiteY0"/>
                </a:cxn>
                <a:cxn ang="0">
                  <a:pos x="connsiteX1" y="connsiteY1"/>
                </a:cxn>
                <a:cxn ang="0">
                  <a:pos x="connsiteX2" y="connsiteY2"/>
                </a:cxn>
              </a:cxnLst>
              <a:rect l="l" t="t" r="r" b="b"/>
              <a:pathLst>
                <a:path w="467933" h="785611">
                  <a:moveTo>
                    <a:pt x="334851" y="0"/>
                  </a:moveTo>
                  <a:cubicBezTo>
                    <a:pt x="401392" y="172791"/>
                    <a:pt x="467933" y="345583"/>
                    <a:pt x="412124" y="476518"/>
                  </a:cubicBezTo>
                  <a:cubicBezTo>
                    <a:pt x="356316" y="607453"/>
                    <a:pt x="178158" y="696532"/>
                    <a:pt x="0" y="785611"/>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28720" name="91 CuadroTexto"/>
            <p:cNvSpPr txBox="1">
              <a:spLocks noChangeArrowheads="1"/>
            </p:cNvSpPr>
            <p:nvPr/>
          </p:nvSpPr>
          <p:spPr bwMode="auto">
            <a:xfrm>
              <a:off x="8001024" y="4214818"/>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grpSp>
      <p:grpSp>
        <p:nvGrpSpPr>
          <p:cNvPr id="5" name="60 Grupo"/>
          <p:cNvGrpSpPr>
            <a:grpSpLocks/>
          </p:cNvGrpSpPr>
          <p:nvPr/>
        </p:nvGrpSpPr>
        <p:grpSpPr bwMode="auto">
          <a:xfrm>
            <a:off x="1938338" y="4357688"/>
            <a:ext cx="2062162" cy="1727200"/>
            <a:chOff x="1500166" y="2786058"/>
            <a:chExt cx="2062178" cy="1726654"/>
          </a:xfrm>
        </p:grpSpPr>
        <p:sp>
          <p:nvSpPr>
            <p:cNvPr id="28696" name="61 CuadroTexto"/>
            <p:cNvSpPr txBox="1">
              <a:spLocks noChangeArrowheads="1"/>
            </p:cNvSpPr>
            <p:nvPr/>
          </p:nvSpPr>
          <p:spPr bwMode="auto">
            <a:xfrm>
              <a:off x="1857356" y="3071810"/>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a:t>
              </a:r>
            </a:p>
          </p:txBody>
        </p:sp>
        <p:sp>
          <p:nvSpPr>
            <p:cNvPr id="28697" name="62 CuadroTexto"/>
            <p:cNvSpPr txBox="1">
              <a:spLocks noChangeArrowheads="1"/>
            </p:cNvSpPr>
            <p:nvPr/>
          </p:nvSpPr>
          <p:spPr bwMode="auto">
            <a:xfrm flipH="1">
              <a:off x="2928926" y="3071810"/>
              <a:ext cx="633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b</a:t>
              </a:r>
            </a:p>
          </p:txBody>
        </p:sp>
        <p:sp>
          <p:nvSpPr>
            <p:cNvPr id="28698" name="63 CuadroTexto"/>
            <p:cNvSpPr txBox="1">
              <a:spLocks noChangeArrowheads="1"/>
            </p:cNvSpPr>
            <p:nvPr/>
          </p:nvSpPr>
          <p:spPr bwMode="auto">
            <a:xfrm>
              <a:off x="2857488" y="2786058"/>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72" name="71 Forma libre"/>
            <p:cNvSpPr/>
            <p:nvPr/>
          </p:nvSpPr>
          <p:spPr>
            <a:xfrm>
              <a:off x="2085958" y="2919366"/>
              <a:ext cx="838207" cy="196788"/>
            </a:xfrm>
            <a:custGeom>
              <a:avLst/>
              <a:gdLst>
                <a:gd name="connsiteX0" fmla="*/ 0 w 837127"/>
                <a:gd name="connsiteY0" fmla="*/ 197476 h 197476"/>
                <a:gd name="connsiteX1" fmla="*/ 347730 w 837127"/>
                <a:gd name="connsiteY1" fmla="*/ 4293 h 197476"/>
                <a:gd name="connsiteX2" fmla="*/ 837127 w 837127"/>
                <a:gd name="connsiteY2" fmla="*/ 171719 h 197476"/>
                <a:gd name="connsiteX3" fmla="*/ 837127 w 837127"/>
                <a:gd name="connsiteY3" fmla="*/ 171719 h 197476"/>
                <a:gd name="connsiteX4" fmla="*/ 837127 w 837127"/>
                <a:gd name="connsiteY4" fmla="*/ 171719 h 197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127" h="197476">
                  <a:moveTo>
                    <a:pt x="0" y="197476"/>
                  </a:moveTo>
                  <a:cubicBezTo>
                    <a:pt x="104104" y="103031"/>
                    <a:pt x="208209" y="8586"/>
                    <a:pt x="347730" y="4293"/>
                  </a:cubicBezTo>
                  <a:cubicBezTo>
                    <a:pt x="487251" y="0"/>
                    <a:pt x="837127" y="171719"/>
                    <a:pt x="837127" y="171719"/>
                  </a:cubicBezTo>
                  <a:lnTo>
                    <a:pt x="837127" y="171719"/>
                  </a:lnTo>
                  <a:lnTo>
                    <a:pt x="837127" y="171719"/>
                  </a:ln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28700" name="65 CuadroTexto"/>
            <p:cNvSpPr txBox="1">
              <a:spLocks noChangeArrowheads="1"/>
            </p:cNvSpPr>
            <p:nvPr/>
          </p:nvSpPr>
          <p:spPr bwMode="auto">
            <a:xfrm>
              <a:off x="2143108" y="3631172"/>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d</a:t>
              </a:r>
            </a:p>
          </p:txBody>
        </p:sp>
        <p:sp>
          <p:nvSpPr>
            <p:cNvPr id="28701" name="66 CuadroTexto"/>
            <p:cNvSpPr txBox="1">
              <a:spLocks noChangeArrowheads="1"/>
            </p:cNvSpPr>
            <p:nvPr/>
          </p:nvSpPr>
          <p:spPr bwMode="auto">
            <a:xfrm>
              <a:off x="2857488" y="3631172"/>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c</a:t>
              </a:r>
            </a:p>
          </p:txBody>
        </p:sp>
        <p:sp>
          <p:nvSpPr>
            <p:cNvPr id="75" name="74 Forma libre"/>
            <p:cNvSpPr/>
            <p:nvPr/>
          </p:nvSpPr>
          <p:spPr>
            <a:xfrm>
              <a:off x="3141654" y="3232004"/>
              <a:ext cx="260352" cy="631625"/>
            </a:xfrm>
            <a:custGeom>
              <a:avLst/>
              <a:gdLst>
                <a:gd name="connsiteX0" fmla="*/ 90152 w 259724"/>
                <a:gd name="connsiteY0" fmla="*/ 0 h 631065"/>
                <a:gd name="connsiteX1" fmla="*/ 244699 w 259724"/>
                <a:gd name="connsiteY1" fmla="*/ 334851 h 631065"/>
                <a:gd name="connsiteX2" fmla="*/ 0 w 259724"/>
                <a:gd name="connsiteY2" fmla="*/ 631065 h 631065"/>
              </a:gdLst>
              <a:ahLst/>
              <a:cxnLst>
                <a:cxn ang="0">
                  <a:pos x="connsiteX0" y="connsiteY0"/>
                </a:cxn>
                <a:cxn ang="0">
                  <a:pos x="connsiteX1" y="connsiteY1"/>
                </a:cxn>
                <a:cxn ang="0">
                  <a:pos x="connsiteX2" y="connsiteY2"/>
                </a:cxn>
              </a:cxnLst>
              <a:rect l="l" t="t" r="r" b="b"/>
              <a:pathLst>
                <a:path w="259724" h="631065">
                  <a:moveTo>
                    <a:pt x="90152" y="0"/>
                  </a:moveTo>
                  <a:cubicBezTo>
                    <a:pt x="174938" y="114837"/>
                    <a:pt x="259724" y="229674"/>
                    <a:pt x="244699" y="334851"/>
                  </a:cubicBezTo>
                  <a:cubicBezTo>
                    <a:pt x="229674" y="440029"/>
                    <a:pt x="114837" y="535547"/>
                    <a:pt x="0" y="63106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76" name="75 Forma libre"/>
            <p:cNvSpPr/>
            <p:nvPr/>
          </p:nvSpPr>
          <p:spPr>
            <a:xfrm>
              <a:off x="2317734" y="3966785"/>
              <a:ext cx="657230" cy="266616"/>
            </a:xfrm>
            <a:custGeom>
              <a:avLst/>
              <a:gdLst>
                <a:gd name="connsiteX0" fmla="*/ 656823 w 656823"/>
                <a:gd name="connsiteY0" fmla="*/ 0 h 266163"/>
                <a:gd name="connsiteX1" fmla="*/ 450761 w 656823"/>
                <a:gd name="connsiteY1" fmla="*/ 257577 h 266163"/>
                <a:gd name="connsiteX2" fmla="*/ 0 w 656823"/>
                <a:gd name="connsiteY2" fmla="*/ 51515 h 266163"/>
              </a:gdLst>
              <a:ahLst/>
              <a:cxnLst>
                <a:cxn ang="0">
                  <a:pos x="connsiteX0" y="connsiteY0"/>
                </a:cxn>
                <a:cxn ang="0">
                  <a:pos x="connsiteX1" y="connsiteY1"/>
                </a:cxn>
                <a:cxn ang="0">
                  <a:pos x="connsiteX2" y="connsiteY2"/>
                </a:cxn>
              </a:cxnLst>
              <a:rect l="l" t="t" r="r" b="b"/>
              <a:pathLst>
                <a:path w="656823" h="266163">
                  <a:moveTo>
                    <a:pt x="656823" y="0"/>
                  </a:moveTo>
                  <a:cubicBezTo>
                    <a:pt x="608527" y="124495"/>
                    <a:pt x="560232" y="248991"/>
                    <a:pt x="450761" y="257577"/>
                  </a:cubicBezTo>
                  <a:cubicBezTo>
                    <a:pt x="341291" y="266163"/>
                    <a:pt x="170645" y="158839"/>
                    <a:pt x="0" y="5151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77" name="76 Forma libre"/>
            <p:cNvSpPr/>
            <p:nvPr/>
          </p:nvSpPr>
          <p:spPr>
            <a:xfrm>
              <a:off x="1741468" y="3387530"/>
              <a:ext cx="460379" cy="450707"/>
            </a:xfrm>
            <a:custGeom>
              <a:avLst/>
              <a:gdLst>
                <a:gd name="connsiteX0" fmla="*/ 461493 w 461493"/>
                <a:gd name="connsiteY0" fmla="*/ 450760 h 450760"/>
                <a:gd name="connsiteX1" fmla="*/ 49369 w 461493"/>
                <a:gd name="connsiteY1" fmla="*/ 321971 h 450760"/>
                <a:gd name="connsiteX2" fmla="*/ 165279 w 461493"/>
                <a:gd name="connsiteY2" fmla="*/ 0 h 450760"/>
              </a:gdLst>
              <a:ahLst/>
              <a:cxnLst>
                <a:cxn ang="0">
                  <a:pos x="connsiteX0" y="connsiteY0"/>
                </a:cxn>
                <a:cxn ang="0">
                  <a:pos x="connsiteX1" y="connsiteY1"/>
                </a:cxn>
                <a:cxn ang="0">
                  <a:pos x="connsiteX2" y="connsiteY2"/>
                </a:cxn>
              </a:cxnLst>
              <a:rect l="l" t="t" r="r" b="b"/>
              <a:pathLst>
                <a:path w="461493" h="450760">
                  <a:moveTo>
                    <a:pt x="461493" y="450760"/>
                  </a:moveTo>
                  <a:cubicBezTo>
                    <a:pt x="280115" y="423929"/>
                    <a:pt x="98738" y="397098"/>
                    <a:pt x="49369" y="321971"/>
                  </a:cubicBezTo>
                  <a:cubicBezTo>
                    <a:pt x="0" y="246844"/>
                    <a:pt x="82639" y="123422"/>
                    <a:pt x="165279"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28705" name="70 CuadroTexto"/>
            <p:cNvSpPr txBox="1">
              <a:spLocks noChangeArrowheads="1"/>
            </p:cNvSpPr>
            <p:nvPr/>
          </p:nvSpPr>
          <p:spPr bwMode="auto">
            <a:xfrm>
              <a:off x="3214678" y="3786190"/>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28706" name="71 CuadroTexto"/>
            <p:cNvSpPr txBox="1">
              <a:spLocks noChangeArrowheads="1"/>
            </p:cNvSpPr>
            <p:nvPr/>
          </p:nvSpPr>
          <p:spPr bwMode="auto">
            <a:xfrm>
              <a:off x="1500166" y="3143248"/>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28707" name="72 CuadroTexto"/>
            <p:cNvSpPr txBox="1">
              <a:spLocks noChangeArrowheads="1"/>
            </p:cNvSpPr>
            <p:nvPr/>
          </p:nvSpPr>
          <p:spPr bwMode="auto">
            <a:xfrm>
              <a:off x="2143108" y="4143380"/>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81" name="80 Elipse"/>
            <p:cNvSpPr/>
            <p:nvPr/>
          </p:nvSpPr>
          <p:spPr>
            <a:xfrm>
              <a:off x="2357423" y="3357377"/>
              <a:ext cx="428628" cy="357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dirty="0"/>
            </a:p>
          </p:txBody>
        </p:sp>
        <p:sp>
          <p:nvSpPr>
            <p:cNvPr id="28709" name="74 CuadroTexto"/>
            <p:cNvSpPr txBox="1">
              <a:spLocks noChangeArrowheads="1"/>
            </p:cNvSpPr>
            <p:nvPr/>
          </p:nvSpPr>
          <p:spPr bwMode="auto">
            <a:xfrm>
              <a:off x="2428860" y="3357562"/>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grpSp>
      <p:grpSp>
        <p:nvGrpSpPr>
          <p:cNvPr id="6" name="93 Grupo"/>
          <p:cNvGrpSpPr>
            <a:grpSpLocks/>
          </p:cNvGrpSpPr>
          <p:nvPr/>
        </p:nvGrpSpPr>
        <p:grpSpPr bwMode="auto">
          <a:xfrm>
            <a:off x="4795838" y="4357688"/>
            <a:ext cx="2062162" cy="1727200"/>
            <a:chOff x="1500166" y="2786058"/>
            <a:chExt cx="2062178" cy="1726654"/>
          </a:xfrm>
        </p:grpSpPr>
        <p:sp>
          <p:nvSpPr>
            <p:cNvPr id="28682" name="94 CuadroTexto"/>
            <p:cNvSpPr txBox="1">
              <a:spLocks noChangeArrowheads="1"/>
            </p:cNvSpPr>
            <p:nvPr/>
          </p:nvSpPr>
          <p:spPr bwMode="auto">
            <a:xfrm>
              <a:off x="1857356" y="3071810"/>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a:t>
              </a:r>
            </a:p>
          </p:txBody>
        </p:sp>
        <p:sp>
          <p:nvSpPr>
            <p:cNvPr id="28683" name="95 CuadroTexto"/>
            <p:cNvSpPr txBox="1">
              <a:spLocks noChangeArrowheads="1"/>
            </p:cNvSpPr>
            <p:nvPr/>
          </p:nvSpPr>
          <p:spPr bwMode="auto">
            <a:xfrm flipH="1">
              <a:off x="2928926" y="3071810"/>
              <a:ext cx="633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b</a:t>
              </a:r>
            </a:p>
          </p:txBody>
        </p:sp>
        <p:sp>
          <p:nvSpPr>
            <p:cNvPr id="28684" name="96 CuadroTexto"/>
            <p:cNvSpPr txBox="1">
              <a:spLocks noChangeArrowheads="1"/>
            </p:cNvSpPr>
            <p:nvPr/>
          </p:nvSpPr>
          <p:spPr bwMode="auto">
            <a:xfrm>
              <a:off x="2857488" y="2786058"/>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87" name="86 Forma libre"/>
            <p:cNvSpPr/>
            <p:nvPr/>
          </p:nvSpPr>
          <p:spPr>
            <a:xfrm>
              <a:off x="2085958" y="2919366"/>
              <a:ext cx="838207" cy="196788"/>
            </a:xfrm>
            <a:custGeom>
              <a:avLst/>
              <a:gdLst>
                <a:gd name="connsiteX0" fmla="*/ 0 w 837127"/>
                <a:gd name="connsiteY0" fmla="*/ 197476 h 197476"/>
                <a:gd name="connsiteX1" fmla="*/ 347730 w 837127"/>
                <a:gd name="connsiteY1" fmla="*/ 4293 h 197476"/>
                <a:gd name="connsiteX2" fmla="*/ 837127 w 837127"/>
                <a:gd name="connsiteY2" fmla="*/ 171719 h 197476"/>
                <a:gd name="connsiteX3" fmla="*/ 837127 w 837127"/>
                <a:gd name="connsiteY3" fmla="*/ 171719 h 197476"/>
                <a:gd name="connsiteX4" fmla="*/ 837127 w 837127"/>
                <a:gd name="connsiteY4" fmla="*/ 171719 h 197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127" h="197476">
                  <a:moveTo>
                    <a:pt x="0" y="197476"/>
                  </a:moveTo>
                  <a:cubicBezTo>
                    <a:pt x="104104" y="103031"/>
                    <a:pt x="208209" y="8586"/>
                    <a:pt x="347730" y="4293"/>
                  </a:cubicBezTo>
                  <a:cubicBezTo>
                    <a:pt x="487251" y="0"/>
                    <a:pt x="837127" y="171719"/>
                    <a:pt x="837127" y="171719"/>
                  </a:cubicBezTo>
                  <a:lnTo>
                    <a:pt x="837127" y="171719"/>
                  </a:lnTo>
                  <a:lnTo>
                    <a:pt x="837127" y="171719"/>
                  </a:ln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28686" name="98 CuadroTexto"/>
            <p:cNvSpPr txBox="1">
              <a:spLocks noChangeArrowheads="1"/>
            </p:cNvSpPr>
            <p:nvPr/>
          </p:nvSpPr>
          <p:spPr bwMode="auto">
            <a:xfrm>
              <a:off x="2143108" y="3631172"/>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d</a:t>
              </a:r>
            </a:p>
          </p:txBody>
        </p:sp>
        <p:sp>
          <p:nvSpPr>
            <p:cNvPr id="28687" name="99 CuadroTexto"/>
            <p:cNvSpPr txBox="1">
              <a:spLocks noChangeArrowheads="1"/>
            </p:cNvSpPr>
            <p:nvPr/>
          </p:nvSpPr>
          <p:spPr bwMode="auto">
            <a:xfrm>
              <a:off x="2857488" y="3631172"/>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c</a:t>
              </a:r>
            </a:p>
          </p:txBody>
        </p:sp>
        <p:sp>
          <p:nvSpPr>
            <p:cNvPr id="90" name="89 Forma libre"/>
            <p:cNvSpPr/>
            <p:nvPr/>
          </p:nvSpPr>
          <p:spPr>
            <a:xfrm>
              <a:off x="3141654" y="3232004"/>
              <a:ext cx="260352" cy="631625"/>
            </a:xfrm>
            <a:custGeom>
              <a:avLst/>
              <a:gdLst>
                <a:gd name="connsiteX0" fmla="*/ 90152 w 259724"/>
                <a:gd name="connsiteY0" fmla="*/ 0 h 631065"/>
                <a:gd name="connsiteX1" fmla="*/ 244699 w 259724"/>
                <a:gd name="connsiteY1" fmla="*/ 334851 h 631065"/>
                <a:gd name="connsiteX2" fmla="*/ 0 w 259724"/>
                <a:gd name="connsiteY2" fmla="*/ 631065 h 631065"/>
              </a:gdLst>
              <a:ahLst/>
              <a:cxnLst>
                <a:cxn ang="0">
                  <a:pos x="connsiteX0" y="connsiteY0"/>
                </a:cxn>
                <a:cxn ang="0">
                  <a:pos x="connsiteX1" y="connsiteY1"/>
                </a:cxn>
                <a:cxn ang="0">
                  <a:pos x="connsiteX2" y="connsiteY2"/>
                </a:cxn>
              </a:cxnLst>
              <a:rect l="l" t="t" r="r" b="b"/>
              <a:pathLst>
                <a:path w="259724" h="631065">
                  <a:moveTo>
                    <a:pt x="90152" y="0"/>
                  </a:moveTo>
                  <a:cubicBezTo>
                    <a:pt x="174938" y="114837"/>
                    <a:pt x="259724" y="229674"/>
                    <a:pt x="244699" y="334851"/>
                  </a:cubicBezTo>
                  <a:cubicBezTo>
                    <a:pt x="229674" y="440029"/>
                    <a:pt x="114837" y="535547"/>
                    <a:pt x="0" y="63106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91" name="90 Forma libre"/>
            <p:cNvSpPr/>
            <p:nvPr/>
          </p:nvSpPr>
          <p:spPr>
            <a:xfrm>
              <a:off x="2317734" y="3966785"/>
              <a:ext cx="657230" cy="266616"/>
            </a:xfrm>
            <a:custGeom>
              <a:avLst/>
              <a:gdLst>
                <a:gd name="connsiteX0" fmla="*/ 656823 w 656823"/>
                <a:gd name="connsiteY0" fmla="*/ 0 h 266163"/>
                <a:gd name="connsiteX1" fmla="*/ 450761 w 656823"/>
                <a:gd name="connsiteY1" fmla="*/ 257577 h 266163"/>
                <a:gd name="connsiteX2" fmla="*/ 0 w 656823"/>
                <a:gd name="connsiteY2" fmla="*/ 51515 h 266163"/>
              </a:gdLst>
              <a:ahLst/>
              <a:cxnLst>
                <a:cxn ang="0">
                  <a:pos x="connsiteX0" y="connsiteY0"/>
                </a:cxn>
                <a:cxn ang="0">
                  <a:pos x="connsiteX1" y="connsiteY1"/>
                </a:cxn>
                <a:cxn ang="0">
                  <a:pos x="connsiteX2" y="connsiteY2"/>
                </a:cxn>
              </a:cxnLst>
              <a:rect l="l" t="t" r="r" b="b"/>
              <a:pathLst>
                <a:path w="656823" h="266163">
                  <a:moveTo>
                    <a:pt x="656823" y="0"/>
                  </a:moveTo>
                  <a:cubicBezTo>
                    <a:pt x="608527" y="124495"/>
                    <a:pt x="560232" y="248991"/>
                    <a:pt x="450761" y="257577"/>
                  </a:cubicBezTo>
                  <a:cubicBezTo>
                    <a:pt x="341291" y="266163"/>
                    <a:pt x="170645" y="158839"/>
                    <a:pt x="0" y="51515"/>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92" name="91 Forma libre"/>
            <p:cNvSpPr/>
            <p:nvPr/>
          </p:nvSpPr>
          <p:spPr>
            <a:xfrm>
              <a:off x="1741468" y="3387530"/>
              <a:ext cx="460379" cy="450707"/>
            </a:xfrm>
            <a:custGeom>
              <a:avLst/>
              <a:gdLst>
                <a:gd name="connsiteX0" fmla="*/ 461493 w 461493"/>
                <a:gd name="connsiteY0" fmla="*/ 450760 h 450760"/>
                <a:gd name="connsiteX1" fmla="*/ 49369 w 461493"/>
                <a:gd name="connsiteY1" fmla="*/ 321971 h 450760"/>
                <a:gd name="connsiteX2" fmla="*/ 165279 w 461493"/>
                <a:gd name="connsiteY2" fmla="*/ 0 h 450760"/>
              </a:gdLst>
              <a:ahLst/>
              <a:cxnLst>
                <a:cxn ang="0">
                  <a:pos x="connsiteX0" y="connsiteY0"/>
                </a:cxn>
                <a:cxn ang="0">
                  <a:pos x="connsiteX1" y="connsiteY1"/>
                </a:cxn>
                <a:cxn ang="0">
                  <a:pos x="connsiteX2" y="connsiteY2"/>
                </a:cxn>
              </a:cxnLst>
              <a:rect l="l" t="t" r="r" b="b"/>
              <a:pathLst>
                <a:path w="461493" h="450760">
                  <a:moveTo>
                    <a:pt x="461493" y="450760"/>
                  </a:moveTo>
                  <a:cubicBezTo>
                    <a:pt x="280115" y="423929"/>
                    <a:pt x="98738" y="397098"/>
                    <a:pt x="49369" y="321971"/>
                  </a:cubicBezTo>
                  <a:cubicBezTo>
                    <a:pt x="0" y="246844"/>
                    <a:pt x="82639" y="123422"/>
                    <a:pt x="165279"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28691" name="103 CuadroTexto"/>
            <p:cNvSpPr txBox="1">
              <a:spLocks noChangeArrowheads="1"/>
            </p:cNvSpPr>
            <p:nvPr/>
          </p:nvSpPr>
          <p:spPr bwMode="auto">
            <a:xfrm>
              <a:off x="3214678" y="3786190"/>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28692" name="104 CuadroTexto"/>
            <p:cNvSpPr txBox="1">
              <a:spLocks noChangeArrowheads="1"/>
            </p:cNvSpPr>
            <p:nvPr/>
          </p:nvSpPr>
          <p:spPr bwMode="auto">
            <a:xfrm>
              <a:off x="1500166" y="3143248"/>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28693" name="105 CuadroTexto"/>
            <p:cNvSpPr txBox="1">
              <a:spLocks noChangeArrowheads="1"/>
            </p:cNvSpPr>
            <p:nvPr/>
          </p:nvSpPr>
          <p:spPr bwMode="auto">
            <a:xfrm>
              <a:off x="2143108" y="4143380"/>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sp>
          <p:nvSpPr>
            <p:cNvPr id="96" name="95 Elipse"/>
            <p:cNvSpPr/>
            <p:nvPr/>
          </p:nvSpPr>
          <p:spPr>
            <a:xfrm>
              <a:off x="2357423" y="3357377"/>
              <a:ext cx="428628" cy="357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dirty="0"/>
            </a:p>
          </p:txBody>
        </p:sp>
        <p:sp>
          <p:nvSpPr>
            <p:cNvPr id="28695" name="107 CuadroTexto"/>
            <p:cNvSpPr txBox="1">
              <a:spLocks noChangeArrowheads="1"/>
            </p:cNvSpPr>
            <p:nvPr/>
          </p:nvSpPr>
          <p:spPr bwMode="auto">
            <a:xfrm>
              <a:off x="2428860" y="3357562"/>
              <a:ext cx="2857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a:t>
              </a:r>
            </a:p>
          </p:txBody>
        </p:sp>
      </p:grpSp>
      <p:sp>
        <p:nvSpPr>
          <p:cNvPr id="28681" name="Rectangle 2"/>
          <p:cNvSpPr>
            <a:spLocks noGrp="1" noChangeArrowheads="1"/>
          </p:cNvSpPr>
          <p:nvPr>
            <p:ph type="title"/>
          </p:nvPr>
        </p:nvSpPr>
        <p:spPr/>
        <p:txBody>
          <a:bodyPr/>
          <a:lstStyle/>
          <a:p>
            <a:pPr eaLnBrk="1" hangingPunct="1"/>
            <a:r>
              <a:rPr lang="es-AR" altLang="es-ES" sz="3200" b="1"/>
              <a:t>ETAPA 3: Construcción del Diagrama Causal</a:t>
            </a:r>
            <a:endParaRPr lang="es-ES_tradnl" altLang="es-E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564356" y="2348880"/>
            <a:ext cx="8015287" cy="1428750"/>
          </a:xfrm>
        </p:spPr>
        <p:txBody>
          <a:bodyPr/>
          <a:lstStyle/>
          <a:p>
            <a:pPr eaLnBrk="1" hangingPunct="1"/>
            <a:r>
              <a:rPr lang="es-AR" altLang="es-ES" sz="2800" b="1" dirty="0">
                <a:solidFill>
                  <a:schemeClr val="accent2">
                    <a:lumMod val="75000"/>
                  </a:schemeClr>
                </a:solidFill>
              </a:rPr>
              <a:t>Consigna 1: </a:t>
            </a:r>
            <a:r>
              <a:rPr lang="es-AR" altLang="es-ES" sz="2400" dirty="0">
                <a:solidFill>
                  <a:schemeClr val="accent2">
                    <a:lumMod val="75000"/>
                  </a:schemeClr>
                </a:solidFill>
              </a:rPr>
              <a:t>Construir el Diagrama causal para la situación problema</a:t>
            </a:r>
            <a:endParaRPr lang="es-ES_tradnl" altLang="es-ES" sz="2400" dirty="0">
              <a:solidFill>
                <a:schemeClr val="accent2">
                  <a:lumMod val="75000"/>
                </a:schemeClr>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3769282"/>
            <a:ext cx="2615414" cy="2188408"/>
          </a:xfrm>
          <a:prstGeom prst="rect">
            <a:avLst/>
          </a:prstGeom>
        </p:spPr>
      </p:pic>
    </p:spTree>
    <p:extLst>
      <p:ext uri="{BB962C8B-B14F-4D97-AF65-F5344CB8AC3E}">
        <p14:creationId xmlns:p14="http://schemas.microsoft.com/office/powerpoint/2010/main" val="2608008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p:txBody>
          <a:bodyPr/>
          <a:lstStyle/>
          <a:p>
            <a:r>
              <a:rPr lang="es-AR" altLang="es-ES" sz="4000" b="1"/>
              <a:t>TIPOS DE SISTEMAS</a:t>
            </a:r>
            <a:endParaRPr lang="es-AR" altLang="es-ES"/>
          </a:p>
        </p:txBody>
      </p:sp>
      <p:sp>
        <p:nvSpPr>
          <p:cNvPr id="30723" name="2 Marcador de contenido"/>
          <p:cNvSpPr>
            <a:spLocks noGrp="1"/>
          </p:cNvSpPr>
          <p:nvPr>
            <p:ph idx="1"/>
          </p:nvPr>
        </p:nvSpPr>
        <p:spPr>
          <a:xfrm>
            <a:off x="609600" y="1600200"/>
            <a:ext cx="7924800" cy="1757363"/>
          </a:xfrm>
        </p:spPr>
        <p:txBody>
          <a:bodyPr/>
          <a:lstStyle/>
          <a:p>
            <a:r>
              <a:rPr lang="es-AR" altLang="es-ES" b="1"/>
              <a:t>Sistemas estables e inestables: </a:t>
            </a:r>
            <a:r>
              <a:rPr lang="es-AR" altLang="es-ES" sz="2400"/>
              <a:t>Un sistema es estable cuando se halla formado o dominado por un bucle negativo, y es inestable cuando el bucle es positivo </a:t>
            </a:r>
          </a:p>
          <a:p>
            <a:endParaRPr lang="es-AR" altLang="es-ES"/>
          </a:p>
        </p:txBody>
      </p:sp>
      <p:pic>
        <p:nvPicPr>
          <p:cNvPr id="30725" name="4 Imag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7438" y="3286125"/>
            <a:ext cx="3675062" cy="270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p:txBody>
          <a:bodyPr/>
          <a:lstStyle/>
          <a:p>
            <a:r>
              <a:rPr lang="es-AR" altLang="es-ES" sz="4400" b="1"/>
              <a:t>TIPOS DE SISTEMAS</a:t>
            </a:r>
            <a:endParaRPr lang="es-AR" altLang="es-ES"/>
          </a:p>
        </p:txBody>
      </p:sp>
      <p:sp>
        <p:nvSpPr>
          <p:cNvPr id="32771" name="2 Marcador de contenido"/>
          <p:cNvSpPr>
            <a:spLocks noGrp="1"/>
          </p:cNvSpPr>
          <p:nvPr>
            <p:ph idx="1"/>
          </p:nvPr>
        </p:nvSpPr>
        <p:spPr>
          <a:xfrm>
            <a:off x="609600" y="1600200"/>
            <a:ext cx="7924800" cy="1757363"/>
          </a:xfrm>
        </p:spPr>
        <p:txBody>
          <a:bodyPr/>
          <a:lstStyle/>
          <a:p>
            <a:r>
              <a:rPr lang="es-AR" altLang="es-ES" b="1"/>
              <a:t>Sistemas Hiperestables: </a:t>
            </a:r>
            <a:r>
              <a:rPr lang="es-AR" altLang="es-ES" sz="2400"/>
              <a:t>Un sistema es hiperestable cuando se halla formado por múltiples bucles negativos </a:t>
            </a:r>
          </a:p>
          <a:p>
            <a:endParaRPr lang="es-AR" altLang="es-ES"/>
          </a:p>
        </p:txBody>
      </p:sp>
      <p:pic>
        <p:nvPicPr>
          <p:cNvPr id="32773" name="5 Imag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750" y="2928938"/>
            <a:ext cx="6072188"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p:txBody>
          <a:bodyPr/>
          <a:lstStyle/>
          <a:p>
            <a:r>
              <a:rPr lang="es-AR" altLang="es-ES" sz="4400" b="1"/>
              <a:t>TIPOS DE SISTEMAS</a:t>
            </a:r>
            <a:endParaRPr lang="es-AR" altLang="es-ES"/>
          </a:p>
        </p:txBody>
      </p:sp>
      <p:sp>
        <p:nvSpPr>
          <p:cNvPr id="34819" name="2 Marcador de contenido"/>
          <p:cNvSpPr>
            <a:spLocks noGrp="1"/>
          </p:cNvSpPr>
          <p:nvPr>
            <p:ph idx="1"/>
          </p:nvPr>
        </p:nvSpPr>
        <p:spPr>
          <a:xfrm>
            <a:off x="609600" y="1600200"/>
            <a:ext cx="7924800" cy="1400175"/>
          </a:xfrm>
        </p:spPr>
        <p:txBody>
          <a:bodyPr/>
          <a:lstStyle/>
          <a:p>
            <a:r>
              <a:rPr lang="es-AR" altLang="es-ES" b="1"/>
              <a:t>Sistemas Oscilantes: </a:t>
            </a:r>
            <a:r>
              <a:rPr lang="es-AR" altLang="es-ES" sz="2400"/>
              <a:t>Un sistema es oscilante cuando en forma cíclica predominan alternadamente bucles positivos y bucles negativos</a:t>
            </a:r>
            <a:endParaRPr lang="es-AR" altLang="es-ES"/>
          </a:p>
        </p:txBody>
      </p:sp>
      <p:grpSp>
        <p:nvGrpSpPr>
          <p:cNvPr id="34821" name="13 Grupo"/>
          <p:cNvGrpSpPr>
            <a:grpSpLocks/>
          </p:cNvGrpSpPr>
          <p:nvPr/>
        </p:nvGrpSpPr>
        <p:grpSpPr bwMode="auto">
          <a:xfrm>
            <a:off x="1571625" y="3214688"/>
            <a:ext cx="5572125" cy="2216150"/>
            <a:chOff x="2571736" y="3215480"/>
            <a:chExt cx="5572164" cy="2214578"/>
          </a:xfrm>
        </p:grpSpPr>
        <p:cxnSp>
          <p:nvCxnSpPr>
            <p:cNvPr id="8" name="7 Conector recto de flecha"/>
            <p:cNvCxnSpPr/>
            <p:nvPr/>
          </p:nvCxnSpPr>
          <p:spPr>
            <a:xfrm rot="5400000">
              <a:off x="1535886" y="4321181"/>
              <a:ext cx="2214578" cy="3175"/>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11" name="10 Conector recto"/>
            <p:cNvCxnSpPr/>
            <p:nvPr/>
          </p:nvCxnSpPr>
          <p:spPr>
            <a:xfrm>
              <a:off x="2571736" y="5214311"/>
              <a:ext cx="5572164" cy="1586"/>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2" name="11 Forma libre"/>
            <p:cNvSpPr/>
            <p:nvPr/>
          </p:nvSpPr>
          <p:spPr>
            <a:xfrm>
              <a:off x="2647937" y="3353494"/>
              <a:ext cx="5429288" cy="1316690"/>
            </a:xfrm>
            <a:custGeom>
              <a:avLst/>
              <a:gdLst>
                <a:gd name="connsiteX0" fmla="*/ 0 w 5429250"/>
                <a:gd name="connsiteY0" fmla="*/ 438150 h 1317625"/>
                <a:gd name="connsiteX1" fmla="*/ 266700 w 5429250"/>
                <a:gd name="connsiteY1" fmla="*/ 1085850 h 1317625"/>
                <a:gd name="connsiteX2" fmla="*/ 552450 w 5429250"/>
                <a:gd name="connsiteY2" fmla="*/ 1162050 h 1317625"/>
                <a:gd name="connsiteX3" fmla="*/ 876300 w 5429250"/>
                <a:gd name="connsiteY3" fmla="*/ 1162050 h 1317625"/>
                <a:gd name="connsiteX4" fmla="*/ 1447800 w 5429250"/>
                <a:gd name="connsiteY4" fmla="*/ 228600 h 1317625"/>
                <a:gd name="connsiteX5" fmla="*/ 2438400 w 5429250"/>
                <a:gd name="connsiteY5" fmla="*/ 133350 h 1317625"/>
                <a:gd name="connsiteX6" fmla="*/ 2971800 w 5429250"/>
                <a:gd name="connsiteY6" fmla="*/ 1028700 h 1317625"/>
                <a:gd name="connsiteX7" fmla="*/ 4248150 w 5429250"/>
                <a:gd name="connsiteY7" fmla="*/ 1181100 h 1317625"/>
                <a:gd name="connsiteX8" fmla="*/ 4667250 w 5429250"/>
                <a:gd name="connsiteY8" fmla="*/ 266700 h 1317625"/>
                <a:gd name="connsiteX9" fmla="*/ 5429250 w 5429250"/>
                <a:gd name="connsiteY9" fmla="*/ 171450 h 131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29250" h="1317625">
                  <a:moveTo>
                    <a:pt x="0" y="438150"/>
                  </a:moveTo>
                  <a:cubicBezTo>
                    <a:pt x="87312" y="701675"/>
                    <a:pt x="174625" y="965200"/>
                    <a:pt x="266700" y="1085850"/>
                  </a:cubicBezTo>
                  <a:cubicBezTo>
                    <a:pt x="358775" y="1206500"/>
                    <a:pt x="450850" y="1149350"/>
                    <a:pt x="552450" y="1162050"/>
                  </a:cubicBezTo>
                  <a:cubicBezTo>
                    <a:pt x="654050" y="1174750"/>
                    <a:pt x="727075" y="1317625"/>
                    <a:pt x="876300" y="1162050"/>
                  </a:cubicBezTo>
                  <a:cubicBezTo>
                    <a:pt x="1025525" y="1006475"/>
                    <a:pt x="1187450" y="400050"/>
                    <a:pt x="1447800" y="228600"/>
                  </a:cubicBezTo>
                  <a:cubicBezTo>
                    <a:pt x="1708150" y="57150"/>
                    <a:pt x="2184400" y="0"/>
                    <a:pt x="2438400" y="133350"/>
                  </a:cubicBezTo>
                  <a:cubicBezTo>
                    <a:pt x="2692400" y="266700"/>
                    <a:pt x="2670175" y="854075"/>
                    <a:pt x="2971800" y="1028700"/>
                  </a:cubicBezTo>
                  <a:cubicBezTo>
                    <a:pt x="3273425" y="1203325"/>
                    <a:pt x="3965575" y="1308100"/>
                    <a:pt x="4248150" y="1181100"/>
                  </a:cubicBezTo>
                  <a:cubicBezTo>
                    <a:pt x="4530725" y="1054100"/>
                    <a:pt x="4470400" y="434975"/>
                    <a:pt x="4667250" y="266700"/>
                  </a:cubicBezTo>
                  <a:cubicBezTo>
                    <a:pt x="4864100" y="98425"/>
                    <a:pt x="5146675" y="134937"/>
                    <a:pt x="5429250" y="171450"/>
                  </a:cubicBezTo>
                </a:path>
              </a:pathLst>
            </a:cu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p:txBody>
          <a:bodyPr/>
          <a:lstStyle/>
          <a:p>
            <a:r>
              <a:rPr lang="es-AR" altLang="es-ES" sz="4400" b="1"/>
              <a:t>TIPOS DE SISTEMAS</a:t>
            </a:r>
            <a:endParaRPr lang="es-AR" altLang="es-ES"/>
          </a:p>
        </p:txBody>
      </p:sp>
      <p:sp>
        <p:nvSpPr>
          <p:cNvPr id="36867" name="2 Marcador de contenido"/>
          <p:cNvSpPr>
            <a:spLocks noGrp="1"/>
          </p:cNvSpPr>
          <p:nvPr>
            <p:ph idx="1"/>
          </p:nvPr>
        </p:nvSpPr>
        <p:spPr>
          <a:xfrm>
            <a:off x="642938" y="1428750"/>
            <a:ext cx="7924800" cy="1400175"/>
          </a:xfrm>
        </p:spPr>
        <p:txBody>
          <a:bodyPr/>
          <a:lstStyle/>
          <a:p>
            <a:r>
              <a:rPr lang="es-AR" altLang="es-ES" b="1"/>
              <a:t>Sistemas Sigmoidales: </a:t>
            </a:r>
            <a:r>
              <a:rPr lang="es-AR" altLang="es-ES" sz="2400"/>
              <a:t>Son sistemas en los cuales un bucle positivo actúa en principio como dominante y después un bucle negativo que anula los efectos del anterior y proporciona estabilidad al sistema. </a:t>
            </a:r>
            <a:endParaRPr lang="es-AR" altLang="es-ES"/>
          </a:p>
        </p:txBody>
      </p:sp>
      <p:grpSp>
        <p:nvGrpSpPr>
          <p:cNvPr id="36869" name="9 Grupo"/>
          <p:cNvGrpSpPr>
            <a:grpSpLocks/>
          </p:cNvGrpSpPr>
          <p:nvPr/>
        </p:nvGrpSpPr>
        <p:grpSpPr bwMode="auto">
          <a:xfrm>
            <a:off x="1571625" y="3713163"/>
            <a:ext cx="5572125" cy="2216150"/>
            <a:chOff x="1571625" y="3214688"/>
            <a:chExt cx="5572125" cy="2216150"/>
          </a:xfrm>
        </p:grpSpPr>
        <p:cxnSp>
          <p:nvCxnSpPr>
            <p:cNvPr id="8" name="7 Conector recto de flecha"/>
            <p:cNvCxnSpPr/>
            <p:nvPr/>
          </p:nvCxnSpPr>
          <p:spPr>
            <a:xfrm rot="5400000">
              <a:off x="534194" y="4321969"/>
              <a:ext cx="2216150" cy="1588"/>
            </a:xfrm>
            <a:prstGeom prst="straightConnector1">
              <a:avLst/>
            </a:prstGeom>
            <a:ln>
              <a:headEnd type="arrow" w="med" len="med"/>
              <a:tailEnd type="none" w="med" len="med"/>
            </a:ln>
          </p:spPr>
          <p:style>
            <a:lnRef idx="2">
              <a:schemeClr val="dk1"/>
            </a:lnRef>
            <a:fillRef idx="0">
              <a:schemeClr val="dk1"/>
            </a:fillRef>
            <a:effectRef idx="1">
              <a:schemeClr val="dk1"/>
            </a:effectRef>
            <a:fontRef idx="minor">
              <a:schemeClr val="tx1"/>
            </a:fontRef>
          </p:style>
        </p:cxnSp>
        <p:cxnSp>
          <p:nvCxnSpPr>
            <p:cNvPr id="11" name="10 Conector recto"/>
            <p:cNvCxnSpPr/>
            <p:nvPr/>
          </p:nvCxnSpPr>
          <p:spPr>
            <a:xfrm>
              <a:off x="1571625" y="5427663"/>
              <a:ext cx="5572125" cy="1587"/>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9" name="8 Forma libre"/>
            <p:cNvSpPr/>
            <p:nvPr/>
          </p:nvSpPr>
          <p:spPr>
            <a:xfrm>
              <a:off x="1638300" y="3371850"/>
              <a:ext cx="5314950" cy="1828800"/>
            </a:xfrm>
            <a:custGeom>
              <a:avLst/>
              <a:gdLst>
                <a:gd name="connsiteX0" fmla="*/ 0 w 5314950"/>
                <a:gd name="connsiteY0" fmla="*/ 1828800 h 1828800"/>
                <a:gd name="connsiteX1" fmla="*/ 685800 w 5314950"/>
                <a:gd name="connsiteY1" fmla="*/ 876300 h 1828800"/>
                <a:gd name="connsiteX2" fmla="*/ 1543050 w 5314950"/>
                <a:gd name="connsiteY2" fmla="*/ 133350 h 1828800"/>
                <a:gd name="connsiteX3" fmla="*/ 4781550 w 5314950"/>
                <a:gd name="connsiteY3" fmla="*/ 76200 h 1828800"/>
                <a:gd name="connsiteX4" fmla="*/ 4743450 w 5314950"/>
                <a:gd name="connsiteY4" fmla="*/ 76200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950" h="1828800">
                  <a:moveTo>
                    <a:pt x="0" y="1828800"/>
                  </a:moveTo>
                  <a:cubicBezTo>
                    <a:pt x="214312" y="1493837"/>
                    <a:pt x="428625" y="1158875"/>
                    <a:pt x="685800" y="876300"/>
                  </a:cubicBezTo>
                  <a:cubicBezTo>
                    <a:pt x="942975" y="593725"/>
                    <a:pt x="860425" y="266700"/>
                    <a:pt x="1543050" y="133350"/>
                  </a:cubicBezTo>
                  <a:cubicBezTo>
                    <a:pt x="2225675" y="0"/>
                    <a:pt x="4248150" y="85725"/>
                    <a:pt x="4781550" y="76200"/>
                  </a:cubicBezTo>
                  <a:cubicBezTo>
                    <a:pt x="5314950" y="66675"/>
                    <a:pt x="5029200" y="71437"/>
                    <a:pt x="4743450" y="76200"/>
                  </a:cubicBezTo>
                </a:path>
              </a:pathLst>
            </a:cu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ítulo 1"/>
          <p:cNvSpPr>
            <a:spLocks noGrp="1"/>
          </p:cNvSpPr>
          <p:nvPr>
            <p:ph type="title"/>
          </p:nvPr>
        </p:nvSpPr>
        <p:spPr/>
        <p:txBody>
          <a:bodyPr/>
          <a:lstStyle/>
          <a:p>
            <a:r>
              <a:rPr lang="es-ES" altLang="es-ES"/>
              <a:t>Estructuras genéricas</a:t>
            </a:r>
          </a:p>
        </p:txBody>
      </p:sp>
      <p:sp>
        <p:nvSpPr>
          <p:cNvPr id="38915" name="Marcador de contenido 2"/>
          <p:cNvSpPr>
            <a:spLocks noGrp="1"/>
          </p:cNvSpPr>
          <p:nvPr>
            <p:ph idx="1"/>
          </p:nvPr>
        </p:nvSpPr>
        <p:spPr/>
        <p:txBody>
          <a:bodyPr/>
          <a:lstStyle/>
          <a:p>
            <a:r>
              <a:rPr lang="es-ES" altLang="es-ES" sz="2400" b="1">
                <a:solidFill>
                  <a:srgbClr val="00B050"/>
                </a:solidFill>
              </a:rPr>
              <a:t>Resistencia al cambio</a:t>
            </a:r>
          </a:p>
          <a:p>
            <a:pPr lvl="1">
              <a:buClr>
                <a:srgbClr val="C00000"/>
              </a:buClr>
              <a:buFont typeface="Wingdings" panose="05000000000000000000" pitchFamily="2" charset="2"/>
              <a:buChar char="Ø"/>
            </a:pPr>
            <a:r>
              <a:rPr lang="es-ES" altLang="es-ES" sz="2400">
                <a:solidFill>
                  <a:srgbClr val="C00000"/>
                </a:solidFill>
              </a:rPr>
              <a:t>Sistema quemado</a:t>
            </a:r>
            <a:r>
              <a:rPr lang="es-ES" altLang="es-ES" sz="2400"/>
              <a:t>: esta habituado a recibir muchos cambios y ha aprendido que en su mayoría los cambios son negativos, es decir perjudican el Estado Real. Por lo tanto cuando llega la noticia de un nuevo cambio lo rechaza. Ocurre en sistemas viejos</a:t>
            </a:r>
          </a:p>
          <a:p>
            <a:pPr lvl="1">
              <a:buClr>
                <a:srgbClr val="C00000"/>
              </a:buClr>
              <a:buFont typeface="Wingdings" panose="05000000000000000000" pitchFamily="2" charset="2"/>
              <a:buChar char="Ø"/>
            </a:pPr>
            <a:r>
              <a:rPr lang="es-ES" altLang="es-ES" sz="2400">
                <a:solidFill>
                  <a:srgbClr val="C00000"/>
                </a:solidFill>
              </a:rPr>
              <a:t>Sistema perezoso</a:t>
            </a:r>
            <a:r>
              <a:rPr lang="es-ES" altLang="es-ES" sz="2400"/>
              <a:t>: aunque los cambios sean positivos para el sistema, suelen requerir de entrada un cierto esfuerzo inicial para implantarlo, y esto el sistema lo valora negativamente. Ocurre en sistemas jóvenes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ítulo 1"/>
          <p:cNvSpPr>
            <a:spLocks noGrp="1"/>
          </p:cNvSpPr>
          <p:nvPr>
            <p:ph type="title"/>
          </p:nvPr>
        </p:nvSpPr>
        <p:spPr/>
        <p:txBody>
          <a:bodyPr/>
          <a:lstStyle/>
          <a:p>
            <a:r>
              <a:rPr lang="es-ES" altLang="es-ES"/>
              <a:t>Estructuras genéricas</a:t>
            </a:r>
          </a:p>
        </p:txBody>
      </p:sp>
      <p:sp>
        <p:nvSpPr>
          <p:cNvPr id="3" name="Marcador de contenido 2"/>
          <p:cNvSpPr>
            <a:spLocks noGrp="1"/>
          </p:cNvSpPr>
          <p:nvPr>
            <p:ph idx="1"/>
          </p:nvPr>
        </p:nvSpPr>
        <p:spPr>
          <a:xfrm>
            <a:off x="490538" y="1612900"/>
            <a:ext cx="7924800" cy="4419600"/>
          </a:xfrm>
        </p:spPr>
        <p:txBody>
          <a:bodyPr/>
          <a:lstStyle/>
          <a:p>
            <a:pPr>
              <a:defRPr/>
            </a:pPr>
            <a:r>
              <a:rPr lang="es-ES" sz="2400" b="1" dirty="0">
                <a:solidFill>
                  <a:srgbClr val="00B050"/>
                </a:solidFill>
              </a:rPr>
              <a:t>Erosión de Objetivos</a:t>
            </a:r>
          </a:p>
          <a:p>
            <a:pPr marL="0" indent="0">
              <a:buFont typeface="Wingdings" panose="05000000000000000000" pitchFamily="2" charset="2"/>
              <a:buNone/>
              <a:defRPr/>
            </a:pPr>
            <a:r>
              <a:rPr lang="es-ES" sz="2400" b="1" dirty="0">
                <a:solidFill>
                  <a:srgbClr val="00B050"/>
                </a:solidFill>
              </a:rPr>
              <a:t> </a:t>
            </a:r>
          </a:p>
          <a:p>
            <a:pPr>
              <a:defRPr/>
            </a:pPr>
            <a:endParaRPr lang="es-ES" sz="2400" b="1" dirty="0">
              <a:solidFill>
                <a:srgbClr val="00B050"/>
              </a:solidFill>
            </a:endParaRPr>
          </a:p>
        </p:txBody>
      </p:sp>
      <p:grpSp>
        <p:nvGrpSpPr>
          <p:cNvPr id="39941" name="Grupo 23"/>
          <p:cNvGrpSpPr>
            <a:grpSpLocks/>
          </p:cNvGrpSpPr>
          <p:nvPr/>
        </p:nvGrpSpPr>
        <p:grpSpPr bwMode="auto">
          <a:xfrm>
            <a:off x="4217988" y="1973263"/>
            <a:ext cx="3857625" cy="2582862"/>
            <a:chOff x="539552" y="3351429"/>
            <a:chExt cx="3857625" cy="2582820"/>
          </a:xfrm>
        </p:grpSpPr>
        <p:sp>
          <p:nvSpPr>
            <p:cNvPr id="39959" name="30 CuadroTexto"/>
            <p:cNvSpPr txBox="1">
              <a:spLocks noChangeArrowheads="1"/>
            </p:cNvSpPr>
            <p:nvPr/>
          </p:nvSpPr>
          <p:spPr bwMode="auto">
            <a:xfrm>
              <a:off x="2254052" y="5564917"/>
              <a:ext cx="21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Estado deseado</a:t>
              </a:r>
            </a:p>
          </p:txBody>
        </p:sp>
        <p:sp>
          <p:nvSpPr>
            <p:cNvPr id="39960" name="31 CuadroTexto"/>
            <p:cNvSpPr txBox="1">
              <a:spLocks noChangeArrowheads="1"/>
            </p:cNvSpPr>
            <p:nvPr/>
          </p:nvSpPr>
          <p:spPr bwMode="auto">
            <a:xfrm>
              <a:off x="2182615" y="3923043"/>
              <a:ext cx="164306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Discrepancia</a:t>
              </a:r>
            </a:p>
          </p:txBody>
        </p:sp>
        <p:sp>
          <p:nvSpPr>
            <p:cNvPr id="39961" name="32 CuadroTexto"/>
            <p:cNvSpPr txBox="1">
              <a:spLocks noChangeArrowheads="1"/>
            </p:cNvSpPr>
            <p:nvPr/>
          </p:nvSpPr>
          <p:spPr bwMode="auto">
            <a:xfrm>
              <a:off x="1611114" y="4780464"/>
              <a:ext cx="10166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Estado Real</a:t>
              </a:r>
            </a:p>
          </p:txBody>
        </p:sp>
        <p:sp>
          <p:nvSpPr>
            <p:cNvPr id="39962" name="33 CuadroTexto"/>
            <p:cNvSpPr txBox="1">
              <a:spLocks noChangeArrowheads="1"/>
            </p:cNvSpPr>
            <p:nvPr/>
          </p:nvSpPr>
          <p:spPr bwMode="auto">
            <a:xfrm>
              <a:off x="539552" y="3923043"/>
              <a:ext cx="1214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Acción</a:t>
              </a:r>
            </a:p>
          </p:txBody>
        </p:sp>
        <p:sp>
          <p:nvSpPr>
            <p:cNvPr id="10" name="34 Forma libre"/>
            <p:cNvSpPr/>
            <p:nvPr/>
          </p:nvSpPr>
          <p:spPr bwMode="auto">
            <a:xfrm>
              <a:off x="2387402" y="4337250"/>
              <a:ext cx="876300" cy="739763"/>
            </a:xfrm>
            <a:custGeom>
              <a:avLst/>
              <a:gdLst>
                <a:gd name="connsiteX0" fmla="*/ 0 w 876300"/>
                <a:gd name="connsiteY0" fmla="*/ 666750 h 739775"/>
                <a:gd name="connsiteX1" fmla="*/ 304800 w 876300"/>
                <a:gd name="connsiteY1" fmla="*/ 723900 h 739775"/>
                <a:gd name="connsiteX2" fmla="*/ 742950 w 876300"/>
                <a:gd name="connsiteY2" fmla="*/ 571500 h 739775"/>
                <a:gd name="connsiteX3" fmla="*/ 876300 w 876300"/>
                <a:gd name="connsiteY3" fmla="*/ 0 h 739775"/>
              </a:gdLst>
              <a:ahLst/>
              <a:cxnLst>
                <a:cxn ang="0">
                  <a:pos x="connsiteX0" y="connsiteY0"/>
                </a:cxn>
                <a:cxn ang="0">
                  <a:pos x="connsiteX1" y="connsiteY1"/>
                </a:cxn>
                <a:cxn ang="0">
                  <a:pos x="connsiteX2" y="connsiteY2"/>
                </a:cxn>
                <a:cxn ang="0">
                  <a:pos x="connsiteX3" y="connsiteY3"/>
                </a:cxn>
              </a:cxnLst>
              <a:rect l="l" t="t" r="r" b="b"/>
              <a:pathLst>
                <a:path w="876300" h="739775">
                  <a:moveTo>
                    <a:pt x="0" y="666750"/>
                  </a:moveTo>
                  <a:cubicBezTo>
                    <a:pt x="90487" y="703262"/>
                    <a:pt x="180975" y="739775"/>
                    <a:pt x="304800" y="723900"/>
                  </a:cubicBezTo>
                  <a:cubicBezTo>
                    <a:pt x="428625" y="708025"/>
                    <a:pt x="647700" y="692150"/>
                    <a:pt x="742950" y="571500"/>
                  </a:cubicBezTo>
                  <a:cubicBezTo>
                    <a:pt x="838200" y="450850"/>
                    <a:pt x="857250" y="225425"/>
                    <a:pt x="876300" y="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11" name="35 Forma libre"/>
            <p:cNvSpPr/>
            <p:nvPr/>
          </p:nvSpPr>
          <p:spPr bwMode="auto">
            <a:xfrm>
              <a:off x="1072952" y="3375241"/>
              <a:ext cx="2019300" cy="523866"/>
            </a:xfrm>
            <a:custGeom>
              <a:avLst/>
              <a:gdLst>
                <a:gd name="connsiteX0" fmla="*/ 2019300 w 2019300"/>
                <a:gd name="connsiteY0" fmla="*/ 523875 h 523875"/>
                <a:gd name="connsiteX1" fmla="*/ 952500 w 2019300"/>
                <a:gd name="connsiteY1" fmla="*/ 9525 h 523875"/>
                <a:gd name="connsiteX2" fmla="*/ 0 w 2019300"/>
                <a:gd name="connsiteY2" fmla="*/ 466725 h 523875"/>
              </a:gdLst>
              <a:ahLst/>
              <a:cxnLst>
                <a:cxn ang="0">
                  <a:pos x="connsiteX0" y="connsiteY0"/>
                </a:cxn>
                <a:cxn ang="0">
                  <a:pos x="connsiteX1" y="connsiteY1"/>
                </a:cxn>
                <a:cxn ang="0">
                  <a:pos x="connsiteX2" y="connsiteY2"/>
                </a:cxn>
              </a:cxnLst>
              <a:rect l="l" t="t" r="r" b="b"/>
              <a:pathLst>
                <a:path w="2019300" h="523875">
                  <a:moveTo>
                    <a:pt x="2019300" y="523875"/>
                  </a:moveTo>
                  <a:cubicBezTo>
                    <a:pt x="1654175" y="271462"/>
                    <a:pt x="1289050" y="19050"/>
                    <a:pt x="952500" y="9525"/>
                  </a:cubicBezTo>
                  <a:cubicBezTo>
                    <a:pt x="615950" y="0"/>
                    <a:pt x="307975" y="233362"/>
                    <a:pt x="0" y="466725"/>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12" name="36 Forma libre"/>
            <p:cNvSpPr/>
            <p:nvPr/>
          </p:nvSpPr>
          <p:spPr bwMode="auto">
            <a:xfrm>
              <a:off x="771327" y="4603946"/>
              <a:ext cx="739775" cy="438143"/>
            </a:xfrm>
            <a:custGeom>
              <a:avLst/>
              <a:gdLst>
                <a:gd name="connsiteX0" fmla="*/ 73025 w 739775"/>
                <a:gd name="connsiteY0" fmla="*/ 0 h 438150"/>
                <a:gd name="connsiteX1" fmla="*/ 111125 w 739775"/>
                <a:gd name="connsiteY1" fmla="*/ 285750 h 438150"/>
                <a:gd name="connsiteX2" fmla="*/ 739775 w 739775"/>
                <a:gd name="connsiteY2" fmla="*/ 438150 h 438150"/>
              </a:gdLst>
              <a:ahLst/>
              <a:cxnLst>
                <a:cxn ang="0">
                  <a:pos x="connsiteX0" y="connsiteY0"/>
                </a:cxn>
                <a:cxn ang="0">
                  <a:pos x="connsiteX1" y="connsiteY1"/>
                </a:cxn>
                <a:cxn ang="0">
                  <a:pos x="connsiteX2" y="connsiteY2"/>
                </a:cxn>
              </a:cxnLst>
              <a:rect l="l" t="t" r="r" b="b"/>
              <a:pathLst>
                <a:path w="739775" h="438150">
                  <a:moveTo>
                    <a:pt x="73025" y="0"/>
                  </a:moveTo>
                  <a:cubicBezTo>
                    <a:pt x="36512" y="106362"/>
                    <a:pt x="0" y="212725"/>
                    <a:pt x="111125" y="285750"/>
                  </a:cubicBezTo>
                  <a:cubicBezTo>
                    <a:pt x="222250" y="358775"/>
                    <a:pt x="481012" y="398462"/>
                    <a:pt x="739775" y="43815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39966" name="41 CuadroTexto"/>
            <p:cNvSpPr txBox="1">
              <a:spLocks noChangeArrowheads="1"/>
            </p:cNvSpPr>
            <p:nvPr/>
          </p:nvSpPr>
          <p:spPr bwMode="auto">
            <a:xfrm>
              <a:off x="3325615" y="3637236"/>
              <a:ext cx="21431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39967" name="42 CuadroTexto"/>
            <p:cNvSpPr txBox="1">
              <a:spLocks noChangeArrowheads="1"/>
            </p:cNvSpPr>
            <p:nvPr/>
          </p:nvSpPr>
          <p:spPr bwMode="auto">
            <a:xfrm>
              <a:off x="3325615" y="4208850"/>
              <a:ext cx="21431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39968" name="43 CuadroTexto"/>
            <p:cNvSpPr txBox="1">
              <a:spLocks noChangeArrowheads="1"/>
            </p:cNvSpPr>
            <p:nvPr/>
          </p:nvSpPr>
          <p:spPr bwMode="auto">
            <a:xfrm>
              <a:off x="968177" y="3351429"/>
              <a:ext cx="21431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39969" name="44 CuadroTexto"/>
            <p:cNvSpPr txBox="1">
              <a:spLocks noChangeArrowheads="1"/>
            </p:cNvSpPr>
            <p:nvPr/>
          </p:nvSpPr>
          <p:spPr bwMode="auto">
            <a:xfrm>
              <a:off x="1182490" y="5066271"/>
              <a:ext cx="233360"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cxnSp>
          <p:nvCxnSpPr>
            <p:cNvPr id="19" name="Conector: curvado 18"/>
            <p:cNvCxnSpPr>
              <a:endCxn id="39959" idx="1"/>
            </p:cNvCxnSpPr>
            <p:nvPr/>
          </p:nvCxnSpPr>
          <p:spPr>
            <a:xfrm>
              <a:off x="1611114" y="5373871"/>
              <a:ext cx="642938" cy="376231"/>
            </a:xfrm>
            <a:prstGeom prst="curvedConnector3">
              <a:avLst>
                <a:gd name="adj1" fmla="val -6546"/>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2" name="Conector: curvado 21"/>
            <p:cNvCxnSpPr/>
            <p:nvPr/>
          </p:nvCxnSpPr>
          <p:spPr>
            <a:xfrm rot="16200000" flipV="1">
              <a:off x="3315307" y="4672997"/>
              <a:ext cx="1352528" cy="423863"/>
            </a:xfrm>
            <a:prstGeom prst="curvedConnector3">
              <a:avLst>
                <a:gd name="adj1" fmla="val 106202"/>
              </a:avLst>
            </a:prstGeom>
            <a:ln>
              <a:tailEnd type="triangle"/>
            </a:ln>
          </p:spPr>
          <p:style>
            <a:lnRef idx="3">
              <a:schemeClr val="dk1"/>
            </a:lnRef>
            <a:fillRef idx="0">
              <a:schemeClr val="dk1"/>
            </a:fillRef>
            <a:effectRef idx="2">
              <a:schemeClr val="dk1"/>
            </a:effectRef>
            <a:fontRef idx="minor">
              <a:schemeClr val="tx1"/>
            </a:fontRef>
          </p:style>
        </p:cxnSp>
      </p:grpSp>
      <p:grpSp>
        <p:nvGrpSpPr>
          <p:cNvPr id="39942" name="Grupo 24"/>
          <p:cNvGrpSpPr>
            <a:grpSpLocks/>
          </p:cNvGrpSpPr>
          <p:nvPr/>
        </p:nvGrpSpPr>
        <p:grpSpPr bwMode="auto">
          <a:xfrm>
            <a:off x="692150" y="3503613"/>
            <a:ext cx="3857625" cy="2582862"/>
            <a:chOff x="539552" y="3351429"/>
            <a:chExt cx="3857625" cy="2582820"/>
          </a:xfrm>
        </p:grpSpPr>
        <p:sp>
          <p:nvSpPr>
            <p:cNvPr id="39946" name="30 CuadroTexto"/>
            <p:cNvSpPr txBox="1">
              <a:spLocks noChangeArrowheads="1"/>
            </p:cNvSpPr>
            <p:nvPr/>
          </p:nvSpPr>
          <p:spPr bwMode="auto">
            <a:xfrm>
              <a:off x="2254052" y="5564917"/>
              <a:ext cx="21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Estado deseado</a:t>
              </a:r>
            </a:p>
          </p:txBody>
        </p:sp>
        <p:sp>
          <p:nvSpPr>
            <p:cNvPr id="39947" name="31 CuadroTexto"/>
            <p:cNvSpPr txBox="1">
              <a:spLocks noChangeArrowheads="1"/>
            </p:cNvSpPr>
            <p:nvPr/>
          </p:nvSpPr>
          <p:spPr bwMode="auto">
            <a:xfrm>
              <a:off x="2182615" y="3923043"/>
              <a:ext cx="164306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Discrepancia</a:t>
              </a:r>
            </a:p>
          </p:txBody>
        </p:sp>
        <p:sp>
          <p:nvSpPr>
            <p:cNvPr id="39948" name="32 CuadroTexto"/>
            <p:cNvSpPr txBox="1">
              <a:spLocks noChangeArrowheads="1"/>
            </p:cNvSpPr>
            <p:nvPr/>
          </p:nvSpPr>
          <p:spPr bwMode="auto">
            <a:xfrm>
              <a:off x="1611114" y="4780464"/>
              <a:ext cx="101667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Estado Real</a:t>
              </a:r>
            </a:p>
          </p:txBody>
        </p:sp>
        <p:sp>
          <p:nvSpPr>
            <p:cNvPr id="39949" name="33 CuadroTexto"/>
            <p:cNvSpPr txBox="1">
              <a:spLocks noChangeArrowheads="1"/>
            </p:cNvSpPr>
            <p:nvPr/>
          </p:nvSpPr>
          <p:spPr bwMode="auto">
            <a:xfrm>
              <a:off x="539552" y="3923043"/>
              <a:ext cx="1214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Acción</a:t>
              </a:r>
            </a:p>
          </p:txBody>
        </p:sp>
        <p:sp>
          <p:nvSpPr>
            <p:cNvPr id="30" name="34 Forma libre"/>
            <p:cNvSpPr/>
            <p:nvPr/>
          </p:nvSpPr>
          <p:spPr bwMode="auto">
            <a:xfrm>
              <a:off x="2387402" y="4337250"/>
              <a:ext cx="876300" cy="739763"/>
            </a:xfrm>
            <a:custGeom>
              <a:avLst/>
              <a:gdLst>
                <a:gd name="connsiteX0" fmla="*/ 0 w 876300"/>
                <a:gd name="connsiteY0" fmla="*/ 666750 h 739775"/>
                <a:gd name="connsiteX1" fmla="*/ 304800 w 876300"/>
                <a:gd name="connsiteY1" fmla="*/ 723900 h 739775"/>
                <a:gd name="connsiteX2" fmla="*/ 742950 w 876300"/>
                <a:gd name="connsiteY2" fmla="*/ 571500 h 739775"/>
                <a:gd name="connsiteX3" fmla="*/ 876300 w 876300"/>
                <a:gd name="connsiteY3" fmla="*/ 0 h 739775"/>
              </a:gdLst>
              <a:ahLst/>
              <a:cxnLst>
                <a:cxn ang="0">
                  <a:pos x="connsiteX0" y="connsiteY0"/>
                </a:cxn>
                <a:cxn ang="0">
                  <a:pos x="connsiteX1" y="connsiteY1"/>
                </a:cxn>
                <a:cxn ang="0">
                  <a:pos x="connsiteX2" y="connsiteY2"/>
                </a:cxn>
                <a:cxn ang="0">
                  <a:pos x="connsiteX3" y="connsiteY3"/>
                </a:cxn>
              </a:cxnLst>
              <a:rect l="l" t="t" r="r" b="b"/>
              <a:pathLst>
                <a:path w="876300" h="739775">
                  <a:moveTo>
                    <a:pt x="0" y="666750"/>
                  </a:moveTo>
                  <a:cubicBezTo>
                    <a:pt x="90487" y="703262"/>
                    <a:pt x="180975" y="739775"/>
                    <a:pt x="304800" y="723900"/>
                  </a:cubicBezTo>
                  <a:cubicBezTo>
                    <a:pt x="428625" y="708025"/>
                    <a:pt x="647700" y="692150"/>
                    <a:pt x="742950" y="571500"/>
                  </a:cubicBezTo>
                  <a:cubicBezTo>
                    <a:pt x="838200" y="450850"/>
                    <a:pt x="857250" y="225425"/>
                    <a:pt x="876300" y="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31" name="35 Forma libre"/>
            <p:cNvSpPr/>
            <p:nvPr/>
          </p:nvSpPr>
          <p:spPr bwMode="auto">
            <a:xfrm>
              <a:off x="1072952" y="3375241"/>
              <a:ext cx="2019300" cy="523866"/>
            </a:xfrm>
            <a:custGeom>
              <a:avLst/>
              <a:gdLst>
                <a:gd name="connsiteX0" fmla="*/ 2019300 w 2019300"/>
                <a:gd name="connsiteY0" fmla="*/ 523875 h 523875"/>
                <a:gd name="connsiteX1" fmla="*/ 952500 w 2019300"/>
                <a:gd name="connsiteY1" fmla="*/ 9525 h 523875"/>
                <a:gd name="connsiteX2" fmla="*/ 0 w 2019300"/>
                <a:gd name="connsiteY2" fmla="*/ 466725 h 523875"/>
              </a:gdLst>
              <a:ahLst/>
              <a:cxnLst>
                <a:cxn ang="0">
                  <a:pos x="connsiteX0" y="connsiteY0"/>
                </a:cxn>
                <a:cxn ang="0">
                  <a:pos x="connsiteX1" y="connsiteY1"/>
                </a:cxn>
                <a:cxn ang="0">
                  <a:pos x="connsiteX2" y="connsiteY2"/>
                </a:cxn>
              </a:cxnLst>
              <a:rect l="l" t="t" r="r" b="b"/>
              <a:pathLst>
                <a:path w="2019300" h="523875">
                  <a:moveTo>
                    <a:pt x="2019300" y="523875"/>
                  </a:moveTo>
                  <a:cubicBezTo>
                    <a:pt x="1654175" y="271462"/>
                    <a:pt x="1289050" y="19050"/>
                    <a:pt x="952500" y="9525"/>
                  </a:cubicBezTo>
                  <a:cubicBezTo>
                    <a:pt x="615950" y="0"/>
                    <a:pt x="307975" y="233362"/>
                    <a:pt x="0" y="466725"/>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32" name="36 Forma libre"/>
            <p:cNvSpPr/>
            <p:nvPr/>
          </p:nvSpPr>
          <p:spPr bwMode="auto">
            <a:xfrm>
              <a:off x="771327" y="4603946"/>
              <a:ext cx="739775" cy="438143"/>
            </a:xfrm>
            <a:custGeom>
              <a:avLst/>
              <a:gdLst>
                <a:gd name="connsiteX0" fmla="*/ 73025 w 739775"/>
                <a:gd name="connsiteY0" fmla="*/ 0 h 438150"/>
                <a:gd name="connsiteX1" fmla="*/ 111125 w 739775"/>
                <a:gd name="connsiteY1" fmla="*/ 285750 h 438150"/>
                <a:gd name="connsiteX2" fmla="*/ 739775 w 739775"/>
                <a:gd name="connsiteY2" fmla="*/ 438150 h 438150"/>
              </a:gdLst>
              <a:ahLst/>
              <a:cxnLst>
                <a:cxn ang="0">
                  <a:pos x="connsiteX0" y="connsiteY0"/>
                </a:cxn>
                <a:cxn ang="0">
                  <a:pos x="connsiteX1" y="connsiteY1"/>
                </a:cxn>
                <a:cxn ang="0">
                  <a:pos x="connsiteX2" y="connsiteY2"/>
                </a:cxn>
              </a:cxnLst>
              <a:rect l="l" t="t" r="r" b="b"/>
              <a:pathLst>
                <a:path w="739775" h="438150">
                  <a:moveTo>
                    <a:pt x="73025" y="0"/>
                  </a:moveTo>
                  <a:cubicBezTo>
                    <a:pt x="36512" y="106362"/>
                    <a:pt x="0" y="212725"/>
                    <a:pt x="111125" y="285750"/>
                  </a:cubicBezTo>
                  <a:cubicBezTo>
                    <a:pt x="222250" y="358775"/>
                    <a:pt x="481012" y="398462"/>
                    <a:pt x="739775" y="43815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39953" name="41 CuadroTexto"/>
            <p:cNvSpPr txBox="1">
              <a:spLocks noChangeArrowheads="1"/>
            </p:cNvSpPr>
            <p:nvPr/>
          </p:nvSpPr>
          <p:spPr bwMode="auto">
            <a:xfrm>
              <a:off x="3325615" y="3637236"/>
              <a:ext cx="21431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39954" name="42 CuadroTexto"/>
            <p:cNvSpPr txBox="1">
              <a:spLocks noChangeArrowheads="1"/>
            </p:cNvSpPr>
            <p:nvPr/>
          </p:nvSpPr>
          <p:spPr bwMode="auto">
            <a:xfrm>
              <a:off x="3325615" y="4208850"/>
              <a:ext cx="21431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39955" name="43 CuadroTexto"/>
            <p:cNvSpPr txBox="1">
              <a:spLocks noChangeArrowheads="1"/>
            </p:cNvSpPr>
            <p:nvPr/>
          </p:nvSpPr>
          <p:spPr bwMode="auto">
            <a:xfrm>
              <a:off x="968177" y="3351429"/>
              <a:ext cx="21431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39956" name="44 CuadroTexto"/>
            <p:cNvSpPr txBox="1">
              <a:spLocks noChangeArrowheads="1"/>
            </p:cNvSpPr>
            <p:nvPr/>
          </p:nvSpPr>
          <p:spPr bwMode="auto">
            <a:xfrm>
              <a:off x="1182490" y="5066271"/>
              <a:ext cx="233360"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cxnSp>
          <p:nvCxnSpPr>
            <p:cNvPr id="37" name="Conector: curvado 36"/>
            <p:cNvCxnSpPr>
              <a:endCxn id="39946" idx="1"/>
            </p:cNvCxnSpPr>
            <p:nvPr/>
          </p:nvCxnSpPr>
          <p:spPr>
            <a:xfrm>
              <a:off x="1611115" y="5373871"/>
              <a:ext cx="642937" cy="376231"/>
            </a:xfrm>
            <a:prstGeom prst="curvedConnector3">
              <a:avLst>
                <a:gd name="adj1" fmla="val -6546"/>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8" name="Conector: curvado 37"/>
            <p:cNvCxnSpPr/>
            <p:nvPr/>
          </p:nvCxnSpPr>
          <p:spPr>
            <a:xfrm rot="16200000" flipV="1">
              <a:off x="3315307" y="4672998"/>
              <a:ext cx="1352528" cy="423862"/>
            </a:xfrm>
            <a:prstGeom prst="curvedConnector3">
              <a:avLst>
                <a:gd name="adj1" fmla="val 106202"/>
              </a:avLst>
            </a:prstGeom>
            <a:ln>
              <a:tailEnd type="triangle"/>
            </a:ln>
          </p:spPr>
          <p:style>
            <a:lnRef idx="3">
              <a:schemeClr val="dk1"/>
            </a:lnRef>
            <a:fillRef idx="0">
              <a:schemeClr val="dk1"/>
            </a:fillRef>
            <a:effectRef idx="2">
              <a:schemeClr val="dk1"/>
            </a:effectRef>
            <a:fontRef idx="minor">
              <a:schemeClr val="tx1"/>
            </a:fontRef>
          </p:style>
        </p:cxnSp>
      </p:grpSp>
      <p:grpSp>
        <p:nvGrpSpPr>
          <p:cNvPr id="39943" name="Grupo 42"/>
          <p:cNvGrpSpPr>
            <a:grpSpLocks/>
          </p:cNvGrpSpPr>
          <p:nvPr/>
        </p:nvGrpSpPr>
        <p:grpSpPr bwMode="auto">
          <a:xfrm>
            <a:off x="6305550" y="4445000"/>
            <a:ext cx="1905000" cy="1327150"/>
            <a:chOff x="6306294" y="4444775"/>
            <a:chExt cx="1904256" cy="1327929"/>
          </a:xfrm>
        </p:grpSpPr>
        <p:sp>
          <p:nvSpPr>
            <p:cNvPr id="39944" name="CuadroTexto 38"/>
            <p:cNvSpPr txBox="1">
              <a:spLocks noChangeArrowheads="1"/>
            </p:cNvSpPr>
            <p:nvPr/>
          </p:nvSpPr>
          <p:spPr bwMode="auto">
            <a:xfrm>
              <a:off x="6306294" y="5403372"/>
              <a:ext cx="190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ES" altLang="es-ES" sz="1800" b="1"/>
                <a:t>Factor Externo</a:t>
              </a:r>
            </a:p>
          </p:txBody>
        </p:sp>
        <p:sp>
          <p:nvSpPr>
            <p:cNvPr id="42" name="Flecha: hacia abajo 41"/>
            <p:cNvSpPr/>
            <p:nvPr/>
          </p:nvSpPr>
          <p:spPr>
            <a:xfrm rot="10800000">
              <a:off x="7004521" y="4444775"/>
              <a:ext cx="214229" cy="108013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s-E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ítulo 1"/>
          <p:cNvSpPr>
            <a:spLocks noGrp="1"/>
          </p:cNvSpPr>
          <p:nvPr>
            <p:ph type="title"/>
          </p:nvPr>
        </p:nvSpPr>
        <p:spPr/>
        <p:txBody>
          <a:bodyPr/>
          <a:lstStyle/>
          <a:p>
            <a:r>
              <a:rPr lang="es-ES" altLang="es-ES"/>
              <a:t>Estructuras genéricas</a:t>
            </a:r>
          </a:p>
        </p:txBody>
      </p:sp>
      <p:sp>
        <p:nvSpPr>
          <p:cNvPr id="3" name="Marcador de contenido 2"/>
          <p:cNvSpPr>
            <a:spLocks noGrp="1"/>
          </p:cNvSpPr>
          <p:nvPr>
            <p:ph idx="1"/>
          </p:nvPr>
        </p:nvSpPr>
        <p:spPr>
          <a:xfrm>
            <a:off x="608013" y="1484313"/>
            <a:ext cx="7924800" cy="4419600"/>
          </a:xfrm>
        </p:spPr>
        <p:txBody>
          <a:bodyPr/>
          <a:lstStyle/>
          <a:p>
            <a:pPr>
              <a:defRPr/>
            </a:pPr>
            <a:r>
              <a:rPr lang="es-ES" sz="2400" b="1" dirty="0">
                <a:solidFill>
                  <a:srgbClr val="00B050"/>
                </a:solidFill>
              </a:rPr>
              <a:t>Adicción</a:t>
            </a:r>
          </a:p>
          <a:p>
            <a:pPr marL="0" indent="0">
              <a:buFont typeface="Wingdings" panose="05000000000000000000" pitchFamily="2" charset="2"/>
              <a:buNone/>
              <a:defRPr/>
            </a:pPr>
            <a:r>
              <a:rPr lang="es-ES" sz="2400" b="1" dirty="0">
                <a:solidFill>
                  <a:srgbClr val="00B050"/>
                </a:solidFill>
              </a:rPr>
              <a:t> </a:t>
            </a:r>
          </a:p>
          <a:p>
            <a:pPr>
              <a:defRPr/>
            </a:pPr>
            <a:endParaRPr lang="es-ES" sz="2400" b="1" dirty="0">
              <a:solidFill>
                <a:srgbClr val="00B050"/>
              </a:solidFill>
            </a:endParaRPr>
          </a:p>
        </p:txBody>
      </p:sp>
      <p:grpSp>
        <p:nvGrpSpPr>
          <p:cNvPr id="40965" name="Grupo 50"/>
          <p:cNvGrpSpPr>
            <a:grpSpLocks/>
          </p:cNvGrpSpPr>
          <p:nvPr/>
        </p:nvGrpSpPr>
        <p:grpSpPr bwMode="auto">
          <a:xfrm>
            <a:off x="1728788" y="2420938"/>
            <a:ext cx="5681662" cy="3097212"/>
            <a:chOff x="2442219" y="1782441"/>
            <a:chExt cx="5682622" cy="3097933"/>
          </a:xfrm>
        </p:grpSpPr>
        <p:sp>
          <p:nvSpPr>
            <p:cNvPr id="40966" name="30 CuadroTexto"/>
            <p:cNvSpPr txBox="1">
              <a:spLocks noChangeArrowheads="1"/>
            </p:cNvSpPr>
            <p:nvPr/>
          </p:nvSpPr>
          <p:spPr bwMode="auto">
            <a:xfrm>
              <a:off x="5941518" y="1782441"/>
              <a:ext cx="2183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Estado deseado</a:t>
              </a:r>
            </a:p>
          </p:txBody>
        </p:sp>
        <p:sp>
          <p:nvSpPr>
            <p:cNvPr id="40967" name="31 CuadroTexto"/>
            <p:cNvSpPr txBox="1">
              <a:spLocks noChangeArrowheads="1"/>
            </p:cNvSpPr>
            <p:nvPr/>
          </p:nvSpPr>
          <p:spPr bwMode="auto">
            <a:xfrm>
              <a:off x="4116100" y="2704470"/>
              <a:ext cx="1673881"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Discrepancia</a:t>
              </a:r>
            </a:p>
          </p:txBody>
        </p:sp>
        <p:sp>
          <p:nvSpPr>
            <p:cNvPr id="40968" name="32 CuadroTexto"/>
            <p:cNvSpPr txBox="1">
              <a:spLocks noChangeArrowheads="1"/>
            </p:cNvSpPr>
            <p:nvPr/>
          </p:nvSpPr>
          <p:spPr bwMode="auto">
            <a:xfrm>
              <a:off x="3533880" y="3561891"/>
              <a:ext cx="10357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Estado Real</a:t>
              </a:r>
            </a:p>
          </p:txBody>
        </p:sp>
        <p:sp>
          <p:nvSpPr>
            <p:cNvPr id="40969" name="33 CuadroTexto"/>
            <p:cNvSpPr txBox="1">
              <a:spLocks noChangeArrowheads="1"/>
            </p:cNvSpPr>
            <p:nvPr/>
          </p:nvSpPr>
          <p:spPr bwMode="auto">
            <a:xfrm>
              <a:off x="2442219" y="2704470"/>
              <a:ext cx="12372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Acción</a:t>
              </a:r>
            </a:p>
          </p:txBody>
        </p:sp>
        <p:sp>
          <p:nvSpPr>
            <p:cNvPr id="10" name="34 Forma libre"/>
            <p:cNvSpPr/>
            <p:nvPr/>
          </p:nvSpPr>
          <p:spPr bwMode="auto">
            <a:xfrm>
              <a:off x="4325312" y="3117839"/>
              <a:ext cx="892326" cy="739947"/>
            </a:xfrm>
            <a:custGeom>
              <a:avLst/>
              <a:gdLst>
                <a:gd name="connsiteX0" fmla="*/ 0 w 876300"/>
                <a:gd name="connsiteY0" fmla="*/ 666750 h 739775"/>
                <a:gd name="connsiteX1" fmla="*/ 304800 w 876300"/>
                <a:gd name="connsiteY1" fmla="*/ 723900 h 739775"/>
                <a:gd name="connsiteX2" fmla="*/ 742950 w 876300"/>
                <a:gd name="connsiteY2" fmla="*/ 571500 h 739775"/>
                <a:gd name="connsiteX3" fmla="*/ 876300 w 876300"/>
                <a:gd name="connsiteY3" fmla="*/ 0 h 739775"/>
              </a:gdLst>
              <a:ahLst/>
              <a:cxnLst>
                <a:cxn ang="0">
                  <a:pos x="connsiteX0" y="connsiteY0"/>
                </a:cxn>
                <a:cxn ang="0">
                  <a:pos x="connsiteX1" y="connsiteY1"/>
                </a:cxn>
                <a:cxn ang="0">
                  <a:pos x="connsiteX2" y="connsiteY2"/>
                </a:cxn>
                <a:cxn ang="0">
                  <a:pos x="connsiteX3" y="connsiteY3"/>
                </a:cxn>
              </a:cxnLst>
              <a:rect l="l" t="t" r="r" b="b"/>
              <a:pathLst>
                <a:path w="876300" h="739775">
                  <a:moveTo>
                    <a:pt x="0" y="666750"/>
                  </a:moveTo>
                  <a:cubicBezTo>
                    <a:pt x="90487" y="703262"/>
                    <a:pt x="180975" y="739775"/>
                    <a:pt x="304800" y="723900"/>
                  </a:cubicBezTo>
                  <a:cubicBezTo>
                    <a:pt x="428625" y="708025"/>
                    <a:pt x="647700" y="692150"/>
                    <a:pt x="742950" y="571500"/>
                  </a:cubicBezTo>
                  <a:cubicBezTo>
                    <a:pt x="838200" y="450850"/>
                    <a:pt x="857250" y="225425"/>
                    <a:pt x="876300" y="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11" name="35 Forma libre"/>
            <p:cNvSpPr/>
            <p:nvPr/>
          </p:nvSpPr>
          <p:spPr bwMode="auto">
            <a:xfrm>
              <a:off x="2985236" y="2157178"/>
              <a:ext cx="2057748" cy="523997"/>
            </a:xfrm>
            <a:custGeom>
              <a:avLst/>
              <a:gdLst>
                <a:gd name="connsiteX0" fmla="*/ 2019300 w 2019300"/>
                <a:gd name="connsiteY0" fmla="*/ 523875 h 523875"/>
                <a:gd name="connsiteX1" fmla="*/ 952500 w 2019300"/>
                <a:gd name="connsiteY1" fmla="*/ 9525 h 523875"/>
                <a:gd name="connsiteX2" fmla="*/ 0 w 2019300"/>
                <a:gd name="connsiteY2" fmla="*/ 466725 h 523875"/>
              </a:gdLst>
              <a:ahLst/>
              <a:cxnLst>
                <a:cxn ang="0">
                  <a:pos x="connsiteX0" y="connsiteY0"/>
                </a:cxn>
                <a:cxn ang="0">
                  <a:pos x="connsiteX1" y="connsiteY1"/>
                </a:cxn>
                <a:cxn ang="0">
                  <a:pos x="connsiteX2" y="connsiteY2"/>
                </a:cxn>
              </a:cxnLst>
              <a:rect l="l" t="t" r="r" b="b"/>
              <a:pathLst>
                <a:path w="2019300" h="523875">
                  <a:moveTo>
                    <a:pt x="2019300" y="523875"/>
                  </a:moveTo>
                  <a:cubicBezTo>
                    <a:pt x="1654175" y="271462"/>
                    <a:pt x="1289050" y="19050"/>
                    <a:pt x="952500" y="9525"/>
                  </a:cubicBezTo>
                  <a:cubicBezTo>
                    <a:pt x="615950" y="0"/>
                    <a:pt x="307975" y="233362"/>
                    <a:pt x="0" y="466725"/>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12" name="36 Forma libre"/>
            <p:cNvSpPr/>
            <p:nvPr/>
          </p:nvSpPr>
          <p:spPr bwMode="auto">
            <a:xfrm>
              <a:off x="2678796" y="3384601"/>
              <a:ext cx="752602" cy="438252"/>
            </a:xfrm>
            <a:custGeom>
              <a:avLst/>
              <a:gdLst>
                <a:gd name="connsiteX0" fmla="*/ 73025 w 739775"/>
                <a:gd name="connsiteY0" fmla="*/ 0 h 438150"/>
                <a:gd name="connsiteX1" fmla="*/ 111125 w 739775"/>
                <a:gd name="connsiteY1" fmla="*/ 285750 h 438150"/>
                <a:gd name="connsiteX2" fmla="*/ 739775 w 739775"/>
                <a:gd name="connsiteY2" fmla="*/ 438150 h 438150"/>
              </a:gdLst>
              <a:ahLst/>
              <a:cxnLst>
                <a:cxn ang="0">
                  <a:pos x="connsiteX0" y="connsiteY0"/>
                </a:cxn>
                <a:cxn ang="0">
                  <a:pos x="connsiteX1" y="connsiteY1"/>
                </a:cxn>
                <a:cxn ang="0">
                  <a:pos x="connsiteX2" y="connsiteY2"/>
                </a:cxn>
              </a:cxnLst>
              <a:rect l="l" t="t" r="r" b="b"/>
              <a:pathLst>
                <a:path w="739775" h="438150">
                  <a:moveTo>
                    <a:pt x="73025" y="0"/>
                  </a:moveTo>
                  <a:cubicBezTo>
                    <a:pt x="36512" y="106362"/>
                    <a:pt x="0" y="212725"/>
                    <a:pt x="111125" y="285750"/>
                  </a:cubicBezTo>
                  <a:cubicBezTo>
                    <a:pt x="222250" y="358775"/>
                    <a:pt x="481012" y="398462"/>
                    <a:pt x="739775" y="43815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40973" name="41 CuadroTexto"/>
            <p:cNvSpPr txBox="1">
              <a:spLocks noChangeArrowheads="1"/>
            </p:cNvSpPr>
            <p:nvPr/>
          </p:nvSpPr>
          <p:spPr bwMode="auto">
            <a:xfrm>
              <a:off x="5280539" y="2418663"/>
              <a:ext cx="21833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40974" name="42 CuadroTexto"/>
            <p:cNvSpPr txBox="1">
              <a:spLocks noChangeArrowheads="1"/>
            </p:cNvSpPr>
            <p:nvPr/>
          </p:nvSpPr>
          <p:spPr bwMode="auto">
            <a:xfrm>
              <a:off x="5280539" y="2990277"/>
              <a:ext cx="21833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40975" name="43 CuadroTexto"/>
            <p:cNvSpPr txBox="1">
              <a:spLocks noChangeArrowheads="1"/>
            </p:cNvSpPr>
            <p:nvPr/>
          </p:nvSpPr>
          <p:spPr bwMode="auto">
            <a:xfrm>
              <a:off x="2878884" y="2132856"/>
              <a:ext cx="21833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40976" name="44 CuadroTexto"/>
            <p:cNvSpPr txBox="1">
              <a:spLocks noChangeArrowheads="1"/>
            </p:cNvSpPr>
            <p:nvPr/>
          </p:nvSpPr>
          <p:spPr bwMode="auto">
            <a:xfrm>
              <a:off x="3097216" y="3847698"/>
              <a:ext cx="237737"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cxnSp>
          <p:nvCxnSpPr>
            <p:cNvPr id="22" name="Conector: curvado 21"/>
            <p:cNvCxnSpPr/>
            <p:nvPr/>
          </p:nvCxnSpPr>
          <p:spPr>
            <a:xfrm rot="10800000" flipV="1">
              <a:off x="5743189" y="2133360"/>
              <a:ext cx="1524258" cy="857450"/>
            </a:xfrm>
            <a:prstGeom prst="curvedConnector3">
              <a:avLst>
                <a:gd name="adj1" fmla="val -16531"/>
              </a:avLst>
            </a:prstGeom>
            <a:ln>
              <a:tailEnd type="triangle"/>
            </a:ln>
          </p:spPr>
          <p:style>
            <a:lnRef idx="3">
              <a:schemeClr val="dk1"/>
            </a:lnRef>
            <a:fillRef idx="0">
              <a:schemeClr val="dk1"/>
            </a:fillRef>
            <a:effectRef idx="2">
              <a:schemeClr val="dk1"/>
            </a:effectRef>
            <a:fontRef idx="minor">
              <a:schemeClr val="tx1"/>
            </a:fontRef>
          </p:style>
        </p:cxnSp>
        <p:sp>
          <p:nvSpPr>
            <p:cNvPr id="40978" name="CuadroTexto 38"/>
            <p:cNvSpPr txBox="1">
              <a:spLocks noChangeArrowheads="1"/>
            </p:cNvSpPr>
            <p:nvPr/>
          </p:nvSpPr>
          <p:spPr bwMode="auto">
            <a:xfrm>
              <a:off x="5404293" y="4511042"/>
              <a:ext cx="190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ES" altLang="es-ES" sz="1800" b="1"/>
                <a:t>Factor Externo</a:t>
              </a:r>
            </a:p>
          </p:txBody>
        </p:sp>
        <p:grpSp>
          <p:nvGrpSpPr>
            <p:cNvPr id="40979" name="Grupo 19"/>
            <p:cNvGrpSpPr>
              <a:grpSpLocks/>
            </p:cNvGrpSpPr>
            <p:nvPr/>
          </p:nvGrpSpPr>
          <p:grpSpPr bwMode="auto">
            <a:xfrm>
              <a:off x="2691641" y="3536534"/>
              <a:ext cx="336967" cy="421651"/>
              <a:chOff x="2691641" y="3536534"/>
              <a:chExt cx="336967" cy="421651"/>
            </a:xfrm>
          </p:grpSpPr>
          <p:cxnSp>
            <p:nvCxnSpPr>
              <p:cNvPr id="13" name="Conector recto 12"/>
              <p:cNvCxnSpPr/>
              <p:nvPr/>
            </p:nvCxnSpPr>
            <p:spPr>
              <a:xfrm flipH="1">
                <a:off x="2691641" y="3536534"/>
                <a:ext cx="219112" cy="377913"/>
              </a:xfrm>
              <a:prstGeom prst="line">
                <a:avLst/>
              </a:prstGeom>
            </p:spPr>
            <p:style>
              <a:lnRef idx="2">
                <a:schemeClr val="dk1"/>
              </a:lnRef>
              <a:fillRef idx="0">
                <a:schemeClr val="dk1"/>
              </a:fillRef>
              <a:effectRef idx="1">
                <a:schemeClr val="dk1"/>
              </a:effectRef>
              <a:fontRef idx="minor">
                <a:schemeClr val="tx1"/>
              </a:fontRef>
            </p:style>
          </p:cxnSp>
          <p:cxnSp>
            <p:nvCxnSpPr>
              <p:cNvPr id="40" name="Conector recto 39"/>
              <p:cNvCxnSpPr/>
              <p:nvPr/>
            </p:nvCxnSpPr>
            <p:spPr>
              <a:xfrm flipH="1">
                <a:off x="2809496" y="3580272"/>
                <a:ext cx="219112" cy="377913"/>
              </a:xfrm>
              <a:prstGeom prst="line">
                <a:avLst/>
              </a:prstGeom>
            </p:spPr>
            <p:style>
              <a:lnRef idx="2">
                <a:schemeClr val="dk1"/>
              </a:lnRef>
              <a:fillRef idx="0">
                <a:schemeClr val="dk1"/>
              </a:fillRef>
              <a:effectRef idx="1">
                <a:schemeClr val="dk1"/>
              </a:effectRef>
              <a:fontRef idx="minor">
                <a:schemeClr val="tx1"/>
              </a:fontRef>
            </p:style>
          </p:cxnSp>
        </p:grpSp>
        <p:cxnSp>
          <p:nvCxnSpPr>
            <p:cNvPr id="46" name="Conector: curvado 45"/>
            <p:cNvCxnSpPr>
              <a:stCxn id="40978" idx="1"/>
            </p:cNvCxnSpPr>
            <p:nvPr/>
          </p:nvCxnSpPr>
          <p:spPr>
            <a:xfrm rot="10800000">
              <a:off x="3779120" y="4208706"/>
              <a:ext cx="1625875" cy="487475"/>
            </a:xfrm>
            <a:prstGeom prst="curvedConnector3">
              <a:avLst>
                <a:gd name="adj1" fmla="val 119178"/>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Conector: curvado 48"/>
            <p:cNvCxnSpPr/>
            <p:nvPr/>
          </p:nvCxnSpPr>
          <p:spPr>
            <a:xfrm>
              <a:off x="5652686" y="3175002"/>
              <a:ext cx="1656042" cy="1521179"/>
            </a:xfrm>
            <a:prstGeom prst="curvedConnector3">
              <a:avLst>
                <a:gd name="adj1" fmla="val 125821"/>
              </a:avLst>
            </a:prstGeom>
            <a:ln>
              <a:tailEnd type="triangle"/>
            </a:ln>
          </p:spPr>
          <p:style>
            <a:lnRef idx="3">
              <a:schemeClr val="accent2"/>
            </a:lnRef>
            <a:fillRef idx="0">
              <a:schemeClr val="accent2"/>
            </a:fillRef>
            <a:effectRef idx="2">
              <a:schemeClr val="accent2"/>
            </a:effectRef>
            <a:fontRef idx="minor">
              <a:schemeClr val="tx1"/>
            </a:fontRef>
          </p:style>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ítulo 1"/>
          <p:cNvSpPr>
            <a:spLocks noGrp="1"/>
          </p:cNvSpPr>
          <p:nvPr>
            <p:ph type="title"/>
          </p:nvPr>
        </p:nvSpPr>
        <p:spPr/>
        <p:txBody>
          <a:bodyPr/>
          <a:lstStyle/>
          <a:p>
            <a:r>
              <a:rPr lang="es-ES" altLang="es-ES"/>
              <a:t>Estructuras genéricas</a:t>
            </a:r>
          </a:p>
        </p:txBody>
      </p:sp>
      <p:sp>
        <p:nvSpPr>
          <p:cNvPr id="3" name="Marcador de contenido 2"/>
          <p:cNvSpPr>
            <a:spLocks noGrp="1"/>
          </p:cNvSpPr>
          <p:nvPr>
            <p:ph idx="1"/>
          </p:nvPr>
        </p:nvSpPr>
        <p:spPr>
          <a:xfrm>
            <a:off x="608013" y="1484313"/>
            <a:ext cx="7924800" cy="4419600"/>
          </a:xfrm>
        </p:spPr>
        <p:txBody>
          <a:bodyPr/>
          <a:lstStyle/>
          <a:p>
            <a:pPr>
              <a:defRPr/>
            </a:pPr>
            <a:r>
              <a:rPr lang="es-ES" sz="2400" b="1" dirty="0">
                <a:solidFill>
                  <a:srgbClr val="00B050"/>
                </a:solidFill>
              </a:rPr>
              <a:t>Paso de la carga al Factor Externo</a:t>
            </a:r>
          </a:p>
          <a:p>
            <a:pPr marL="0" indent="0">
              <a:buFont typeface="Wingdings" panose="05000000000000000000" pitchFamily="2" charset="2"/>
              <a:buNone/>
              <a:defRPr/>
            </a:pPr>
            <a:r>
              <a:rPr lang="es-ES" sz="2400" b="1" dirty="0">
                <a:solidFill>
                  <a:srgbClr val="00B050"/>
                </a:solidFill>
              </a:rPr>
              <a:t> </a:t>
            </a:r>
          </a:p>
          <a:p>
            <a:pPr>
              <a:defRPr/>
            </a:pPr>
            <a:endParaRPr lang="es-ES" sz="2400" b="1" dirty="0">
              <a:solidFill>
                <a:srgbClr val="00B050"/>
              </a:solidFill>
            </a:endParaRPr>
          </a:p>
        </p:txBody>
      </p:sp>
      <p:grpSp>
        <p:nvGrpSpPr>
          <p:cNvPr id="41989" name="Grupo 31"/>
          <p:cNvGrpSpPr>
            <a:grpSpLocks/>
          </p:cNvGrpSpPr>
          <p:nvPr/>
        </p:nvGrpSpPr>
        <p:grpSpPr bwMode="auto">
          <a:xfrm>
            <a:off x="1042988" y="2420938"/>
            <a:ext cx="7335837" cy="3097212"/>
            <a:chOff x="1728308" y="2420888"/>
            <a:chExt cx="7334439" cy="3097933"/>
          </a:xfrm>
        </p:grpSpPr>
        <p:sp>
          <p:nvSpPr>
            <p:cNvPr id="41990" name="30 CuadroTexto"/>
            <p:cNvSpPr txBox="1">
              <a:spLocks noChangeArrowheads="1"/>
            </p:cNvSpPr>
            <p:nvPr/>
          </p:nvSpPr>
          <p:spPr bwMode="auto">
            <a:xfrm>
              <a:off x="5227607" y="2420888"/>
              <a:ext cx="2183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Estado deseado</a:t>
              </a:r>
            </a:p>
          </p:txBody>
        </p:sp>
        <p:sp>
          <p:nvSpPr>
            <p:cNvPr id="41991" name="31 CuadroTexto"/>
            <p:cNvSpPr txBox="1">
              <a:spLocks noChangeArrowheads="1"/>
            </p:cNvSpPr>
            <p:nvPr/>
          </p:nvSpPr>
          <p:spPr bwMode="auto">
            <a:xfrm>
              <a:off x="3402189" y="3342917"/>
              <a:ext cx="1673881"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Discrepancia</a:t>
              </a:r>
            </a:p>
          </p:txBody>
        </p:sp>
        <p:sp>
          <p:nvSpPr>
            <p:cNvPr id="41992" name="32 CuadroTexto"/>
            <p:cNvSpPr txBox="1">
              <a:spLocks noChangeArrowheads="1"/>
            </p:cNvSpPr>
            <p:nvPr/>
          </p:nvSpPr>
          <p:spPr bwMode="auto">
            <a:xfrm>
              <a:off x="2819969" y="4200338"/>
              <a:ext cx="10357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Estado Real</a:t>
              </a:r>
            </a:p>
          </p:txBody>
        </p:sp>
        <p:sp>
          <p:nvSpPr>
            <p:cNvPr id="41993" name="33 CuadroTexto"/>
            <p:cNvSpPr txBox="1">
              <a:spLocks noChangeArrowheads="1"/>
            </p:cNvSpPr>
            <p:nvPr/>
          </p:nvSpPr>
          <p:spPr bwMode="auto">
            <a:xfrm>
              <a:off x="1728308" y="3342917"/>
              <a:ext cx="12372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Acción</a:t>
              </a:r>
            </a:p>
          </p:txBody>
        </p:sp>
        <p:sp>
          <p:nvSpPr>
            <p:cNvPr id="10" name="34 Forma libre"/>
            <p:cNvSpPr/>
            <p:nvPr/>
          </p:nvSpPr>
          <p:spPr bwMode="auto">
            <a:xfrm>
              <a:off x="3610724" y="3756286"/>
              <a:ext cx="893592" cy="739947"/>
            </a:xfrm>
            <a:custGeom>
              <a:avLst/>
              <a:gdLst>
                <a:gd name="connsiteX0" fmla="*/ 0 w 876300"/>
                <a:gd name="connsiteY0" fmla="*/ 666750 h 739775"/>
                <a:gd name="connsiteX1" fmla="*/ 304800 w 876300"/>
                <a:gd name="connsiteY1" fmla="*/ 723900 h 739775"/>
                <a:gd name="connsiteX2" fmla="*/ 742950 w 876300"/>
                <a:gd name="connsiteY2" fmla="*/ 571500 h 739775"/>
                <a:gd name="connsiteX3" fmla="*/ 876300 w 876300"/>
                <a:gd name="connsiteY3" fmla="*/ 0 h 739775"/>
              </a:gdLst>
              <a:ahLst/>
              <a:cxnLst>
                <a:cxn ang="0">
                  <a:pos x="connsiteX0" y="connsiteY0"/>
                </a:cxn>
                <a:cxn ang="0">
                  <a:pos x="connsiteX1" y="connsiteY1"/>
                </a:cxn>
                <a:cxn ang="0">
                  <a:pos x="connsiteX2" y="connsiteY2"/>
                </a:cxn>
                <a:cxn ang="0">
                  <a:pos x="connsiteX3" y="connsiteY3"/>
                </a:cxn>
              </a:cxnLst>
              <a:rect l="l" t="t" r="r" b="b"/>
              <a:pathLst>
                <a:path w="876300" h="739775">
                  <a:moveTo>
                    <a:pt x="0" y="666750"/>
                  </a:moveTo>
                  <a:cubicBezTo>
                    <a:pt x="90487" y="703262"/>
                    <a:pt x="180975" y="739775"/>
                    <a:pt x="304800" y="723900"/>
                  </a:cubicBezTo>
                  <a:cubicBezTo>
                    <a:pt x="428625" y="708025"/>
                    <a:pt x="647700" y="692150"/>
                    <a:pt x="742950" y="571500"/>
                  </a:cubicBezTo>
                  <a:cubicBezTo>
                    <a:pt x="838200" y="450850"/>
                    <a:pt x="857250" y="225425"/>
                    <a:pt x="876300" y="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11" name="35 Forma libre"/>
            <p:cNvSpPr/>
            <p:nvPr/>
          </p:nvSpPr>
          <p:spPr bwMode="auto">
            <a:xfrm>
              <a:off x="2271130" y="2795625"/>
              <a:ext cx="2057008" cy="523997"/>
            </a:xfrm>
            <a:custGeom>
              <a:avLst/>
              <a:gdLst>
                <a:gd name="connsiteX0" fmla="*/ 2019300 w 2019300"/>
                <a:gd name="connsiteY0" fmla="*/ 523875 h 523875"/>
                <a:gd name="connsiteX1" fmla="*/ 952500 w 2019300"/>
                <a:gd name="connsiteY1" fmla="*/ 9525 h 523875"/>
                <a:gd name="connsiteX2" fmla="*/ 0 w 2019300"/>
                <a:gd name="connsiteY2" fmla="*/ 466725 h 523875"/>
              </a:gdLst>
              <a:ahLst/>
              <a:cxnLst>
                <a:cxn ang="0">
                  <a:pos x="connsiteX0" y="connsiteY0"/>
                </a:cxn>
                <a:cxn ang="0">
                  <a:pos x="connsiteX1" y="connsiteY1"/>
                </a:cxn>
                <a:cxn ang="0">
                  <a:pos x="connsiteX2" y="connsiteY2"/>
                </a:cxn>
              </a:cxnLst>
              <a:rect l="l" t="t" r="r" b="b"/>
              <a:pathLst>
                <a:path w="2019300" h="523875">
                  <a:moveTo>
                    <a:pt x="2019300" y="523875"/>
                  </a:moveTo>
                  <a:cubicBezTo>
                    <a:pt x="1654175" y="271462"/>
                    <a:pt x="1289050" y="19050"/>
                    <a:pt x="952500" y="9525"/>
                  </a:cubicBezTo>
                  <a:cubicBezTo>
                    <a:pt x="615950" y="0"/>
                    <a:pt x="307975" y="233362"/>
                    <a:pt x="0" y="466725"/>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12" name="36 Forma libre"/>
            <p:cNvSpPr/>
            <p:nvPr/>
          </p:nvSpPr>
          <p:spPr bwMode="auto">
            <a:xfrm>
              <a:off x="1964800" y="4023048"/>
              <a:ext cx="753919" cy="438252"/>
            </a:xfrm>
            <a:custGeom>
              <a:avLst/>
              <a:gdLst>
                <a:gd name="connsiteX0" fmla="*/ 73025 w 739775"/>
                <a:gd name="connsiteY0" fmla="*/ 0 h 438150"/>
                <a:gd name="connsiteX1" fmla="*/ 111125 w 739775"/>
                <a:gd name="connsiteY1" fmla="*/ 285750 h 438150"/>
                <a:gd name="connsiteX2" fmla="*/ 739775 w 739775"/>
                <a:gd name="connsiteY2" fmla="*/ 438150 h 438150"/>
              </a:gdLst>
              <a:ahLst/>
              <a:cxnLst>
                <a:cxn ang="0">
                  <a:pos x="connsiteX0" y="connsiteY0"/>
                </a:cxn>
                <a:cxn ang="0">
                  <a:pos x="connsiteX1" y="connsiteY1"/>
                </a:cxn>
                <a:cxn ang="0">
                  <a:pos x="connsiteX2" y="connsiteY2"/>
                </a:cxn>
              </a:cxnLst>
              <a:rect l="l" t="t" r="r" b="b"/>
              <a:pathLst>
                <a:path w="739775" h="438150">
                  <a:moveTo>
                    <a:pt x="73025" y="0"/>
                  </a:moveTo>
                  <a:cubicBezTo>
                    <a:pt x="36512" y="106362"/>
                    <a:pt x="0" y="212725"/>
                    <a:pt x="111125" y="285750"/>
                  </a:cubicBezTo>
                  <a:cubicBezTo>
                    <a:pt x="222250" y="358775"/>
                    <a:pt x="481012" y="398462"/>
                    <a:pt x="739775" y="43815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41997" name="41 CuadroTexto"/>
            <p:cNvSpPr txBox="1">
              <a:spLocks noChangeArrowheads="1"/>
            </p:cNvSpPr>
            <p:nvPr/>
          </p:nvSpPr>
          <p:spPr bwMode="auto">
            <a:xfrm>
              <a:off x="4566628" y="3057110"/>
              <a:ext cx="21833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41998" name="42 CuadroTexto"/>
            <p:cNvSpPr txBox="1">
              <a:spLocks noChangeArrowheads="1"/>
            </p:cNvSpPr>
            <p:nvPr/>
          </p:nvSpPr>
          <p:spPr bwMode="auto">
            <a:xfrm>
              <a:off x="4566628" y="3628724"/>
              <a:ext cx="21833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41999" name="43 CuadroTexto"/>
            <p:cNvSpPr txBox="1">
              <a:spLocks noChangeArrowheads="1"/>
            </p:cNvSpPr>
            <p:nvPr/>
          </p:nvSpPr>
          <p:spPr bwMode="auto">
            <a:xfrm>
              <a:off x="2164973" y="2771303"/>
              <a:ext cx="21833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42000" name="44 CuadroTexto"/>
            <p:cNvSpPr txBox="1">
              <a:spLocks noChangeArrowheads="1"/>
            </p:cNvSpPr>
            <p:nvPr/>
          </p:nvSpPr>
          <p:spPr bwMode="auto">
            <a:xfrm>
              <a:off x="2383305" y="4486145"/>
              <a:ext cx="237737"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cxnSp>
          <p:nvCxnSpPr>
            <p:cNvPr id="22" name="Conector: curvado 21"/>
            <p:cNvCxnSpPr/>
            <p:nvPr/>
          </p:nvCxnSpPr>
          <p:spPr>
            <a:xfrm rot="10800000" flipV="1">
              <a:off x="4874133" y="2771807"/>
              <a:ext cx="1679255" cy="527173"/>
            </a:xfrm>
            <a:prstGeom prst="curvedConnector3">
              <a:avLst>
                <a:gd name="adj1" fmla="val 101869"/>
              </a:avLst>
            </a:prstGeom>
            <a:ln>
              <a:tailEnd type="triangle"/>
            </a:ln>
          </p:spPr>
          <p:style>
            <a:lnRef idx="3">
              <a:schemeClr val="dk1"/>
            </a:lnRef>
            <a:fillRef idx="0">
              <a:schemeClr val="dk1"/>
            </a:fillRef>
            <a:effectRef idx="2">
              <a:schemeClr val="dk1"/>
            </a:effectRef>
            <a:fontRef idx="minor">
              <a:schemeClr val="tx1"/>
            </a:fontRef>
          </p:style>
        </p:cxnSp>
        <p:sp>
          <p:nvSpPr>
            <p:cNvPr id="42002" name="CuadroTexto 38"/>
            <p:cNvSpPr txBox="1">
              <a:spLocks noChangeArrowheads="1"/>
            </p:cNvSpPr>
            <p:nvPr/>
          </p:nvSpPr>
          <p:spPr bwMode="auto">
            <a:xfrm>
              <a:off x="4690382" y="5149489"/>
              <a:ext cx="190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ES" altLang="es-ES" sz="1800" b="1"/>
                <a:t>Acción Ajena</a:t>
              </a:r>
            </a:p>
          </p:txBody>
        </p:sp>
        <p:cxnSp>
          <p:nvCxnSpPr>
            <p:cNvPr id="46" name="Conector: curvado 45"/>
            <p:cNvCxnSpPr>
              <a:stCxn id="42002" idx="1"/>
            </p:cNvCxnSpPr>
            <p:nvPr/>
          </p:nvCxnSpPr>
          <p:spPr>
            <a:xfrm rot="10800000">
              <a:off x="3066315" y="4847153"/>
              <a:ext cx="1623704" cy="487475"/>
            </a:xfrm>
            <a:prstGeom prst="curvedConnector3">
              <a:avLst>
                <a:gd name="adj1" fmla="val 10222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Conector: curvado 48"/>
            <p:cNvCxnSpPr/>
            <p:nvPr/>
          </p:nvCxnSpPr>
          <p:spPr>
            <a:xfrm rot="5400000">
              <a:off x="6490478" y="4414631"/>
              <a:ext cx="1024175" cy="815819"/>
            </a:xfrm>
            <a:prstGeom prst="curvedConnector3">
              <a:avLst>
                <a:gd name="adj1" fmla="val 105991"/>
              </a:avLst>
            </a:prstGeom>
            <a:ln>
              <a:tailEnd type="triangle"/>
            </a:ln>
          </p:spPr>
          <p:style>
            <a:lnRef idx="3">
              <a:schemeClr val="accent2"/>
            </a:lnRef>
            <a:fillRef idx="0">
              <a:schemeClr val="accent2"/>
            </a:fillRef>
            <a:effectRef idx="2">
              <a:schemeClr val="accent2"/>
            </a:effectRef>
            <a:fontRef idx="minor">
              <a:schemeClr val="tx1"/>
            </a:fontRef>
          </p:style>
        </p:cxnSp>
        <p:sp>
          <p:nvSpPr>
            <p:cNvPr id="42005" name="31 CuadroTexto"/>
            <p:cNvSpPr txBox="1">
              <a:spLocks noChangeArrowheads="1"/>
            </p:cNvSpPr>
            <p:nvPr/>
          </p:nvSpPr>
          <p:spPr bwMode="auto">
            <a:xfrm>
              <a:off x="5690178" y="4095229"/>
              <a:ext cx="16738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Discrepancia Ajena</a:t>
              </a:r>
            </a:p>
          </p:txBody>
        </p:sp>
        <p:cxnSp>
          <p:nvCxnSpPr>
            <p:cNvPr id="19" name="Conector: curvado 18"/>
            <p:cNvCxnSpPr/>
            <p:nvPr/>
          </p:nvCxnSpPr>
          <p:spPr>
            <a:xfrm flipV="1">
              <a:off x="3491684" y="4418428"/>
              <a:ext cx="2150653" cy="252471"/>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42007" name="30 CuadroTexto"/>
            <p:cNvSpPr txBox="1">
              <a:spLocks noChangeArrowheads="1"/>
            </p:cNvSpPr>
            <p:nvPr/>
          </p:nvSpPr>
          <p:spPr bwMode="auto">
            <a:xfrm>
              <a:off x="7435286" y="2836574"/>
              <a:ext cx="162746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Estado </a:t>
              </a:r>
            </a:p>
            <a:p>
              <a:pPr eaLnBrk="1" hangingPunct="1">
                <a:spcBef>
                  <a:spcPct val="0"/>
                </a:spcBef>
                <a:buClrTx/>
                <a:buSzTx/>
                <a:buFontTx/>
                <a:buNone/>
              </a:pPr>
              <a:r>
                <a:rPr lang="es-AR" altLang="es-ES" sz="1800" b="1"/>
                <a:t>deseado Ajeno</a:t>
              </a:r>
            </a:p>
          </p:txBody>
        </p:sp>
        <p:cxnSp>
          <p:nvCxnSpPr>
            <p:cNvPr id="30" name="Conector: curvado 29"/>
            <p:cNvCxnSpPr>
              <a:stCxn id="42007" idx="1"/>
            </p:cNvCxnSpPr>
            <p:nvPr/>
          </p:nvCxnSpPr>
          <p:spPr>
            <a:xfrm rot="10800000" flipV="1">
              <a:off x="6156589" y="3298979"/>
              <a:ext cx="1279281" cy="724069"/>
            </a:xfrm>
            <a:prstGeom prst="curvedConnector3">
              <a:avLst>
                <a:gd name="adj1" fmla="val 105984"/>
              </a:avLst>
            </a:prstGeom>
            <a:ln>
              <a:tailEnd type="triangle"/>
            </a:ln>
          </p:spPr>
          <p:style>
            <a:lnRef idx="3">
              <a:schemeClr val="accent2"/>
            </a:lnRef>
            <a:fillRef idx="0">
              <a:schemeClr val="accent2"/>
            </a:fillRef>
            <a:effectRef idx="2">
              <a:schemeClr val="accent2"/>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s-ES_tradnl" altLang="es-ES" sz="3800" b="1"/>
              <a:t>SITUACIÓN PROBLEMA</a:t>
            </a:r>
          </a:p>
        </p:txBody>
      </p:sp>
      <p:sp>
        <p:nvSpPr>
          <p:cNvPr id="7172" name="15 CuadroTexto"/>
          <p:cNvSpPr txBox="1">
            <a:spLocks noChangeArrowheads="1"/>
          </p:cNvSpPr>
          <p:nvPr/>
        </p:nvSpPr>
        <p:spPr bwMode="auto">
          <a:xfrm>
            <a:off x="642938" y="1412776"/>
            <a:ext cx="7673478"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just" eaLnBrk="1" hangingPunct="1">
              <a:spcBef>
                <a:spcPct val="0"/>
              </a:spcBef>
              <a:buClrTx/>
              <a:buSzTx/>
              <a:buFontTx/>
              <a:buNone/>
            </a:pPr>
            <a:r>
              <a:rPr lang="es-AR" altLang="es-ES" sz="2400" dirty="0"/>
              <a:t>Se pretende estudiar la evolución de una población de ciervos y sus depredadores naturales, los pumas, que conviven en una reserva natural. La población de ciervos crece en función de la tasa de natalidad, que depende del alimento disponible, mientras que la población de pumas crece en función de una tasa de natalidad constante. Los pumas, al alcanzar los 3 años de edad recién se transforman en depredadores de los ciervos.</a:t>
            </a:r>
          </a:p>
          <a:p>
            <a:pPr algn="just" eaLnBrk="1" hangingPunct="1">
              <a:spcBef>
                <a:spcPct val="0"/>
              </a:spcBef>
              <a:buClrTx/>
              <a:buSzTx/>
              <a:buFontTx/>
              <a:buNone/>
            </a:pPr>
            <a:r>
              <a:rPr lang="es-AR" altLang="es-ES" sz="2400" dirty="0"/>
              <a:t>Se adopta la política de dar recompensa a para incentivar la caza de pumas, por lo que la tasa de mortalidad de los mismos depende de la recompensa ofrecida.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ítulo 1"/>
          <p:cNvSpPr>
            <a:spLocks noGrp="1"/>
          </p:cNvSpPr>
          <p:nvPr>
            <p:ph type="title"/>
          </p:nvPr>
        </p:nvSpPr>
        <p:spPr/>
        <p:txBody>
          <a:bodyPr/>
          <a:lstStyle/>
          <a:p>
            <a:r>
              <a:rPr lang="es-ES" altLang="es-ES"/>
              <a:t>Estructuras genéricas</a:t>
            </a:r>
          </a:p>
        </p:txBody>
      </p:sp>
      <p:sp>
        <p:nvSpPr>
          <p:cNvPr id="43011" name="Marcador de contenido 2"/>
          <p:cNvSpPr>
            <a:spLocks noGrp="1"/>
          </p:cNvSpPr>
          <p:nvPr>
            <p:ph idx="1"/>
          </p:nvPr>
        </p:nvSpPr>
        <p:spPr>
          <a:xfrm>
            <a:off x="609600" y="1458913"/>
            <a:ext cx="7924800" cy="4419600"/>
          </a:xfrm>
        </p:spPr>
        <p:txBody>
          <a:bodyPr/>
          <a:lstStyle/>
          <a:p>
            <a:r>
              <a:rPr lang="es-ES" altLang="es-ES" sz="2400" b="1">
                <a:solidFill>
                  <a:srgbClr val="00B050"/>
                </a:solidFill>
              </a:rPr>
              <a:t>Efectos a corto y largo plazo</a:t>
            </a:r>
          </a:p>
        </p:txBody>
      </p:sp>
      <p:grpSp>
        <p:nvGrpSpPr>
          <p:cNvPr id="43013" name="Grupo 31"/>
          <p:cNvGrpSpPr>
            <a:grpSpLocks/>
          </p:cNvGrpSpPr>
          <p:nvPr/>
        </p:nvGrpSpPr>
        <p:grpSpPr bwMode="auto">
          <a:xfrm>
            <a:off x="1022350" y="2276475"/>
            <a:ext cx="7785100" cy="3236913"/>
            <a:chOff x="-373954" y="2420888"/>
            <a:chExt cx="7784884" cy="3236431"/>
          </a:xfrm>
        </p:grpSpPr>
        <p:sp>
          <p:nvSpPr>
            <p:cNvPr id="43015" name="30 CuadroTexto"/>
            <p:cNvSpPr txBox="1">
              <a:spLocks noChangeArrowheads="1"/>
            </p:cNvSpPr>
            <p:nvPr/>
          </p:nvSpPr>
          <p:spPr bwMode="auto">
            <a:xfrm>
              <a:off x="5227607" y="2420888"/>
              <a:ext cx="21833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Estado deseado</a:t>
              </a:r>
            </a:p>
          </p:txBody>
        </p:sp>
        <p:sp>
          <p:nvSpPr>
            <p:cNvPr id="43016" name="31 CuadroTexto"/>
            <p:cNvSpPr txBox="1">
              <a:spLocks noChangeArrowheads="1"/>
            </p:cNvSpPr>
            <p:nvPr/>
          </p:nvSpPr>
          <p:spPr bwMode="auto">
            <a:xfrm>
              <a:off x="3402189" y="3342917"/>
              <a:ext cx="1673881"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Discrepancia</a:t>
              </a:r>
            </a:p>
          </p:txBody>
        </p:sp>
        <p:sp>
          <p:nvSpPr>
            <p:cNvPr id="43017" name="32 CuadroTexto"/>
            <p:cNvSpPr txBox="1">
              <a:spLocks noChangeArrowheads="1"/>
            </p:cNvSpPr>
            <p:nvPr/>
          </p:nvSpPr>
          <p:spPr bwMode="auto">
            <a:xfrm>
              <a:off x="2819969" y="4200338"/>
              <a:ext cx="10357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Estado Real</a:t>
              </a:r>
            </a:p>
          </p:txBody>
        </p:sp>
        <p:sp>
          <p:nvSpPr>
            <p:cNvPr id="43018" name="33 CuadroTexto"/>
            <p:cNvSpPr txBox="1">
              <a:spLocks noChangeArrowheads="1"/>
            </p:cNvSpPr>
            <p:nvPr/>
          </p:nvSpPr>
          <p:spPr bwMode="auto">
            <a:xfrm>
              <a:off x="1728308" y="3342917"/>
              <a:ext cx="12372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Acción</a:t>
              </a:r>
            </a:p>
          </p:txBody>
        </p:sp>
        <p:sp>
          <p:nvSpPr>
            <p:cNvPr id="10" name="34 Forma libre"/>
            <p:cNvSpPr/>
            <p:nvPr/>
          </p:nvSpPr>
          <p:spPr bwMode="auto">
            <a:xfrm>
              <a:off x="3610560" y="3757364"/>
              <a:ext cx="893738" cy="739665"/>
            </a:xfrm>
            <a:custGeom>
              <a:avLst/>
              <a:gdLst>
                <a:gd name="connsiteX0" fmla="*/ 0 w 876300"/>
                <a:gd name="connsiteY0" fmla="*/ 666750 h 739775"/>
                <a:gd name="connsiteX1" fmla="*/ 304800 w 876300"/>
                <a:gd name="connsiteY1" fmla="*/ 723900 h 739775"/>
                <a:gd name="connsiteX2" fmla="*/ 742950 w 876300"/>
                <a:gd name="connsiteY2" fmla="*/ 571500 h 739775"/>
                <a:gd name="connsiteX3" fmla="*/ 876300 w 876300"/>
                <a:gd name="connsiteY3" fmla="*/ 0 h 739775"/>
              </a:gdLst>
              <a:ahLst/>
              <a:cxnLst>
                <a:cxn ang="0">
                  <a:pos x="connsiteX0" y="connsiteY0"/>
                </a:cxn>
                <a:cxn ang="0">
                  <a:pos x="connsiteX1" y="connsiteY1"/>
                </a:cxn>
                <a:cxn ang="0">
                  <a:pos x="connsiteX2" y="connsiteY2"/>
                </a:cxn>
                <a:cxn ang="0">
                  <a:pos x="connsiteX3" y="connsiteY3"/>
                </a:cxn>
              </a:cxnLst>
              <a:rect l="l" t="t" r="r" b="b"/>
              <a:pathLst>
                <a:path w="876300" h="739775">
                  <a:moveTo>
                    <a:pt x="0" y="666750"/>
                  </a:moveTo>
                  <a:cubicBezTo>
                    <a:pt x="90487" y="703262"/>
                    <a:pt x="180975" y="739775"/>
                    <a:pt x="304800" y="723900"/>
                  </a:cubicBezTo>
                  <a:cubicBezTo>
                    <a:pt x="428625" y="708025"/>
                    <a:pt x="647700" y="692150"/>
                    <a:pt x="742950" y="571500"/>
                  </a:cubicBezTo>
                  <a:cubicBezTo>
                    <a:pt x="838200" y="450850"/>
                    <a:pt x="857250" y="225425"/>
                    <a:pt x="876300" y="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11" name="35 Forma libre"/>
            <p:cNvSpPr/>
            <p:nvPr/>
          </p:nvSpPr>
          <p:spPr bwMode="auto">
            <a:xfrm>
              <a:off x="2272336" y="2795482"/>
              <a:ext cx="2057343" cy="523797"/>
            </a:xfrm>
            <a:custGeom>
              <a:avLst/>
              <a:gdLst>
                <a:gd name="connsiteX0" fmla="*/ 2019300 w 2019300"/>
                <a:gd name="connsiteY0" fmla="*/ 523875 h 523875"/>
                <a:gd name="connsiteX1" fmla="*/ 952500 w 2019300"/>
                <a:gd name="connsiteY1" fmla="*/ 9525 h 523875"/>
                <a:gd name="connsiteX2" fmla="*/ 0 w 2019300"/>
                <a:gd name="connsiteY2" fmla="*/ 466725 h 523875"/>
              </a:gdLst>
              <a:ahLst/>
              <a:cxnLst>
                <a:cxn ang="0">
                  <a:pos x="connsiteX0" y="connsiteY0"/>
                </a:cxn>
                <a:cxn ang="0">
                  <a:pos x="connsiteX1" y="connsiteY1"/>
                </a:cxn>
                <a:cxn ang="0">
                  <a:pos x="connsiteX2" y="connsiteY2"/>
                </a:cxn>
              </a:cxnLst>
              <a:rect l="l" t="t" r="r" b="b"/>
              <a:pathLst>
                <a:path w="2019300" h="523875">
                  <a:moveTo>
                    <a:pt x="2019300" y="523875"/>
                  </a:moveTo>
                  <a:cubicBezTo>
                    <a:pt x="1654175" y="271462"/>
                    <a:pt x="1289050" y="19050"/>
                    <a:pt x="952500" y="9525"/>
                  </a:cubicBezTo>
                  <a:cubicBezTo>
                    <a:pt x="615950" y="0"/>
                    <a:pt x="307975" y="233362"/>
                    <a:pt x="0" y="466725"/>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12" name="36 Forma libre"/>
            <p:cNvSpPr/>
            <p:nvPr/>
          </p:nvSpPr>
          <p:spPr bwMode="auto">
            <a:xfrm>
              <a:off x="1964369" y="4024024"/>
              <a:ext cx="754041" cy="438085"/>
            </a:xfrm>
            <a:custGeom>
              <a:avLst/>
              <a:gdLst>
                <a:gd name="connsiteX0" fmla="*/ 73025 w 739775"/>
                <a:gd name="connsiteY0" fmla="*/ 0 h 438150"/>
                <a:gd name="connsiteX1" fmla="*/ 111125 w 739775"/>
                <a:gd name="connsiteY1" fmla="*/ 285750 h 438150"/>
                <a:gd name="connsiteX2" fmla="*/ 739775 w 739775"/>
                <a:gd name="connsiteY2" fmla="*/ 438150 h 438150"/>
              </a:gdLst>
              <a:ahLst/>
              <a:cxnLst>
                <a:cxn ang="0">
                  <a:pos x="connsiteX0" y="connsiteY0"/>
                </a:cxn>
                <a:cxn ang="0">
                  <a:pos x="connsiteX1" y="connsiteY1"/>
                </a:cxn>
                <a:cxn ang="0">
                  <a:pos x="connsiteX2" y="connsiteY2"/>
                </a:cxn>
              </a:cxnLst>
              <a:rect l="l" t="t" r="r" b="b"/>
              <a:pathLst>
                <a:path w="739775" h="438150">
                  <a:moveTo>
                    <a:pt x="73025" y="0"/>
                  </a:moveTo>
                  <a:cubicBezTo>
                    <a:pt x="36512" y="106362"/>
                    <a:pt x="0" y="212725"/>
                    <a:pt x="111125" y="285750"/>
                  </a:cubicBezTo>
                  <a:cubicBezTo>
                    <a:pt x="222250" y="358775"/>
                    <a:pt x="481012" y="398462"/>
                    <a:pt x="739775" y="43815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anchor="ctr"/>
            <a:lstStyle/>
            <a:p>
              <a:pPr algn="ctr" eaLnBrk="1" hangingPunct="1">
                <a:defRPr/>
              </a:pPr>
              <a:endParaRPr lang="es-AR"/>
            </a:p>
          </p:txBody>
        </p:sp>
        <p:sp>
          <p:nvSpPr>
            <p:cNvPr id="43022" name="41 CuadroTexto"/>
            <p:cNvSpPr txBox="1">
              <a:spLocks noChangeArrowheads="1"/>
            </p:cNvSpPr>
            <p:nvPr/>
          </p:nvSpPr>
          <p:spPr bwMode="auto">
            <a:xfrm>
              <a:off x="4566628" y="3057110"/>
              <a:ext cx="21833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43023" name="42 CuadroTexto"/>
            <p:cNvSpPr txBox="1">
              <a:spLocks noChangeArrowheads="1"/>
            </p:cNvSpPr>
            <p:nvPr/>
          </p:nvSpPr>
          <p:spPr bwMode="auto">
            <a:xfrm>
              <a:off x="4566628" y="3628724"/>
              <a:ext cx="21833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43024" name="43 CuadroTexto"/>
            <p:cNvSpPr txBox="1">
              <a:spLocks noChangeArrowheads="1"/>
            </p:cNvSpPr>
            <p:nvPr/>
          </p:nvSpPr>
          <p:spPr bwMode="auto">
            <a:xfrm>
              <a:off x="2164973" y="2771303"/>
              <a:ext cx="218333"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43025" name="44 CuadroTexto"/>
            <p:cNvSpPr txBox="1">
              <a:spLocks noChangeArrowheads="1"/>
            </p:cNvSpPr>
            <p:nvPr/>
          </p:nvSpPr>
          <p:spPr bwMode="auto">
            <a:xfrm>
              <a:off x="2383305" y="4486145"/>
              <a:ext cx="237737" cy="36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a:t>
              </a:r>
            </a:p>
          </p:txBody>
        </p:sp>
        <p:sp>
          <p:nvSpPr>
            <p:cNvPr id="43026" name="CuadroTexto 38"/>
            <p:cNvSpPr txBox="1">
              <a:spLocks noChangeArrowheads="1"/>
            </p:cNvSpPr>
            <p:nvPr/>
          </p:nvSpPr>
          <p:spPr bwMode="auto">
            <a:xfrm>
              <a:off x="-373954" y="5010988"/>
              <a:ext cx="19042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ES" altLang="es-ES" sz="1800" b="1"/>
                <a:t>Efectos secundarios</a:t>
              </a:r>
            </a:p>
          </p:txBody>
        </p:sp>
        <p:cxnSp>
          <p:nvCxnSpPr>
            <p:cNvPr id="49" name="Conector: curvado 48"/>
            <p:cNvCxnSpPr/>
            <p:nvPr/>
          </p:nvCxnSpPr>
          <p:spPr>
            <a:xfrm flipV="1">
              <a:off x="1083331" y="4854164"/>
              <a:ext cx="2217676" cy="517448"/>
            </a:xfrm>
            <a:prstGeom prst="curvedConnector3">
              <a:avLst>
                <a:gd name="adj1" fmla="val 11212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Conector: curvado 18"/>
            <p:cNvCxnSpPr/>
            <p:nvPr/>
          </p:nvCxnSpPr>
          <p:spPr>
            <a:xfrm rot="10800000" flipV="1">
              <a:off x="483272" y="3693873"/>
              <a:ext cx="1606505" cy="1317429"/>
            </a:xfrm>
            <a:prstGeom prst="curvedConnector3">
              <a:avLst>
                <a:gd name="adj1" fmla="val 101433"/>
              </a:avLst>
            </a:prstGeom>
            <a:ln>
              <a:tailEnd type="triangle"/>
            </a:ln>
          </p:spPr>
          <p:style>
            <a:lnRef idx="3">
              <a:schemeClr val="accent2"/>
            </a:lnRef>
            <a:fillRef idx="0">
              <a:schemeClr val="accent2"/>
            </a:fillRef>
            <a:effectRef idx="2">
              <a:schemeClr val="accent2"/>
            </a:effectRef>
            <a:fontRef idx="minor">
              <a:schemeClr val="tx1"/>
            </a:fontRef>
          </p:style>
        </p:cxnSp>
      </p:grpSp>
      <p:cxnSp>
        <p:nvCxnSpPr>
          <p:cNvPr id="24" name="Conector recto de flecha 23"/>
          <p:cNvCxnSpPr/>
          <p:nvPr/>
        </p:nvCxnSpPr>
        <p:spPr>
          <a:xfrm flipH="1">
            <a:off x="6372225" y="2708275"/>
            <a:ext cx="1008063" cy="576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564356" y="2348880"/>
            <a:ext cx="8015287" cy="1428750"/>
          </a:xfrm>
        </p:spPr>
        <p:txBody>
          <a:bodyPr/>
          <a:lstStyle/>
          <a:p>
            <a:pPr eaLnBrk="1" hangingPunct="1"/>
            <a:r>
              <a:rPr lang="es-AR" altLang="es-ES" sz="2800" b="1" dirty="0">
                <a:solidFill>
                  <a:schemeClr val="accent2">
                    <a:lumMod val="75000"/>
                  </a:schemeClr>
                </a:solidFill>
              </a:rPr>
              <a:t>Consigna 2: </a:t>
            </a:r>
            <a:r>
              <a:rPr lang="es-AR" altLang="es-ES" sz="2800" dirty="0">
                <a:solidFill>
                  <a:schemeClr val="accent2">
                    <a:lumMod val="75000"/>
                  </a:schemeClr>
                </a:solidFill>
              </a:rPr>
              <a:t>Analizar</a:t>
            </a:r>
            <a:r>
              <a:rPr lang="es-AR" altLang="es-ES" sz="2400" dirty="0">
                <a:solidFill>
                  <a:schemeClr val="accent2">
                    <a:lumMod val="75000"/>
                  </a:schemeClr>
                </a:solidFill>
              </a:rPr>
              <a:t> el Diagrama causal construido y determinar el tipo de estructura del sistema </a:t>
            </a:r>
            <a:endParaRPr lang="es-ES_tradnl" altLang="es-ES" sz="2400" dirty="0">
              <a:solidFill>
                <a:schemeClr val="accent2">
                  <a:lumMod val="75000"/>
                </a:schemeClr>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3769282"/>
            <a:ext cx="2615414" cy="2188408"/>
          </a:xfrm>
          <a:prstGeom prst="rect">
            <a:avLst/>
          </a:prstGeom>
        </p:spPr>
      </p:pic>
    </p:spTree>
    <p:extLst>
      <p:ext uri="{BB962C8B-B14F-4D97-AF65-F5344CB8AC3E}">
        <p14:creationId xmlns:p14="http://schemas.microsoft.com/office/powerpoint/2010/main" val="1931371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s-AR" altLang="es-ES" sz="3200" b="1"/>
              <a:t>ETAPA 4: Construcción del Diagrama de Forrester o Diagrama de Flujos</a:t>
            </a:r>
            <a:endParaRPr lang="es-ES_tradnl" altLang="es-ES" sz="3200" b="1"/>
          </a:p>
        </p:txBody>
      </p:sp>
      <p:sp>
        <p:nvSpPr>
          <p:cNvPr id="6" name="5 CuadroTexto"/>
          <p:cNvSpPr txBox="1"/>
          <p:nvPr/>
        </p:nvSpPr>
        <p:spPr>
          <a:xfrm>
            <a:off x="785813" y="1714500"/>
            <a:ext cx="7572375" cy="3540125"/>
          </a:xfrm>
          <a:prstGeom prst="rect">
            <a:avLst/>
          </a:prstGeom>
          <a:solidFill>
            <a:schemeClr val="accent6">
              <a:lumMod val="20000"/>
              <a:lumOff val="80000"/>
            </a:schemeClr>
          </a:solidFill>
        </p:spPr>
        <p:txBody>
          <a:bodyPr>
            <a:spAutoFit/>
          </a:bodyPr>
          <a:lstStyle/>
          <a:p>
            <a:pPr algn="just" eaLnBrk="1" hangingPunct="1">
              <a:defRPr/>
            </a:pPr>
            <a:r>
              <a:rPr lang="es-AR" sz="2800" dirty="0">
                <a:latin typeface="Arial" charset="0"/>
                <a:cs typeface="Arial" charset="0"/>
              </a:rPr>
              <a:t>El Diagrama de </a:t>
            </a:r>
            <a:r>
              <a:rPr lang="es-AR" sz="2800" dirty="0" err="1">
                <a:latin typeface="Arial" charset="0"/>
                <a:cs typeface="Arial" charset="0"/>
              </a:rPr>
              <a:t>Forrester</a:t>
            </a:r>
            <a:r>
              <a:rPr lang="es-AR" sz="2800" dirty="0">
                <a:latin typeface="Arial" charset="0"/>
                <a:cs typeface="Arial" charset="0"/>
              </a:rPr>
              <a:t>, es el diagrama característico de la Dinámica de Sistemas. </a:t>
            </a:r>
            <a:r>
              <a:rPr lang="es-AR" sz="2800" b="1" dirty="0">
                <a:latin typeface="Arial" charset="0"/>
                <a:cs typeface="Arial" charset="0"/>
              </a:rPr>
              <a:t>Es una traducción del Diagrama Causal a una terminología que permite la escritura de las ecuaciones en el ordenador para así </a:t>
            </a:r>
            <a:r>
              <a:rPr lang="es-AR" sz="2800" dirty="0">
                <a:latin typeface="Arial" charset="0"/>
                <a:cs typeface="Arial" charset="0"/>
              </a:rPr>
              <a:t>poder validar el modelo, observar la evolución temporal de las variables y hacer análisis de sensibilidad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95263" y="228600"/>
            <a:ext cx="8948737" cy="914400"/>
          </a:xfrm>
        </p:spPr>
        <p:txBody>
          <a:bodyPr/>
          <a:lstStyle/>
          <a:p>
            <a:pPr eaLnBrk="1" hangingPunct="1"/>
            <a:r>
              <a:rPr lang="es-AR" altLang="es-ES" sz="3200" b="1"/>
              <a:t>Construcción del Diagrama de Forrester</a:t>
            </a:r>
            <a:endParaRPr lang="es-ES_tradnl" altLang="es-ES" sz="3200" b="1"/>
          </a:p>
        </p:txBody>
      </p:sp>
      <p:sp>
        <p:nvSpPr>
          <p:cNvPr id="46084" name="21 CuadroTexto"/>
          <p:cNvSpPr txBox="1">
            <a:spLocks noChangeArrowheads="1"/>
          </p:cNvSpPr>
          <p:nvPr/>
        </p:nvSpPr>
        <p:spPr bwMode="auto">
          <a:xfrm>
            <a:off x="3357563" y="1571625"/>
            <a:ext cx="2214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COMPONENTES</a:t>
            </a:r>
          </a:p>
        </p:txBody>
      </p:sp>
      <p:pic>
        <p:nvPicPr>
          <p:cNvPr id="460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71688"/>
            <a:ext cx="847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2786063"/>
            <a:ext cx="25527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10 Elipse"/>
          <p:cNvSpPr/>
          <p:nvPr/>
        </p:nvSpPr>
        <p:spPr>
          <a:xfrm>
            <a:off x="1214438" y="3571875"/>
            <a:ext cx="714375" cy="57150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46088" name="11 CuadroTexto"/>
          <p:cNvSpPr txBox="1">
            <a:spLocks noChangeArrowheads="1"/>
          </p:cNvSpPr>
          <p:nvPr/>
        </p:nvSpPr>
        <p:spPr bwMode="auto">
          <a:xfrm>
            <a:off x="2071688" y="3571875"/>
            <a:ext cx="200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Variable auxiliar</a:t>
            </a:r>
          </a:p>
        </p:txBody>
      </p:sp>
      <p:grpSp>
        <p:nvGrpSpPr>
          <p:cNvPr id="46089" name="14 Grupo"/>
          <p:cNvGrpSpPr>
            <a:grpSpLocks/>
          </p:cNvGrpSpPr>
          <p:nvPr/>
        </p:nvGrpSpPr>
        <p:grpSpPr bwMode="auto">
          <a:xfrm>
            <a:off x="1214438" y="4357688"/>
            <a:ext cx="857250" cy="714375"/>
            <a:chOff x="5715008" y="4000504"/>
            <a:chExt cx="857256" cy="714380"/>
          </a:xfrm>
        </p:grpSpPr>
        <p:sp>
          <p:nvSpPr>
            <p:cNvPr id="14" name="13 Elipse"/>
            <p:cNvSpPr/>
            <p:nvPr/>
          </p:nvSpPr>
          <p:spPr>
            <a:xfrm>
              <a:off x="5715008" y="4000504"/>
              <a:ext cx="857256" cy="71438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13" name="12 Elipse"/>
            <p:cNvSpPr/>
            <p:nvPr/>
          </p:nvSpPr>
          <p:spPr>
            <a:xfrm>
              <a:off x="5786445" y="4071941"/>
              <a:ext cx="714380" cy="571504"/>
            </a:xfrm>
            <a:prstGeom prst="ellipse">
              <a:avLst/>
            </a:prstGeom>
            <a:solidFill>
              <a:schemeClr val="tx2"/>
            </a:solidFill>
            <a:ln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grpSp>
      <p:sp>
        <p:nvSpPr>
          <p:cNvPr id="46090" name="15 CuadroTexto"/>
          <p:cNvSpPr txBox="1">
            <a:spLocks noChangeArrowheads="1"/>
          </p:cNvSpPr>
          <p:nvPr/>
        </p:nvSpPr>
        <p:spPr bwMode="auto">
          <a:xfrm>
            <a:off x="2214563" y="4429125"/>
            <a:ext cx="200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Variable exógena</a:t>
            </a:r>
          </a:p>
        </p:txBody>
      </p:sp>
      <p:grpSp>
        <p:nvGrpSpPr>
          <p:cNvPr id="46091" name="19 Grupo"/>
          <p:cNvGrpSpPr>
            <a:grpSpLocks/>
          </p:cNvGrpSpPr>
          <p:nvPr/>
        </p:nvGrpSpPr>
        <p:grpSpPr bwMode="auto">
          <a:xfrm>
            <a:off x="1214438" y="5286375"/>
            <a:ext cx="714375" cy="571500"/>
            <a:chOff x="4786314" y="5000636"/>
            <a:chExt cx="714380" cy="571504"/>
          </a:xfrm>
        </p:grpSpPr>
        <p:sp>
          <p:nvSpPr>
            <p:cNvPr id="17" name="16 Elipse"/>
            <p:cNvSpPr/>
            <p:nvPr/>
          </p:nvSpPr>
          <p:spPr>
            <a:xfrm>
              <a:off x="4929190" y="5072075"/>
              <a:ext cx="428628" cy="428628"/>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cxnSp>
          <p:nvCxnSpPr>
            <p:cNvPr id="19" name="18 Conector recto"/>
            <p:cNvCxnSpPr/>
            <p:nvPr/>
          </p:nvCxnSpPr>
          <p:spPr>
            <a:xfrm rot="10800000" flipV="1">
              <a:off x="4786314" y="5000636"/>
              <a:ext cx="714380" cy="571504"/>
            </a:xfrm>
            <a:prstGeom prst="line">
              <a:avLst/>
            </a:prstGeom>
          </p:spPr>
          <p:style>
            <a:lnRef idx="3">
              <a:schemeClr val="dk1"/>
            </a:lnRef>
            <a:fillRef idx="0">
              <a:schemeClr val="dk1"/>
            </a:fillRef>
            <a:effectRef idx="2">
              <a:schemeClr val="dk1"/>
            </a:effectRef>
            <a:fontRef idx="minor">
              <a:schemeClr val="tx1"/>
            </a:fontRef>
          </p:style>
        </p:cxnSp>
      </p:grpSp>
      <p:sp>
        <p:nvSpPr>
          <p:cNvPr id="46092" name="20 CuadroTexto"/>
          <p:cNvSpPr txBox="1">
            <a:spLocks noChangeArrowheads="1"/>
          </p:cNvSpPr>
          <p:nvPr/>
        </p:nvSpPr>
        <p:spPr bwMode="auto">
          <a:xfrm>
            <a:off x="2143125" y="5429250"/>
            <a:ext cx="200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Constante</a:t>
            </a:r>
          </a:p>
        </p:txBody>
      </p:sp>
      <p:sp>
        <p:nvSpPr>
          <p:cNvPr id="23" name="22 Nube"/>
          <p:cNvSpPr/>
          <p:nvPr/>
        </p:nvSpPr>
        <p:spPr>
          <a:xfrm>
            <a:off x="4714875" y="2071688"/>
            <a:ext cx="914400" cy="914400"/>
          </a:xfrm>
          <a:prstGeom prst="cloud">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46094" name="23 CuadroTexto"/>
          <p:cNvSpPr txBox="1">
            <a:spLocks noChangeArrowheads="1"/>
          </p:cNvSpPr>
          <p:nvPr/>
        </p:nvSpPr>
        <p:spPr bwMode="auto">
          <a:xfrm>
            <a:off x="5786438" y="2214563"/>
            <a:ext cx="2571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Fuente o sumidero</a:t>
            </a:r>
          </a:p>
        </p:txBody>
      </p:sp>
      <p:sp>
        <p:nvSpPr>
          <p:cNvPr id="25" name="24 Flecha derecha"/>
          <p:cNvSpPr/>
          <p:nvPr/>
        </p:nvSpPr>
        <p:spPr>
          <a:xfrm>
            <a:off x="4714875" y="3286125"/>
            <a:ext cx="928688" cy="14287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46096" name="25 CuadroTexto"/>
          <p:cNvSpPr txBox="1">
            <a:spLocks noChangeArrowheads="1"/>
          </p:cNvSpPr>
          <p:nvPr/>
        </p:nvSpPr>
        <p:spPr bwMode="auto">
          <a:xfrm>
            <a:off x="5786438" y="3143250"/>
            <a:ext cx="200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Flujo de Material</a:t>
            </a:r>
          </a:p>
        </p:txBody>
      </p:sp>
      <p:cxnSp>
        <p:nvCxnSpPr>
          <p:cNvPr id="28" name="27 Conector recto de flecha"/>
          <p:cNvCxnSpPr/>
          <p:nvPr/>
        </p:nvCxnSpPr>
        <p:spPr>
          <a:xfrm>
            <a:off x="4786313" y="3929063"/>
            <a:ext cx="785812" cy="1587"/>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6098" name="28 CuadroTexto"/>
          <p:cNvSpPr txBox="1">
            <a:spLocks noChangeArrowheads="1"/>
          </p:cNvSpPr>
          <p:nvPr/>
        </p:nvSpPr>
        <p:spPr bwMode="auto">
          <a:xfrm>
            <a:off x="5786438" y="3786188"/>
            <a:ext cx="2500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Flujo de Información</a:t>
            </a:r>
          </a:p>
        </p:txBody>
      </p:sp>
      <p:grpSp>
        <p:nvGrpSpPr>
          <p:cNvPr id="46099" name="32 Grupo"/>
          <p:cNvGrpSpPr>
            <a:grpSpLocks/>
          </p:cNvGrpSpPr>
          <p:nvPr/>
        </p:nvGrpSpPr>
        <p:grpSpPr bwMode="auto">
          <a:xfrm>
            <a:off x="4786313" y="4214813"/>
            <a:ext cx="714375" cy="571500"/>
            <a:chOff x="4786314" y="4214818"/>
            <a:chExt cx="714380" cy="571504"/>
          </a:xfrm>
        </p:grpSpPr>
        <p:sp>
          <p:nvSpPr>
            <p:cNvPr id="30" name="29 Elipse"/>
            <p:cNvSpPr/>
            <p:nvPr/>
          </p:nvSpPr>
          <p:spPr>
            <a:xfrm>
              <a:off x="4786314" y="4214818"/>
              <a:ext cx="714380" cy="571504"/>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46108" name="30 CuadroTexto"/>
            <p:cNvSpPr txBox="1">
              <a:spLocks noChangeArrowheads="1"/>
            </p:cNvSpPr>
            <p:nvPr/>
          </p:nvSpPr>
          <p:spPr bwMode="auto">
            <a:xfrm>
              <a:off x="5000628" y="4286256"/>
              <a:ext cx="357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2400" b="1"/>
                <a:t>=</a:t>
              </a:r>
            </a:p>
          </p:txBody>
        </p:sp>
      </p:grpSp>
      <p:sp>
        <p:nvSpPr>
          <p:cNvPr id="46100" name="31 CuadroTexto"/>
          <p:cNvSpPr txBox="1">
            <a:spLocks noChangeArrowheads="1"/>
          </p:cNvSpPr>
          <p:nvPr/>
        </p:nvSpPr>
        <p:spPr bwMode="auto">
          <a:xfrm>
            <a:off x="5786438" y="4357688"/>
            <a:ext cx="2500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Relación no Lineal</a:t>
            </a:r>
          </a:p>
        </p:txBody>
      </p:sp>
      <p:grpSp>
        <p:nvGrpSpPr>
          <p:cNvPr id="46101" name="42 Grupo"/>
          <p:cNvGrpSpPr>
            <a:grpSpLocks/>
          </p:cNvGrpSpPr>
          <p:nvPr/>
        </p:nvGrpSpPr>
        <p:grpSpPr bwMode="auto">
          <a:xfrm>
            <a:off x="4643438" y="5286375"/>
            <a:ext cx="1071562" cy="571500"/>
            <a:chOff x="4643438" y="5286388"/>
            <a:chExt cx="1071570" cy="571504"/>
          </a:xfrm>
        </p:grpSpPr>
        <p:sp>
          <p:nvSpPr>
            <p:cNvPr id="34" name="33 Rectángulo"/>
            <p:cNvSpPr/>
            <p:nvPr/>
          </p:nvSpPr>
          <p:spPr>
            <a:xfrm>
              <a:off x="4643438" y="5286388"/>
              <a:ext cx="1071570" cy="571504"/>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cxnSp>
          <p:nvCxnSpPr>
            <p:cNvPr id="36" name="35 Conector recto"/>
            <p:cNvCxnSpPr>
              <a:stCxn id="34" idx="1"/>
              <a:endCxn id="34" idx="3"/>
            </p:cNvCxnSpPr>
            <p:nvPr/>
          </p:nvCxnSpPr>
          <p:spPr>
            <a:xfrm rot="10800000" flipH="1">
              <a:off x="4643438" y="5572140"/>
              <a:ext cx="107157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rot="5400000">
              <a:off x="4859340" y="5715016"/>
              <a:ext cx="2841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rot="5400000">
              <a:off x="5216530" y="5715016"/>
              <a:ext cx="284164"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102" name="43 CuadroTexto"/>
          <p:cNvSpPr txBox="1">
            <a:spLocks noChangeArrowheads="1"/>
          </p:cNvSpPr>
          <p:nvPr/>
        </p:nvSpPr>
        <p:spPr bwMode="auto">
          <a:xfrm>
            <a:off x="5929313" y="5429250"/>
            <a:ext cx="2000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Retardo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s-AR" altLang="es-ES" sz="3200" b="1"/>
              <a:t>Construcción del Diagrama de Forrester</a:t>
            </a:r>
            <a:endParaRPr lang="es-ES_tradnl" altLang="es-ES" sz="3200" b="1"/>
          </a:p>
        </p:txBody>
      </p:sp>
      <p:sp>
        <p:nvSpPr>
          <p:cNvPr id="6" name="Rectangle 5"/>
          <p:cNvSpPr>
            <a:spLocks noChangeArrowheads="1"/>
          </p:cNvSpPr>
          <p:nvPr/>
        </p:nvSpPr>
        <p:spPr bwMode="auto">
          <a:xfrm>
            <a:off x="642938" y="1571625"/>
            <a:ext cx="7924800" cy="642938"/>
          </a:xfrm>
          <a:prstGeom prst="rect">
            <a:avLst/>
          </a:prstGeom>
          <a:noFill/>
          <a:ln w="9525">
            <a:noFill/>
            <a:miter lim="800000"/>
            <a:headEnd/>
            <a:tailEnd/>
          </a:ln>
        </p:spPr>
        <p:txBody>
          <a:bodyPr/>
          <a:lstStyle/>
          <a:p>
            <a:pPr marL="342900" indent="-342900" algn="ctr" eaLnBrk="1" hangingPunct="1">
              <a:spcBef>
                <a:spcPct val="20000"/>
              </a:spcBef>
              <a:buClr>
                <a:schemeClr val="hlink"/>
              </a:buClr>
              <a:buSzPct val="80000"/>
              <a:defRPr/>
            </a:pPr>
            <a:r>
              <a:rPr lang="es-ES" sz="3200" b="1" dirty="0">
                <a:latin typeface="Arial" charset="0"/>
                <a:cs typeface="Arial" charset="0"/>
              </a:rPr>
              <a:t>   Reglas de Construcción</a:t>
            </a:r>
            <a:endParaRPr lang="es-AR" sz="2800" b="1" i="1" dirty="0">
              <a:latin typeface="Arial" charset="0"/>
              <a:cs typeface="Arial" charset="0"/>
            </a:endParaRPr>
          </a:p>
          <a:p>
            <a:pPr algn="just" eaLnBrk="1" hangingPunct="1">
              <a:buClr>
                <a:schemeClr val="accent2">
                  <a:lumMod val="50000"/>
                </a:schemeClr>
              </a:buClr>
              <a:buFont typeface="Wingdings" pitchFamily="2" charset="2"/>
              <a:buChar char="§"/>
              <a:defRPr/>
            </a:pPr>
            <a:endParaRPr lang="es-AR" sz="2800" dirty="0">
              <a:latin typeface="Arial" charset="0"/>
              <a:cs typeface="Arial" charset="0"/>
            </a:endParaRPr>
          </a:p>
        </p:txBody>
      </p:sp>
      <p:grpSp>
        <p:nvGrpSpPr>
          <p:cNvPr id="2" name="21 Grupo"/>
          <p:cNvGrpSpPr>
            <a:grpSpLocks/>
          </p:cNvGrpSpPr>
          <p:nvPr/>
        </p:nvGrpSpPr>
        <p:grpSpPr bwMode="auto">
          <a:xfrm>
            <a:off x="785813" y="3714750"/>
            <a:ext cx="7143750" cy="1719263"/>
            <a:chOff x="785813" y="3714750"/>
            <a:chExt cx="7143750" cy="1719263"/>
          </a:xfrm>
        </p:grpSpPr>
        <p:pic>
          <p:nvPicPr>
            <p:cNvPr id="471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4000500"/>
              <a:ext cx="25527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2" name="20 Grupo"/>
            <p:cNvGrpSpPr>
              <a:grpSpLocks/>
            </p:cNvGrpSpPr>
            <p:nvPr/>
          </p:nvGrpSpPr>
          <p:grpSpPr bwMode="auto">
            <a:xfrm>
              <a:off x="4214813" y="3714750"/>
              <a:ext cx="847725" cy="1719263"/>
              <a:chOff x="4572000" y="3714752"/>
              <a:chExt cx="847725" cy="1719271"/>
            </a:xfrm>
          </p:grpSpPr>
          <p:pic>
            <p:nvPicPr>
              <p:cNvPr id="471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714752"/>
                <a:ext cx="847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929198"/>
                <a:ext cx="847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9 Flecha derecha"/>
              <p:cNvSpPr/>
              <p:nvPr/>
            </p:nvSpPr>
            <p:spPr>
              <a:xfrm rot="5400000">
                <a:off x="4607716" y="4464850"/>
                <a:ext cx="785817" cy="14287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grpSp>
            <p:nvGrpSpPr>
              <p:cNvPr id="47122" name="13 Grupo"/>
              <p:cNvGrpSpPr>
                <a:grpSpLocks/>
              </p:cNvGrpSpPr>
              <p:nvPr/>
            </p:nvGrpSpPr>
            <p:grpSpPr bwMode="auto">
              <a:xfrm>
                <a:off x="4786314" y="4357694"/>
                <a:ext cx="428628" cy="357190"/>
                <a:chOff x="4786314" y="4357694"/>
                <a:chExt cx="428628" cy="357190"/>
              </a:xfrm>
            </p:grpSpPr>
            <p:sp>
              <p:nvSpPr>
                <p:cNvPr id="12" name="11 Triángulo isósceles"/>
                <p:cNvSpPr/>
                <p:nvPr/>
              </p:nvSpPr>
              <p:spPr>
                <a:xfrm rot="5400000" flipH="1">
                  <a:off x="4750593" y="4393412"/>
                  <a:ext cx="285752" cy="214313"/>
                </a:xfrm>
                <a:prstGeom prst="triangl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13" name="12 Triángulo isósceles"/>
                <p:cNvSpPr/>
                <p:nvPr/>
              </p:nvSpPr>
              <p:spPr>
                <a:xfrm rot="5400000" flipV="1">
                  <a:off x="4929186" y="4429132"/>
                  <a:ext cx="357189" cy="214312"/>
                </a:xfrm>
                <a:prstGeom prst="triangl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grpSp>
        </p:grpSp>
        <p:pic>
          <p:nvPicPr>
            <p:cNvPr id="471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438" y="4143375"/>
              <a:ext cx="847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15 Flecha derecha"/>
            <p:cNvSpPr/>
            <p:nvPr/>
          </p:nvSpPr>
          <p:spPr>
            <a:xfrm>
              <a:off x="6643688" y="4286250"/>
              <a:ext cx="785812" cy="14287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17" name="16 Nube"/>
            <p:cNvSpPr/>
            <p:nvPr/>
          </p:nvSpPr>
          <p:spPr>
            <a:xfrm>
              <a:off x="7429500" y="4071938"/>
              <a:ext cx="500063" cy="557212"/>
            </a:xfrm>
            <a:prstGeom prst="cloud">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grpSp>
          <p:nvGrpSpPr>
            <p:cNvPr id="47116" name="17 Grupo"/>
            <p:cNvGrpSpPr>
              <a:grpSpLocks/>
            </p:cNvGrpSpPr>
            <p:nvPr/>
          </p:nvGrpSpPr>
          <p:grpSpPr bwMode="auto">
            <a:xfrm rot="5400000">
              <a:off x="6822282" y="4107656"/>
              <a:ext cx="357188" cy="428625"/>
              <a:chOff x="4786314" y="4357694"/>
              <a:chExt cx="428628" cy="357190"/>
            </a:xfrm>
          </p:grpSpPr>
          <p:sp>
            <p:nvSpPr>
              <p:cNvPr id="19" name="18 Triángulo isósceles"/>
              <p:cNvSpPr/>
              <p:nvPr/>
            </p:nvSpPr>
            <p:spPr>
              <a:xfrm rot="5400000" flipH="1">
                <a:off x="4751072" y="4392937"/>
                <a:ext cx="285752" cy="215267"/>
              </a:xfrm>
              <a:prstGeom prst="triangl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20" name="19 Triángulo isósceles"/>
              <p:cNvSpPr/>
              <p:nvPr/>
            </p:nvSpPr>
            <p:spPr>
              <a:xfrm rot="5400000" flipV="1">
                <a:off x="4929667" y="4429609"/>
                <a:ext cx="357190" cy="213361"/>
              </a:xfrm>
              <a:prstGeom prst="triangl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grpSp>
      </p:grpSp>
      <p:sp>
        <p:nvSpPr>
          <p:cNvPr id="21" name="Rectangle 5"/>
          <p:cNvSpPr>
            <a:spLocks noChangeArrowheads="1"/>
          </p:cNvSpPr>
          <p:nvPr/>
        </p:nvSpPr>
        <p:spPr bwMode="auto">
          <a:xfrm>
            <a:off x="642938" y="2143125"/>
            <a:ext cx="79248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buFontTx/>
              <a:buNone/>
            </a:pPr>
            <a:r>
              <a:rPr lang="es-ES" altLang="es-ES" b="1"/>
              <a:t>   </a:t>
            </a:r>
            <a:r>
              <a:rPr lang="es-AR" altLang="es-ES" sz="2800"/>
              <a:t> </a:t>
            </a:r>
            <a:r>
              <a:rPr lang="es-AR" altLang="es-ES" sz="2800" b="1"/>
              <a:t>Regla 1</a:t>
            </a:r>
            <a:r>
              <a:rPr lang="es-AR" altLang="es-ES" sz="2800"/>
              <a:t>: </a:t>
            </a:r>
            <a:r>
              <a:rPr lang="es-AR" altLang="es-ES" sz="2400"/>
              <a:t>Un canal de material debe ir o venir necesariamente de una nube a un nivel, o entre niveles.</a:t>
            </a:r>
            <a:endParaRPr lang="es-AR" altLang="es-E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blinds(horizontal)">
                                      <p:cBhvr>
                                        <p:cTn id="13" dur="500"/>
                                        <p:tgtEl>
                                          <p:spTgt spid="2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1"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s-AR" altLang="es-ES" sz="3200" b="1"/>
              <a:t>Construcción del Diagrama de Forrester</a:t>
            </a:r>
            <a:endParaRPr lang="es-ES_tradnl" altLang="es-ES" sz="3200" b="1"/>
          </a:p>
        </p:txBody>
      </p:sp>
      <p:sp>
        <p:nvSpPr>
          <p:cNvPr id="6" name="Rectangle 5"/>
          <p:cNvSpPr>
            <a:spLocks noChangeArrowheads="1"/>
          </p:cNvSpPr>
          <p:nvPr/>
        </p:nvSpPr>
        <p:spPr bwMode="auto">
          <a:xfrm>
            <a:off x="642938" y="1571625"/>
            <a:ext cx="7924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buFontTx/>
              <a:buNone/>
            </a:pPr>
            <a:r>
              <a:rPr lang="es-ES" altLang="es-ES" b="1"/>
              <a:t>   </a:t>
            </a:r>
            <a:r>
              <a:rPr lang="es-AR" altLang="es-ES" sz="2800"/>
              <a:t> </a:t>
            </a:r>
            <a:r>
              <a:rPr lang="es-AR" altLang="es-ES" sz="2800" b="1"/>
              <a:t>Regla 2</a:t>
            </a:r>
            <a:r>
              <a:rPr lang="es-AR" altLang="es-ES" sz="2800"/>
              <a:t>: </a:t>
            </a:r>
            <a:r>
              <a:rPr lang="es-AR" altLang="es-ES" sz="2400"/>
              <a:t>los canales de información van siempre de la variable causa a la variable efecto. Por tanto nunca pueden ir de variables endógenas a magnitudes exógenas.</a:t>
            </a:r>
            <a:endParaRPr lang="es-AR" altLang="es-ES" sz="2800"/>
          </a:p>
        </p:txBody>
      </p:sp>
      <p:grpSp>
        <p:nvGrpSpPr>
          <p:cNvPr id="2" name="32 Grupo"/>
          <p:cNvGrpSpPr>
            <a:grpSpLocks/>
          </p:cNvGrpSpPr>
          <p:nvPr/>
        </p:nvGrpSpPr>
        <p:grpSpPr bwMode="auto">
          <a:xfrm>
            <a:off x="571500" y="3857625"/>
            <a:ext cx="2571750" cy="2286000"/>
            <a:chOff x="571500" y="3857625"/>
            <a:chExt cx="2571750" cy="2286000"/>
          </a:xfrm>
        </p:grpSpPr>
        <p:grpSp>
          <p:nvGrpSpPr>
            <p:cNvPr id="48148" name="23 Grupo"/>
            <p:cNvGrpSpPr>
              <a:grpSpLocks/>
            </p:cNvGrpSpPr>
            <p:nvPr/>
          </p:nvGrpSpPr>
          <p:grpSpPr bwMode="auto">
            <a:xfrm>
              <a:off x="571500" y="3857625"/>
              <a:ext cx="2428875" cy="571500"/>
              <a:chOff x="642910" y="4357694"/>
              <a:chExt cx="2428892" cy="571504"/>
            </a:xfrm>
          </p:grpSpPr>
          <p:sp>
            <p:nvSpPr>
              <p:cNvPr id="21" name="20 Elipse"/>
              <p:cNvSpPr/>
              <p:nvPr/>
            </p:nvSpPr>
            <p:spPr>
              <a:xfrm>
                <a:off x="2357422" y="4357694"/>
                <a:ext cx="714380" cy="571504"/>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pic>
            <p:nvPicPr>
              <p:cNvPr id="481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10" y="4357694"/>
                <a:ext cx="847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22 Conector recto de flecha"/>
              <p:cNvCxnSpPr/>
              <p:nvPr/>
            </p:nvCxnSpPr>
            <p:spPr>
              <a:xfrm>
                <a:off x="1571605" y="4643446"/>
                <a:ext cx="785817"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48149" name="29 Grupo"/>
            <p:cNvGrpSpPr>
              <a:grpSpLocks/>
            </p:cNvGrpSpPr>
            <p:nvPr/>
          </p:nvGrpSpPr>
          <p:grpSpPr bwMode="auto">
            <a:xfrm>
              <a:off x="785813" y="4714875"/>
              <a:ext cx="2286000" cy="571500"/>
              <a:chOff x="785786" y="4714884"/>
              <a:chExt cx="2286016" cy="571504"/>
            </a:xfrm>
          </p:grpSpPr>
          <p:sp>
            <p:nvSpPr>
              <p:cNvPr id="26" name="25 Elipse"/>
              <p:cNvSpPr/>
              <p:nvPr/>
            </p:nvSpPr>
            <p:spPr>
              <a:xfrm>
                <a:off x="2357422" y="4714884"/>
                <a:ext cx="714380" cy="571504"/>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cxnSp>
            <p:nvCxnSpPr>
              <p:cNvPr id="28" name="27 Conector recto de flecha"/>
              <p:cNvCxnSpPr/>
              <p:nvPr/>
            </p:nvCxnSpPr>
            <p:spPr>
              <a:xfrm>
                <a:off x="1571603" y="5000636"/>
                <a:ext cx="785819"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9" name="28 Elipse"/>
              <p:cNvSpPr/>
              <p:nvPr/>
            </p:nvSpPr>
            <p:spPr>
              <a:xfrm>
                <a:off x="785786" y="4714884"/>
                <a:ext cx="714380" cy="571504"/>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grpSp>
        <p:grpSp>
          <p:nvGrpSpPr>
            <p:cNvPr id="48150" name="37 Grupo"/>
            <p:cNvGrpSpPr>
              <a:grpSpLocks/>
            </p:cNvGrpSpPr>
            <p:nvPr/>
          </p:nvGrpSpPr>
          <p:grpSpPr bwMode="auto">
            <a:xfrm>
              <a:off x="785813" y="5429250"/>
              <a:ext cx="2357437" cy="714375"/>
              <a:chOff x="785786" y="5429264"/>
              <a:chExt cx="2357454" cy="714380"/>
            </a:xfrm>
          </p:grpSpPr>
          <p:sp>
            <p:nvSpPr>
              <p:cNvPr id="32" name="31 Elipse"/>
              <p:cNvSpPr/>
              <p:nvPr/>
            </p:nvSpPr>
            <p:spPr>
              <a:xfrm>
                <a:off x="2428860" y="5572140"/>
                <a:ext cx="714380" cy="571504"/>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cxnSp>
            <p:nvCxnSpPr>
              <p:cNvPr id="34" name="33 Conector recto de flecha"/>
              <p:cNvCxnSpPr/>
              <p:nvPr/>
            </p:nvCxnSpPr>
            <p:spPr>
              <a:xfrm>
                <a:off x="1643042" y="5857892"/>
                <a:ext cx="785818"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48153" name="14 Grupo"/>
              <p:cNvGrpSpPr>
                <a:grpSpLocks/>
              </p:cNvGrpSpPr>
              <p:nvPr/>
            </p:nvGrpSpPr>
            <p:grpSpPr bwMode="auto">
              <a:xfrm>
                <a:off x="785786" y="5429264"/>
                <a:ext cx="857256" cy="714380"/>
                <a:chOff x="5715008" y="4000504"/>
                <a:chExt cx="857256" cy="714380"/>
              </a:xfrm>
            </p:grpSpPr>
            <p:sp>
              <p:nvSpPr>
                <p:cNvPr id="36" name="35 Elipse"/>
                <p:cNvSpPr/>
                <p:nvPr/>
              </p:nvSpPr>
              <p:spPr>
                <a:xfrm>
                  <a:off x="5715008" y="4000504"/>
                  <a:ext cx="857256" cy="71438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37" name="36 Elipse"/>
                <p:cNvSpPr/>
                <p:nvPr/>
              </p:nvSpPr>
              <p:spPr>
                <a:xfrm>
                  <a:off x="5786445" y="4071943"/>
                  <a:ext cx="714380" cy="571504"/>
                </a:xfrm>
                <a:prstGeom prst="ellipse">
                  <a:avLst/>
                </a:prstGeom>
                <a:solidFill>
                  <a:schemeClr val="tx2"/>
                </a:solidFill>
                <a:ln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grpSp>
        </p:grpSp>
      </p:grpSp>
      <p:grpSp>
        <p:nvGrpSpPr>
          <p:cNvPr id="9" name="34 Grupo"/>
          <p:cNvGrpSpPr>
            <a:grpSpLocks/>
          </p:cNvGrpSpPr>
          <p:nvPr/>
        </p:nvGrpSpPr>
        <p:grpSpPr bwMode="auto">
          <a:xfrm>
            <a:off x="5286375" y="3500438"/>
            <a:ext cx="2571750" cy="2143125"/>
            <a:chOff x="5286375" y="3500438"/>
            <a:chExt cx="2571750" cy="2143125"/>
          </a:xfrm>
        </p:grpSpPr>
        <p:grpSp>
          <p:nvGrpSpPr>
            <p:cNvPr id="48135" name="45 Grupo"/>
            <p:cNvGrpSpPr>
              <a:grpSpLocks/>
            </p:cNvGrpSpPr>
            <p:nvPr/>
          </p:nvGrpSpPr>
          <p:grpSpPr bwMode="auto">
            <a:xfrm>
              <a:off x="5286375" y="3857625"/>
              <a:ext cx="2571750" cy="714375"/>
              <a:chOff x="5286380" y="3857628"/>
              <a:chExt cx="2571768" cy="714380"/>
            </a:xfrm>
          </p:grpSpPr>
          <p:sp>
            <p:nvSpPr>
              <p:cNvPr id="40" name="39 Elipse"/>
              <p:cNvSpPr/>
              <p:nvPr/>
            </p:nvSpPr>
            <p:spPr>
              <a:xfrm>
                <a:off x="7143768" y="4000504"/>
                <a:ext cx="714380" cy="571504"/>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cxnSp>
            <p:nvCxnSpPr>
              <p:cNvPr id="41" name="40 Conector recto de flecha"/>
              <p:cNvCxnSpPr/>
              <p:nvPr/>
            </p:nvCxnSpPr>
            <p:spPr>
              <a:xfrm rot="10800000">
                <a:off x="6143636" y="4286256"/>
                <a:ext cx="1000132"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48145" name="14 Grupo"/>
              <p:cNvGrpSpPr>
                <a:grpSpLocks/>
              </p:cNvGrpSpPr>
              <p:nvPr/>
            </p:nvGrpSpPr>
            <p:grpSpPr bwMode="auto">
              <a:xfrm>
                <a:off x="5286380" y="3857628"/>
                <a:ext cx="857256" cy="714380"/>
                <a:chOff x="5715008" y="4000504"/>
                <a:chExt cx="857256" cy="714380"/>
              </a:xfrm>
            </p:grpSpPr>
            <p:sp>
              <p:nvSpPr>
                <p:cNvPr id="43" name="42 Elipse"/>
                <p:cNvSpPr/>
                <p:nvPr/>
              </p:nvSpPr>
              <p:spPr>
                <a:xfrm>
                  <a:off x="5715008" y="4000504"/>
                  <a:ext cx="857256" cy="71438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44" name="43 Elipse"/>
                <p:cNvSpPr/>
                <p:nvPr/>
              </p:nvSpPr>
              <p:spPr>
                <a:xfrm>
                  <a:off x="5786447" y="4071943"/>
                  <a:ext cx="714380" cy="571504"/>
                </a:xfrm>
                <a:prstGeom prst="ellipse">
                  <a:avLst/>
                </a:prstGeom>
                <a:solidFill>
                  <a:schemeClr val="tx2"/>
                </a:solidFill>
                <a:ln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grpSp>
        </p:grpSp>
        <p:sp>
          <p:nvSpPr>
            <p:cNvPr id="48136" name="46 CuadroTexto"/>
            <p:cNvSpPr txBox="1">
              <a:spLocks noChangeArrowheads="1"/>
            </p:cNvSpPr>
            <p:nvPr/>
          </p:nvSpPr>
          <p:spPr bwMode="auto">
            <a:xfrm>
              <a:off x="6357938" y="3500438"/>
              <a:ext cx="785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NO</a:t>
              </a:r>
            </a:p>
          </p:txBody>
        </p:sp>
        <p:grpSp>
          <p:nvGrpSpPr>
            <p:cNvPr id="48137" name="19 Grupo"/>
            <p:cNvGrpSpPr>
              <a:grpSpLocks/>
            </p:cNvGrpSpPr>
            <p:nvPr/>
          </p:nvGrpSpPr>
          <p:grpSpPr bwMode="auto">
            <a:xfrm>
              <a:off x="5357813" y="5000625"/>
              <a:ext cx="714375" cy="571500"/>
              <a:chOff x="4786314" y="5000636"/>
              <a:chExt cx="714380" cy="571504"/>
            </a:xfrm>
          </p:grpSpPr>
          <p:sp>
            <p:nvSpPr>
              <p:cNvPr id="49" name="48 Elipse"/>
              <p:cNvSpPr/>
              <p:nvPr/>
            </p:nvSpPr>
            <p:spPr>
              <a:xfrm>
                <a:off x="4929190" y="5072075"/>
                <a:ext cx="428628" cy="428628"/>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cxnSp>
            <p:nvCxnSpPr>
              <p:cNvPr id="50" name="49 Conector recto"/>
              <p:cNvCxnSpPr/>
              <p:nvPr/>
            </p:nvCxnSpPr>
            <p:spPr>
              <a:xfrm rot="10800000" flipV="1">
                <a:off x="4786314" y="5000636"/>
                <a:ext cx="714380" cy="571504"/>
              </a:xfrm>
              <a:prstGeom prst="line">
                <a:avLst/>
              </a:prstGeom>
            </p:spPr>
            <p:style>
              <a:lnRef idx="3">
                <a:schemeClr val="dk1"/>
              </a:lnRef>
              <a:fillRef idx="0">
                <a:schemeClr val="dk1"/>
              </a:fillRef>
              <a:effectRef idx="2">
                <a:schemeClr val="dk1"/>
              </a:effectRef>
              <a:fontRef idx="minor">
                <a:schemeClr val="tx1"/>
              </a:fontRef>
            </p:style>
          </p:cxnSp>
        </p:grpSp>
        <p:grpSp>
          <p:nvGrpSpPr>
            <p:cNvPr id="48138" name="57 Grupo"/>
            <p:cNvGrpSpPr>
              <a:grpSpLocks/>
            </p:cNvGrpSpPr>
            <p:nvPr/>
          </p:nvGrpSpPr>
          <p:grpSpPr bwMode="auto">
            <a:xfrm>
              <a:off x="6143625" y="5072063"/>
              <a:ext cx="1714500" cy="571500"/>
              <a:chOff x="6143636" y="5072074"/>
              <a:chExt cx="1714512" cy="571504"/>
            </a:xfrm>
          </p:grpSpPr>
          <p:sp>
            <p:nvSpPr>
              <p:cNvPr id="52" name="51 Elipse"/>
              <p:cNvSpPr/>
              <p:nvPr/>
            </p:nvSpPr>
            <p:spPr>
              <a:xfrm>
                <a:off x="7143768" y="5072074"/>
                <a:ext cx="714380" cy="571504"/>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cxnSp>
            <p:nvCxnSpPr>
              <p:cNvPr id="53" name="52 Conector recto de flecha"/>
              <p:cNvCxnSpPr/>
              <p:nvPr/>
            </p:nvCxnSpPr>
            <p:spPr>
              <a:xfrm rot="10800000">
                <a:off x="6143636" y="5357826"/>
                <a:ext cx="1000132" cy="1587"/>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s-AR" altLang="es-ES" sz="3200" b="1"/>
              <a:t>Construcción del Diagrama de Forrester</a:t>
            </a:r>
            <a:endParaRPr lang="es-ES_tradnl" altLang="es-ES" sz="3200" b="1"/>
          </a:p>
        </p:txBody>
      </p:sp>
      <p:sp>
        <p:nvSpPr>
          <p:cNvPr id="6" name="Rectangle 5"/>
          <p:cNvSpPr>
            <a:spLocks noChangeArrowheads="1"/>
          </p:cNvSpPr>
          <p:nvPr/>
        </p:nvSpPr>
        <p:spPr bwMode="auto">
          <a:xfrm>
            <a:off x="642938" y="1571625"/>
            <a:ext cx="79248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buFontTx/>
              <a:buNone/>
            </a:pPr>
            <a:r>
              <a:rPr lang="es-AR" altLang="es-ES" sz="2800" b="1"/>
              <a:t>Regla 3</a:t>
            </a:r>
            <a:r>
              <a:rPr lang="es-AR" altLang="es-ES" sz="2800"/>
              <a:t>: </a:t>
            </a:r>
            <a:r>
              <a:rPr lang="es-AR" altLang="es-ES" sz="2400"/>
              <a:t>Es incorrecto establecer un canal de información que vaya de cualquier clase de magnitud a un nivel.</a:t>
            </a:r>
            <a:endParaRPr lang="es-AR" altLang="es-ES" sz="2800"/>
          </a:p>
        </p:txBody>
      </p:sp>
      <p:pic>
        <p:nvPicPr>
          <p:cNvPr id="307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4000500"/>
            <a:ext cx="25527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25 Grupo"/>
          <p:cNvGrpSpPr>
            <a:grpSpLocks/>
          </p:cNvGrpSpPr>
          <p:nvPr/>
        </p:nvGrpSpPr>
        <p:grpSpPr bwMode="auto">
          <a:xfrm>
            <a:off x="5643563" y="3000375"/>
            <a:ext cx="2571750" cy="2786063"/>
            <a:chOff x="5643563" y="3000375"/>
            <a:chExt cx="2571750" cy="2786063"/>
          </a:xfrm>
        </p:grpSpPr>
        <p:grpSp>
          <p:nvGrpSpPr>
            <p:cNvPr id="49159" name="31 Grupo"/>
            <p:cNvGrpSpPr>
              <a:grpSpLocks/>
            </p:cNvGrpSpPr>
            <p:nvPr/>
          </p:nvGrpSpPr>
          <p:grpSpPr bwMode="auto">
            <a:xfrm>
              <a:off x="5643563" y="3357563"/>
              <a:ext cx="2428875" cy="576262"/>
              <a:chOff x="5643570" y="3357562"/>
              <a:chExt cx="2428892" cy="576263"/>
            </a:xfrm>
          </p:grpSpPr>
          <p:pic>
            <p:nvPicPr>
              <p:cNvPr id="491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70" y="3429000"/>
                <a:ext cx="847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22 Conector recto de flecha"/>
              <p:cNvCxnSpPr/>
              <p:nvPr/>
            </p:nvCxnSpPr>
            <p:spPr>
              <a:xfrm rot="10800000">
                <a:off x="6491301" y="3681413"/>
                <a:ext cx="795343" cy="33337"/>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30 Elipse"/>
              <p:cNvSpPr/>
              <p:nvPr/>
            </p:nvSpPr>
            <p:spPr>
              <a:xfrm>
                <a:off x="7358082" y="3357562"/>
                <a:ext cx="714380" cy="571501"/>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grpSp>
        <p:grpSp>
          <p:nvGrpSpPr>
            <p:cNvPr id="49160" name="38 Grupo"/>
            <p:cNvGrpSpPr>
              <a:grpSpLocks/>
            </p:cNvGrpSpPr>
            <p:nvPr/>
          </p:nvGrpSpPr>
          <p:grpSpPr bwMode="auto">
            <a:xfrm>
              <a:off x="5715000" y="4071938"/>
              <a:ext cx="2500313" cy="714375"/>
              <a:chOff x="5715008" y="4071942"/>
              <a:chExt cx="2500330" cy="714380"/>
            </a:xfrm>
          </p:grpSpPr>
          <p:pic>
            <p:nvPicPr>
              <p:cNvPr id="491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8" y="4214818"/>
                <a:ext cx="847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23 Conector recto de flecha"/>
              <p:cNvCxnSpPr/>
              <p:nvPr/>
            </p:nvCxnSpPr>
            <p:spPr>
              <a:xfrm rot="10800000">
                <a:off x="6562739" y="4467232"/>
                <a:ext cx="723905" cy="3333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49170" name="14 Grupo"/>
              <p:cNvGrpSpPr>
                <a:grpSpLocks/>
              </p:cNvGrpSpPr>
              <p:nvPr/>
            </p:nvGrpSpPr>
            <p:grpSpPr bwMode="auto">
              <a:xfrm>
                <a:off x="7358082" y="4071942"/>
                <a:ext cx="857256" cy="714380"/>
                <a:chOff x="5715008" y="4000504"/>
                <a:chExt cx="857256" cy="714380"/>
              </a:xfrm>
            </p:grpSpPr>
            <p:sp>
              <p:nvSpPr>
                <p:cNvPr id="34" name="33 Elipse"/>
                <p:cNvSpPr/>
                <p:nvPr/>
              </p:nvSpPr>
              <p:spPr>
                <a:xfrm>
                  <a:off x="5715008" y="4000504"/>
                  <a:ext cx="857256" cy="714380"/>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sp>
              <p:nvSpPr>
                <p:cNvPr id="35" name="34 Elipse"/>
                <p:cNvSpPr/>
                <p:nvPr/>
              </p:nvSpPr>
              <p:spPr>
                <a:xfrm>
                  <a:off x="5786445" y="4071941"/>
                  <a:ext cx="714380" cy="571504"/>
                </a:xfrm>
                <a:prstGeom prst="ellipse">
                  <a:avLst/>
                </a:prstGeom>
                <a:solidFill>
                  <a:schemeClr val="tx2"/>
                </a:solidFill>
                <a:ln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grpSp>
        </p:grpSp>
        <p:grpSp>
          <p:nvGrpSpPr>
            <p:cNvPr id="49161" name="39 Grupo"/>
            <p:cNvGrpSpPr>
              <a:grpSpLocks/>
            </p:cNvGrpSpPr>
            <p:nvPr/>
          </p:nvGrpSpPr>
          <p:grpSpPr bwMode="auto">
            <a:xfrm>
              <a:off x="5715000" y="5143500"/>
              <a:ext cx="2286000" cy="642938"/>
              <a:chOff x="5715008" y="5143512"/>
              <a:chExt cx="2286016" cy="642942"/>
            </a:xfrm>
          </p:grpSpPr>
          <p:pic>
            <p:nvPicPr>
              <p:cNvPr id="491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8" y="5143512"/>
                <a:ext cx="847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24 Conector recto de flecha"/>
              <p:cNvCxnSpPr/>
              <p:nvPr/>
            </p:nvCxnSpPr>
            <p:spPr>
              <a:xfrm rot="10800000">
                <a:off x="6500827" y="5429264"/>
                <a:ext cx="857256" cy="1588"/>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49165" name="19 Grupo"/>
              <p:cNvGrpSpPr>
                <a:grpSpLocks/>
              </p:cNvGrpSpPr>
              <p:nvPr/>
            </p:nvGrpSpPr>
            <p:grpSpPr bwMode="auto">
              <a:xfrm>
                <a:off x="7286644" y="5214950"/>
                <a:ext cx="714380" cy="571504"/>
                <a:chOff x="4786314" y="5000636"/>
                <a:chExt cx="714380" cy="571504"/>
              </a:xfrm>
            </p:grpSpPr>
            <p:sp>
              <p:nvSpPr>
                <p:cNvPr id="37" name="36 Elipse"/>
                <p:cNvSpPr/>
                <p:nvPr/>
              </p:nvSpPr>
              <p:spPr>
                <a:xfrm>
                  <a:off x="4929190" y="5072073"/>
                  <a:ext cx="428628" cy="428628"/>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a:p>
              </p:txBody>
            </p:sp>
            <p:cxnSp>
              <p:nvCxnSpPr>
                <p:cNvPr id="38" name="37 Conector recto"/>
                <p:cNvCxnSpPr/>
                <p:nvPr/>
              </p:nvCxnSpPr>
              <p:spPr>
                <a:xfrm rot="10800000" flipV="1">
                  <a:off x="4786314" y="5000636"/>
                  <a:ext cx="714380" cy="571504"/>
                </a:xfrm>
                <a:prstGeom prst="line">
                  <a:avLst/>
                </a:prstGeom>
              </p:spPr>
              <p:style>
                <a:lnRef idx="3">
                  <a:schemeClr val="dk1"/>
                </a:lnRef>
                <a:fillRef idx="0">
                  <a:schemeClr val="dk1"/>
                </a:fillRef>
                <a:effectRef idx="2">
                  <a:schemeClr val="dk1"/>
                </a:effectRef>
                <a:fontRef idx="minor">
                  <a:schemeClr val="tx1"/>
                </a:fontRef>
              </p:style>
            </p:cxnSp>
          </p:grpSp>
        </p:grpSp>
        <p:sp>
          <p:nvSpPr>
            <p:cNvPr id="49162" name="40 CuadroTexto"/>
            <p:cNvSpPr txBox="1">
              <a:spLocks noChangeArrowheads="1"/>
            </p:cNvSpPr>
            <p:nvPr/>
          </p:nvSpPr>
          <p:spPr bwMode="auto">
            <a:xfrm>
              <a:off x="6572250" y="3000375"/>
              <a:ext cx="714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NO</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dissolve">
                                      <p:cBhvr>
                                        <p:cTn id="12" dur="500"/>
                                        <p:tgtEl>
                                          <p:spTgt spid="30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Título"/>
          <p:cNvSpPr>
            <a:spLocks noGrp="1"/>
          </p:cNvSpPr>
          <p:nvPr>
            <p:ph type="title"/>
          </p:nvPr>
        </p:nvSpPr>
        <p:spPr/>
        <p:txBody>
          <a:bodyPr/>
          <a:lstStyle/>
          <a:p>
            <a:r>
              <a:rPr lang="es-AR" altLang="es-ES"/>
              <a:t>DEMORAS O RETARDOS</a:t>
            </a:r>
          </a:p>
        </p:txBody>
      </p:sp>
      <p:sp>
        <p:nvSpPr>
          <p:cNvPr id="3" name="2 Marcador de contenido"/>
          <p:cNvSpPr>
            <a:spLocks noGrp="1"/>
          </p:cNvSpPr>
          <p:nvPr>
            <p:ph idx="1"/>
          </p:nvPr>
        </p:nvSpPr>
        <p:spPr>
          <a:xfrm>
            <a:off x="609600" y="1600200"/>
            <a:ext cx="7924800" cy="2116138"/>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lgn="just">
              <a:buFont typeface="Wingdings" panose="05000000000000000000" pitchFamily="2" charset="2"/>
              <a:buNone/>
              <a:defRPr/>
            </a:pPr>
            <a:r>
              <a:rPr lang="es-AR" sz="2400" dirty="0">
                <a:solidFill>
                  <a:schemeClr val="tx1"/>
                </a:solidFill>
              </a:rPr>
              <a:t>Al construir el diagrama causal de un sistema debe considerarse que la relación causal que liga a dos variables puede implicar una transmisión para la que se requiera el transcurso del tiempo. Se está entonces en presencia de un </a:t>
            </a:r>
            <a:r>
              <a:rPr lang="es-AR" sz="2400" b="1" i="1" dirty="0">
                <a:solidFill>
                  <a:schemeClr val="tx1"/>
                </a:solidFill>
              </a:rPr>
              <a:t>retardo</a:t>
            </a:r>
            <a:r>
              <a:rPr lang="es-AR" sz="2400" dirty="0">
                <a:solidFill>
                  <a:schemeClr val="tx1"/>
                </a:solidFill>
              </a:rPr>
              <a:t> (retraso o demora).  </a:t>
            </a:r>
          </a:p>
        </p:txBody>
      </p:sp>
      <p:sp>
        <p:nvSpPr>
          <p:cNvPr id="5" name="2 Marcador de contenido"/>
          <p:cNvSpPr txBox="1">
            <a:spLocks/>
          </p:cNvSpPr>
          <p:nvPr/>
        </p:nvSpPr>
        <p:spPr bwMode="auto">
          <a:xfrm>
            <a:off x="611188" y="3933825"/>
            <a:ext cx="7924800" cy="208756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p>
            <a:pPr algn="just">
              <a:spcBef>
                <a:spcPct val="20000"/>
              </a:spcBef>
              <a:buClr>
                <a:schemeClr val="hlink"/>
              </a:buClr>
              <a:buSzPct val="80000"/>
              <a:buFont typeface="Wingdings" pitchFamily="2" charset="2"/>
              <a:buNone/>
              <a:defRPr/>
            </a:pPr>
            <a:r>
              <a:rPr lang="es-AR" sz="2400" kern="0" dirty="0">
                <a:solidFill>
                  <a:schemeClr val="tx1"/>
                </a:solidFill>
              </a:rPr>
              <a:t>Se necesita un cierto tiempo para formarse una idea sobre la situación real de un determinado problema antes de tomar una decisión con respecto al mismo. Por otra parte, una vez tomada una decisión debe transcurrir algún tiempo hasta que se observen los efectos </a:t>
            </a:r>
            <a:endParaRPr lang="es-AR" sz="3200" kern="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Título"/>
          <p:cNvSpPr>
            <a:spLocks noGrp="1"/>
          </p:cNvSpPr>
          <p:nvPr>
            <p:ph type="title"/>
          </p:nvPr>
        </p:nvSpPr>
        <p:spPr/>
        <p:txBody>
          <a:bodyPr/>
          <a:lstStyle/>
          <a:p>
            <a:r>
              <a:rPr lang="es-AR" altLang="es-ES"/>
              <a:t>RETARDOS O DEMORAS</a:t>
            </a:r>
          </a:p>
        </p:txBody>
      </p:sp>
      <p:grpSp>
        <p:nvGrpSpPr>
          <p:cNvPr id="3" name="Group 2"/>
          <p:cNvGrpSpPr>
            <a:grpSpLocks/>
          </p:cNvGrpSpPr>
          <p:nvPr/>
        </p:nvGrpSpPr>
        <p:grpSpPr bwMode="auto">
          <a:xfrm>
            <a:off x="827088" y="2636838"/>
            <a:ext cx="4105275" cy="3240087"/>
            <a:chOff x="1398" y="8611"/>
            <a:chExt cx="5872" cy="2743"/>
          </a:xfrm>
        </p:grpSpPr>
        <p:grpSp>
          <p:nvGrpSpPr>
            <p:cNvPr id="51212" name="Group 3"/>
            <p:cNvGrpSpPr>
              <a:grpSpLocks/>
            </p:cNvGrpSpPr>
            <p:nvPr/>
          </p:nvGrpSpPr>
          <p:grpSpPr bwMode="auto">
            <a:xfrm>
              <a:off x="1398" y="8611"/>
              <a:ext cx="4479" cy="2235"/>
              <a:chOff x="1359" y="5115"/>
              <a:chExt cx="3675" cy="2235"/>
            </a:xfrm>
          </p:grpSpPr>
          <p:cxnSp>
            <p:nvCxnSpPr>
              <p:cNvPr id="51221" name="AutoShape 4"/>
              <p:cNvCxnSpPr>
                <a:cxnSpLocks noChangeShapeType="1"/>
              </p:cNvCxnSpPr>
              <p:nvPr/>
            </p:nvCxnSpPr>
            <p:spPr bwMode="auto">
              <a:xfrm flipH="1">
                <a:off x="1359" y="5115"/>
                <a:ext cx="0" cy="2235"/>
              </a:xfrm>
              <a:prstGeom prst="straightConnector1">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cxnSp>
            <p:nvCxnSpPr>
              <p:cNvPr id="51222" name="AutoShape 5"/>
              <p:cNvCxnSpPr>
                <a:cxnSpLocks noChangeShapeType="1"/>
              </p:cNvCxnSpPr>
              <p:nvPr/>
            </p:nvCxnSpPr>
            <p:spPr bwMode="auto">
              <a:xfrm flipH="1">
                <a:off x="1359" y="7350"/>
                <a:ext cx="3675" cy="0"/>
              </a:xfrm>
              <a:prstGeom prst="straightConnector1">
                <a:avLst/>
              </a:prstGeom>
              <a:noFill/>
              <a:ln w="9525">
                <a:solidFill>
                  <a:srgbClr val="000000"/>
                </a:solidFill>
                <a:round/>
                <a:headEnd type="stealth" w="med" len="med"/>
                <a:tailEnd/>
              </a:ln>
              <a:extLst>
                <a:ext uri="{909E8E84-426E-40DD-AFC4-6F175D3DCCD1}">
                  <a14:hiddenFill xmlns:a14="http://schemas.microsoft.com/office/drawing/2010/main">
                    <a:noFill/>
                  </a14:hiddenFill>
                </a:ext>
              </a:extLst>
            </p:spPr>
          </p:cxnSp>
        </p:grpSp>
        <p:sp>
          <p:nvSpPr>
            <p:cNvPr id="51213" name="Text Box 6"/>
            <p:cNvSpPr txBox="1">
              <a:spLocks noChangeArrowheads="1"/>
            </p:cNvSpPr>
            <p:nvPr/>
          </p:nvSpPr>
          <p:spPr bwMode="auto">
            <a:xfrm>
              <a:off x="5380" y="10962"/>
              <a:ext cx="189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800" i="1">
                  <a:latin typeface="Calibri" panose="020F0502020204030204" pitchFamily="34" charset="0"/>
                </a:rPr>
                <a:t>Tiempo</a:t>
              </a:r>
              <a:endParaRPr lang="es-AR" altLang="es-ES" sz="1800"/>
            </a:p>
          </p:txBody>
        </p:sp>
        <p:grpSp>
          <p:nvGrpSpPr>
            <p:cNvPr id="51214" name="Group 7"/>
            <p:cNvGrpSpPr>
              <a:grpSpLocks/>
            </p:cNvGrpSpPr>
            <p:nvPr/>
          </p:nvGrpSpPr>
          <p:grpSpPr bwMode="auto">
            <a:xfrm>
              <a:off x="1419" y="9262"/>
              <a:ext cx="3975" cy="737"/>
              <a:chOff x="1419" y="9262"/>
              <a:chExt cx="3975" cy="737"/>
            </a:xfrm>
          </p:grpSpPr>
          <p:cxnSp>
            <p:nvCxnSpPr>
              <p:cNvPr id="51218" name="AutoShape 8"/>
              <p:cNvCxnSpPr>
                <a:cxnSpLocks noChangeShapeType="1"/>
              </p:cNvCxnSpPr>
              <p:nvPr/>
            </p:nvCxnSpPr>
            <p:spPr bwMode="auto">
              <a:xfrm flipV="1">
                <a:off x="1419" y="9262"/>
                <a:ext cx="1254" cy="0"/>
              </a:xfrm>
              <a:prstGeom prst="straightConnector1">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51219" name="AutoShape 9"/>
              <p:cNvCxnSpPr>
                <a:cxnSpLocks noChangeShapeType="1"/>
              </p:cNvCxnSpPr>
              <p:nvPr/>
            </p:nvCxnSpPr>
            <p:spPr bwMode="auto">
              <a:xfrm flipV="1">
                <a:off x="2673" y="9988"/>
                <a:ext cx="2721" cy="0"/>
              </a:xfrm>
              <a:prstGeom prst="straightConnector1">
                <a:avLst/>
              </a:prstGeom>
              <a:noFill/>
              <a:ln w="6350">
                <a:solidFill>
                  <a:srgbClr val="000000"/>
                </a:solidFill>
                <a:round/>
                <a:headEnd/>
                <a:tailEnd/>
              </a:ln>
              <a:extLst>
                <a:ext uri="{909E8E84-426E-40DD-AFC4-6F175D3DCCD1}">
                  <a14:hiddenFill xmlns:a14="http://schemas.microsoft.com/office/drawing/2010/main">
                    <a:noFill/>
                  </a14:hiddenFill>
                </a:ext>
              </a:extLst>
            </p:spPr>
          </p:cxnSp>
          <p:cxnSp>
            <p:nvCxnSpPr>
              <p:cNvPr id="51220" name="AutoShape 10"/>
              <p:cNvCxnSpPr>
                <a:cxnSpLocks noChangeShapeType="1"/>
              </p:cNvCxnSpPr>
              <p:nvPr/>
            </p:nvCxnSpPr>
            <p:spPr bwMode="auto">
              <a:xfrm rot="16200000" flipV="1">
                <a:off x="2304" y="9631"/>
                <a:ext cx="737" cy="0"/>
              </a:xfrm>
              <a:prstGeom prst="straightConnector1">
                <a:avLst/>
              </a:prstGeom>
              <a:noFill/>
              <a:ln w="6350">
                <a:solidFill>
                  <a:srgbClr val="000000"/>
                </a:solidFill>
                <a:round/>
                <a:headEnd/>
                <a:tailEnd/>
              </a:ln>
              <a:extLst>
                <a:ext uri="{909E8E84-426E-40DD-AFC4-6F175D3DCCD1}">
                  <a14:hiddenFill xmlns:a14="http://schemas.microsoft.com/office/drawing/2010/main">
                    <a:noFill/>
                  </a14:hiddenFill>
                </a:ext>
              </a:extLst>
            </p:spPr>
          </p:cxnSp>
        </p:grpSp>
        <p:sp>
          <p:nvSpPr>
            <p:cNvPr id="51215" name="Text Box 11"/>
            <p:cNvSpPr txBox="1">
              <a:spLocks noChangeArrowheads="1"/>
            </p:cNvSpPr>
            <p:nvPr/>
          </p:nvSpPr>
          <p:spPr bwMode="auto">
            <a:xfrm>
              <a:off x="3813" y="9692"/>
              <a:ext cx="189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800" i="1">
                  <a:latin typeface="Calibri" panose="020F0502020204030204" pitchFamily="34" charset="0"/>
                </a:rPr>
                <a:t>Precio</a:t>
              </a:r>
              <a:endParaRPr lang="es-AR" altLang="es-ES" sz="1800"/>
            </a:p>
          </p:txBody>
        </p:sp>
        <p:sp>
          <p:nvSpPr>
            <p:cNvPr id="51216" name="Freeform 12"/>
            <p:cNvSpPr>
              <a:spLocks/>
            </p:cNvSpPr>
            <p:nvPr/>
          </p:nvSpPr>
          <p:spPr bwMode="auto">
            <a:xfrm>
              <a:off x="1405" y="8971"/>
              <a:ext cx="4136" cy="870"/>
            </a:xfrm>
            <a:custGeom>
              <a:avLst/>
              <a:gdLst>
                <a:gd name="T0" fmla="*/ 0 w 4136"/>
                <a:gd name="T1" fmla="*/ 867 h 870"/>
                <a:gd name="T2" fmla="*/ 980 w 4136"/>
                <a:gd name="T3" fmla="*/ 856 h 870"/>
                <a:gd name="T4" fmla="*/ 1463 w 4136"/>
                <a:gd name="T5" fmla="*/ 821 h 870"/>
                <a:gd name="T6" fmla="*/ 1567 w 4136"/>
                <a:gd name="T7" fmla="*/ 786 h 870"/>
                <a:gd name="T8" fmla="*/ 1636 w 4136"/>
                <a:gd name="T9" fmla="*/ 752 h 870"/>
                <a:gd name="T10" fmla="*/ 1751 w 4136"/>
                <a:gd name="T11" fmla="*/ 683 h 870"/>
                <a:gd name="T12" fmla="*/ 1809 w 4136"/>
                <a:gd name="T13" fmla="*/ 637 h 870"/>
                <a:gd name="T14" fmla="*/ 1890 w 4136"/>
                <a:gd name="T15" fmla="*/ 545 h 870"/>
                <a:gd name="T16" fmla="*/ 1982 w 4136"/>
                <a:gd name="T17" fmla="*/ 464 h 870"/>
                <a:gd name="T18" fmla="*/ 2039 w 4136"/>
                <a:gd name="T19" fmla="*/ 395 h 870"/>
                <a:gd name="T20" fmla="*/ 2109 w 4136"/>
                <a:gd name="T21" fmla="*/ 349 h 870"/>
                <a:gd name="T22" fmla="*/ 2143 w 4136"/>
                <a:gd name="T23" fmla="*/ 326 h 870"/>
                <a:gd name="T24" fmla="*/ 2235 w 4136"/>
                <a:gd name="T25" fmla="*/ 233 h 870"/>
                <a:gd name="T26" fmla="*/ 2304 w 4136"/>
                <a:gd name="T27" fmla="*/ 187 h 870"/>
                <a:gd name="T28" fmla="*/ 2339 w 4136"/>
                <a:gd name="T29" fmla="*/ 153 h 870"/>
                <a:gd name="T30" fmla="*/ 2408 w 4136"/>
                <a:gd name="T31" fmla="*/ 107 h 870"/>
                <a:gd name="T32" fmla="*/ 2754 w 4136"/>
                <a:gd name="T33" fmla="*/ 26 h 870"/>
                <a:gd name="T34" fmla="*/ 3652 w 4136"/>
                <a:gd name="T35" fmla="*/ 72 h 870"/>
                <a:gd name="T36" fmla="*/ 4136 w 4136"/>
                <a:gd name="T37" fmla="*/ 61 h 8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36"/>
                <a:gd name="T58" fmla="*/ 0 h 870"/>
                <a:gd name="T59" fmla="*/ 4136 w 4136"/>
                <a:gd name="T60" fmla="*/ 870 h 87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36" h="870">
                  <a:moveTo>
                    <a:pt x="0" y="867"/>
                  </a:moveTo>
                  <a:cubicBezTo>
                    <a:pt x="328" y="858"/>
                    <a:pt x="653" y="870"/>
                    <a:pt x="980" y="856"/>
                  </a:cubicBezTo>
                  <a:cubicBezTo>
                    <a:pt x="1141" y="837"/>
                    <a:pt x="1301" y="829"/>
                    <a:pt x="1463" y="821"/>
                  </a:cubicBezTo>
                  <a:cubicBezTo>
                    <a:pt x="1498" y="810"/>
                    <a:pt x="1534" y="803"/>
                    <a:pt x="1567" y="786"/>
                  </a:cubicBezTo>
                  <a:cubicBezTo>
                    <a:pt x="1649" y="745"/>
                    <a:pt x="1557" y="777"/>
                    <a:pt x="1636" y="752"/>
                  </a:cubicBezTo>
                  <a:cubicBezTo>
                    <a:pt x="1675" y="722"/>
                    <a:pt x="1705" y="698"/>
                    <a:pt x="1751" y="683"/>
                  </a:cubicBezTo>
                  <a:cubicBezTo>
                    <a:pt x="1769" y="666"/>
                    <a:pt x="1793" y="656"/>
                    <a:pt x="1809" y="637"/>
                  </a:cubicBezTo>
                  <a:cubicBezTo>
                    <a:pt x="1901" y="531"/>
                    <a:pt x="1813" y="596"/>
                    <a:pt x="1890" y="545"/>
                  </a:cubicBezTo>
                  <a:cubicBezTo>
                    <a:pt x="1928" y="487"/>
                    <a:pt x="1901" y="518"/>
                    <a:pt x="1982" y="464"/>
                  </a:cubicBezTo>
                  <a:cubicBezTo>
                    <a:pt x="2066" y="408"/>
                    <a:pt x="1973" y="452"/>
                    <a:pt x="2039" y="395"/>
                  </a:cubicBezTo>
                  <a:cubicBezTo>
                    <a:pt x="2060" y="377"/>
                    <a:pt x="2086" y="364"/>
                    <a:pt x="2109" y="349"/>
                  </a:cubicBezTo>
                  <a:cubicBezTo>
                    <a:pt x="2120" y="341"/>
                    <a:pt x="2143" y="326"/>
                    <a:pt x="2143" y="326"/>
                  </a:cubicBezTo>
                  <a:cubicBezTo>
                    <a:pt x="2167" y="290"/>
                    <a:pt x="2201" y="260"/>
                    <a:pt x="2235" y="233"/>
                  </a:cubicBezTo>
                  <a:cubicBezTo>
                    <a:pt x="2257" y="216"/>
                    <a:pt x="2284" y="206"/>
                    <a:pt x="2304" y="187"/>
                  </a:cubicBezTo>
                  <a:cubicBezTo>
                    <a:pt x="2316" y="176"/>
                    <a:pt x="2326" y="163"/>
                    <a:pt x="2339" y="153"/>
                  </a:cubicBezTo>
                  <a:cubicBezTo>
                    <a:pt x="2361" y="136"/>
                    <a:pt x="2408" y="107"/>
                    <a:pt x="2408" y="107"/>
                  </a:cubicBezTo>
                  <a:cubicBezTo>
                    <a:pt x="2479" y="0"/>
                    <a:pt x="2646" y="31"/>
                    <a:pt x="2754" y="26"/>
                  </a:cubicBezTo>
                  <a:cubicBezTo>
                    <a:pt x="3071" y="34"/>
                    <a:pt x="3342" y="61"/>
                    <a:pt x="3652" y="72"/>
                  </a:cubicBezTo>
                  <a:cubicBezTo>
                    <a:pt x="3830" y="16"/>
                    <a:pt x="3675" y="61"/>
                    <a:pt x="4136" y="61"/>
                  </a:cubicBezTo>
                </a:path>
              </a:pathLst>
            </a:custGeom>
            <a:noFill/>
            <a:ln w="9525">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51217" name="Text Box 13"/>
            <p:cNvSpPr txBox="1">
              <a:spLocks noChangeArrowheads="1"/>
            </p:cNvSpPr>
            <p:nvPr/>
          </p:nvSpPr>
          <p:spPr bwMode="auto">
            <a:xfrm>
              <a:off x="3813" y="8690"/>
              <a:ext cx="189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800" i="1">
                  <a:latin typeface="Calibri" panose="020F0502020204030204" pitchFamily="34" charset="0"/>
                </a:rPr>
                <a:t>Venta</a:t>
              </a:r>
              <a:endParaRPr lang="es-AR" altLang="es-ES" sz="1800"/>
            </a:p>
          </p:txBody>
        </p:sp>
      </p:grpSp>
      <p:sp>
        <p:nvSpPr>
          <p:cNvPr id="17" name="16 CuadroTexto"/>
          <p:cNvSpPr txBox="1"/>
          <p:nvPr/>
        </p:nvSpPr>
        <p:spPr>
          <a:xfrm>
            <a:off x="755650" y="1628775"/>
            <a:ext cx="7129463" cy="9239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s-AR" i="1" dirty="0"/>
              <a:t>Ejemplo:</a:t>
            </a:r>
            <a:endParaRPr lang="es-AR" dirty="0"/>
          </a:p>
          <a:p>
            <a:pPr eaLnBrk="1" hangingPunct="1">
              <a:defRPr/>
            </a:pPr>
            <a:r>
              <a:rPr lang="es-AR" i="1" dirty="0"/>
              <a:t>	Si baja el precio de las manzanas </a:t>
            </a:r>
            <a:r>
              <a:rPr lang="es-AR" i="1" dirty="0">
                <a:sym typeface="Symbol"/>
              </a:rPr>
              <a:t></a:t>
            </a:r>
            <a:r>
              <a:rPr lang="es-AR" i="1" dirty="0"/>
              <a:t> aumentará el número de manzanas vendidas. Pero esto no será instantáneo.</a:t>
            </a:r>
            <a:r>
              <a:rPr lang="es-AR" dirty="0"/>
              <a:t> </a:t>
            </a:r>
          </a:p>
        </p:txBody>
      </p:sp>
      <p:grpSp>
        <p:nvGrpSpPr>
          <p:cNvPr id="7" name="Group 14"/>
          <p:cNvGrpSpPr>
            <a:grpSpLocks/>
          </p:cNvGrpSpPr>
          <p:nvPr/>
        </p:nvGrpSpPr>
        <p:grpSpPr bwMode="auto">
          <a:xfrm>
            <a:off x="4067175" y="4005263"/>
            <a:ext cx="4645025" cy="987425"/>
            <a:chOff x="2281" y="3650"/>
            <a:chExt cx="7832" cy="1555"/>
          </a:xfrm>
        </p:grpSpPr>
        <p:cxnSp>
          <p:nvCxnSpPr>
            <p:cNvPr id="51208" name="AutoShape 15"/>
            <p:cNvCxnSpPr>
              <a:cxnSpLocks noChangeShapeType="1"/>
            </p:cNvCxnSpPr>
            <p:nvPr/>
          </p:nvCxnSpPr>
          <p:spPr bwMode="auto">
            <a:xfrm>
              <a:off x="3203" y="4424"/>
              <a:ext cx="5425" cy="0"/>
            </a:xfrm>
            <a:prstGeom prst="straightConnector1">
              <a:avLst/>
            </a:prstGeom>
            <a:noFill/>
            <a:ln w="6350">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51209" name="Rectangle 16"/>
            <p:cNvSpPr>
              <a:spLocks noChangeArrowheads="1"/>
            </p:cNvSpPr>
            <p:nvPr/>
          </p:nvSpPr>
          <p:spPr bwMode="auto">
            <a:xfrm>
              <a:off x="5385" y="3650"/>
              <a:ext cx="507" cy="15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1210" name="Text Box 17"/>
            <p:cNvSpPr txBox="1">
              <a:spLocks noChangeArrowheads="1"/>
            </p:cNvSpPr>
            <p:nvPr/>
          </p:nvSpPr>
          <p:spPr bwMode="auto">
            <a:xfrm>
              <a:off x="2281" y="4079"/>
              <a:ext cx="1785"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i="1">
                  <a:latin typeface="Calibri" panose="020F0502020204030204" pitchFamily="34" charset="0"/>
                </a:rPr>
                <a:t>Precio de la manzana</a:t>
              </a:r>
              <a:endParaRPr lang="es-AR" altLang="es-ES" sz="1600"/>
            </a:p>
          </p:txBody>
        </p:sp>
        <p:sp>
          <p:nvSpPr>
            <p:cNvPr id="51211" name="Text Box 18"/>
            <p:cNvSpPr txBox="1">
              <a:spLocks noChangeArrowheads="1"/>
            </p:cNvSpPr>
            <p:nvPr/>
          </p:nvSpPr>
          <p:spPr bwMode="auto">
            <a:xfrm>
              <a:off x="8328" y="4055"/>
              <a:ext cx="1785"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i="1">
                  <a:latin typeface="Calibri" panose="020F0502020204030204" pitchFamily="34" charset="0"/>
                </a:rPr>
                <a:t>N° de manzanas vendidas</a:t>
              </a:r>
              <a:endParaRPr lang="es-AR" altLang="es-ES" sz="1600"/>
            </a:p>
          </p:txBody>
        </p:sp>
      </p:grpSp>
      <p:sp>
        <p:nvSpPr>
          <p:cNvPr id="23" name="22 CuadroTexto"/>
          <p:cNvSpPr txBox="1"/>
          <p:nvPr/>
        </p:nvSpPr>
        <p:spPr>
          <a:xfrm>
            <a:off x="900113" y="5795963"/>
            <a:ext cx="7272337" cy="36988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es-AR" dirty="0"/>
              <a:t>Para los </a:t>
            </a:r>
            <a:r>
              <a:rPr lang="es-AR" dirty="0" err="1"/>
              <a:t>microprocesos</a:t>
            </a:r>
            <a:r>
              <a:rPr lang="es-AR" dirty="0"/>
              <a:t> los retrasos se convierten en pausas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Título"/>
          <p:cNvSpPr>
            <a:spLocks noGrp="1"/>
          </p:cNvSpPr>
          <p:nvPr>
            <p:ph type="title"/>
          </p:nvPr>
        </p:nvSpPr>
        <p:spPr/>
        <p:txBody>
          <a:bodyPr/>
          <a:lstStyle/>
          <a:p>
            <a:r>
              <a:rPr lang="es-AR" altLang="es-ES"/>
              <a:t>RETRASOS O DEMORAS</a:t>
            </a:r>
          </a:p>
        </p:txBody>
      </p:sp>
      <p:grpSp>
        <p:nvGrpSpPr>
          <p:cNvPr id="3" name="Group 2"/>
          <p:cNvGrpSpPr>
            <a:grpSpLocks/>
          </p:cNvGrpSpPr>
          <p:nvPr/>
        </p:nvGrpSpPr>
        <p:grpSpPr bwMode="auto">
          <a:xfrm>
            <a:off x="611188" y="1341438"/>
            <a:ext cx="7848600" cy="3700462"/>
            <a:chOff x="1659" y="7944"/>
            <a:chExt cx="9049" cy="4059"/>
          </a:xfrm>
        </p:grpSpPr>
        <p:grpSp>
          <p:nvGrpSpPr>
            <p:cNvPr id="52230" name="Group 3"/>
            <p:cNvGrpSpPr>
              <a:grpSpLocks/>
            </p:cNvGrpSpPr>
            <p:nvPr/>
          </p:nvGrpSpPr>
          <p:grpSpPr bwMode="auto">
            <a:xfrm>
              <a:off x="1659" y="7944"/>
              <a:ext cx="9049" cy="3771"/>
              <a:chOff x="1659" y="7944"/>
              <a:chExt cx="9049" cy="3771"/>
            </a:xfrm>
          </p:grpSpPr>
          <p:grpSp>
            <p:nvGrpSpPr>
              <p:cNvPr id="52232" name="Group 4"/>
              <p:cNvGrpSpPr>
                <a:grpSpLocks/>
              </p:cNvGrpSpPr>
              <p:nvPr/>
            </p:nvGrpSpPr>
            <p:grpSpPr bwMode="auto">
              <a:xfrm>
                <a:off x="1659" y="8246"/>
                <a:ext cx="4233" cy="3469"/>
                <a:chOff x="1659" y="8246"/>
                <a:chExt cx="4233" cy="3469"/>
              </a:xfrm>
            </p:grpSpPr>
            <p:grpSp>
              <p:nvGrpSpPr>
                <p:cNvPr id="52248" name="Group 5"/>
                <p:cNvGrpSpPr>
                  <a:grpSpLocks/>
                </p:cNvGrpSpPr>
                <p:nvPr/>
              </p:nvGrpSpPr>
              <p:grpSpPr bwMode="auto">
                <a:xfrm>
                  <a:off x="1659" y="8375"/>
                  <a:ext cx="4233" cy="3340"/>
                  <a:chOff x="1659" y="8375"/>
                  <a:chExt cx="4233" cy="3340"/>
                </a:xfrm>
              </p:grpSpPr>
              <p:cxnSp>
                <p:nvCxnSpPr>
                  <p:cNvPr id="52253" name="AutoShape 6"/>
                  <p:cNvCxnSpPr>
                    <a:cxnSpLocks noChangeShapeType="1"/>
                  </p:cNvCxnSpPr>
                  <p:nvPr/>
                </p:nvCxnSpPr>
                <p:spPr bwMode="auto">
                  <a:xfrm flipV="1">
                    <a:off x="1659" y="8375"/>
                    <a:ext cx="0" cy="2753"/>
                  </a:xfrm>
                  <a:prstGeom prst="straightConnector1">
                    <a:avLst/>
                  </a:prstGeom>
                  <a:noFill/>
                  <a:ln w="6350">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2254" name="AutoShape 7"/>
                  <p:cNvCxnSpPr>
                    <a:cxnSpLocks noChangeShapeType="1"/>
                  </p:cNvCxnSpPr>
                  <p:nvPr/>
                </p:nvCxnSpPr>
                <p:spPr bwMode="auto">
                  <a:xfrm rot="5400000" flipV="1">
                    <a:off x="3502" y="9285"/>
                    <a:ext cx="0" cy="3685"/>
                  </a:xfrm>
                  <a:prstGeom prst="straightConnector1">
                    <a:avLst/>
                  </a:prstGeom>
                  <a:noFill/>
                  <a:ln w="6350">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52255" name="Text Box 8"/>
                  <p:cNvSpPr txBox="1">
                    <a:spLocks noChangeArrowheads="1"/>
                  </p:cNvSpPr>
                  <p:nvPr/>
                </p:nvSpPr>
                <p:spPr bwMode="auto">
                  <a:xfrm>
                    <a:off x="4735" y="11128"/>
                    <a:ext cx="1157"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400" i="1">
                        <a:latin typeface="Calibri" panose="020F0502020204030204" pitchFamily="34" charset="0"/>
                      </a:rPr>
                      <a:t>Tiempo</a:t>
                    </a:r>
                    <a:endParaRPr lang="es-AR" altLang="es-ES" sz="1400"/>
                  </a:p>
                </p:txBody>
              </p:sp>
            </p:grpSp>
            <p:sp>
              <p:nvSpPr>
                <p:cNvPr id="52249" name="Rectangle 9"/>
                <p:cNvSpPr>
                  <a:spLocks noChangeArrowheads="1"/>
                </p:cNvSpPr>
                <p:nvPr/>
              </p:nvSpPr>
              <p:spPr bwMode="auto">
                <a:xfrm>
                  <a:off x="2153" y="9137"/>
                  <a:ext cx="242" cy="1984"/>
                </a:xfrm>
                <a:prstGeom prst="rect">
                  <a:avLst/>
                </a:prstGeom>
                <a:solidFill>
                  <a:schemeClr val="accent2"/>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400"/>
                </a:p>
              </p:txBody>
            </p:sp>
            <p:sp>
              <p:nvSpPr>
                <p:cNvPr id="52250" name="Rectangle 10"/>
                <p:cNvSpPr>
                  <a:spLocks noChangeArrowheads="1"/>
                </p:cNvSpPr>
                <p:nvPr/>
              </p:nvSpPr>
              <p:spPr bwMode="auto">
                <a:xfrm>
                  <a:off x="3213" y="9144"/>
                  <a:ext cx="242" cy="1984"/>
                </a:xfrm>
                <a:prstGeom prst="rect">
                  <a:avLst/>
                </a:prstGeom>
                <a:solidFill>
                  <a:srgbClr val="FFC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400"/>
                </a:p>
              </p:txBody>
            </p:sp>
            <p:sp>
              <p:nvSpPr>
                <p:cNvPr id="52251" name="Text Box 11"/>
                <p:cNvSpPr txBox="1">
                  <a:spLocks noChangeArrowheads="1"/>
                </p:cNvSpPr>
                <p:nvPr/>
              </p:nvSpPr>
              <p:spPr bwMode="auto">
                <a:xfrm>
                  <a:off x="1788" y="8246"/>
                  <a:ext cx="784" cy="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400" i="1">
                      <a:latin typeface="Calibri" panose="020F0502020204030204" pitchFamily="34" charset="0"/>
                    </a:rPr>
                    <a:t>Envío de una carta</a:t>
                  </a:r>
                  <a:endParaRPr lang="es-AR" altLang="es-ES" sz="1400"/>
                </a:p>
              </p:txBody>
            </p:sp>
            <p:sp>
              <p:nvSpPr>
                <p:cNvPr id="52252" name="Text Box 12"/>
                <p:cNvSpPr txBox="1">
                  <a:spLocks noChangeArrowheads="1"/>
                </p:cNvSpPr>
                <p:nvPr/>
              </p:nvSpPr>
              <p:spPr bwMode="auto">
                <a:xfrm>
                  <a:off x="2838" y="8246"/>
                  <a:ext cx="1062" cy="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400" i="1">
                      <a:latin typeface="Calibri" panose="020F0502020204030204" pitchFamily="34" charset="0"/>
                    </a:rPr>
                    <a:t>Recepción de una carta</a:t>
                  </a:r>
                  <a:endParaRPr lang="es-AR" altLang="es-ES" sz="1400"/>
                </a:p>
              </p:txBody>
            </p:sp>
          </p:grpSp>
          <p:grpSp>
            <p:nvGrpSpPr>
              <p:cNvPr id="52233" name="Group 13"/>
              <p:cNvGrpSpPr>
                <a:grpSpLocks/>
              </p:cNvGrpSpPr>
              <p:nvPr/>
            </p:nvGrpSpPr>
            <p:grpSpPr bwMode="auto">
              <a:xfrm>
                <a:off x="6475" y="7944"/>
                <a:ext cx="4233" cy="3759"/>
                <a:chOff x="6475" y="7944"/>
                <a:chExt cx="4233" cy="3759"/>
              </a:xfrm>
            </p:grpSpPr>
            <p:sp>
              <p:nvSpPr>
                <p:cNvPr id="52234" name="Rectangle 14"/>
                <p:cNvSpPr>
                  <a:spLocks noChangeArrowheads="1"/>
                </p:cNvSpPr>
                <p:nvPr/>
              </p:nvSpPr>
              <p:spPr bwMode="auto">
                <a:xfrm>
                  <a:off x="6908" y="8508"/>
                  <a:ext cx="242" cy="2608"/>
                </a:xfrm>
                <a:prstGeom prst="rect">
                  <a:avLst/>
                </a:prstGeom>
                <a:solidFill>
                  <a:schemeClr val="accent2"/>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400"/>
                </a:p>
              </p:txBody>
            </p:sp>
            <p:sp>
              <p:nvSpPr>
                <p:cNvPr id="52235" name="Rectangle 15"/>
                <p:cNvSpPr>
                  <a:spLocks noChangeArrowheads="1"/>
                </p:cNvSpPr>
                <p:nvPr/>
              </p:nvSpPr>
              <p:spPr bwMode="auto">
                <a:xfrm>
                  <a:off x="7150" y="10606"/>
                  <a:ext cx="242" cy="510"/>
                </a:xfrm>
                <a:prstGeom prst="rect">
                  <a:avLst/>
                </a:prstGeom>
                <a:solidFill>
                  <a:srgbClr val="FFC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400"/>
                </a:p>
              </p:txBody>
            </p:sp>
            <p:sp>
              <p:nvSpPr>
                <p:cNvPr id="52236" name="Rectangle 16"/>
                <p:cNvSpPr>
                  <a:spLocks noChangeArrowheads="1"/>
                </p:cNvSpPr>
                <p:nvPr/>
              </p:nvSpPr>
              <p:spPr bwMode="auto">
                <a:xfrm flipV="1">
                  <a:off x="7392" y="10379"/>
                  <a:ext cx="242" cy="737"/>
                </a:xfrm>
                <a:prstGeom prst="rect">
                  <a:avLst/>
                </a:prstGeom>
                <a:solidFill>
                  <a:srgbClr val="FFCC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400"/>
                </a:p>
              </p:txBody>
            </p:sp>
            <p:sp>
              <p:nvSpPr>
                <p:cNvPr id="52237" name="Rectangle 17"/>
                <p:cNvSpPr>
                  <a:spLocks noChangeArrowheads="1"/>
                </p:cNvSpPr>
                <p:nvPr/>
              </p:nvSpPr>
              <p:spPr bwMode="auto">
                <a:xfrm>
                  <a:off x="7634" y="8962"/>
                  <a:ext cx="242" cy="2154"/>
                </a:xfrm>
                <a:prstGeom prst="rect">
                  <a:avLst/>
                </a:prstGeom>
                <a:solidFill>
                  <a:srgbClr val="FFCC66"/>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400"/>
                </a:p>
              </p:txBody>
            </p:sp>
            <p:sp>
              <p:nvSpPr>
                <p:cNvPr id="52238" name="Rectangle 18"/>
                <p:cNvSpPr>
                  <a:spLocks noChangeArrowheads="1"/>
                </p:cNvSpPr>
                <p:nvPr/>
              </p:nvSpPr>
              <p:spPr bwMode="auto">
                <a:xfrm flipV="1">
                  <a:off x="8352" y="10096"/>
                  <a:ext cx="242" cy="1020"/>
                </a:xfrm>
                <a:prstGeom prst="rect">
                  <a:avLst/>
                </a:prstGeom>
                <a:solidFill>
                  <a:srgbClr val="FFCC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400"/>
                </a:p>
              </p:txBody>
            </p:sp>
            <p:sp>
              <p:nvSpPr>
                <p:cNvPr id="52239" name="Rectangle 19"/>
                <p:cNvSpPr>
                  <a:spLocks noChangeArrowheads="1"/>
                </p:cNvSpPr>
                <p:nvPr/>
              </p:nvSpPr>
              <p:spPr bwMode="auto">
                <a:xfrm flipV="1">
                  <a:off x="8110" y="9916"/>
                  <a:ext cx="242" cy="1191"/>
                </a:xfrm>
                <a:prstGeom prst="rect">
                  <a:avLst/>
                </a:prstGeom>
                <a:solidFill>
                  <a:srgbClr val="FFCC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400"/>
                </a:p>
              </p:txBody>
            </p:sp>
            <p:grpSp>
              <p:nvGrpSpPr>
                <p:cNvPr id="52240" name="Group 20"/>
                <p:cNvGrpSpPr>
                  <a:grpSpLocks/>
                </p:cNvGrpSpPr>
                <p:nvPr/>
              </p:nvGrpSpPr>
              <p:grpSpPr bwMode="auto">
                <a:xfrm>
                  <a:off x="6475" y="8363"/>
                  <a:ext cx="4233" cy="3340"/>
                  <a:chOff x="1659" y="8375"/>
                  <a:chExt cx="4233" cy="3340"/>
                </a:xfrm>
              </p:grpSpPr>
              <p:cxnSp>
                <p:nvCxnSpPr>
                  <p:cNvPr id="52245" name="AutoShape 21"/>
                  <p:cNvCxnSpPr>
                    <a:cxnSpLocks noChangeShapeType="1"/>
                  </p:cNvCxnSpPr>
                  <p:nvPr/>
                </p:nvCxnSpPr>
                <p:spPr bwMode="auto">
                  <a:xfrm flipV="1">
                    <a:off x="1659" y="8375"/>
                    <a:ext cx="0" cy="2753"/>
                  </a:xfrm>
                  <a:prstGeom prst="straightConnector1">
                    <a:avLst/>
                  </a:prstGeom>
                  <a:noFill/>
                  <a:ln w="6350">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2246" name="AutoShape 22"/>
                  <p:cNvCxnSpPr>
                    <a:cxnSpLocks noChangeShapeType="1"/>
                  </p:cNvCxnSpPr>
                  <p:nvPr/>
                </p:nvCxnSpPr>
                <p:spPr bwMode="auto">
                  <a:xfrm rot="5400000" flipV="1">
                    <a:off x="3502" y="9285"/>
                    <a:ext cx="0" cy="3685"/>
                  </a:xfrm>
                  <a:prstGeom prst="straightConnector1">
                    <a:avLst/>
                  </a:prstGeom>
                  <a:noFill/>
                  <a:ln w="6350">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52247" name="Text Box 23"/>
                  <p:cNvSpPr txBox="1">
                    <a:spLocks noChangeArrowheads="1"/>
                  </p:cNvSpPr>
                  <p:nvPr/>
                </p:nvSpPr>
                <p:spPr bwMode="auto">
                  <a:xfrm>
                    <a:off x="4735" y="11128"/>
                    <a:ext cx="1157"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400" i="1">
                        <a:latin typeface="Calibri" panose="020F0502020204030204" pitchFamily="34" charset="0"/>
                      </a:rPr>
                      <a:t>Tiempo</a:t>
                    </a:r>
                    <a:endParaRPr lang="es-AR" altLang="es-ES" sz="1400"/>
                  </a:p>
                </p:txBody>
              </p:sp>
            </p:grpSp>
            <p:sp>
              <p:nvSpPr>
                <p:cNvPr id="52241" name="Rectangle 24"/>
                <p:cNvSpPr>
                  <a:spLocks noChangeArrowheads="1"/>
                </p:cNvSpPr>
                <p:nvPr/>
              </p:nvSpPr>
              <p:spPr bwMode="auto">
                <a:xfrm flipV="1">
                  <a:off x="7876" y="9412"/>
                  <a:ext cx="242" cy="1704"/>
                </a:xfrm>
                <a:prstGeom prst="rect">
                  <a:avLst/>
                </a:prstGeom>
                <a:solidFill>
                  <a:srgbClr val="FFCC99"/>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400"/>
                </a:p>
              </p:txBody>
            </p:sp>
            <p:sp>
              <p:nvSpPr>
                <p:cNvPr id="52242" name="Rectangle 25"/>
                <p:cNvSpPr>
                  <a:spLocks noChangeArrowheads="1"/>
                </p:cNvSpPr>
                <p:nvPr/>
              </p:nvSpPr>
              <p:spPr bwMode="auto">
                <a:xfrm flipV="1">
                  <a:off x="8601" y="10315"/>
                  <a:ext cx="242" cy="794"/>
                </a:xfrm>
                <a:prstGeom prst="rect">
                  <a:avLst/>
                </a:prstGeom>
                <a:solidFill>
                  <a:srgbClr val="FFCC99"/>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400"/>
                </a:p>
              </p:txBody>
            </p:sp>
            <p:sp>
              <p:nvSpPr>
                <p:cNvPr id="52243" name="Text Box 26"/>
                <p:cNvSpPr txBox="1">
                  <a:spLocks noChangeArrowheads="1"/>
                </p:cNvSpPr>
                <p:nvPr/>
              </p:nvSpPr>
              <p:spPr bwMode="auto">
                <a:xfrm>
                  <a:off x="6535" y="7944"/>
                  <a:ext cx="1184" cy="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400" i="1">
                      <a:latin typeface="Calibri" panose="020F0502020204030204" pitchFamily="34" charset="0"/>
                    </a:rPr>
                    <a:t>Se remiten 500 cartas</a:t>
                  </a:r>
                  <a:endParaRPr lang="es-AR" altLang="es-ES" sz="1400"/>
                </a:p>
              </p:txBody>
            </p:sp>
            <p:sp>
              <p:nvSpPr>
                <p:cNvPr id="52244" name="Text Box 27"/>
                <p:cNvSpPr txBox="1">
                  <a:spLocks noChangeArrowheads="1"/>
                </p:cNvSpPr>
                <p:nvPr/>
              </p:nvSpPr>
              <p:spPr bwMode="auto">
                <a:xfrm>
                  <a:off x="8100" y="9343"/>
                  <a:ext cx="2097"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400" i="1">
                      <a:latin typeface="Calibri" panose="020F0502020204030204" pitchFamily="34" charset="0"/>
                    </a:rPr>
                    <a:t>Recepción de las cartas</a:t>
                  </a:r>
                  <a:endParaRPr lang="es-AR" altLang="es-ES" sz="1400"/>
                </a:p>
              </p:txBody>
            </p:sp>
          </p:grpSp>
        </p:grpSp>
        <p:sp>
          <p:nvSpPr>
            <p:cNvPr id="52231" name="Text Box 28"/>
            <p:cNvSpPr txBox="1">
              <a:spLocks noChangeArrowheads="1"/>
            </p:cNvSpPr>
            <p:nvPr/>
          </p:nvSpPr>
          <p:spPr bwMode="auto">
            <a:xfrm>
              <a:off x="6351" y="11508"/>
              <a:ext cx="3940"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400" b="1" i="1">
                  <a:latin typeface="Calibri" panose="020F0502020204030204" pitchFamily="34" charset="0"/>
                </a:rPr>
                <a:t>Retraso en un número elevado de cartas</a:t>
              </a:r>
              <a:endParaRPr lang="es-AR" altLang="es-ES" sz="1400"/>
            </a:p>
          </p:txBody>
        </p:sp>
      </p:grpSp>
      <p:sp>
        <p:nvSpPr>
          <p:cNvPr id="32" name="31 CuadroTexto"/>
          <p:cNvSpPr txBox="1">
            <a:spLocks noChangeArrowheads="1"/>
          </p:cNvSpPr>
          <p:nvPr/>
        </p:nvSpPr>
        <p:spPr bwMode="auto">
          <a:xfrm>
            <a:off x="684213" y="5084763"/>
            <a:ext cx="727233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dirty="0"/>
              <a:t>Variables unitarias</a:t>
            </a:r>
            <a:r>
              <a:rPr lang="es-AR" altLang="es-ES" sz="1800" dirty="0"/>
              <a:t>		        </a:t>
            </a:r>
            <a:r>
              <a:rPr lang="es-AR" altLang="es-ES" sz="1800" b="1" dirty="0"/>
              <a:t>Variables Agregadas</a:t>
            </a:r>
          </a:p>
          <a:p>
            <a:pPr eaLnBrk="1" hangingPunct="1">
              <a:spcBef>
                <a:spcPct val="0"/>
              </a:spcBef>
              <a:buClrTx/>
              <a:buSzTx/>
              <a:buFontTx/>
              <a:buNone/>
            </a:pPr>
            <a:r>
              <a:rPr lang="es-AR" altLang="es-ES" sz="1800" dirty="0" err="1"/>
              <a:t>Microprocesos</a:t>
            </a:r>
            <a:r>
              <a:rPr lang="es-AR" altLang="es-ES" sz="1800" dirty="0"/>
              <a:t> = Pausas                         los retrasos producen ajustes 				       graduales entre las variables                  			 	       relacionadas.</a:t>
            </a:r>
          </a:p>
          <a:p>
            <a:pPr eaLnBrk="1" hangingPunct="1">
              <a:spcBef>
                <a:spcPct val="0"/>
              </a:spcBef>
              <a:buClrTx/>
              <a:buSzTx/>
              <a:buFontTx/>
              <a:buNone/>
            </a:pPr>
            <a:endParaRPr lang="es-AR" altLang="es-ES"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1000" fill="hold"/>
                                        <p:tgtEl>
                                          <p:spTgt spid="32"/>
                                        </p:tgtEl>
                                        <p:attrNameLst>
                                          <p:attrName>ppt_w</p:attrName>
                                        </p:attrNameLst>
                                      </p:cBhvr>
                                      <p:tavLst>
                                        <p:tav tm="0">
                                          <p:val>
                                            <p:strVal val="#ppt_w*0.70"/>
                                          </p:val>
                                        </p:tav>
                                        <p:tav tm="100000">
                                          <p:val>
                                            <p:strVal val="#ppt_w"/>
                                          </p:val>
                                        </p:tav>
                                      </p:tavLst>
                                    </p:anim>
                                    <p:anim calcmode="lin" valueType="num">
                                      <p:cBhvr>
                                        <p:cTn id="13" dur="1000" fill="hold"/>
                                        <p:tgtEl>
                                          <p:spTgt spid="32"/>
                                        </p:tgtEl>
                                        <p:attrNameLst>
                                          <p:attrName>ppt_h</p:attrName>
                                        </p:attrNameLst>
                                      </p:cBhvr>
                                      <p:tavLst>
                                        <p:tav tm="0">
                                          <p:val>
                                            <p:strVal val="#ppt_h"/>
                                          </p:val>
                                        </p:tav>
                                        <p:tav tm="100000">
                                          <p:val>
                                            <p:strVal val="#ppt_h"/>
                                          </p:val>
                                        </p:tav>
                                      </p:tavLst>
                                    </p:anim>
                                    <p:animEffect transition="in" filter="fade">
                                      <p:cBhvr>
                                        <p:cTn id="1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s-ES_tradnl" altLang="es-ES" sz="3800" b="1"/>
              <a:t>SITUACIÓN PROBLEMA</a:t>
            </a:r>
          </a:p>
        </p:txBody>
      </p:sp>
      <p:sp>
        <p:nvSpPr>
          <p:cNvPr id="7172" name="15 CuadroTexto"/>
          <p:cNvSpPr txBox="1">
            <a:spLocks noChangeArrowheads="1"/>
          </p:cNvSpPr>
          <p:nvPr/>
        </p:nvSpPr>
        <p:spPr bwMode="auto">
          <a:xfrm>
            <a:off x="642938" y="1643063"/>
            <a:ext cx="767347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just" eaLnBrk="1" hangingPunct="1">
              <a:spcBef>
                <a:spcPct val="0"/>
              </a:spcBef>
              <a:buClrTx/>
              <a:buSzTx/>
              <a:buFontTx/>
              <a:buNone/>
            </a:pPr>
            <a:r>
              <a:rPr lang="es-AR" altLang="es-ES" sz="2400" dirty="0"/>
              <a:t>En un breve plazo se cazaron muchos pumas y la población de ciervos creció en gran número. Los empleados del servicio forestal advirtieron que los ciervos podrían agotar el pasto disponible en el lugar, y esto los dejaría sin alimento. El pasto requiere un plazo de 6 meses para regenerarse. </a:t>
            </a:r>
          </a:p>
          <a:p>
            <a:pPr algn="just" eaLnBrk="1" hangingPunct="1">
              <a:spcBef>
                <a:spcPct val="0"/>
              </a:spcBef>
              <a:buClrTx/>
              <a:buSzTx/>
              <a:buFontTx/>
              <a:buNone/>
            </a:pPr>
            <a:endParaRPr lang="es-AR" altLang="es-ES" sz="2400" dirty="0"/>
          </a:p>
        </p:txBody>
      </p:sp>
      <p:sp>
        <p:nvSpPr>
          <p:cNvPr id="21" name="20 CuadroTexto"/>
          <p:cNvSpPr txBox="1"/>
          <p:nvPr/>
        </p:nvSpPr>
        <p:spPr>
          <a:xfrm>
            <a:off x="619812" y="4220707"/>
            <a:ext cx="4643438" cy="1200150"/>
          </a:xfrm>
          <a:prstGeom prst="rect">
            <a:avLst/>
          </a:prstGeom>
          <a:noFill/>
        </p:spPr>
        <p:txBody>
          <a:bodyPr>
            <a:spAutoFit/>
          </a:bodyPr>
          <a:lstStyle/>
          <a:p>
            <a:pPr eaLnBrk="1" hangingPunct="1">
              <a:defRPr/>
            </a:pPr>
            <a:r>
              <a:rPr lang="es-AR" sz="2400" dirty="0">
                <a:solidFill>
                  <a:schemeClr val="accent2">
                    <a:lumMod val="50000"/>
                  </a:schemeClr>
                </a:solidFill>
                <a:latin typeface="Arial" charset="0"/>
                <a:cs typeface="Arial" charset="0"/>
              </a:rPr>
              <a:t>¿Podemos decir que este problema es un sistema dinámico?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3769282"/>
            <a:ext cx="2615414" cy="2188408"/>
          </a:xfrm>
          <a:prstGeom prst="rect">
            <a:avLst/>
          </a:prstGeom>
        </p:spPr>
      </p:pic>
    </p:spTree>
    <p:extLst>
      <p:ext uri="{BB962C8B-B14F-4D97-AF65-F5344CB8AC3E}">
        <p14:creationId xmlns:p14="http://schemas.microsoft.com/office/powerpoint/2010/main" val="2935116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Título"/>
          <p:cNvSpPr>
            <a:spLocks noGrp="1"/>
          </p:cNvSpPr>
          <p:nvPr>
            <p:ph type="title"/>
          </p:nvPr>
        </p:nvSpPr>
        <p:spPr/>
        <p:txBody>
          <a:bodyPr/>
          <a:lstStyle/>
          <a:p>
            <a:r>
              <a:rPr lang="es-AR" altLang="es-ES"/>
              <a:t>TIPOS DE RETRASOS</a:t>
            </a:r>
          </a:p>
        </p:txBody>
      </p:sp>
      <p:sp>
        <p:nvSpPr>
          <p:cNvPr id="3" name="2 Marcador de contenido"/>
          <p:cNvSpPr>
            <a:spLocks noGrp="1"/>
          </p:cNvSpPr>
          <p:nvPr>
            <p:ph idx="1"/>
          </p:nvPr>
        </p:nvSpPr>
        <p:spPr>
          <a:xfrm>
            <a:off x="609600" y="1600200"/>
            <a:ext cx="3098800" cy="4419600"/>
          </a:xfrm>
        </p:spPr>
        <p:style>
          <a:lnRef idx="1">
            <a:schemeClr val="accent4"/>
          </a:lnRef>
          <a:fillRef idx="2">
            <a:schemeClr val="accent4"/>
          </a:fillRef>
          <a:effectRef idx="1">
            <a:schemeClr val="accent4"/>
          </a:effectRef>
          <a:fontRef idx="minor">
            <a:schemeClr val="dk1"/>
          </a:fontRef>
        </p:style>
        <p:txBody>
          <a:bodyPr/>
          <a:lstStyle/>
          <a:p>
            <a:pPr algn="ctr">
              <a:buFont typeface="Wingdings" panose="05000000000000000000" pitchFamily="2" charset="2"/>
              <a:buNone/>
              <a:defRPr/>
            </a:pPr>
            <a:r>
              <a:rPr lang="es-AR" b="1" dirty="0">
                <a:solidFill>
                  <a:schemeClr val="accent2">
                    <a:lumMod val="75000"/>
                  </a:schemeClr>
                </a:solidFill>
              </a:rPr>
              <a:t>DE MATERIAL</a:t>
            </a:r>
          </a:p>
          <a:p>
            <a:pPr marL="0" indent="0" algn="ctr">
              <a:buFont typeface="Wingdings" panose="05000000000000000000" pitchFamily="2" charset="2"/>
              <a:buNone/>
              <a:defRPr/>
            </a:pPr>
            <a:r>
              <a:rPr lang="es-AR" dirty="0"/>
              <a:t>Indican la acumulación de material en el sistema por más de una unidad de tiempo.</a:t>
            </a:r>
          </a:p>
          <a:p>
            <a:pPr algn="ctr">
              <a:buFont typeface="Wingdings" panose="05000000000000000000" pitchFamily="2" charset="2"/>
              <a:buNone/>
              <a:defRPr/>
            </a:pPr>
            <a:endParaRPr lang="es-AR" dirty="0"/>
          </a:p>
        </p:txBody>
      </p:sp>
      <p:sp>
        <p:nvSpPr>
          <p:cNvPr id="5" name="2 Marcador de contenido"/>
          <p:cNvSpPr txBox="1">
            <a:spLocks/>
          </p:cNvSpPr>
          <p:nvPr/>
        </p:nvSpPr>
        <p:spPr bwMode="auto">
          <a:xfrm>
            <a:off x="4427538" y="1557338"/>
            <a:ext cx="3529012" cy="4419600"/>
          </a:xfrm>
          <a:prstGeom prst="rect">
            <a:avLst/>
          </a:prstGeom>
          <a:ln w="9525" cap="flat" cmpd="sng" algn="ctr">
            <a:solidFill>
              <a:schemeClr val="accent4">
                <a:shade val="95000"/>
                <a:satMod val="105000"/>
              </a:schemeClr>
            </a:solidFill>
            <a:prstDash val="solid"/>
            <a:miter lim="800000"/>
            <a:headEnd/>
            <a:tailEnd/>
          </a:ln>
        </p:spPr>
        <p:style>
          <a:lnRef idx="1">
            <a:schemeClr val="accent4"/>
          </a:lnRef>
          <a:fillRef idx="2">
            <a:schemeClr val="accent4"/>
          </a:fillRef>
          <a:effectRef idx="1">
            <a:schemeClr val="accent4"/>
          </a:effectRef>
          <a:fontRef idx="minor">
            <a:schemeClr val="dk1"/>
          </a:fontRef>
        </p:style>
        <p:txBody>
          <a:bodyPr/>
          <a:lstStyle/>
          <a:p>
            <a:pPr marL="342900" indent="-342900" algn="ctr">
              <a:spcBef>
                <a:spcPct val="20000"/>
              </a:spcBef>
              <a:buClr>
                <a:schemeClr val="hlink"/>
              </a:buClr>
              <a:buSzPct val="80000"/>
              <a:buFont typeface="Wingdings" pitchFamily="2" charset="2"/>
              <a:buNone/>
              <a:defRPr/>
            </a:pPr>
            <a:r>
              <a:rPr lang="es-AR" sz="3200" b="1" kern="0" dirty="0">
                <a:solidFill>
                  <a:schemeClr val="accent2">
                    <a:lumMod val="75000"/>
                  </a:schemeClr>
                </a:solidFill>
              </a:rPr>
              <a:t>DE INFORMACIÓN</a:t>
            </a:r>
          </a:p>
          <a:p>
            <a:pPr algn="ctr">
              <a:spcBef>
                <a:spcPct val="20000"/>
              </a:spcBef>
              <a:buClr>
                <a:schemeClr val="hlink"/>
              </a:buClr>
              <a:buSzPct val="80000"/>
              <a:buFont typeface="Wingdings" pitchFamily="2" charset="2"/>
              <a:buNone/>
              <a:defRPr/>
            </a:pPr>
            <a:r>
              <a:rPr lang="es-AR" sz="3200" kern="0" dirty="0"/>
              <a:t>Indican el promediado de información del pasado para tomar una decisión</a:t>
            </a:r>
          </a:p>
          <a:p>
            <a:pPr marL="342900" indent="-342900" algn="ctr">
              <a:spcBef>
                <a:spcPct val="20000"/>
              </a:spcBef>
              <a:buClr>
                <a:schemeClr val="hlink"/>
              </a:buClr>
              <a:buSzPct val="80000"/>
              <a:buFont typeface="Wingdings" pitchFamily="2" charset="2"/>
              <a:buNone/>
              <a:defRPr/>
            </a:pPr>
            <a:endParaRPr lang="es-AR" sz="3200" kern="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Título"/>
          <p:cNvSpPr>
            <a:spLocks noGrp="1"/>
          </p:cNvSpPr>
          <p:nvPr>
            <p:ph type="title"/>
          </p:nvPr>
        </p:nvSpPr>
        <p:spPr/>
        <p:txBody>
          <a:bodyPr/>
          <a:lstStyle/>
          <a:p>
            <a:r>
              <a:rPr lang="es-AR" altLang="es-ES"/>
              <a:t>Retrasos de Material</a:t>
            </a:r>
          </a:p>
        </p:txBody>
      </p:sp>
      <p:grpSp>
        <p:nvGrpSpPr>
          <p:cNvPr id="54276" name="Group 2"/>
          <p:cNvGrpSpPr>
            <a:grpSpLocks/>
          </p:cNvGrpSpPr>
          <p:nvPr/>
        </p:nvGrpSpPr>
        <p:grpSpPr bwMode="auto">
          <a:xfrm>
            <a:off x="971550" y="1916113"/>
            <a:ext cx="6337300" cy="4176712"/>
            <a:chOff x="3067" y="1532"/>
            <a:chExt cx="5077" cy="4413"/>
          </a:xfrm>
        </p:grpSpPr>
        <p:grpSp>
          <p:nvGrpSpPr>
            <p:cNvPr id="54277" name="Group 3"/>
            <p:cNvGrpSpPr>
              <a:grpSpLocks/>
            </p:cNvGrpSpPr>
            <p:nvPr/>
          </p:nvGrpSpPr>
          <p:grpSpPr bwMode="auto">
            <a:xfrm>
              <a:off x="3067" y="1532"/>
              <a:ext cx="5077" cy="3826"/>
              <a:chOff x="4423" y="12313"/>
              <a:chExt cx="5077" cy="3826"/>
            </a:xfrm>
          </p:grpSpPr>
          <p:sp>
            <p:nvSpPr>
              <p:cNvPr id="54279" name="Arc 4"/>
              <p:cNvSpPr>
                <a:spLocks/>
              </p:cNvSpPr>
              <p:nvPr/>
            </p:nvSpPr>
            <p:spPr bwMode="auto">
              <a:xfrm rot="666757" flipV="1">
                <a:off x="6708" y="14916"/>
                <a:ext cx="1006" cy="569"/>
              </a:xfrm>
              <a:custGeom>
                <a:avLst/>
                <a:gdLst>
                  <a:gd name="T0" fmla="*/ 0 w 22460"/>
                  <a:gd name="T1" fmla="*/ 0 h 21600"/>
                  <a:gd name="T2" fmla="*/ 0 w 22460"/>
                  <a:gd name="T3" fmla="*/ 0 h 21600"/>
                  <a:gd name="T4" fmla="*/ 0 w 22460"/>
                  <a:gd name="T5" fmla="*/ 0 h 21600"/>
                  <a:gd name="T6" fmla="*/ 0 60000 65536"/>
                  <a:gd name="T7" fmla="*/ 0 60000 65536"/>
                  <a:gd name="T8" fmla="*/ 0 60000 65536"/>
                  <a:gd name="T9" fmla="*/ 0 w 22460"/>
                  <a:gd name="T10" fmla="*/ 0 h 21600"/>
                  <a:gd name="T11" fmla="*/ 22460 w 22460"/>
                  <a:gd name="T12" fmla="*/ 21600 h 21600"/>
                </a:gdLst>
                <a:ahLst/>
                <a:cxnLst>
                  <a:cxn ang="T6">
                    <a:pos x="T0" y="T1"/>
                  </a:cxn>
                  <a:cxn ang="T7">
                    <a:pos x="T2" y="T3"/>
                  </a:cxn>
                  <a:cxn ang="T8">
                    <a:pos x="T4" y="T5"/>
                  </a:cxn>
                </a:cxnLst>
                <a:rect l="T9" t="T10" r="T11" b="T12"/>
                <a:pathLst>
                  <a:path w="22460" h="21600" fill="none" extrusionOk="0">
                    <a:moveTo>
                      <a:pt x="0" y="1250"/>
                    </a:moveTo>
                    <a:cubicBezTo>
                      <a:pt x="2325" y="422"/>
                      <a:pt x="4775" y="-1"/>
                      <a:pt x="7243" y="0"/>
                    </a:cubicBezTo>
                    <a:cubicBezTo>
                      <a:pt x="12943" y="0"/>
                      <a:pt x="18413" y="2253"/>
                      <a:pt x="22459" y="6270"/>
                    </a:cubicBezTo>
                  </a:path>
                  <a:path w="22460" h="21600" stroke="0" extrusionOk="0">
                    <a:moveTo>
                      <a:pt x="0" y="1250"/>
                    </a:moveTo>
                    <a:cubicBezTo>
                      <a:pt x="2325" y="422"/>
                      <a:pt x="4775" y="-1"/>
                      <a:pt x="7243" y="0"/>
                    </a:cubicBezTo>
                    <a:cubicBezTo>
                      <a:pt x="12943" y="0"/>
                      <a:pt x="18413" y="2253"/>
                      <a:pt x="22459" y="6270"/>
                    </a:cubicBezTo>
                    <a:lnTo>
                      <a:pt x="7243" y="21600"/>
                    </a:lnTo>
                    <a:lnTo>
                      <a:pt x="0" y="1250"/>
                    </a:lnTo>
                    <a:close/>
                  </a:path>
                </a:pathLst>
              </a:custGeom>
              <a:noFill/>
              <a:ln w="3175">
                <a:solidFill>
                  <a:srgbClr val="000000"/>
                </a:solidFill>
                <a:prstDash val="dash"/>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54280" name="Text Box 5"/>
              <p:cNvSpPr txBox="1">
                <a:spLocks noChangeArrowheads="1"/>
              </p:cNvSpPr>
              <p:nvPr/>
            </p:nvSpPr>
            <p:spPr bwMode="auto">
              <a:xfrm>
                <a:off x="7773" y="15283"/>
                <a:ext cx="172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a:latin typeface="Calibri" panose="020F0502020204030204" pitchFamily="34" charset="0"/>
                  </a:rPr>
                  <a:t>Tiempo_Ajuste</a:t>
                </a:r>
                <a:endParaRPr lang="es-AR" altLang="es-ES" sz="1600"/>
              </a:p>
            </p:txBody>
          </p:sp>
          <p:grpSp>
            <p:nvGrpSpPr>
              <p:cNvPr id="54281" name="Group 6"/>
              <p:cNvGrpSpPr>
                <a:grpSpLocks/>
              </p:cNvGrpSpPr>
              <p:nvPr/>
            </p:nvGrpSpPr>
            <p:grpSpPr bwMode="auto">
              <a:xfrm>
                <a:off x="7714" y="15186"/>
                <a:ext cx="438" cy="302"/>
                <a:chOff x="7584" y="14743"/>
                <a:chExt cx="438" cy="302"/>
              </a:xfrm>
            </p:grpSpPr>
            <p:grpSp>
              <p:nvGrpSpPr>
                <p:cNvPr id="54304" name="Group 7"/>
                <p:cNvGrpSpPr>
                  <a:grpSpLocks/>
                </p:cNvGrpSpPr>
                <p:nvPr/>
              </p:nvGrpSpPr>
              <p:grpSpPr bwMode="auto">
                <a:xfrm>
                  <a:off x="7584" y="14771"/>
                  <a:ext cx="438" cy="238"/>
                  <a:chOff x="3711" y="737"/>
                  <a:chExt cx="850" cy="450"/>
                </a:xfrm>
              </p:grpSpPr>
              <p:sp>
                <p:nvSpPr>
                  <p:cNvPr id="54306" name="Oval 8"/>
                  <p:cNvSpPr>
                    <a:spLocks noChangeArrowheads="1"/>
                  </p:cNvSpPr>
                  <p:nvPr/>
                </p:nvSpPr>
                <p:spPr bwMode="auto">
                  <a:xfrm>
                    <a:off x="3913" y="737"/>
                    <a:ext cx="453" cy="450"/>
                  </a:xfrm>
                  <a:prstGeom prst="ellipse">
                    <a:avLst/>
                  </a:prstGeom>
                  <a:solidFill>
                    <a:srgbClr val="FFFFFF"/>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4307" name="Text Box 9"/>
                  <p:cNvSpPr txBox="1">
                    <a:spLocks noChangeArrowheads="1"/>
                  </p:cNvSpPr>
                  <p:nvPr/>
                </p:nvSpPr>
                <p:spPr bwMode="auto">
                  <a:xfrm>
                    <a:off x="3711" y="788"/>
                    <a:ext cx="85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grpSp>
            <p:cxnSp>
              <p:nvCxnSpPr>
                <p:cNvPr id="54305" name="AutoShape 10"/>
                <p:cNvCxnSpPr>
                  <a:cxnSpLocks noChangeShapeType="1"/>
                </p:cNvCxnSpPr>
                <p:nvPr/>
              </p:nvCxnSpPr>
              <p:spPr bwMode="auto">
                <a:xfrm flipV="1">
                  <a:off x="7611" y="14743"/>
                  <a:ext cx="387" cy="30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54282" name="Rectangle 11"/>
              <p:cNvSpPr>
                <a:spLocks noChangeArrowheads="1"/>
              </p:cNvSpPr>
              <p:nvPr/>
            </p:nvSpPr>
            <p:spPr bwMode="auto">
              <a:xfrm>
                <a:off x="4423" y="13652"/>
                <a:ext cx="5012" cy="2487"/>
              </a:xfrm>
              <a:prstGeom prst="rect">
                <a:avLst/>
              </a:prstGeom>
              <a:noFill/>
              <a:ln w="9525">
                <a:solidFill>
                  <a:srgbClr val="76923C"/>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4283" name="AutoShape 12"/>
              <p:cNvSpPr>
                <a:spLocks noChangeArrowheads="1"/>
              </p:cNvSpPr>
              <p:nvPr/>
            </p:nvSpPr>
            <p:spPr bwMode="auto">
              <a:xfrm>
                <a:off x="6088" y="12313"/>
                <a:ext cx="540" cy="540"/>
              </a:xfrm>
              <a:prstGeom prst="cloudCallout">
                <a:avLst>
                  <a:gd name="adj1" fmla="val -7963"/>
                  <a:gd name="adj2" fmla="val 34259"/>
                </a:avLst>
              </a:prstGeom>
              <a:solidFill>
                <a:srgbClr val="FFFFFF"/>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4284" name="Rectangle 13"/>
              <p:cNvSpPr>
                <a:spLocks noChangeArrowheads="1"/>
              </p:cNvSpPr>
              <p:nvPr/>
            </p:nvSpPr>
            <p:spPr bwMode="auto">
              <a:xfrm>
                <a:off x="5665" y="13886"/>
                <a:ext cx="1440" cy="567"/>
              </a:xfrm>
              <a:prstGeom prst="rect">
                <a:avLst/>
              </a:prstGeom>
              <a:solidFill>
                <a:srgbClr val="FFCC99"/>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a:latin typeface="Calibri" panose="020F0502020204030204" pitchFamily="34" charset="0"/>
                  </a:rPr>
                  <a:t>NIVEL</a:t>
                </a:r>
                <a:r>
                  <a:rPr lang="es-AR" altLang="es-ES" sz="1600" b="1" baseline="-25000">
                    <a:latin typeface="Calibri" panose="020F0502020204030204" pitchFamily="34" charset="0"/>
                  </a:rPr>
                  <a:t> 1</a:t>
                </a:r>
                <a:endParaRPr lang="es-AR" altLang="es-ES" sz="1600"/>
              </a:p>
            </p:txBody>
          </p:sp>
          <p:sp>
            <p:nvSpPr>
              <p:cNvPr id="54285" name="Line 14"/>
              <p:cNvSpPr>
                <a:spLocks noChangeShapeType="1"/>
              </p:cNvSpPr>
              <p:nvPr/>
            </p:nvSpPr>
            <p:spPr bwMode="auto">
              <a:xfrm>
                <a:off x="6385" y="12854"/>
                <a:ext cx="0" cy="102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s-ES"/>
              </a:p>
            </p:txBody>
          </p:sp>
          <p:sp>
            <p:nvSpPr>
              <p:cNvPr id="54286" name="Line 15"/>
              <p:cNvSpPr>
                <a:spLocks noChangeShapeType="1"/>
              </p:cNvSpPr>
              <p:nvPr/>
            </p:nvSpPr>
            <p:spPr bwMode="auto">
              <a:xfrm>
                <a:off x="6390" y="14462"/>
                <a:ext cx="0" cy="102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s-ES"/>
              </a:p>
            </p:txBody>
          </p:sp>
          <p:grpSp>
            <p:nvGrpSpPr>
              <p:cNvPr id="54287" name="Group 16"/>
              <p:cNvGrpSpPr>
                <a:grpSpLocks/>
              </p:cNvGrpSpPr>
              <p:nvPr/>
            </p:nvGrpSpPr>
            <p:grpSpPr bwMode="auto">
              <a:xfrm>
                <a:off x="4794" y="13165"/>
                <a:ext cx="1802" cy="381"/>
                <a:chOff x="1565" y="2302"/>
                <a:chExt cx="1802" cy="381"/>
              </a:xfrm>
            </p:grpSpPr>
            <p:grpSp>
              <p:nvGrpSpPr>
                <p:cNvPr id="54298" name="Group 17"/>
                <p:cNvGrpSpPr>
                  <a:grpSpLocks/>
                </p:cNvGrpSpPr>
                <p:nvPr/>
              </p:nvGrpSpPr>
              <p:grpSpPr bwMode="auto">
                <a:xfrm>
                  <a:off x="1653" y="2302"/>
                  <a:ext cx="1714" cy="371"/>
                  <a:chOff x="594" y="14722"/>
                  <a:chExt cx="1440" cy="371"/>
                </a:xfrm>
              </p:grpSpPr>
              <p:sp>
                <p:nvSpPr>
                  <p:cNvPr id="54300" name="AutoShape 18"/>
                  <p:cNvSpPr>
                    <a:spLocks noChangeArrowheads="1"/>
                  </p:cNvSpPr>
                  <p:nvPr/>
                </p:nvSpPr>
                <p:spPr bwMode="auto">
                  <a:xfrm>
                    <a:off x="594" y="14733"/>
                    <a:ext cx="1047" cy="360"/>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4301" name="AutoShape 19"/>
                  <p:cNvSpPr>
                    <a:spLocks noChangeArrowheads="1"/>
                  </p:cNvSpPr>
                  <p:nvPr/>
                </p:nvSpPr>
                <p:spPr bwMode="auto">
                  <a:xfrm rot="-5400000">
                    <a:off x="1764" y="14812"/>
                    <a:ext cx="360" cy="180"/>
                  </a:xfrm>
                  <a:prstGeom prst="triangle">
                    <a:avLst>
                      <a:gd name="adj" fmla="val 50000"/>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4302" name="AutoShape 20"/>
                  <p:cNvSpPr>
                    <a:spLocks noChangeArrowheads="1"/>
                  </p:cNvSpPr>
                  <p:nvPr/>
                </p:nvSpPr>
                <p:spPr bwMode="auto">
                  <a:xfrm rot="5400000" flipH="1">
                    <a:off x="1571" y="14792"/>
                    <a:ext cx="360" cy="220"/>
                  </a:xfrm>
                  <a:prstGeom prst="triangle">
                    <a:avLst>
                      <a:gd name="adj" fmla="val 50000"/>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4303" name="Line 21"/>
                  <p:cNvSpPr>
                    <a:spLocks noChangeShapeType="1"/>
                  </p:cNvSpPr>
                  <p:nvPr/>
                </p:nvSpPr>
                <p:spPr bwMode="auto">
                  <a:xfrm>
                    <a:off x="1638" y="14722"/>
                    <a:ext cx="0" cy="36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54299" name="Text Box 22"/>
                <p:cNvSpPr txBox="1">
                  <a:spLocks noChangeArrowheads="1"/>
                </p:cNvSpPr>
                <p:nvPr/>
              </p:nvSpPr>
              <p:spPr bwMode="auto">
                <a:xfrm>
                  <a:off x="1565" y="2320"/>
                  <a:ext cx="147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a:latin typeface="Calibri" panose="020F0502020204030204" pitchFamily="34" charset="0"/>
                    </a:rPr>
                    <a:t>Flujo_entrada</a:t>
                  </a:r>
                  <a:endParaRPr lang="es-AR" altLang="es-ES" sz="1600"/>
                </a:p>
              </p:txBody>
            </p:sp>
          </p:grpSp>
          <p:sp>
            <p:nvSpPr>
              <p:cNvPr id="54288" name="Arc 23"/>
              <p:cNvSpPr>
                <a:spLocks/>
              </p:cNvSpPr>
              <p:nvPr/>
            </p:nvSpPr>
            <p:spPr bwMode="auto">
              <a:xfrm rot="10367066">
                <a:off x="5292" y="13535"/>
                <a:ext cx="270" cy="558"/>
              </a:xfrm>
              <a:custGeom>
                <a:avLst/>
                <a:gdLst>
                  <a:gd name="T0" fmla="*/ 0 w 28843"/>
                  <a:gd name="T1" fmla="*/ 0 h 30346"/>
                  <a:gd name="T2" fmla="*/ 0 w 28843"/>
                  <a:gd name="T3" fmla="*/ 0 h 30346"/>
                  <a:gd name="T4" fmla="*/ 0 w 28843"/>
                  <a:gd name="T5" fmla="*/ 0 h 30346"/>
                  <a:gd name="T6" fmla="*/ 0 60000 65536"/>
                  <a:gd name="T7" fmla="*/ 0 60000 65536"/>
                  <a:gd name="T8" fmla="*/ 0 60000 65536"/>
                  <a:gd name="T9" fmla="*/ 0 w 28843"/>
                  <a:gd name="T10" fmla="*/ 0 h 30346"/>
                  <a:gd name="T11" fmla="*/ 28843 w 28843"/>
                  <a:gd name="T12" fmla="*/ 30346 h 30346"/>
                </a:gdLst>
                <a:ahLst/>
                <a:cxnLst>
                  <a:cxn ang="T6">
                    <a:pos x="T0" y="T1"/>
                  </a:cxn>
                  <a:cxn ang="T7">
                    <a:pos x="T2" y="T3"/>
                  </a:cxn>
                  <a:cxn ang="T8">
                    <a:pos x="T4" y="T5"/>
                  </a:cxn>
                </a:cxnLst>
                <a:rect l="T9" t="T10" r="T11" b="T12"/>
                <a:pathLst>
                  <a:path w="28843" h="30346" fill="none" extrusionOk="0">
                    <a:moveTo>
                      <a:pt x="0" y="1250"/>
                    </a:moveTo>
                    <a:cubicBezTo>
                      <a:pt x="2325" y="422"/>
                      <a:pt x="4775" y="-1"/>
                      <a:pt x="7243" y="0"/>
                    </a:cubicBezTo>
                    <a:cubicBezTo>
                      <a:pt x="19172" y="0"/>
                      <a:pt x="28843" y="9670"/>
                      <a:pt x="28843" y="21600"/>
                    </a:cubicBezTo>
                    <a:cubicBezTo>
                      <a:pt x="28843" y="24612"/>
                      <a:pt x="28212" y="27591"/>
                      <a:pt x="26993" y="30346"/>
                    </a:cubicBezTo>
                  </a:path>
                  <a:path w="28843" h="30346" stroke="0" extrusionOk="0">
                    <a:moveTo>
                      <a:pt x="0" y="1250"/>
                    </a:moveTo>
                    <a:cubicBezTo>
                      <a:pt x="2325" y="422"/>
                      <a:pt x="4775" y="-1"/>
                      <a:pt x="7243" y="0"/>
                    </a:cubicBezTo>
                    <a:cubicBezTo>
                      <a:pt x="19172" y="0"/>
                      <a:pt x="28843" y="9670"/>
                      <a:pt x="28843" y="21600"/>
                    </a:cubicBezTo>
                    <a:cubicBezTo>
                      <a:pt x="28843" y="24612"/>
                      <a:pt x="28212" y="27591"/>
                      <a:pt x="26993" y="30346"/>
                    </a:cubicBezTo>
                    <a:lnTo>
                      <a:pt x="7243" y="21600"/>
                    </a:lnTo>
                    <a:lnTo>
                      <a:pt x="0" y="125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dash"/>
                    <a:round/>
                    <a:headEnd/>
                    <a:tailEnd type="stealth" w="med" len="med"/>
                  </a14:hiddenLine>
                </a:ext>
              </a:extLst>
            </p:spPr>
            <p:txBody>
              <a:bodyPr/>
              <a:lstStyle/>
              <a:p>
                <a:endParaRPr lang="es-ES"/>
              </a:p>
            </p:txBody>
          </p:sp>
          <p:grpSp>
            <p:nvGrpSpPr>
              <p:cNvPr id="54289" name="Group 24"/>
              <p:cNvGrpSpPr>
                <a:grpSpLocks/>
              </p:cNvGrpSpPr>
              <p:nvPr/>
            </p:nvGrpSpPr>
            <p:grpSpPr bwMode="auto">
              <a:xfrm>
                <a:off x="4826" y="14668"/>
                <a:ext cx="1802" cy="381"/>
                <a:chOff x="1565" y="2302"/>
                <a:chExt cx="1802" cy="381"/>
              </a:xfrm>
            </p:grpSpPr>
            <p:grpSp>
              <p:nvGrpSpPr>
                <p:cNvPr id="54292" name="Group 25"/>
                <p:cNvGrpSpPr>
                  <a:grpSpLocks/>
                </p:cNvGrpSpPr>
                <p:nvPr/>
              </p:nvGrpSpPr>
              <p:grpSpPr bwMode="auto">
                <a:xfrm>
                  <a:off x="1653" y="2302"/>
                  <a:ext cx="1714" cy="371"/>
                  <a:chOff x="594" y="14722"/>
                  <a:chExt cx="1440" cy="371"/>
                </a:xfrm>
              </p:grpSpPr>
              <p:sp>
                <p:nvSpPr>
                  <p:cNvPr id="54294" name="AutoShape 26"/>
                  <p:cNvSpPr>
                    <a:spLocks noChangeArrowheads="1"/>
                  </p:cNvSpPr>
                  <p:nvPr/>
                </p:nvSpPr>
                <p:spPr bwMode="auto">
                  <a:xfrm>
                    <a:off x="594" y="14733"/>
                    <a:ext cx="1047" cy="360"/>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4295" name="AutoShape 27"/>
                  <p:cNvSpPr>
                    <a:spLocks noChangeArrowheads="1"/>
                  </p:cNvSpPr>
                  <p:nvPr/>
                </p:nvSpPr>
                <p:spPr bwMode="auto">
                  <a:xfrm rot="-5400000">
                    <a:off x="1764" y="14812"/>
                    <a:ext cx="360" cy="180"/>
                  </a:xfrm>
                  <a:prstGeom prst="triangle">
                    <a:avLst>
                      <a:gd name="adj" fmla="val 50000"/>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4296" name="AutoShape 28"/>
                  <p:cNvSpPr>
                    <a:spLocks noChangeArrowheads="1"/>
                  </p:cNvSpPr>
                  <p:nvPr/>
                </p:nvSpPr>
                <p:spPr bwMode="auto">
                  <a:xfrm rot="5400000" flipH="1">
                    <a:off x="1571" y="14792"/>
                    <a:ext cx="360" cy="220"/>
                  </a:xfrm>
                  <a:prstGeom prst="triangle">
                    <a:avLst>
                      <a:gd name="adj" fmla="val 50000"/>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4297" name="Line 29"/>
                  <p:cNvSpPr>
                    <a:spLocks noChangeShapeType="1"/>
                  </p:cNvSpPr>
                  <p:nvPr/>
                </p:nvSpPr>
                <p:spPr bwMode="auto">
                  <a:xfrm>
                    <a:off x="1638" y="14722"/>
                    <a:ext cx="0" cy="36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54293" name="Text Box 30"/>
                <p:cNvSpPr txBox="1">
                  <a:spLocks noChangeArrowheads="1"/>
                </p:cNvSpPr>
                <p:nvPr/>
              </p:nvSpPr>
              <p:spPr bwMode="auto">
                <a:xfrm>
                  <a:off x="1565" y="2320"/>
                  <a:ext cx="147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a:latin typeface="Calibri" panose="020F0502020204030204" pitchFamily="34" charset="0"/>
                    </a:rPr>
                    <a:t>Flujo</a:t>
                  </a:r>
                  <a:r>
                    <a:rPr lang="es-AR" altLang="es-ES" sz="1600" baseline="-25000">
                      <a:latin typeface="Calibri" panose="020F0502020204030204" pitchFamily="34" charset="0"/>
                    </a:rPr>
                    <a:t>1</a:t>
                  </a:r>
                  <a:endParaRPr lang="es-AR" altLang="es-ES" sz="1600"/>
                </a:p>
              </p:txBody>
            </p:sp>
          </p:grpSp>
          <p:sp>
            <p:nvSpPr>
              <p:cNvPr id="54290" name="Arc 31"/>
              <p:cNvSpPr>
                <a:spLocks/>
              </p:cNvSpPr>
              <p:nvPr/>
            </p:nvSpPr>
            <p:spPr bwMode="auto">
              <a:xfrm rot="4275784">
                <a:off x="6728" y="14408"/>
                <a:ext cx="270" cy="558"/>
              </a:xfrm>
              <a:custGeom>
                <a:avLst/>
                <a:gdLst>
                  <a:gd name="T0" fmla="*/ 0 w 28843"/>
                  <a:gd name="T1" fmla="*/ 0 h 30346"/>
                  <a:gd name="T2" fmla="*/ 0 w 28843"/>
                  <a:gd name="T3" fmla="*/ 0 h 30346"/>
                  <a:gd name="T4" fmla="*/ 0 w 28843"/>
                  <a:gd name="T5" fmla="*/ 0 h 30346"/>
                  <a:gd name="T6" fmla="*/ 0 60000 65536"/>
                  <a:gd name="T7" fmla="*/ 0 60000 65536"/>
                  <a:gd name="T8" fmla="*/ 0 60000 65536"/>
                  <a:gd name="T9" fmla="*/ 0 w 28843"/>
                  <a:gd name="T10" fmla="*/ 0 h 30346"/>
                  <a:gd name="T11" fmla="*/ 28843 w 28843"/>
                  <a:gd name="T12" fmla="*/ 30346 h 30346"/>
                </a:gdLst>
                <a:ahLst/>
                <a:cxnLst>
                  <a:cxn ang="T6">
                    <a:pos x="T0" y="T1"/>
                  </a:cxn>
                  <a:cxn ang="T7">
                    <a:pos x="T2" y="T3"/>
                  </a:cxn>
                  <a:cxn ang="T8">
                    <a:pos x="T4" y="T5"/>
                  </a:cxn>
                </a:cxnLst>
                <a:rect l="T9" t="T10" r="T11" b="T12"/>
                <a:pathLst>
                  <a:path w="28843" h="30346" fill="none" extrusionOk="0">
                    <a:moveTo>
                      <a:pt x="0" y="1250"/>
                    </a:moveTo>
                    <a:cubicBezTo>
                      <a:pt x="2325" y="422"/>
                      <a:pt x="4775" y="-1"/>
                      <a:pt x="7243" y="0"/>
                    </a:cubicBezTo>
                    <a:cubicBezTo>
                      <a:pt x="19172" y="0"/>
                      <a:pt x="28843" y="9670"/>
                      <a:pt x="28843" y="21600"/>
                    </a:cubicBezTo>
                    <a:cubicBezTo>
                      <a:pt x="28843" y="24612"/>
                      <a:pt x="28212" y="27591"/>
                      <a:pt x="26993" y="30346"/>
                    </a:cubicBezTo>
                  </a:path>
                  <a:path w="28843" h="30346" stroke="0" extrusionOk="0">
                    <a:moveTo>
                      <a:pt x="0" y="1250"/>
                    </a:moveTo>
                    <a:cubicBezTo>
                      <a:pt x="2325" y="422"/>
                      <a:pt x="4775" y="-1"/>
                      <a:pt x="7243" y="0"/>
                    </a:cubicBezTo>
                    <a:cubicBezTo>
                      <a:pt x="19172" y="0"/>
                      <a:pt x="28843" y="9670"/>
                      <a:pt x="28843" y="21600"/>
                    </a:cubicBezTo>
                    <a:cubicBezTo>
                      <a:pt x="28843" y="24612"/>
                      <a:pt x="28212" y="27591"/>
                      <a:pt x="26993" y="30346"/>
                    </a:cubicBezTo>
                    <a:lnTo>
                      <a:pt x="7243" y="21600"/>
                    </a:lnTo>
                    <a:lnTo>
                      <a:pt x="0" y="1250"/>
                    </a:lnTo>
                    <a:close/>
                  </a:path>
                </a:pathLst>
              </a:custGeom>
              <a:noFill/>
              <a:ln w="3175">
                <a:solidFill>
                  <a:srgbClr val="000000"/>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54291" name="AutoShape 32"/>
              <p:cNvSpPr>
                <a:spLocks noChangeArrowheads="1"/>
              </p:cNvSpPr>
              <p:nvPr/>
            </p:nvSpPr>
            <p:spPr bwMode="auto">
              <a:xfrm>
                <a:off x="6088" y="15482"/>
                <a:ext cx="540" cy="540"/>
              </a:xfrm>
              <a:prstGeom prst="cloudCallout">
                <a:avLst>
                  <a:gd name="adj1" fmla="val -7963"/>
                  <a:gd name="adj2" fmla="val 34259"/>
                </a:avLst>
              </a:prstGeom>
              <a:solidFill>
                <a:srgbClr val="FFFFFF"/>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grpSp>
        <p:sp>
          <p:nvSpPr>
            <p:cNvPr id="54278" name="Text Box 33"/>
            <p:cNvSpPr txBox="1">
              <a:spLocks noChangeArrowheads="1"/>
            </p:cNvSpPr>
            <p:nvPr/>
          </p:nvSpPr>
          <p:spPr bwMode="auto">
            <a:xfrm>
              <a:off x="4011" y="5405"/>
              <a:ext cx="3124"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i="1">
                  <a:latin typeface="Calibri" panose="020F0502020204030204" pitchFamily="34" charset="0"/>
                </a:rPr>
                <a:t>Retraso de material de 1° orden</a:t>
              </a:r>
              <a:endParaRPr lang="es-AR" altLang="es-ES" sz="160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Título"/>
          <p:cNvSpPr>
            <a:spLocks noGrp="1"/>
          </p:cNvSpPr>
          <p:nvPr>
            <p:ph type="title"/>
          </p:nvPr>
        </p:nvSpPr>
        <p:spPr/>
        <p:txBody>
          <a:bodyPr/>
          <a:lstStyle/>
          <a:p>
            <a:r>
              <a:rPr lang="es-AR" altLang="es-ES"/>
              <a:t>Retrasos de Material</a:t>
            </a:r>
          </a:p>
        </p:txBody>
      </p:sp>
      <p:grpSp>
        <p:nvGrpSpPr>
          <p:cNvPr id="55300" name="Group 2"/>
          <p:cNvGrpSpPr>
            <a:grpSpLocks/>
          </p:cNvGrpSpPr>
          <p:nvPr/>
        </p:nvGrpSpPr>
        <p:grpSpPr bwMode="auto">
          <a:xfrm>
            <a:off x="539750" y="1700213"/>
            <a:ext cx="5672138" cy="3773487"/>
            <a:chOff x="3326" y="7984"/>
            <a:chExt cx="6389" cy="3709"/>
          </a:xfrm>
        </p:grpSpPr>
        <p:sp>
          <p:nvSpPr>
            <p:cNvPr id="55301" name="Text Box 3"/>
            <p:cNvSpPr txBox="1">
              <a:spLocks noChangeArrowheads="1"/>
            </p:cNvSpPr>
            <p:nvPr/>
          </p:nvSpPr>
          <p:spPr bwMode="auto">
            <a:xfrm>
              <a:off x="6591" y="8313"/>
              <a:ext cx="3124" cy="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D1: </a:t>
              </a:r>
              <a:r>
                <a:rPr lang="es-AR" altLang="es-ES" sz="1600">
                  <a:latin typeface="Calibri" panose="020F0502020204030204" pitchFamily="34" charset="0"/>
                </a:rPr>
                <a:t>orden del retraso</a:t>
              </a:r>
              <a:r>
                <a:rPr lang="es-AR" altLang="es-ES" sz="1600" b="1">
                  <a:latin typeface="Calibri" panose="020F0502020204030204" pitchFamily="34" charset="0"/>
                </a:rPr>
                <a:t> </a:t>
              </a:r>
              <a:endParaRPr lang="es-AR" altLang="es-ES" sz="1600" b="1">
                <a:latin typeface="Times New Roman" panose="02020603050405020304" pitchFamily="18" charset="0"/>
              </a:endParaRPr>
            </a:p>
            <a:p>
              <a:pPr eaLnBrk="1" hangingPunct="1">
                <a:spcBef>
                  <a:spcPct val="0"/>
                </a:spcBef>
                <a:buClrTx/>
                <a:buSzTx/>
                <a:buFontTx/>
                <a:buNone/>
              </a:pPr>
              <a:r>
                <a:rPr lang="es-AR" altLang="es-ES" sz="1600" b="1">
                  <a:latin typeface="Calibri" panose="020F0502020204030204" pitchFamily="34" charset="0"/>
                </a:rPr>
                <a:t>TA: </a:t>
              </a:r>
              <a:r>
                <a:rPr lang="es-AR" altLang="es-ES" sz="1600">
                  <a:latin typeface="Calibri" panose="020F0502020204030204" pitchFamily="34" charset="0"/>
                </a:rPr>
                <a:t>tiempo de ajuste</a:t>
              </a:r>
              <a:endParaRPr lang="es-AR" altLang="es-ES" sz="1600"/>
            </a:p>
          </p:txBody>
        </p:sp>
        <p:grpSp>
          <p:nvGrpSpPr>
            <p:cNvPr id="55302" name="Group 4"/>
            <p:cNvGrpSpPr>
              <a:grpSpLocks/>
            </p:cNvGrpSpPr>
            <p:nvPr/>
          </p:nvGrpSpPr>
          <p:grpSpPr bwMode="auto">
            <a:xfrm>
              <a:off x="3326" y="7984"/>
              <a:ext cx="2523" cy="3709"/>
              <a:chOff x="3644" y="7666"/>
              <a:chExt cx="2523" cy="3709"/>
            </a:xfrm>
          </p:grpSpPr>
          <p:sp>
            <p:nvSpPr>
              <p:cNvPr id="55303" name="Rectangle 5"/>
              <p:cNvSpPr>
                <a:spLocks noChangeArrowheads="1"/>
              </p:cNvSpPr>
              <p:nvPr/>
            </p:nvSpPr>
            <p:spPr bwMode="auto">
              <a:xfrm>
                <a:off x="4515" y="9239"/>
                <a:ext cx="1440" cy="906"/>
              </a:xfrm>
              <a:prstGeom prst="rect">
                <a:avLst/>
              </a:prstGeom>
              <a:solidFill>
                <a:srgbClr val="FFCC99"/>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a:latin typeface="Calibri" panose="020F0502020204030204" pitchFamily="34" charset="0"/>
                  </a:rPr>
                  <a:t>NIVEL</a:t>
                </a:r>
                <a:r>
                  <a:rPr lang="es-AR" altLang="es-ES" sz="1600" b="1" baseline="-25000">
                    <a:latin typeface="Calibri" panose="020F0502020204030204" pitchFamily="34" charset="0"/>
                  </a:rPr>
                  <a:t> 1</a:t>
                </a:r>
                <a:endParaRPr lang="es-AR" altLang="es-ES" sz="1600" b="1">
                  <a:latin typeface="Times New Roman" panose="02020603050405020304" pitchFamily="18" charset="0"/>
                </a:endParaRPr>
              </a:p>
              <a:p>
                <a:pPr eaLnBrk="1" hangingPunct="1">
                  <a:spcBef>
                    <a:spcPct val="0"/>
                  </a:spcBef>
                  <a:buClrTx/>
                  <a:buSzTx/>
                  <a:buFontTx/>
                  <a:buNone/>
                </a:pPr>
                <a:endParaRPr lang="es-AR" altLang="es-ES" sz="1600"/>
              </a:p>
            </p:txBody>
          </p:sp>
          <p:sp>
            <p:nvSpPr>
              <p:cNvPr id="55304" name="Text Box 6"/>
              <p:cNvSpPr txBox="1">
                <a:spLocks noChangeArrowheads="1"/>
              </p:cNvSpPr>
              <p:nvPr/>
            </p:nvSpPr>
            <p:spPr bwMode="auto">
              <a:xfrm>
                <a:off x="4349" y="9778"/>
                <a:ext cx="702"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a:latin typeface="Calibri" panose="020F0502020204030204" pitchFamily="34" charset="0"/>
                  </a:rPr>
                  <a:t>D1</a:t>
                </a:r>
                <a:endParaRPr lang="es-AR" altLang="es-ES" sz="1600"/>
              </a:p>
            </p:txBody>
          </p:sp>
          <p:sp>
            <p:nvSpPr>
              <p:cNvPr id="55305" name="AutoShape 7"/>
              <p:cNvSpPr>
                <a:spLocks noChangeArrowheads="1"/>
              </p:cNvSpPr>
              <p:nvPr/>
            </p:nvSpPr>
            <p:spPr bwMode="auto">
              <a:xfrm>
                <a:off x="4938" y="7666"/>
                <a:ext cx="540" cy="540"/>
              </a:xfrm>
              <a:prstGeom prst="cloudCallout">
                <a:avLst>
                  <a:gd name="adj1" fmla="val -7963"/>
                  <a:gd name="adj2" fmla="val 34259"/>
                </a:avLst>
              </a:prstGeom>
              <a:solidFill>
                <a:srgbClr val="FFFFFF"/>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5306" name="Line 8"/>
              <p:cNvSpPr>
                <a:spLocks noChangeShapeType="1"/>
              </p:cNvSpPr>
              <p:nvPr/>
            </p:nvSpPr>
            <p:spPr bwMode="auto">
              <a:xfrm>
                <a:off x="5235" y="8207"/>
                <a:ext cx="0" cy="102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s-ES"/>
              </a:p>
            </p:txBody>
          </p:sp>
          <p:sp>
            <p:nvSpPr>
              <p:cNvPr id="55307" name="Line 9"/>
              <p:cNvSpPr>
                <a:spLocks noChangeShapeType="1"/>
              </p:cNvSpPr>
              <p:nvPr/>
            </p:nvSpPr>
            <p:spPr bwMode="auto">
              <a:xfrm>
                <a:off x="5240" y="10145"/>
                <a:ext cx="0" cy="69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s-ES"/>
              </a:p>
            </p:txBody>
          </p:sp>
          <p:grpSp>
            <p:nvGrpSpPr>
              <p:cNvPr id="55308" name="Group 10"/>
              <p:cNvGrpSpPr>
                <a:grpSpLocks/>
              </p:cNvGrpSpPr>
              <p:nvPr/>
            </p:nvGrpSpPr>
            <p:grpSpPr bwMode="auto">
              <a:xfrm>
                <a:off x="3644" y="8518"/>
                <a:ext cx="1802" cy="381"/>
                <a:chOff x="1565" y="2302"/>
                <a:chExt cx="1802" cy="381"/>
              </a:xfrm>
            </p:grpSpPr>
            <p:grpSp>
              <p:nvGrpSpPr>
                <p:cNvPr id="55316" name="Group 11"/>
                <p:cNvGrpSpPr>
                  <a:grpSpLocks/>
                </p:cNvGrpSpPr>
                <p:nvPr/>
              </p:nvGrpSpPr>
              <p:grpSpPr bwMode="auto">
                <a:xfrm>
                  <a:off x="1653" y="2302"/>
                  <a:ext cx="1714" cy="371"/>
                  <a:chOff x="594" y="14722"/>
                  <a:chExt cx="1440" cy="371"/>
                </a:xfrm>
              </p:grpSpPr>
              <p:sp>
                <p:nvSpPr>
                  <p:cNvPr id="55318" name="AutoShape 12"/>
                  <p:cNvSpPr>
                    <a:spLocks noChangeArrowheads="1"/>
                  </p:cNvSpPr>
                  <p:nvPr/>
                </p:nvSpPr>
                <p:spPr bwMode="auto">
                  <a:xfrm>
                    <a:off x="594" y="14733"/>
                    <a:ext cx="1047" cy="360"/>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5319" name="AutoShape 13"/>
                  <p:cNvSpPr>
                    <a:spLocks noChangeArrowheads="1"/>
                  </p:cNvSpPr>
                  <p:nvPr/>
                </p:nvSpPr>
                <p:spPr bwMode="auto">
                  <a:xfrm rot="-5400000">
                    <a:off x="1764" y="14812"/>
                    <a:ext cx="360" cy="180"/>
                  </a:xfrm>
                  <a:prstGeom prst="triangle">
                    <a:avLst>
                      <a:gd name="adj" fmla="val 50000"/>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5320" name="AutoShape 14"/>
                  <p:cNvSpPr>
                    <a:spLocks noChangeArrowheads="1"/>
                  </p:cNvSpPr>
                  <p:nvPr/>
                </p:nvSpPr>
                <p:spPr bwMode="auto">
                  <a:xfrm rot="5400000" flipH="1">
                    <a:off x="1571" y="14792"/>
                    <a:ext cx="360" cy="220"/>
                  </a:xfrm>
                  <a:prstGeom prst="triangle">
                    <a:avLst>
                      <a:gd name="adj" fmla="val 50000"/>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55321" name="Line 15"/>
                  <p:cNvSpPr>
                    <a:spLocks noChangeShapeType="1"/>
                  </p:cNvSpPr>
                  <p:nvPr/>
                </p:nvSpPr>
                <p:spPr bwMode="auto">
                  <a:xfrm>
                    <a:off x="1638" y="14722"/>
                    <a:ext cx="0" cy="36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55317" name="Text Box 16"/>
                <p:cNvSpPr txBox="1">
                  <a:spLocks noChangeArrowheads="1"/>
                </p:cNvSpPr>
                <p:nvPr/>
              </p:nvSpPr>
              <p:spPr bwMode="auto">
                <a:xfrm>
                  <a:off x="1565" y="2320"/>
                  <a:ext cx="147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a:latin typeface="Calibri" panose="020F0502020204030204" pitchFamily="34" charset="0"/>
                    </a:rPr>
                    <a:t>Flujo_entrada</a:t>
                  </a:r>
                  <a:endParaRPr lang="es-AR" altLang="es-ES" sz="1600"/>
                </a:p>
              </p:txBody>
            </p:sp>
          </p:grpSp>
          <p:sp>
            <p:nvSpPr>
              <p:cNvPr id="55309" name="Arc 17"/>
              <p:cNvSpPr>
                <a:spLocks/>
              </p:cNvSpPr>
              <p:nvPr/>
            </p:nvSpPr>
            <p:spPr bwMode="auto">
              <a:xfrm rot="10367066">
                <a:off x="4142" y="8888"/>
                <a:ext cx="270" cy="558"/>
              </a:xfrm>
              <a:custGeom>
                <a:avLst/>
                <a:gdLst>
                  <a:gd name="T0" fmla="*/ 0 w 28843"/>
                  <a:gd name="T1" fmla="*/ 0 h 30346"/>
                  <a:gd name="T2" fmla="*/ 0 w 28843"/>
                  <a:gd name="T3" fmla="*/ 0 h 30346"/>
                  <a:gd name="T4" fmla="*/ 0 w 28843"/>
                  <a:gd name="T5" fmla="*/ 0 h 30346"/>
                  <a:gd name="T6" fmla="*/ 0 60000 65536"/>
                  <a:gd name="T7" fmla="*/ 0 60000 65536"/>
                  <a:gd name="T8" fmla="*/ 0 60000 65536"/>
                  <a:gd name="T9" fmla="*/ 0 w 28843"/>
                  <a:gd name="T10" fmla="*/ 0 h 30346"/>
                  <a:gd name="T11" fmla="*/ 28843 w 28843"/>
                  <a:gd name="T12" fmla="*/ 30346 h 30346"/>
                </a:gdLst>
                <a:ahLst/>
                <a:cxnLst>
                  <a:cxn ang="T6">
                    <a:pos x="T0" y="T1"/>
                  </a:cxn>
                  <a:cxn ang="T7">
                    <a:pos x="T2" y="T3"/>
                  </a:cxn>
                  <a:cxn ang="T8">
                    <a:pos x="T4" y="T5"/>
                  </a:cxn>
                </a:cxnLst>
                <a:rect l="T9" t="T10" r="T11" b="T12"/>
                <a:pathLst>
                  <a:path w="28843" h="30346" fill="none" extrusionOk="0">
                    <a:moveTo>
                      <a:pt x="0" y="1250"/>
                    </a:moveTo>
                    <a:cubicBezTo>
                      <a:pt x="2325" y="422"/>
                      <a:pt x="4775" y="-1"/>
                      <a:pt x="7243" y="0"/>
                    </a:cubicBezTo>
                    <a:cubicBezTo>
                      <a:pt x="19172" y="0"/>
                      <a:pt x="28843" y="9670"/>
                      <a:pt x="28843" y="21600"/>
                    </a:cubicBezTo>
                    <a:cubicBezTo>
                      <a:pt x="28843" y="24612"/>
                      <a:pt x="28212" y="27591"/>
                      <a:pt x="26993" y="30346"/>
                    </a:cubicBezTo>
                  </a:path>
                  <a:path w="28843" h="30346" stroke="0" extrusionOk="0">
                    <a:moveTo>
                      <a:pt x="0" y="1250"/>
                    </a:moveTo>
                    <a:cubicBezTo>
                      <a:pt x="2325" y="422"/>
                      <a:pt x="4775" y="-1"/>
                      <a:pt x="7243" y="0"/>
                    </a:cubicBezTo>
                    <a:cubicBezTo>
                      <a:pt x="19172" y="0"/>
                      <a:pt x="28843" y="9670"/>
                      <a:pt x="28843" y="21600"/>
                    </a:cubicBezTo>
                    <a:cubicBezTo>
                      <a:pt x="28843" y="24612"/>
                      <a:pt x="28212" y="27591"/>
                      <a:pt x="26993" y="30346"/>
                    </a:cubicBezTo>
                    <a:lnTo>
                      <a:pt x="7243" y="21600"/>
                    </a:lnTo>
                    <a:lnTo>
                      <a:pt x="0" y="125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dash"/>
                    <a:round/>
                    <a:headEnd/>
                    <a:tailEnd type="stealth" w="med" len="med"/>
                  </a14:hiddenLine>
                </a:ext>
              </a:extLst>
            </p:spPr>
            <p:txBody>
              <a:bodyPr/>
              <a:lstStyle/>
              <a:p>
                <a:endParaRPr lang="es-ES"/>
              </a:p>
            </p:txBody>
          </p:sp>
          <p:sp>
            <p:nvSpPr>
              <p:cNvPr id="55310" name="AutoShape 18"/>
              <p:cNvSpPr>
                <a:spLocks noChangeArrowheads="1"/>
              </p:cNvSpPr>
              <p:nvPr/>
            </p:nvSpPr>
            <p:spPr bwMode="auto">
              <a:xfrm>
                <a:off x="4938" y="10835"/>
                <a:ext cx="540" cy="540"/>
              </a:xfrm>
              <a:prstGeom prst="cloudCallout">
                <a:avLst>
                  <a:gd name="adj1" fmla="val -7963"/>
                  <a:gd name="adj2" fmla="val 34259"/>
                </a:avLst>
              </a:prstGeom>
              <a:solidFill>
                <a:srgbClr val="FFFFFF"/>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cxnSp>
            <p:nvCxnSpPr>
              <p:cNvPr id="55311" name="AutoShape 19"/>
              <p:cNvCxnSpPr>
                <a:cxnSpLocks noChangeShapeType="1"/>
              </p:cNvCxnSpPr>
              <p:nvPr/>
            </p:nvCxnSpPr>
            <p:spPr bwMode="auto">
              <a:xfrm flipV="1">
                <a:off x="4515" y="9778"/>
                <a:ext cx="14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312" name="AutoShape 20"/>
              <p:cNvCxnSpPr>
                <a:cxnSpLocks noChangeShapeType="1"/>
              </p:cNvCxnSpPr>
              <p:nvPr/>
            </p:nvCxnSpPr>
            <p:spPr bwMode="auto">
              <a:xfrm>
                <a:off x="5478" y="9778"/>
                <a:ext cx="0" cy="3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313" name="AutoShape 21"/>
              <p:cNvCxnSpPr>
                <a:cxnSpLocks noChangeShapeType="1"/>
              </p:cNvCxnSpPr>
              <p:nvPr/>
            </p:nvCxnSpPr>
            <p:spPr bwMode="auto">
              <a:xfrm>
                <a:off x="4871" y="9778"/>
                <a:ext cx="0" cy="3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5314" name="Text Box 22"/>
              <p:cNvSpPr txBox="1">
                <a:spLocks noChangeArrowheads="1"/>
              </p:cNvSpPr>
              <p:nvPr/>
            </p:nvSpPr>
            <p:spPr bwMode="auto">
              <a:xfrm>
                <a:off x="4916" y="9770"/>
                <a:ext cx="721"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XR</a:t>
                </a:r>
                <a:endParaRPr lang="es-AR" altLang="es-ES" sz="1600"/>
              </a:p>
            </p:txBody>
          </p:sp>
          <p:sp>
            <p:nvSpPr>
              <p:cNvPr id="55315" name="Text Box 23"/>
              <p:cNvSpPr txBox="1">
                <a:spLocks noChangeArrowheads="1"/>
              </p:cNvSpPr>
              <p:nvPr/>
            </p:nvSpPr>
            <p:spPr bwMode="auto">
              <a:xfrm>
                <a:off x="5446" y="9778"/>
                <a:ext cx="721"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TA</a:t>
                </a:r>
                <a:endParaRPr lang="es-AR" altLang="es-ES" sz="1600"/>
              </a:p>
            </p:txBody>
          </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Título"/>
          <p:cNvSpPr>
            <a:spLocks noGrp="1"/>
          </p:cNvSpPr>
          <p:nvPr>
            <p:ph type="title"/>
          </p:nvPr>
        </p:nvSpPr>
        <p:spPr/>
        <p:txBody>
          <a:bodyPr/>
          <a:lstStyle/>
          <a:p>
            <a:r>
              <a:rPr lang="es-AR" altLang="es-ES"/>
              <a:t>DEMORAS DE INFORMACIÓN</a:t>
            </a:r>
          </a:p>
        </p:txBody>
      </p:sp>
      <p:sp>
        <p:nvSpPr>
          <p:cNvPr id="3" name="2 Marcador de contenido"/>
          <p:cNvSpPr>
            <a:spLocks noGrp="1"/>
          </p:cNvSpPr>
          <p:nvPr>
            <p:ph idx="1"/>
          </p:nvPr>
        </p:nvSpPr>
        <p:spPr>
          <a:xfrm>
            <a:off x="609600" y="1600200"/>
            <a:ext cx="7924800" cy="1181100"/>
          </a:xfrm>
        </p:spPr>
        <p:txBody>
          <a:bodyPr/>
          <a:lstStyle/>
          <a:p>
            <a:pPr marL="0" indent="0" algn="just">
              <a:buFont typeface="Wingdings" panose="05000000000000000000" pitchFamily="2" charset="2"/>
              <a:buNone/>
            </a:pPr>
            <a:r>
              <a:rPr lang="es-AR" altLang="es-ES" sz="1800"/>
              <a:t>Los retrasos en la transmisión de información actúan como filtros aisladores que son capaces de aislar los picos que presenta la evolución de una variable, tomando un valor promedio de la misma</a:t>
            </a:r>
            <a:r>
              <a:rPr lang="es-AR" altLang="es-ES"/>
              <a:t>.</a:t>
            </a:r>
          </a:p>
        </p:txBody>
      </p:sp>
      <p:grpSp>
        <p:nvGrpSpPr>
          <p:cNvPr id="5" name="Group 2"/>
          <p:cNvGrpSpPr>
            <a:grpSpLocks/>
          </p:cNvGrpSpPr>
          <p:nvPr/>
        </p:nvGrpSpPr>
        <p:grpSpPr bwMode="auto">
          <a:xfrm>
            <a:off x="1042988" y="3294063"/>
            <a:ext cx="6049962" cy="2120900"/>
            <a:chOff x="1631" y="10970"/>
            <a:chExt cx="5888" cy="3340"/>
          </a:xfrm>
        </p:grpSpPr>
        <p:grpSp>
          <p:nvGrpSpPr>
            <p:cNvPr id="56326" name="Group 3"/>
            <p:cNvGrpSpPr>
              <a:grpSpLocks/>
            </p:cNvGrpSpPr>
            <p:nvPr/>
          </p:nvGrpSpPr>
          <p:grpSpPr bwMode="auto">
            <a:xfrm>
              <a:off x="1631" y="10970"/>
              <a:ext cx="5391" cy="3340"/>
              <a:chOff x="1659" y="8375"/>
              <a:chExt cx="4233" cy="3340"/>
            </a:xfrm>
          </p:grpSpPr>
          <p:cxnSp>
            <p:nvCxnSpPr>
              <p:cNvPr id="56331" name="AutoShape 4"/>
              <p:cNvCxnSpPr>
                <a:cxnSpLocks noChangeShapeType="1"/>
              </p:cNvCxnSpPr>
              <p:nvPr/>
            </p:nvCxnSpPr>
            <p:spPr bwMode="auto">
              <a:xfrm flipV="1">
                <a:off x="1659" y="8375"/>
                <a:ext cx="0" cy="2753"/>
              </a:xfrm>
              <a:prstGeom prst="straightConnector1">
                <a:avLst/>
              </a:prstGeom>
              <a:noFill/>
              <a:ln w="6350">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56332" name="AutoShape 5"/>
              <p:cNvCxnSpPr>
                <a:cxnSpLocks noChangeShapeType="1"/>
              </p:cNvCxnSpPr>
              <p:nvPr/>
            </p:nvCxnSpPr>
            <p:spPr bwMode="auto">
              <a:xfrm rot="5400000" flipV="1">
                <a:off x="3502" y="9285"/>
                <a:ext cx="0" cy="3685"/>
              </a:xfrm>
              <a:prstGeom prst="straightConnector1">
                <a:avLst/>
              </a:prstGeom>
              <a:noFill/>
              <a:ln w="6350">
                <a:solidFill>
                  <a:srgbClr val="000000"/>
                </a:solidFill>
                <a:round/>
                <a:headEnd/>
                <a:tailEnd type="stealth" w="med" len="med"/>
              </a:ln>
              <a:extLst>
                <a:ext uri="{909E8E84-426E-40DD-AFC4-6F175D3DCCD1}">
                  <a14:hiddenFill xmlns:a14="http://schemas.microsoft.com/office/drawing/2010/main">
                    <a:noFill/>
                  </a14:hiddenFill>
                </a:ext>
              </a:extLst>
            </p:spPr>
          </p:cxnSp>
          <p:sp>
            <p:nvSpPr>
              <p:cNvPr id="56333" name="Text Box 6"/>
              <p:cNvSpPr txBox="1">
                <a:spLocks noChangeArrowheads="1"/>
              </p:cNvSpPr>
              <p:nvPr/>
            </p:nvSpPr>
            <p:spPr bwMode="auto">
              <a:xfrm>
                <a:off x="4735" y="11128"/>
                <a:ext cx="1157"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spcAft>
                    <a:spcPts val="1000"/>
                  </a:spcAft>
                  <a:buClrTx/>
                  <a:buSzTx/>
                  <a:buFontTx/>
                  <a:buNone/>
                </a:pPr>
                <a:r>
                  <a:rPr lang="es-AR" altLang="es-ES" sz="1400" i="1">
                    <a:latin typeface="Calibri" panose="020F0502020204030204" pitchFamily="34" charset="0"/>
                  </a:rPr>
                  <a:t>Tiempo</a:t>
                </a:r>
                <a:endParaRPr lang="es-AR" altLang="es-ES" sz="1400"/>
              </a:p>
            </p:txBody>
          </p:sp>
        </p:grpSp>
        <p:sp>
          <p:nvSpPr>
            <p:cNvPr id="56327" name="Text Box 7"/>
            <p:cNvSpPr txBox="1">
              <a:spLocks noChangeArrowheads="1"/>
            </p:cNvSpPr>
            <p:nvPr/>
          </p:nvSpPr>
          <p:spPr bwMode="auto">
            <a:xfrm>
              <a:off x="1859" y="11591"/>
              <a:ext cx="1408"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spcAft>
                  <a:spcPts val="1000"/>
                </a:spcAft>
                <a:buClrTx/>
                <a:buSzTx/>
                <a:buFontTx/>
                <a:buNone/>
              </a:pPr>
              <a:r>
                <a:rPr lang="es-AR" altLang="es-ES" sz="1400" i="1">
                  <a:latin typeface="Calibri" panose="020F0502020204030204" pitchFamily="34" charset="0"/>
                </a:rPr>
                <a:t>Entradas</a:t>
              </a:r>
              <a:endParaRPr lang="es-AR" altLang="es-ES" sz="1400"/>
            </a:p>
          </p:txBody>
        </p:sp>
        <p:sp>
          <p:nvSpPr>
            <p:cNvPr id="56328" name="Freeform 8"/>
            <p:cNvSpPr>
              <a:spLocks/>
            </p:cNvSpPr>
            <p:nvPr/>
          </p:nvSpPr>
          <p:spPr bwMode="auto">
            <a:xfrm>
              <a:off x="1859" y="11413"/>
              <a:ext cx="4109" cy="2001"/>
            </a:xfrm>
            <a:custGeom>
              <a:avLst/>
              <a:gdLst>
                <a:gd name="T0" fmla="*/ 51 w 4109"/>
                <a:gd name="T1" fmla="*/ 1881 h 2001"/>
                <a:gd name="T2" fmla="*/ 116 w 4109"/>
                <a:gd name="T3" fmla="*/ 1535 h 2001"/>
                <a:gd name="T4" fmla="*/ 153 w 4109"/>
                <a:gd name="T5" fmla="*/ 1413 h 2001"/>
                <a:gd name="T6" fmla="*/ 191 w 4109"/>
                <a:gd name="T7" fmla="*/ 1123 h 2001"/>
                <a:gd name="T8" fmla="*/ 275 w 4109"/>
                <a:gd name="T9" fmla="*/ 1039 h 2001"/>
                <a:gd name="T10" fmla="*/ 369 w 4109"/>
                <a:gd name="T11" fmla="*/ 1591 h 2001"/>
                <a:gd name="T12" fmla="*/ 425 w 4109"/>
                <a:gd name="T13" fmla="*/ 1712 h 2001"/>
                <a:gd name="T14" fmla="*/ 499 w 4109"/>
                <a:gd name="T15" fmla="*/ 1609 h 2001"/>
                <a:gd name="T16" fmla="*/ 602 w 4109"/>
                <a:gd name="T17" fmla="*/ 1151 h 2001"/>
                <a:gd name="T18" fmla="*/ 733 w 4109"/>
                <a:gd name="T19" fmla="*/ 1245 h 2001"/>
                <a:gd name="T20" fmla="*/ 808 w 4109"/>
                <a:gd name="T21" fmla="*/ 478 h 2001"/>
                <a:gd name="T22" fmla="*/ 939 w 4109"/>
                <a:gd name="T23" fmla="*/ 1460 h 2001"/>
                <a:gd name="T24" fmla="*/ 1098 w 4109"/>
                <a:gd name="T25" fmla="*/ 1637 h 2001"/>
                <a:gd name="T26" fmla="*/ 1219 w 4109"/>
                <a:gd name="T27" fmla="*/ 1507 h 2001"/>
                <a:gd name="T28" fmla="*/ 1266 w 4109"/>
                <a:gd name="T29" fmla="*/ 1404 h 2001"/>
                <a:gd name="T30" fmla="*/ 1341 w 4109"/>
                <a:gd name="T31" fmla="*/ 1207 h 2001"/>
                <a:gd name="T32" fmla="*/ 1491 w 4109"/>
                <a:gd name="T33" fmla="*/ 1581 h 2001"/>
                <a:gd name="T34" fmla="*/ 1575 w 4109"/>
                <a:gd name="T35" fmla="*/ 1460 h 2001"/>
                <a:gd name="T36" fmla="*/ 1696 w 4109"/>
                <a:gd name="T37" fmla="*/ 1104 h 2001"/>
                <a:gd name="T38" fmla="*/ 1818 w 4109"/>
                <a:gd name="T39" fmla="*/ 254 h 2001"/>
                <a:gd name="T40" fmla="*/ 1883 w 4109"/>
                <a:gd name="T41" fmla="*/ 1525 h 2001"/>
                <a:gd name="T42" fmla="*/ 1968 w 4109"/>
                <a:gd name="T43" fmla="*/ 1656 h 2001"/>
                <a:gd name="T44" fmla="*/ 2089 w 4109"/>
                <a:gd name="T45" fmla="*/ 1544 h 2001"/>
                <a:gd name="T46" fmla="*/ 2201 w 4109"/>
                <a:gd name="T47" fmla="*/ 1348 h 2001"/>
                <a:gd name="T48" fmla="*/ 2276 w 4109"/>
                <a:gd name="T49" fmla="*/ 1086 h 2001"/>
                <a:gd name="T50" fmla="*/ 2257 w 4109"/>
                <a:gd name="T51" fmla="*/ 1179 h 2001"/>
                <a:gd name="T52" fmla="*/ 2276 w 4109"/>
                <a:gd name="T53" fmla="*/ 1853 h 2001"/>
                <a:gd name="T54" fmla="*/ 2444 w 4109"/>
                <a:gd name="T55" fmla="*/ 1824 h 2001"/>
                <a:gd name="T56" fmla="*/ 2585 w 4109"/>
                <a:gd name="T57" fmla="*/ 1600 h 2001"/>
                <a:gd name="T58" fmla="*/ 2697 w 4109"/>
                <a:gd name="T59" fmla="*/ 1301 h 2001"/>
                <a:gd name="T60" fmla="*/ 2772 w 4109"/>
                <a:gd name="T61" fmla="*/ 356 h 2001"/>
                <a:gd name="T62" fmla="*/ 2753 w 4109"/>
                <a:gd name="T63" fmla="*/ 1385 h 2001"/>
                <a:gd name="T64" fmla="*/ 2996 w 4109"/>
                <a:gd name="T65" fmla="*/ 1563 h 2001"/>
                <a:gd name="T66" fmla="*/ 3174 w 4109"/>
                <a:gd name="T67" fmla="*/ 1254 h 2001"/>
                <a:gd name="T68" fmla="*/ 3286 w 4109"/>
                <a:gd name="T69" fmla="*/ 1067 h 2001"/>
                <a:gd name="T70" fmla="*/ 3314 w 4109"/>
                <a:gd name="T71" fmla="*/ 1002 h 2001"/>
                <a:gd name="T72" fmla="*/ 3286 w 4109"/>
                <a:gd name="T73" fmla="*/ 1329 h 2001"/>
                <a:gd name="T74" fmla="*/ 3464 w 4109"/>
                <a:gd name="T75" fmla="*/ 1301 h 2001"/>
                <a:gd name="T76" fmla="*/ 3660 w 4109"/>
                <a:gd name="T77" fmla="*/ 833 h 2001"/>
                <a:gd name="T78" fmla="*/ 3810 w 4109"/>
                <a:gd name="T79" fmla="*/ 384 h 2001"/>
                <a:gd name="T80" fmla="*/ 3894 w 4109"/>
                <a:gd name="T81" fmla="*/ 160 h 2001"/>
                <a:gd name="T82" fmla="*/ 3838 w 4109"/>
                <a:gd name="T83" fmla="*/ 759 h 2001"/>
                <a:gd name="T84" fmla="*/ 4015 w 4109"/>
                <a:gd name="T85" fmla="*/ 1404 h 20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09"/>
                <a:gd name="T130" fmla="*/ 0 h 2001"/>
                <a:gd name="T131" fmla="*/ 4109 w 4109"/>
                <a:gd name="T132" fmla="*/ 2001 h 200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09" h="2001">
                  <a:moveTo>
                    <a:pt x="13" y="1965"/>
                  </a:moveTo>
                  <a:cubicBezTo>
                    <a:pt x="40" y="1864"/>
                    <a:pt x="0" y="2001"/>
                    <a:pt x="51" y="1881"/>
                  </a:cubicBezTo>
                  <a:cubicBezTo>
                    <a:pt x="63" y="1854"/>
                    <a:pt x="79" y="1796"/>
                    <a:pt x="79" y="1796"/>
                  </a:cubicBezTo>
                  <a:cubicBezTo>
                    <a:pt x="91" y="1709"/>
                    <a:pt x="93" y="1621"/>
                    <a:pt x="116" y="1535"/>
                  </a:cubicBezTo>
                  <a:cubicBezTo>
                    <a:pt x="120" y="1519"/>
                    <a:pt x="130" y="1504"/>
                    <a:pt x="135" y="1488"/>
                  </a:cubicBezTo>
                  <a:cubicBezTo>
                    <a:pt x="142" y="1463"/>
                    <a:pt x="147" y="1438"/>
                    <a:pt x="153" y="1413"/>
                  </a:cubicBezTo>
                  <a:cubicBezTo>
                    <a:pt x="156" y="1401"/>
                    <a:pt x="163" y="1376"/>
                    <a:pt x="163" y="1376"/>
                  </a:cubicBezTo>
                  <a:cubicBezTo>
                    <a:pt x="169" y="1295"/>
                    <a:pt x="166" y="1201"/>
                    <a:pt x="191" y="1123"/>
                  </a:cubicBezTo>
                  <a:cubicBezTo>
                    <a:pt x="203" y="1037"/>
                    <a:pt x="220" y="955"/>
                    <a:pt x="238" y="871"/>
                  </a:cubicBezTo>
                  <a:cubicBezTo>
                    <a:pt x="280" y="937"/>
                    <a:pt x="260" y="896"/>
                    <a:pt x="275" y="1039"/>
                  </a:cubicBezTo>
                  <a:cubicBezTo>
                    <a:pt x="287" y="1151"/>
                    <a:pt x="289" y="1265"/>
                    <a:pt x="303" y="1376"/>
                  </a:cubicBezTo>
                  <a:cubicBezTo>
                    <a:pt x="313" y="1457"/>
                    <a:pt x="342" y="1516"/>
                    <a:pt x="369" y="1591"/>
                  </a:cubicBezTo>
                  <a:cubicBezTo>
                    <a:pt x="375" y="1606"/>
                    <a:pt x="381" y="1622"/>
                    <a:pt x="387" y="1637"/>
                  </a:cubicBezTo>
                  <a:cubicBezTo>
                    <a:pt x="397" y="1663"/>
                    <a:pt x="425" y="1712"/>
                    <a:pt x="425" y="1712"/>
                  </a:cubicBezTo>
                  <a:cubicBezTo>
                    <a:pt x="444" y="1693"/>
                    <a:pt x="462" y="1675"/>
                    <a:pt x="481" y="1656"/>
                  </a:cubicBezTo>
                  <a:cubicBezTo>
                    <a:pt x="493" y="1644"/>
                    <a:pt x="491" y="1624"/>
                    <a:pt x="499" y="1609"/>
                  </a:cubicBezTo>
                  <a:cubicBezTo>
                    <a:pt x="518" y="1571"/>
                    <a:pt x="540" y="1531"/>
                    <a:pt x="565" y="1497"/>
                  </a:cubicBezTo>
                  <a:cubicBezTo>
                    <a:pt x="583" y="1382"/>
                    <a:pt x="580" y="1264"/>
                    <a:pt x="602" y="1151"/>
                  </a:cubicBezTo>
                  <a:cubicBezTo>
                    <a:pt x="664" y="1305"/>
                    <a:pt x="595" y="1496"/>
                    <a:pt x="686" y="1637"/>
                  </a:cubicBezTo>
                  <a:cubicBezTo>
                    <a:pt x="776" y="1550"/>
                    <a:pt x="729" y="1317"/>
                    <a:pt x="733" y="1245"/>
                  </a:cubicBezTo>
                  <a:cubicBezTo>
                    <a:pt x="739" y="1149"/>
                    <a:pt x="762" y="1058"/>
                    <a:pt x="780" y="964"/>
                  </a:cubicBezTo>
                  <a:cubicBezTo>
                    <a:pt x="801" y="540"/>
                    <a:pt x="786" y="702"/>
                    <a:pt x="808" y="478"/>
                  </a:cubicBezTo>
                  <a:cubicBezTo>
                    <a:pt x="909" y="683"/>
                    <a:pt x="837" y="936"/>
                    <a:pt x="883" y="1161"/>
                  </a:cubicBezTo>
                  <a:cubicBezTo>
                    <a:pt x="891" y="1268"/>
                    <a:pt x="903" y="1361"/>
                    <a:pt x="939" y="1460"/>
                  </a:cubicBezTo>
                  <a:cubicBezTo>
                    <a:pt x="956" y="1507"/>
                    <a:pt x="948" y="1520"/>
                    <a:pt x="976" y="1553"/>
                  </a:cubicBezTo>
                  <a:cubicBezTo>
                    <a:pt x="1010" y="1594"/>
                    <a:pt x="1051" y="1614"/>
                    <a:pt x="1098" y="1637"/>
                  </a:cubicBezTo>
                  <a:cubicBezTo>
                    <a:pt x="1163" y="1605"/>
                    <a:pt x="1126" y="1630"/>
                    <a:pt x="1191" y="1544"/>
                  </a:cubicBezTo>
                  <a:cubicBezTo>
                    <a:pt x="1200" y="1532"/>
                    <a:pt x="1219" y="1507"/>
                    <a:pt x="1219" y="1507"/>
                  </a:cubicBezTo>
                  <a:cubicBezTo>
                    <a:pt x="1225" y="1488"/>
                    <a:pt x="1230" y="1468"/>
                    <a:pt x="1238" y="1450"/>
                  </a:cubicBezTo>
                  <a:cubicBezTo>
                    <a:pt x="1245" y="1434"/>
                    <a:pt x="1259" y="1421"/>
                    <a:pt x="1266" y="1404"/>
                  </a:cubicBezTo>
                  <a:cubicBezTo>
                    <a:pt x="1293" y="1339"/>
                    <a:pt x="1296" y="1289"/>
                    <a:pt x="1332" y="1235"/>
                  </a:cubicBezTo>
                  <a:cubicBezTo>
                    <a:pt x="1335" y="1226"/>
                    <a:pt x="1339" y="1217"/>
                    <a:pt x="1341" y="1207"/>
                  </a:cubicBezTo>
                  <a:cubicBezTo>
                    <a:pt x="1345" y="1192"/>
                    <a:pt x="1348" y="1145"/>
                    <a:pt x="1350" y="1161"/>
                  </a:cubicBezTo>
                  <a:cubicBezTo>
                    <a:pt x="1361" y="1266"/>
                    <a:pt x="1340" y="1533"/>
                    <a:pt x="1491" y="1581"/>
                  </a:cubicBezTo>
                  <a:cubicBezTo>
                    <a:pt x="1503" y="1575"/>
                    <a:pt x="1519" y="1573"/>
                    <a:pt x="1528" y="1563"/>
                  </a:cubicBezTo>
                  <a:cubicBezTo>
                    <a:pt x="1546" y="1543"/>
                    <a:pt x="1563" y="1485"/>
                    <a:pt x="1575" y="1460"/>
                  </a:cubicBezTo>
                  <a:cubicBezTo>
                    <a:pt x="1596" y="1417"/>
                    <a:pt x="1618" y="1373"/>
                    <a:pt x="1640" y="1329"/>
                  </a:cubicBezTo>
                  <a:cubicBezTo>
                    <a:pt x="1656" y="1254"/>
                    <a:pt x="1676" y="1178"/>
                    <a:pt x="1696" y="1104"/>
                  </a:cubicBezTo>
                  <a:cubicBezTo>
                    <a:pt x="1709" y="924"/>
                    <a:pt x="1705" y="740"/>
                    <a:pt x="1734" y="562"/>
                  </a:cubicBezTo>
                  <a:cubicBezTo>
                    <a:pt x="1751" y="459"/>
                    <a:pt x="1793" y="356"/>
                    <a:pt x="1818" y="254"/>
                  </a:cubicBezTo>
                  <a:cubicBezTo>
                    <a:pt x="1782" y="622"/>
                    <a:pt x="1796" y="443"/>
                    <a:pt x="1818" y="1217"/>
                  </a:cubicBezTo>
                  <a:cubicBezTo>
                    <a:pt x="1821" y="1333"/>
                    <a:pt x="1860" y="1417"/>
                    <a:pt x="1883" y="1525"/>
                  </a:cubicBezTo>
                  <a:cubicBezTo>
                    <a:pt x="1888" y="1549"/>
                    <a:pt x="1899" y="1609"/>
                    <a:pt x="1911" y="1628"/>
                  </a:cubicBezTo>
                  <a:cubicBezTo>
                    <a:pt x="1921" y="1645"/>
                    <a:pt x="1952" y="1651"/>
                    <a:pt x="1968" y="1656"/>
                  </a:cubicBezTo>
                  <a:cubicBezTo>
                    <a:pt x="2012" y="1642"/>
                    <a:pt x="2024" y="1641"/>
                    <a:pt x="2052" y="1600"/>
                  </a:cubicBezTo>
                  <a:cubicBezTo>
                    <a:pt x="2065" y="1582"/>
                    <a:pt x="2077" y="1563"/>
                    <a:pt x="2089" y="1544"/>
                  </a:cubicBezTo>
                  <a:cubicBezTo>
                    <a:pt x="2095" y="1535"/>
                    <a:pt x="2108" y="1516"/>
                    <a:pt x="2108" y="1516"/>
                  </a:cubicBezTo>
                  <a:cubicBezTo>
                    <a:pt x="2127" y="1457"/>
                    <a:pt x="2173" y="1405"/>
                    <a:pt x="2201" y="1348"/>
                  </a:cubicBezTo>
                  <a:cubicBezTo>
                    <a:pt x="2212" y="1299"/>
                    <a:pt x="2217" y="1234"/>
                    <a:pt x="2239" y="1189"/>
                  </a:cubicBezTo>
                  <a:cubicBezTo>
                    <a:pt x="2257" y="1154"/>
                    <a:pt x="2276" y="1129"/>
                    <a:pt x="2276" y="1086"/>
                  </a:cubicBezTo>
                  <a:cubicBezTo>
                    <a:pt x="2276" y="1073"/>
                    <a:pt x="2270" y="1111"/>
                    <a:pt x="2267" y="1123"/>
                  </a:cubicBezTo>
                  <a:cubicBezTo>
                    <a:pt x="2263" y="1142"/>
                    <a:pt x="2260" y="1160"/>
                    <a:pt x="2257" y="1179"/>
                  </a:cubicBezTo>
                  <a:cubicBezTo>
                    <a:pt x="2260" y="1391"/>
                    <a:pt x="2261" y="1603"/>
                    <a:pt x="2267" y="1815"/>
                  </a:cubicBezTo>
                  <a:cubicBezTo>
                    <a:pt x="2267" y="1828"/>
                    <a:pt x="2266" y="1845"/>
                    <a:pt x="2276" y="1853"/>
                  </a:cubicBezTo>
                  <a:cubicBezTo>
                    <a:pt x="2291" y="1866"/>
                    <a:pt x="2332" y="1871"/>
                    <a:pt x="2332" y="1871"/>
                  </a:cubicBezTo>
                  <a:cubicBezTo>
                    <a:pt x="2390" y="1860"/>
                    <a:pt x="2394" y="1842"/>
                    <a:pt x="2444" y="1824"/>
                  </a:cubicBezTo>
                  <a:cubicBezTo>
                    <a:pt x="2468" y="1776"/>
                    <a:pt x="2485" y="1744"/>
                    <a:pt x="2529" y="1712"/>
                  </a:cubicBezTo>
                  <a:cubicBezTo>
                    <a:pt x="2546" y="1674"/>
                    <a:pt x="2570" y="1639"/>
                    <a:pt x="2585" y="1600"/>
                  </a:cubicBezTo>
                  <a:cubicBezTo>
                    <a:pt x="2623" y="1503"/>
                    <a:pt x="2559" y="1599"/>
                    <a:pt x="2622" y="1516"/>
                  </a:cubicBezTo>
                  <a:cubicBezTo>
                    <a:pt x="2647" y="1442"/>
                    <a:pt x="2682" y="1378"/>
                    <a:pt x="2697" y="1301"/>
                  </a:cubicBezTo>
                  <a:cubicBezTo>
                    <a:pt x="2709" y="1132"/>
                    <a:pt x="2698" y="962"/>
                    <a:pt x="2734" y="796"/>
                  </a:cubicBezTo>
                  <a:cubicBezTo>
                    <a:pt x="2747" y="657"/>
                    <a:pt x="2743" y="491"/>
                    <a:pt x="2772" y="356"/>
                  </a:cubicBezTo>
                  <a:cubicBezTo>
                    <a:pt x="2752" y="190"/>
                    <a:pt x="2752" y="316"/>
                    <a:pt x="2744" y="375"/>
                  </a:cubicBezTo>
                  <a:cubicBezTo>
                    <a:pt x="2733" y="863"/>
                    <a:pt x="2725" y="853"/>
                    <a:pt x="2753" y="1385"/>
                  </a:cubicBezTo>
                  <a:cubicBezTo>
                    <a:pt x="2760" y="1523"/>
                    <a:pt x="2772" y="1599"/>
                    <a:pt x="2884" y="1675"/>
                  </a:cubicBezTo>
                  <a:cubicBezTo>
                    <a:pt x="2921" y="1637"/>
                    <a:pt x="2969" y="1608"/>
                    <a:pt x="2996" y="1563"/>
                  </a:cubicBezTo>
                  <a:cubicBezTo>
                    <a:pt x="3034" y="1499"/>
                    <a:pt x="3013" y="1530"/>
                    <a:pt x="3062" y="1469"/>
                  </a:cubicBezTo>
                  <a:cubicBezTo>
                    <a:pt x="3092" y="1388"/>
                    <a:pt x="3131" y="1328"/>
                    <a:pt x="3174" y="1254"/>
                  </a:cubicBezTo>
                  <a:cubicBezTo>
                    <a:pt x="3195" y="1218"/>
                    <a:pt x="3205" y="1175"/>
                    <a:pt x="3230" y="1142"/>
                  </a:cubicBezTo>
                  <a:cubicBezTo>
                    <a:pt x="3249" y="1117"/>
                    <a:pt x="3267" y="1092"/>
                    <a:pt x="3286" y="1067"/>
                  </a:cubicBezTo>
                  <a:cubicBezTo>
                    <a:pt x="3294" y="1056"/>
                    <a:pt x="3300" y="1043"/>
                    <a:pt x="3305" y="1030"/>
                  </a:cubicBezTo>
                  <a:cubicBezTo>
                    <a:pt x="3309" y="1021"/>
                    <a:pt x="3314" y="992"/>
                    <a:pt x="3314" y="1002"/>
                  </a:cubicBezTo>
                  <a:cubicBezTo>
                    <a:pt x="3314" y="1018"/>
                    <a:pt x="3308" y="1033"/>
                    <a:pt x="3305" y="1048"/>
                  </a:cubicBezTo>
                  <a:cubicBezTo>
                    <a:pt x="3297" y="1133"/>
                    <a:pt x="3286" y="1248"/>
                    <a:pt x="3286" y="1329"/>
                  </a:cubicBezTo>
                  <a:cubicBezTo>
                    <a:pt x="3286" y="1455"/>
                    <a:pt x="3264" y="1429"/>
                    <a:pt x="3323" y="1469"/>
                  </a:cubicBezTo>
                  <a:cubicBezTo>
                    <a:pt x="3407" y="1449"/>
                    <a:pt x="3426" y="1370"/>
                    <a:pt x="3464" y="1301"/>
                  </a:cubicBezTo>
                  <a:cubicBezTo>
                    <a:pt x="3535" y="1171"/>
                    <a:pt x="3577" y="1102"/>
                    <a:pt x="3623" y="964"/>
                  </a:cubicBezTo>
                  <a:cubicBezTo>
                    <a:pt x="3637" y="921"/>
                    <a:pt x="3648" y="877"/>
                    <a:pt x="3660" y="833"/>
                  </a:cubicBezTo>
                  <a:cubicBezTo>
                    <a:pt x="3666" y="811"/>
                    <a:pt x="3679" y="768"/>
                    <a:pt x="3679" y="768"/>
                  </a:cubicBezTo>
                  <a:cubicBezTo>
                    <a:pt x="3696" y="634"/>
                    <a:pt x="3728" y="495"/>
                    <a:pt x="3810" y="384"/>
                  </a:cubicBezTo>
                  <a:cubicBezTo>
                    <a:pt x="3833" y="315"/>
                    <a:pt x="3856" y="273"/>
                    <a:pt x="3884" y="207"/>
                  </a:cubicBezTo>
                  <a:cubicBezTo>
                    <a:pt x="3887" y="191"/>
                    <a:pt x="3888" y="175"/>
                    <a:pt x="3894" y="160"/>
                  </a:cubicBezTo>
                  <a:cubicBezTo>
                    <a:pt x="3899" y="148"/>
                    <a:pt x="3976" y="0"/>
                    <a:pt x="3903" y="123"/>
                  </a:cubicBezTo>
                  <a:cubicBezTo>
                    <a:pt x="3869" y="335"/>
                    <a:pt x="3848" y="544"/>
                    <a:pt x="3838" y="759"/>
                  </a:cubicBezTo>
                  <a:cubicBezTo>
                    <a:pt x="3842" y="863"/>
                    <a:pt x="3762" y="1299"/>
                    <a:pt x="3978" y="1376"/>
                  </a:cubicBezTo>
                  <a:cubicBezTo>
                    <a:pt x="3990" y="1385"/>
                    <a:pt x="4001" y="1398"/>
                    <a:pt x="4015" y="1404"/>
                  </a:cubicBezTo>
                  <a:cubicBezTo>
                    <a:pt x="4056" y="1422"/>
                    <a:pt x="4076" y="1408"/>
                    <a:pt x="4109" y="1441"/>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56329" name="Freeform 9"/>
            <p:cNvSpPr>
              <a:spLocks/>
            </p:cNvSpPr>
            <p:nvPr/>
          </p:nvSpPr>
          <p:spPr bwMode="auto">
            <a:xfrm>
              <a:off x="1779" y="12499"/>
              <a:ext cx="4688" cy="308"/>
            </a:xfrm>
            <a:custGeom>
              <a:avLst/>
              <a:gdLst>
                <a:gd name="T0" fmla="*/ 0 w 4688"/>
                <a:gd name="T1" fmla="*/ 308 h 308"/>
                <a:gd name="T2" fmla="*/ 626 w 4688"/>
                <a:gd name="T3" fmla="*/ 159 h 308"/>
                <a:gd name="T4" fmla="*/ 1376 w 4688"/>
                <a:gd name="T5" fmla="*/ 168 h 308"/>
                <a:gd name="T6" fmla="*/ 2247 w 4688"/>
                <a:gd name="T7" fmla="*/ 93 h 308"/>
                <a:gd name="T8" fmla="*/ 3369 w 4688"/>
                <a:gd name="T9" fmla="*/ 75 h 308"/>
                <a:gd name="T10" fmla="*/ 4292 w 4688"/>
                <a:gd name="T11" fmla="*/ 177 h 308"/>
                <a:gd name="T12" fmla="*/ 4688 w 4688"/>
                <a:gd name="T13" fmla="*/ 0 h 308"/>
                <a:gd name="T14" fmla="*/ 0 60000 65536"/>
                <a:gd name="T15" fmla="*/ 0 60000 65536"/>
                <a:gd name="T16" fmla="*/ 0 60000 65536"/>
                <a:gd name="T17" fmla="*/ 0 60000 65536"/>
                <a:gd name="T18" fmla="*/ 0 60000 65536"/>
                <a:gd name="T19" fmla="*/ 0 60000 65536"/>
                <a:gd name="T20" fmla="*/ 0 60000 65536"/>
                <a:gd name="T21" fmla="*/ 0 w 4688"/>
                <a:gd name="T22" fmla="*/ 0 h 308"/>
                <a:gd name="T23" fmla="*/ 4688 w 4688"/>
                <a:gd name="T24" fmla="*/ 308 h 3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88" h="308">
                  <a:moveTo>
                    <a:pt x="0" y="308"/>
                  </a:moveTo>
                  <a:cubicBezTo>
                    <a:pt x="198" y="245"/>
                    <a:pt x="397" y="182"/>
                    <a:pt x="626" y="159"/>
                  </a:cubicBezTo>
                  <a:cubicBezTo>
                    <a:pt x="855" y="136"/>
                    <a:pt x="1106" y="179"/>
                    <a:pt x="1376" y="168"/>
                  </a:cubicBezTo>
                  <a:cubicBezTo>
                    <a:pt x="1646" y="157"/>
                    <a:pt x="1915" y="108"/>
                    <a:pt x="2247" y="93"/>
                  </a:cubicBezTo>
                  <a:cubicBezTo>
                    <a:pt x="2579" y="78"/>
                    <a:pt x="3028" y="61"/>
                    <a:pt x="3369" y="75"/>
                  </a:cubicBezTo>
                  <a:cubicBezTo>
                    <a:pt x="3710" y="89"/>
                    <a:pt x="4072" y="189"/>
                    <a:pt x="4292" y="177"/>
                  </a:cubicBezTo>
                  <a:cubicBezTo>
                    <a:pt x="4512" y="165"/>
                    <a:pt x="4622" y="29"/>
                    <a:pt x="4688"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56330" name="Text Box 10"/>
            <p:cNvSpPr txBox="1">
              <a:spLocks noChangeArrowheads="1"/>
            </p:cNvSpPr>
            <p:nvPr/>
          </p:nvSpPr>
          <p:spPr bwMode="auto">
            <a:xfrm>
              <a:off x="6111" y="12218"/>
              <a:ext cx="1408"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spcAft>
                  <a:spcPts val="1000"/>
                </a:spcAft>
                <a:buClrTx/>
                <a:buSzTx/>
                <a:buFontTx/>
                <a:buNone/>
              </a:pPr>
              <a:r>
                <a:rPr lang="es-AR" altLang="es-ES" sz="1400" i="1">
                  <a:latin typeface="Calibri" panose="020F0502020204030204" pitchFamily="34" charset="0"/>
                </a:rPr>
                <a:t>Salida</a:t>
              </a:r>
              <a:endParaRPr lang="es-AR" altLang="es-ES" sz="1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7" name="Group 10"/>
          <p:cNvGrpSpPr>
            <a:grpSpLocks/>
          </p:cNvGrpSpPr>
          <p:nvPr/>
        </p:nvGrpSpPr>
        <p:grpSpPr bwMode="auto">
          <a:xfrm>
            <a:off x="2700338" y="1773783"/>
            <a:ext cx="3240087" cy="3527425"/>
            <a:chOff x="2889" y="11629"/>
            <a:chExt cx="1365" cy="2624"/>
          </a:xfrm>
        </p:grpSpPr>
        <p:sp>
          <p:nvSpPr>
            <p:cNvPr id="57349" name="Freeform 11"/>
            <p:cNvSpPr>
              <a:spLocks/>
            </p:cNvSpPr>
            <p:nvPr/>
          </p:nvSpPr>
          <p:spPr bwMode="auto">
            <a:xfrm>
              <a:off x="3112" y="11629"/>
              <a:ext cx="544" cy="487"/>
            </a:xfrm>
            <a:custGeom>
              <a:avLst/>
              <a:gdLst>
                <a:gd name="T0" fmla="*/ 544 w 544"/>
                <a:gd name="T1" fmla="*/ 487 h 487"/>
                <a:gd name="T2" fmla="*/ 338 w 544"/>
                <a:gd name="T3" fmla="*/ 84 h 487"/>
                <a:gd name="T4" fmla="*/ 0 w 544"/>
                <a:gd name="T5" fmla="*/ 0 h 487"/>
                <a:gd name="T6" fmla="*/ 0 60000 65536"/>
                <a:gd name="T7" fmla="*/ 0 60000 65536"/>
                <a:gd name="T8" fmla="*/ 0 60000 65536"/>
                <a:gd name="T9" fmla="*/ 0 w 544"/>
                <a:gd name="T10" fmla="*/ 0 h 487"/>
                <a:gd name="T11" fmla="*/ 544 w 544"/>
                <a:gd name="T12" fmla="*/ 487 h 487"/>
              </a:gdLst>
              <a:ahLst/>
              <a:cxnLst>
                <a:cxn ang="T6">
                  <a:pos x="T0" y="T1"/>
                </a:cxn>
                <a:cxn ang="T7">
                  <a:pos x="T2" y="T3"/>
                </a:cxn>
                <a:cxn ang="T8">
                  <a:pos x="T4" y="T5"/>
                </a:cxn>
              </a:cxnLst>
              <a:rect l="T9" t="T10" r="T11" b="T12"/>
              <a:pathLst>
                <a:path w="544" h="487">
                  <a:moveTo>
                    <a:pt x="544" y="487"/>
                  </a:moveTo>
                  <a:cubicBezTo>
                    <a:pt x="486" y="326"/>
                    <a:pt x="429" y="165"/>
                    <a:pt x="338" y="84"/>
                  </a:cubicBezTo>
                  <a:cubicBezTo>
                    <a:pt x="247" y="3"/>
                    <a:pt x="56" y="14"/>
                    <a:pt x="0" y="0"/>
                  </a:cubicBezTo>
                </a:path>
              </a:pathLst>
            </a:custGeom>
            <a:noFill/>
            <a:ln w="28575" cap="flat">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s-ES"/>
            </a:p>
          </p:txBody>
        </p:sp>
        <p:cxnSp>
          <p:nvCxnSpPr>
            <p:cNvPr id="57350" name="AutoShape 12"/>
            <p:cNvCxnSpPr>
              <a:cxnSpLocks noChangeShapeType="1"/>
            </p:cNvCxnSpPr>
            <p:nvPr/>
          </p:nvCxnSpPr>
          <p:spPr bwMode="auto">
            <a:xfrm>
              <a:off x="3656" y="13039"/>
              <a:ext cx="59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7351" name="Rectangle 13"/>
            <p:cNvSpPr>
              <a:spLocks noChangeArrowheads="1"/>
            </p:cNvSpPr>
            <p:nvPr/>
          </p:nvSpPr>
          <p:spPr bwMode="auto">
            <a:xfrm>
              <a:off x="3112" y="12170"/>
              <a:ext cx="1142" cy="1645"/>
            </a:xfrm>
            <a:prstGeom prst="rect">
              <a:avLst/>
            </a:prstGeom>
            <a:solidFill>
              <a:srgbClr val="FFCC99"/>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800"/>
            </a:p>
          </p:txBody>
        </p:sp>
        <p:cxnSp>
          <p:nvCxnSpPr>
            <p:cNvPr id="57352" name="AutoShape 14"/>
            <p:cNvCxnSpPr>
              <a:cxnSpLocks noChangeShapeType="1"/>
            </p:cNvCxnSpPr>
            <p:nvPr/>
          </p:nvCxnSpPr>
          <p:spPr bwMode="auto">
            <a:xfrm>
              <a:off x="3656" y="12170"/>
              <a:ext cx="0" cy="16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353" name="AutoShape 15"/>
            <p:cNvCxnSpPr>
              <a:cxnSpLocks noChangeShapeType="1"/>
            </p:cNvCxnSpPr>
            <p:nvPr/>
          </p:nvCxnSpPr>
          <p:spPr bwMode="auto">
            <a:xfrm>
              <a:off x="3656" y="12544"/>
              <a:ext cx="59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354" name="AutoShape 16"/>
            <p:cNvCxnSpPr>
              <a:cxnSpLocks noChangeShapeType="1"/>
            </p:cNvCxnSpPr>
            <p:nvPr/>
          </p:nvCxnSpPr>
          <p:spPr bwMode="auto">
            <a:xfrm>
              <a:off x="3656" y="13128"/>
              <a:ext cx="597"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57355" name="Freeform 17"/>
            <p:cNvSpPr>
              <a:spLocks/>
            </p:cNvSpPr>
            <p:nvPr/>
          </p:nvSpPr>
          <p:spPr bwMode="auto">
            <a:xfrm>
              <a:off x="2889" y="13840"/>
              <a:ext cx="767" cy="413"/>
            </a:xfrm>
            <a:custGeom>
              <a:avLst/>
              <a:gdLst>
                <a:gd name="T0" fmla="*/ 0 w 814"/>
                <a:gd name="T1" fmla="*/ 71 h 740"/>
                <a:gd name="T2" fmla="*/ 399 w 814"/>
                <a:gd name="T3" fmla="*/ 60 h 740"/>
                <a:gd name="T4" fmla="*/ 642 w 814"/>
                <a:gd name="T5" fmla="*/ 0 h 740"/>
                <a:gd name="T6" fmla="*/ 0 60000 65536"/>
                <a:gd name="T7" fmla="*/ 0 60000 65536"/>
                <a:gd name="T8" fmla="*/ 0 60000 65536"/>
                <a:gd name="T9" fmla="*/ 0 w 814"/>
                <a:gd name="T10" fmla="*/ 0 h 740"/>
                <a:gd name="T11" fmla="*/ 814 w 814"/>
                <a:gd name="T12" fmla="*/ 740 h 740"/>
              </a:gdLst>
              <a:ahLst/>
              <a:cxnLst>
                <a:cxn ang="T6">
                  <a:pos x="T0" y="T1"/>
                </a:cxn>
                <a:cxn ang="T7">
                  <a:pos x="T2" y="T3"/>
                </a:cxn>
                <a:cxn ang="T8">
                  <a:pos x="T4" y="T5"/>
                </a:cxn>
              </a:cxnLst>
              <a:rect l="T9" t="T10" r="T11" b="T12"/>
              <a:pathLst>
                <a:path w="814" h="740">
                  <a:moveTo>
                    <a:pt x="0" y="738"/>
                  </a:moveTo>
                  <a:cubicBezTo>
                    <a:pt x="184" y="739"/>
                    <a:pt x="369" y="740"/>
                    <a:pt x="505" y="617"/>
                  </a:cubicBezTo>
                  <a:cubicBezTo>
                    <a:pt x="641" y="494"/>
                    <a:pt x="763" y="103"/>
                    <a:pt x="814" y="0"/>
                  </a:cubicBezTo>
                </a:path>
              </a:pathLst>
            </a:custGeom>
            <a:noFill/>
            <a:ln w="28575" cap="flat">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57356" name="Text Box 18"/>
            <p:cNvSpPr txBox="1">
              <a:spLocks noChangeArrowheads="1"/>
            </p:cNvSpPr>
            <p:nvPr/>
          </p:nvSpPr>
          <p:spPr bwMode="auto">
            <a:xfrm>
              <a:off x="3217" y="12244"/>
              <a:ext cx="374" cy="150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latin typeface="Calibri" panose="020F0502020204030204" pitchFamily="34" charset="0"/>
                </a:rPr>
                <a:t>D</a:t>
              </a:r>
            </a:p>
            <a:p>
              <a:pPr eaLnBrk="1" hangingPunct="1">
                <a:spcBef>
                  <a:spcPct val="0"/>
                </a:spcBef>
                <a:buClrTx/>
                <a:buSzTx/>
                <a:buFontTx/>
                <a:buNone/>
              </a:pPr>
              <a:r>
                <a:rPr lang="es-AR" altLang="es-ES" sz="1800">
                  <a:latin typeface="Calibri" panose="020F0502020204030204" pitchFamily="34" charset="0"/>
                </a:rPr>
                <a:t>e</a:t>
              </a:r>
            </a:p>
            <a:p>
              <a:pPr eaLnBrk="1" hangingPunct="1">
                <a:spcBef>
                  <a:spcPct val="0"/>
                </a:spcBef>
                <a:buClrTx/>
                <a:buSzTx/>
                <a:buFontTx/>
                <a:buNone/>
              </a:pPr>
              <a:r>
                <a:rPr lang="es-AR" altLang="es-ES" sz="1800">
                  <a:latin typeface="Calibri" panose="020F0502020204030204" pitchFamily="34" charset="0"/>
                </a:rPr>
                <a:t>m</a:t>
              </a:r>
            </a:p>
            <a:p>
              <a:pPr eaLnBrk="1" hangingPunct="1">
                <a:spcBef>
                  <a:spcPct val="0"/>
                </a:spcBef>
                <a:buClrTx/>
                <a:buSzTx/>
                <a:buFontTx/>
                <a:buNone/>
              </a:pPr>
              <a:r>
                <a:rPr lang="es-AR" altLang="es-ES" sz="1800">
                  <a:latin typeface="Calibri" panose="020F0502020204030204" pitchFamily="34" charset="0"/>
                </a:rPr>
                <a:t>I</a:t>
              </a:r>
            </a:p>
            <a:p>
              <a:pPr eaLnBrk="1" hangingPunct="1">
                <a:spcBef>
                  <a:spcPct val="0"/>
                </a:spcBef>
                <a:buClrTx/>
                <a:buSzTx/>
                <a:buFontTx/>
                <a:buNone/>
              </a:pPr>
              <a:r>
                <a:rPr lang="es-AR" altLang="es-ES" sz="1800">
                  <a:latin typeface="Calibri" panose="020F0502020204030204" pitchFamily="34" charset="0"/>
                </a:rPr>
                <a:t>n</a:t>
              </a:r>
            </a:p>
            <a:p>
              <a:pPr eaLnBrk="1" hangingPunct="1">
                <a:spcBef>
                  <a:spcPct val="0"/>
                </a:spcBef>
                <a:buClrTx/>
                <a:buSzTx/>
                <a:buFontTx/>
                <a:buNone/>
              </a:pPr>
              <a:r>
                <a:rPr lang="es-AR" altLang="es-ES" sz="1800">
                  <a:latin typeface="Calibri" panose="020F0502020204030204" pitchFamily="34" charset="0"/>
                </a:rPr>
                <a:t>f</a:t>
              </a:r>
              <a:endParaRPr lang="es-AR" altLang="es-ES" sz="1800"/>
            </a:p>
          </p:txBody>
        </p:sp>
        <p:sp>
          <p:nvSpPr>
            <p:cNvPr id="57357" name="Text Box 19"/>
            <p:cNvSpPr txBox="1">
              <a:spLocks noChangeArrowheads="1"/>
            </p:cNvSpPr>
            <p:nvPr/>
          </p:nvSpPr>
          <p:spPr bwMode="auto">
            <a:xfrm>
              <a:off x="3740" y="13151"/>
              <a:ext cx="402" cy="33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spcAft>
                  <a:spcPts val="1000"/>
                </a:spcAft>
                <a:buClrTx/>
                <a:buSzTx/>
                <a:buFontTx/>
                <a:buNone/>
              </a:pPr>
              <a:r>
                <a:rPr lang="es-AR" altLang="es-ES" sz="1800">
                  <a:latin typeface="Calibri" panose="020F0502020204030204" pitchFamily="34" charset="0"/>
                </a:rPr>
                <a:t>TA</a:t>
              </a:r>
              <a:endParaRPr lang="es-AR" altLang="es-ES" sz="1800"/>
            </a:p>
          </p:txBody>
        </p:sp>
      </p:grpSp>
      <p:sp>
        <p:nvSpPr>
          <p:cNvPr id="57348" name="Rectángulo 2"/>
          <p:cNvSpPr>
            <a:spLocks noChangeArrowheads="1"/>
          </p:cNvSpPr>
          <p:nvPr/>
        </p:nvSpPr>
        <p:spPr bwMode="auto">
          <a:xfrm>
            <a:off x="292100" y="282575"/>
            <a:ext cx="81486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4400">
                <a:solidFill>
                  <a:schemeClr val="bg1"/>
                </a:solidFill>
              </a:rPr>
              <a:t>DEMORAS DE INFORMACIÓN</a:t>
            </a:r>
            <a:endParaRPr lang="es-ES" altLang="es-ES" sz="440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195263" y="228600"/>
            <a:ext cx="8305800" cy="914400"/>
          </a:xfrm>
        </p:spPr>
        <p:txBody>
          <a:bodyPr/>
          <a:lstStyle/>
          <a:p>
            <a:pPr eaLnBrk="1" hangingPunct="1"/>
            <a:r>
              <a:rPr lang="es-ES_tradnl" altLang="es-ES" sz="3600" b="1"/>
              <a:t>ETAPA 5: Definición precisa de cada magnitud</a:t>
            </a:r>
          </a:p>
        </p:txBody>
      </p:sp>
      <p:graphicFrame>
        <p:nvGraphicFramePr>
          <p:cNvPr id="6" name="5 Tabla"/>
          <p:cNvGraphicFramePr>
            <a:graphicFrameLocks noGrp="1"/>
          </p:cNvGraphicFramePr>
          <p:nvPr/>
        </p:nvGraphicFramePr>
        <p:xfrm>
          <a:off x="1500188" y="2786063"/>
          <a:ext cx="6096000" cy="165577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833586">
                  <a:extLst>
                    <a:ext uri="{9D8B030D-6E8A-4147-A177-3AD203B41FA5}">
                      <a16:colId xmlns:a16="http://schemas.microsoft.com/office/drawing/2014/main" val="20001"/>
                    </a:ext>
                  </a:extLst>
                </a:gridCol>
                <a:gridCol w="1357322">
                  <a:extLst>
                    <a:ext uri="{9D8B030D-6E8A-4147-A177-3AD203B41FA5}">
                      <a16:colId xmlns:a16="http://schemas.microsoft.com/office/drawing/2014/main" val="20002"/>
                    </a:ext>
                  </a:extLst>
                </a:gridCol>
                <a:gridCol w="1381092">
                  <a:extLst>
                    <a:ext uri="{9D8B030D-6E8A-4147-A177-3AD203B41FA5}">
                      <a16:colId xmlns:a16="http://schemas.microsoft.com/office/drawing/2014/main" val="20003"/>
                    </a:ext>
                  </a:extLst>
                </a:gridCol>
              </a:tblGrid>
              <a:tr h="914357">
                <a:tc>
                  <a:txBody>
                    <a:bodyPr/>
                    <a:lstStyle/>
                    <a:p>
                      <a:pPr algn="ctr"/>
                      <a:r>
                        <a:rPr lang="es-AR" sz="1800" dirty="0">
                          <a:solidFill>
                            <a:schemeClr val="tx1"/>
                          </a:solidFill>
                        </a:rPr>
                        <a:t>CODIGO DE VARIABLE</a:t>
                      </a:r>
                    </a:p>
                  </a:txBody>
                  <a:tcPr marT="45703" marB="45703"/>
                </a:tc>
                <a:tc>
                  <a:txBody>
                    <a:bodyPr/>
                    <a:lstStyle/>
                    <a:p>
                      <a:pPr algn="ctr"/>
                      <a:r>
                        <a:rPr lang="es-AR" sz="1800" dirty="0">
                          <a:solidFill>
                            <a:schemeClr val="tx1"/>
                          </a:solidFill>
                        </a:rPr>
                        <a:t>DESCRIPCIÓN</a:t>
                      </a:r>
                    </a:p>
                  </a:txBody>
                  <a:tcPr marT="45703" marB="45703"/>
                </a:tc>
                <a:tc>
                  <a:txBody>
                    <a:bodyPr/>
                    <a:lstStyle/>
                    <a:p>
                      <a:pPr algn="ctr"/>
                      <a:r>
                        <a:rPr lang="es-AR" sz="1800" dirty="0">
                          <a:solidFill>
                            <a:schemeClr val="tx1"/>
                          </a:solidFill>
                        </a:rPr>
                        <a:t>TIPO DE VARIABLE</a:t>
                      </a:r>
                    </a:p>
                  </a:txBody>
                  <a:tcPr marT="45703" marB="45703"/>
                </a:tc>
                <a:tc>
                  <a:txBody>
                    <a:bodyPr/>
                    <a:lstStyle/>
                    <a:p>
                      <a:pPr algn="ctr"/>
                      <a:r>
                        <a:rPr lang="es-AR" sz="1800" dirty="0">
                          <a:solidFill>
                            <a:schemeClr val="tx1"/>
                          </a:solidFill>
                        </a:rPr>
                        <a:t>UNIDAD DE MEDIDA</a:t>
                      </a:r>
                    </a:p>
                  </a:txBody>
                  <a:tcPr marT="45703" marB="45703"/>
                </a:tc>
                <a:extLst>
                  <a:ext uri="{0D108BD9-81ED-4DB2-BD59-A6C34878D82A}">
                    <a16:rowId xmlns:a16="http://schemas.microsoft.com/office/drawing/2014/main" val="10000"/>
                  </a:ext>
                </a:extLst>
              </a:tr>
              <a:tr h="370703">
                <a:tc>
                  <a:txBody>
                    <a:bodyPr/>
                    <a:lstStyle/>
                    <a:p>
                      <a:endParaRPr lang="es-AR" sz="1800" dirty="0"/>
                    </a:p>
                  </a:txBody>
                  <a:tcPr marT="45703" marB="45703"/>
                </a:tc>
                <a:tc>
                  <a:txBody>
                    <a:bodyPr/>
                    <a:lstStyle/>
                    <a:p>
                      <a:endParaRPr lang="es-AR" sz="1800"/>
                    </a:p>
                  </a:txBody>
                  <a:tcPr marT="45703" marB="45703"/>
                </a:tc>
                <a:tc>
                  <a:txBody>
                    <a:bodyPr/>
                    <a:lstStyle/>
                    <a:p>
                      <a:endParaRPr lang="es-AR" sz="1800"/>
                    </a:p>
                  </a:txBody>
                  <a:tcPr marT="45703" marB="45703"/>
                </a:tc>
                <a:tc>
                  <a:txBody>
                    <a:bodyPr/>
                    <a:lstStyle/>
                    <a:p>
                      <a:endParaRPr lang="es-AR" sz="1800"/>
                    </a:p>
                  </a:txBody>
                  <a:tcPr marT="45703" marB="45703"/>
                </a:tc>
                <a:extLst>
                  <a:ext uri="{0D108BD9-81ED-4DB2-BD59-A6C34878D82A}">
                    <a16:rowId xmlns:a16="http://schemas.microsoft.com/office/drawing/2014/main" val="10001"/>
                  </a:ext>
                </a:extLst>
              </a:tr>
              <a:tr h="370703">
                <a:tc>
                  <a:txBody>
                    <a:bodyPr/>
                    <a:lstStyle/>
                    <a:p>
                      <a:endParaRPr lang="es-AR" sz="1800"/>
                    </a:p>
                  </a:txBody>
                  <a:tcPr marT="45703" marB="45703"/>
                </a:tc>
                <a:tc>
                  <a:txBody>
                    <a:bodyPr/>
                    <a:lstStyle/>
                    <a:p>
                      <a:endParaRPr lang="es-AR" sz="1800"/>
                    </a:p>
                  </a:txBody>
                  <a:tcPr marT="45703" marB="45703"/>
                </a:tc>
                <a:tc>
                  <a:txBody>
                    <a:bodyPr/>
                    <a:lstStyle/>
                    <a:p>
                      <a:endParaRPr lang="es-AR" sz="1800"/>
                    </a:p>
                  </a:txBody>
                  <a:tcPr marT="45703" marB="45703"/>
                </a:tc>
                <a:tc>
                  <a:txBody>
                    <a:bodyPr/>
                    <a:lstStyle/>
                    <a:p>
                      <a:endParaRPr lang="es-AR" sz="1800" dirty="0"/>
                    </a:p>
                  </a:txBody>
                  <a:tcPr marT="45703" marB="45703"/>
                </a:tc>
                <a:extLst>
                  <a:ext uri="{0D108BD9-81ED-4DB2-BD59-A6C34878D82A}">
                    <a16:rowId xmlns:a16="http://schemas.microsoft.com/office/drawing/2014/main" val="10002"/>
                  </a:ext>
                </a:extLst>
              </a:tr>
            </a:tbl>
          </a:graphicData>
        </a:graphic>
      </p:graphicFrame>
      <p:sp>
        <p:nvSpPr>
          <p:cNvPr id="58394" name="6 CuadroTexto"/>
          <p:cNvSpPr txBox="1">
            <a:spLocks noChangeArrowheads="1"/>
          </p:cNvSpPr>
          <p:nvPr/>
        </p:nvSpPr>
        <p:spPr bwMode="auto">
          <a:xfrm>
            <a:off x="2928938" y="2000250"/>
            <a:ext cx="2786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b="1"/>
              <a:t>TABLA DE VARIABLES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endParaRPr lang="es-AR" altLang="es-ES" sz="2400"/>
          </a:p>
        </p:txBody>
      </p:sp>
      <p:sp>
        <p:nvSpPr>
          <p:cNvPr id="59396" name="15 CuadroTexto"/>
          <p:cNvSpPr txBox="1">
            <a:spLocks noChangeArrowheads="1"/>
          </p:cNvSpPr>
          <p:nvPr/>
        </p:nvSpPr>
        <p:spPr bwMode="auto">
          <a:xfrm>
            <a:off x="642938" y="1643063"/>
            <a:ext cx="7242175"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just" eaLnBrk="1" hangingPunct="1">
              <a:spcBef>
                <a:spcPct val="0"/>
              </a:spcBef>
              <a:buClrTx/>
              <a:buSzTx/>
              <a:buFontTx/>
              <a:buNone/>
            </a:pPr>
            <a:r>
              <a:rPr lang="es-AR" altLang="es-ES" sz="2400" b="1" dirty="0"/>
              <a:t>Consigna 3: </a:t>
            </a:r>
            <a:r>
              <a:rPr lang="es-AR" altLang="es-ES" sz="2400" dirty="0"/>
              <a:t>Construir el Diagrama de </a:t>
            </a:r>
            <a:r>
              <a:rPr lang="es-AR" altLang="es-ES" sz="2400" dirty="0" err="1"/>
              <a:t>Forrester</a:t>
            </a:r>
            <a:r>
              <a:rPr lang="es-AR" altLang="es-ES" sz="2400" dirty="0"/>
              <a:t> y la Tabla de Variables para la situación problema</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3769282"/>
            <a:ext cx="2615414" cy="218840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Título"/>
          <p:cNvSpPr>
            <a:spLocks noGrp="1"/>
          </p:cNvSpPr>
          <p:nvPr>
            <p:ph type="title"/>
          </p:nvPr>
        </p:nvSpPr>
        <p:spPr/>
        <p:txBody>
          <a:bodyPr/>
          <a:lstStyle/>
          <a:p>
            <a:r>
              <a:rPr lang="es-AR" altLang="es-ES"/>
              <a:t>Mecánica de la dinámica de sistemas</a:t>
            </a:r>
          </a:p>
        </p:txBody>
      </p:sp>
      <p:grpSp>
        <p:nvGrpSpPr>
          <p:cNvPr id="60420" name="61 Grupo"/>
          <p:cNvGrpSpPr>
            <a:grpSpLocks/>
          </p:cNvGrpSpPr>
          <p:nvPr/>
        </p:nvGrpSpPr>
        <p:grpSpPr bwMode="auto">
          <a:xfrm>
            <a:off x="900113" y="1557338"/>
            <a:ext cx="6551612" cy="2808287"/>
            <a:chOff x="889662" y="1527175"/>
            <a:chExt cx="4940699" cy="1903391"/>
          </a:xfrm>
        </p:grpSpPr>
        <p:sp>
          <p:nvSpPr>
            <p:cNvPr id="60447" name="Rectangle 5"/>
            <p:cNvSpPr>
              <a:spLocks noChangeArrowheads="1"/>
            </p:cNvSpPr>
            <p:nvPr/>
          </p:nvSpPr>
          <p:spPr bwMode="auto">
            <a:xfrm>
              <a:off x="1944070" y="3021756"/>
              <a:ext cx="3237947" cy="2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t</a:t>
              </a:r>
              <a:r>
                <a:rPr lang="es-AR" altLang="es-ES" sz="1600" b="1" baseline="-25000">
                  <a:latin typeface="Times New Roman" panose="02020603050405020304" pitchFamily="18" charset="0"/>
                </a:rPr>
                <a:t>0	</a:t>
              </a:r>
              <a:r>
                <a:rPr lang="es-AR" altLang="es-ES" sz="1600" b="1" baseline="-25000">
                  <a:latin typeface="Calibri" panose="020F0502020204030204" pitchFamily="34" charset="0"/>
                </a:rPr>
                <a:t>       </a:t>
              </a:r>
              <a:r>
                <a:rPr lang="es-AR" altLang="es-ES" sz="1600" b="1">
                  <a:latin typeface="Calibri" panose="020F0502020204030204" pitchFamily="34" charset="0"/>
                </a:rPr>
                <a:t>t</a:t>
              </a:r>
              <a:r>
                <a:rPr lang="es-AR" altLang="es-ES" sz="1600" b="1" baseline="-25000">
                  <a:latin typeface="Calibri" panose="020F0502020204030204" pitchFamily="34" charset="0"/>
                </a:rPr>
                <a:t>1</a:t>
              </a:r>
              <a:r>
                <a:rPr lang="es-AR" altLang="es-ES" sz="1600" b="1">
                  <a:latin typeface="Calibri" panose="020F0502020204030204" pitchFamily="34" charset="0"/>
                </a:rPr>
                <a:t>              t</a:t>
              </a:r>
              <a:r>
                <a:rPr lang="es-AR" altLang="es-ES" sz="1600" b="1" baseline="-25000">
                  <a:latin typeface="Calibri" panose="020F0502020204030204" pitchFamily="34" charset="0"/>
                </a:rPr>
                <a:t>2</a:t>
              </a:r>
              <a:r>
                <a:rPr lang="es-AR" altLang="es-ES" sz="1600" b="1">
                  <a:latin typeface="Calibri" panose="020F0502020204030204" pitchFamily="34" charset="0"/>
                </a:rPr>
                <a:t>               t</a:t>
              </a:r>
              <a:r>
                <a:rPr lang="es-AR" altLang="es-ES" sz="1600" b="1" baseline="-25000">
                  <a:latin typeface="Calibri" panose="020F0502020204030204" pitchFamily="34" charset="0"/>
                </a:rPr>
                <a:t>i </a:t>
              </a:r>
              <a:r>
                <a:rPr lang="es-AR" altLang="es-ES" sz="1600" b="1">
                  <a:latin typeface="Calibri" panose="020F0502020204030204" pitchFamily="34" charset="0"/>
                </a:rPr>
                <a:t>              t</a:t>
              </a:r>
              <a:r>
                <a:rPr lang="es-AR" altLang="es-ES" sz="1600" b="1" baseline="-25000">
                  <a:latin typeface="Calibri" panose="020F0502020204030204" pitchFamily="34" charset="0"/>
                </a:rPr>
                <a:t>i+1</a:t>
              </a:r>
              <a:endParaRPr lang="es-AR" altLang="es-ES" sz="1600"/>
            </a:p>
          </p:txBody>
        </p:sp>
        <p:grpSp>
          <p:nvGrpSpPr>
            <p:cNvPr id="60448" name="Group 6"/>
            <p:cNvGrpSpPr>
              <a:grpSpLocks/>
            </p:cNvGrpSpPr>
            <p:nvPr/>
          </p:nvGrpSpPr>
          <p:grpSpPr bwMode="auto">
            <a:xfrm>
              <a:off x="889662" y="1527175"/>
              <a:ext cx="4940699" cy="1700566"/>
              <a:chOff x="1506" y="2943"/>
              <a:chExt cx="6546" cy="3228"/>
            </a:xfrm>
          </p:grpSpPr>
          <p:grpSp>
            <p:nvGrpSpPr>
              <p:cNvPr id="60466" name="Group 7"/>
              <p:cNvGrpSpPr>
                <a:grpSpLocks/>
              </p:cNvGrpSpPr>
              <p:nvPr/>
            </p:nvGrpSpPr>
            <p:grpSpPr bwMode="auto">
              <a:xfrm>
                <a:off x="2317" y="3043"/>
                <a:ext cx="4876" cy="2767"/>
                <a:chOff x="2317" y="3043"/>
                <a:chExt cx="4876" cy="2767"/>
              </a:xfrm>
            </p:grpSpPr>
            <p:cxnSp>
              <p:nvCxnSpPr>
                <p:cNvPr id="60477" name="AutoShape 8"/>
                <p:cNvCxnSpPr>
                  <a:cxnSpLocks noChangeShapeType="1"/>
                </p:cNvCxnSpPr>
                <p:nvPr/>
              </p:nvCxnSpPr>
              <p:spPr bwMode="auto">
                <a:xfrm flipV="1">
                  <a:off x="2317" y="3043"/>
                  <a:ext cx="0" cy="2767"/>
                </a:xfrm>
                <a:prstGeom prst="straightConnector1">
                  <a:avLst/>
                </a:prstGeom>
                <a:noFill/>
                <a:ln w="6350">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0478" name="AutoShape 9"/>
                <p:cNvCxnSpPr>
                  <a:cxnSpLocks noChangeShapeType="1"/>
                </p:cNvCxnSpPr>
                <p:nvPr/>
              </p:nvCxnSpPr>
              <p:spPr bwMode="auto">
                <a:xfrm rot="5400000" flipV="1">
                  <a:off x="4755" y="3372"/>
                  <a:ext cx="0" cy="4876"/>
                </a:xfrm>
                <a:prstGeom prst="straightConnector1">
                  <a:avLst/>
                </a:prstGeom>
                <a:noFill/>
                <a:ln w="6350">
                  <a:solidFill>
                    <a:srgbClr val="000000"/>
                  </a:solidFill>
                  <a:round/>
                  <a:headEnd/>
                  <a:tailEnd type="stealth" w="med" len="med"/>
                </a:ln>
                <a:extLst>
                  <a:ext uri="{909E8E84-426E-40DD-AFC4-6F175D3DCCD1}">
                    <a14:hiddenFill xmlns:a14="http://schemas.microsoft.com/office/drawing/2010/main">
                      <a:noFill/>
                    </a14:hiddenFill>
                  </a:ext>
                </a:extLst>
              </p:spPr>
            </p:cxnSp>
          </p:grpSp>
          <p:sp>
            <p:nvSpPr>
              <p:cNvPr id="60467" name="Text Box 10"/>
              <p:cNvSpPr txBox="1">
                <a:spLocks noChangeArrowheads="1"/>
              </p:cNvSpPr>
              <p:nvPr/>
            </p:nvSpPr>
            <p:spPr bwMode="auto">
              <a:xfrm>
                <a:off x="7045" y="5745"/>
                <a:ext cx="1007"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i="1">
                    <a:latin typeface="Calibri" panose="020F0502020204030204" pitchFamily="34" charset="0"/>
                  </a:rPr>
                  <a:t>t</a:t>
                </a:r>
                <a:endParaRPr lang="es-AR" altLang="es-ES" sz="1600"/>
              </a:p>
            </p:txBody>
          </p:sp>
          <p:sp>
            <p:nvSpPr>
              <p:cNvPr id="60468" name="Text Box 11"/>
              <p:cNvSpPr txBox="1">
                <a:spLocks noChangeArrowheads="1"/>
              </p:cNvSpPr>
              <p:nvPr/>
            </p:nvSpPr>
            <p:spPr bwMode="auto">
              <a:xfrm>
                <a:off x="1506" y="2943"/>
                <a:ext cx="1007"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i="1">
                    <a:latin typeface="Calibri" panose="020F0502020204030204" pitchFamily="34" charset="0"/>
                  </a:rPr>
                  <a:t>Niveles</a:t>
                </a:r>
                <a:endParaRPr lang="es-AR" altLang="es-ES" sz="1600"/>
              </a:p>
            </p:txBody>
          </p:sp>
          <p:cxnSp>
            <p:nvCxnSpPr>
              <p:cNvPr id="60469" name="AutoShape 12"/>
              <p:cNvCxnSpPr>
                <a:cxnSpLocks noChangeShapeType="1"/>
              </p:cNvCxnSpPr>
              <p:nvPr/>
            </p:nvCxnSpPr>
            <p:spPr bwMode="auto">
              <a:xfrm flipH="1">
                <a:off x="3158" y="5735"/>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470" name="AutoShape 13"/>
              <p:cNvCxnSpPr>
                <a:cxnSpLocks noChangeShapeType="1"/>
              </p:cNvCxnSpPr>
              <p:nvPr/>
            </p:nvCxnSpPr>
            <p:spPr bwMode="auto">
              <a:xfrm flipH="1">
                <a:off x="4852" y="5748"/>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471" name="AutoShape 14"/>
              <p:cNvCxnSpPr>
                <a:cxnSpLocks noChangeShapeType="1"/>
              </p:cNvCxnSpPr>
              <p:nvPr/>
            </p:nvCxnSpPr>
            <p:spPr bwMode="auto">
              <a:xfrm flipH="1">
                <a:off x="4012" y="5732"/>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472" name="AutoShape 15"/>
              <p:cNvCxnSpPr>
                <a:cxnSpLocks noChangeShapeType="1"/>
              </p:cNvCxnSpPr>
              <p:nvPr/>
            </p:nvCxnSpPr>
            <p:spPr bwMode="auto">
              <a:xfrm flipH="1">
                <a:off x="5703" y="5754"/>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473" name="AutoShape 16"/>
              <p:cNvCxnSpPr>
                <a:cxnSpLocks noChangeShapeType="1"/>
              </p:cNvCxnSpPr>
              <p:nvPr/>
            </p:nvCxnSpPr>
            <p:spPr bwMode="auto">
              <a:xfrm flipH="1">
                <a:off x="6547" y="5753"/>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60474" name="Group 17"/>
              <p:cNvGrpSpPr>
                <a:grpSpLocks/>
              </p:cNvGrpSpPr>
              <p:nvPr/>
            </p:nvGrpSpPr>
            <p:grpSpPr bwMode="auto">
              <a:xfrm>
                <a:off x="5214" y="5732"/>
                <a:ext cx="113" cy="170"/>
                <a:chOff x="6177" y="6228"/>
                <a:chExt cx="71" cy="114"/>
              </a:xfrm>
            </p:grpSpPr>
            <p:cxnSp>
              <p:nvCxnSpPr>
                <p:cNvPr id="60475" name="AutoShape 18"/>
                <p:cNvCxnSpPr>
                  <a:cxnSpLocks noChangeShapeType="1"/>
                </p:cNvCxnSpPr>
                <p:nvPr/>
              </p:nvCxnSpPr>
              <p:spPr bwMode="auto">
                <a:xfrm flipH="1">
                  <a:off x="6177" y="6228"/>
                  <a:ext cx="40"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476" name="AutoShape 19"/>
                <p:cNvCxnSpPr>
                  <a:cxnSpLocks noChangeShapeType="1"/>
                </p:cNvCxnSpPr>
                <p:nvPr/>
              </p:nvCxnSpPr>
              <p:spPr bwMode="auto">
                <a:xfrm flipH="1">
                  <a:off x="6217" y="6233"/>
                  <a:ext cx="31" cy="10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cxnSp>
          <p:nvCxnSpPr>
            <p:cNvPr id="60449" name="AutoShape 20"/>
            <p:cNvCxnSpPr>
              <a:cxnSpLocks noChangeShapeType="1"/>
            </p:cNvCxnSpPr>
            <p:nvPr/>
          </p:nvCxnSpPr>
          <p:spPr bwMode="auto">
            <a:xfrm>
              <a:off x="2136536" y="1913332"/>
              <a:ext cx="0" cy="1112111"/>
            </a:xfrm>
            <a:prstGeom prst="straightConnector1">
              <a:avLst/>
            </a:prstGeom>
            <a:noFill/>
            <a:ln w="9525">
              <a:solidFill>
                <a:srgbClr val="76923C"/>
              </a:solidFill>
              <a:round/>
              <a:headEnd/>
              <a:tailEnd/>
            </a:ln>
            <a:extLst>
              <a:ext uri="{909E8E84-426E-40DD-AFC4-6F175D3DCCD1}">
                <a14:hiddenFill xmlns:a14="http://schemas.microsoft.com/office/drawing/2010/main">
                  <a:noFill/>
                </a14:hiddenFill>
              </a:ext>
            </a:extLst>
          </p:spPr>
        </p:cxnSp>
        <p:cxnSp>
          <p:nvCxnSpPr>
            <p:cNvPr id="60450" name="AutoShape 21"/>
            <p:cNvCxnSpPr>
              <a:cxnSpLocks noChangeShapeType="1"/>
            </p:cNvCxnSpPr>
            <p:nvPr/>
          </p:nvCxnSpPr>
          <p:spPr bwMode="auto">
            <a:xfrm>
              <a:off x="2780351" y="2207296"/>
              <a:ext cx="755" cy="830264"/>
            </a:xfrm>
            <a:prstGeom prst="straightConnector1">
              <a:avLst/>
            </a:prstGeom>
            <a:noFill/>
            <a:ln w="9525">
              <a:solidFill>
                <a:srgbClr val="76923C"/>
              </a:solidFill>
              <a:round/>
              <a:headEnd/>
              <a:tailEnd/>
            </a:ln>
            <a:extLst>
              <a:ext uri="{909E8E84-426E-40DD-AFC4-6F175D3DCCD1}">
                <a14:hiddenFill xmlns:a14="http://schemas.microsoft.com/office/drawing/2010/main">
                  <a:noFill/>
                </a14:hiddenFill>
              </a:ext>
            </a:extLst>
          </p:spPr>
        </p:cxnSp>
        <p:cxnSp>
          <p:nvCxnSpPr>
            <p:cNvPr id="60451" name="AutoShape 22"/>
            <p:cNvCxnSpPr>
              <a:cxnSpLocks noChangeShapeType="1"/>
            </p:cNvCxnSpPr>
            <p:nvPr/>
          </p:nvCxnSpPr>
          <p:spPr bwMode="auto">
            <a:xfrm rot="-5400000">
              <a:off x="2461954" y="1244855"/>
              <a:ext cx="527" cy="1925408"/>
            </a:xfrm>
            <a:prstGeom prst="straightConnector1">
              <a:avLst/>
            </a:prstGeom>
            <a:noFill/>
            <a:ln w="9525">
              <a:solidFill>
                <a:srgbClr val="76923C"/>
              </a:solidFill>
              <a:prstDash val="dash"/>
              <a:round/>
              <a:headEnd/>
              <a:tailEnd/>
            </a:ln>
            <a:extLst>
              <a:ext uri="{909E8E84-426E-40DD-AFC4-6F175D3DCCD1}">
                <a14:hiddenFill xmlns:a14="http://schemas.microsoft.com/office/drawing/2010/main">
                  <a:noFill/>
                </a14:hiddenFill>
              </a:ext>
            </a:extLst>
          </p:spPr>
        </p:cxnSp>
        <p:cxnSp>
          <p:nvCxnSpPr>
            <p:cNvPr id="60452" name="AutoShape 23"/>
            <p:cNvCxnSpPr>
              <a:cxnSpLocks noChangeShapeType="1"/>
            </p:cNvCxnSpPr>
            <p:nvPr/>
          </p:nvCxnSpPr>
          <p:spPr bwMode="auto">
            <a:xfrm rot="-5400000">
              <a:off x="1821912" y="1601386"/>
              <a:ext cx="527" cy="624946"/>
            </a:xfrm>
            <a:prstGeom prst="straightConnector1">
              <a:avLst/>
            </a:prstGeom>
            <a:noFill/>
            <a:ln w="9525">
              <a:solidFill>
                <a:srgbClr val="76923C"/>
              </a:solidFill>
              <a:prstDash val="dash"/>
              <a:round/>
              <a:headEnd/>
              <a:tailEnd/>
            </a:ln>
            <a:extLst>
              <a:ext uri="{909E8E84-426E-40DD-AFC4-6F175D3DCCD1}">
                <a14:hiddenFill xmlns:a14="http://schemas.microsoft.com/office/drawing/2010/main">
                  <a:noFill/>
                </a14:hiddenFill>
              </a:ext>
            </a:extLst>
          </p:spPr>
        </p:cxnSp>
        <p:cxnSp>
          <p:nvCxnSpPr>
            <p:cNvPr id="60453" name="AutoShape 24"/>
            <p:cNvCxnSpPr>
              <a:cxnSpLocks noChangeShapeType="1"/>
            </p:cNvCxnSpPr>
            <p:nvPr/>
          </p:nvCxnSpPr>
          <p:spPr bwMode="auto">
            <a:xfrm rot="-5400000">
              <a:off x="2453651" y="801306"/>
              <a:ext cx="527" cy="1904275"/>
            </a:xfrm>
            <a:prstGeom prst="straightConnector1">
              <a:avLst/>
            </a:prstGeom>
            <a:noFill/>
            <a:ln w="9525">
              <a:solidFill>
                <a:srgbClr val="76923C"/>
              </a:solidFill>
              <a:prstDash val="dash"/>
              <a:round/>
              <a:headEnd/>
              <a:tailEnd/>
            </a:ln>
            <a:extLst>
              <a:ext uri="{909E8E84-426E-40DD-AFC4-6F175D3DCCD1}">
                <a14:hiddenFill xmlns:a14="http://schemas.microsoft.com/office/drawing/2010/main">
                  <a:noFill/>
                </a14:hiddenFill>
              </a:ext>
            </a:extLst>
          </p:spPr>
        </p:cxnSp>
        <p:cxnSp>
          <p:nvCxnSpPr>
            <p:cNvPr id="60454" name="AutoShape 25"/>
            <p:cNvCxnSpPr>
              <a:cxnSpLocks noChangeShapeType="1"/>
            </p:cNvCxnSpPr>
            <p:nvPr/>
          </p:nvCxnSpPr>
          <p:spPr bwMode="auto">
            <a:xfrm flipH="1">
              <a:off x="4052887" y="2286319"/>
              <a:ext cx="5283" cy="745447"/>
            </a:xfrm>
            <a:prstGeom prst="straightConnector1">
              <a:avLst/>
            </a:prstGeom>
            <a:noFill/>
            <a:ln w="9525">
              <a:solidFill>
                <a:srgbClr val="76923C"/>
              </a:solidFill>
              <a:round/>
              <a:headEnd/>
              <a:tailEnd/>
            </a:ln>
            <a:extLst>
              <a:ext uri="{909E8E84-426E-40DD-AFC4-6F175D3DCCD1}">
                <a14:hiddenFill xmlns:a14="http://schemas.microsoft.com/office/drawing/2010/main">
                  <a:noFill/>
                </a14:hiddenFill>
              </a:ext>
            </a:extLst>
          </p:spPr>
        </p:cxnSp>
        <p:cxnSp>
          <p:nvCxnSpPr>
            <p:cNvPr id="60455" name="AutoShape 26"/>
            <p:cNvCxnSpPr>
              <a:cxnSpLocks noChangeShapeType="1"/>
            </p:cNvCxnSpPr>
            <p:nvPr/>
          </p:nvCxnSpPr>
          <p:spPr bwMode="auto">
            <a:xfrm>
              <a:off x="4694438" y="1986033"/>
              <a:ext cx="755" cy="1081556"/>
            </a:xfrm>
            <a:prstGeom prst="straightConnector1">
              <a:avLst/>
            </a:prstGeom>
            <a:noFill/>
            <a:ln w="9525">
              <a:solidFill>
                <a:srgbClr val="76923C"/>
              </a:solidFill>
              <a:round/>
              <a:headEnd/>
              <a:tailEnd/>
            </a:ln>
            <a:extLst>
              <a:ext uri="{909E8E84-426E-40DD-AFC4-6F175D3DCCD1}">
                <a14:hiddenFill xmlns:a14="http://schemas.microsoft.com/office/drawing/2010/main">
                  <a:noFill/>
                </a14:hiddenFill>
              </a:ext>
            </a:extLst>
          </p:spPr>
        </p:cxnSp>
        <p:cxnSp>
          <p:nvCxnSpPr>
            <p:cNvPr id="60456" name="AutoShape 27"/>
            <p:cNvCxnSpPr>
              <a:cxnSpLocks noChangeShapeType="1"/>
            </p:cNvCxnSpPr>
            <p:nvPr/>
          </p:nvCxnSpPr>
          <p:spPr bwMode="auto">
            <a:xfrm>
              <a:off x="2137290" y="1913332"/>
              <a:ext cx="643061" cy="294491"/>
            </a:xfrm>
            <a:prstGeom prst="straightConnector1">
              <a:avLst/>
            </a:prstGeom>
            <a:noFill/>
            <a:ln w="19050">
              <a:solidFill>
                <a:srgbClr val="76923C"/>
              </a:solidFill>
              <a:round/>
              <a:headEnd/>
              <a:tailEnd/>
            </a:ln>
            <a:extLst>
              <a:ext uri="{909E8E84-426E-40DD-AFC4-6F175D3DCCD1}">
                <a14:hiddenFill xmlns:a14="http://schemas.microsoft.com/office/drawing/2010/main">
                  <a:noFill/>
                </a14:hiddenFill>
              </a:ext>
            </a:extLst>
          </p:spPr>
        </p:cxnSp>
        <p:sp>
          <p:nvSpPr>
            <p:cNvPr id="60457" name="AutoShape 28"/>
            <p:cNvSpPr>
              <a:spLocks/>
            </p:cNvSpPr>
            <p:nvPr/>
          </p:nvSpPr>
          <p:spPr bwMode="auto">
            <a:xfrm rot="-5400000">
              <a:off x="2415092" y="2924411"/>
              <a:ext cx="59530" cy="599284"/>
            </a:xfrm>
            <a:prstGeom prst="leftBrace">
              <a:avLst>
                <a:gd name="adj1" fmla="val 89251"/>
                <a:gd name="adj2" fmla="val 4844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60458" name="AutoShape 29"/>
            <p:cNvSpPr>
              <a:spLocks/>
            </p:cNvSpPr>
            <p:nvPr/>
          </p:nvSpPr>
          <p:spPr bwMode="auto">
            <a:xfrm rot="-5400000">
              <a:off x="3087589" y="2930206"/>
              <a:ext cx="59530" cy="599284"/>
            </a:xfrm>
            <a:prstGeom prst="leftBrace">
              <a:avLst>
                <a:gd name="adj1" fmla="val 89251"/>
                <a:gd name="adj2" fmla="val 4844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60459" name="Rectangle 30"/>
            <p:cNvSpPr>
              <a:spLocks noChangeArrowheads="1"/>
            </p:cNvSpPr>
            <p:nvPr/>
          </p:nvSpPr>
          <p:spPr bwMode="auto">
            <a:xfrm>
              <a:off x="2261072" y="3230375"/>
              <a:ext cx="1384241" cy="2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Times New Roman" panose="02020603050405020304" pitchFamily="18" charset="0"/>
                  <a:sym typeface="Symbol" panose="05050102010706020507" pitchFamily="18" charset="2"/>
                </a:rPr>
                <a:t></a:t>
              </a:r>
              <a:r>
                <a:rPr lang="es-AR" altLang="es-ES" sz="1600" b="1">
                  <a:latin typeface="Calibri" panose="020F0502020204030204" pitchFamily="34" charset="0"/>
                </a:rPr>
                <a:t>t              </a:t>
              </a:r>
              <a:r>
                <a:rPr lang="es-AR" altLang="es-ES" sz="1600" b="1">
                  <a:latin typeface="Times New Roman" panose="02020603050405020304" pitchFamily="18" charset="0"/>
                  <a:sym typeface="Symbol" panose="05050102010706020507" pitchFamily="18" charset="2"/>
                </a:rPr>
                <a:t></a:t>
              </a:r>
              <a:r>
                <a:rPr lang="es-AR" altLang="es-ES" sz="1600" b="1">
                  <a:latin typeface="Calibri" panose="020F0502020204030204" pitchFamily="34" charset="0"/>
                </a:rPr>
                <a:t>t</a:t>
              </a:r>
              <a:endParaRPr lang="es-AR" altLang="es-ES" sz="1600" b="1">
                <a:latin typeface="Times New Roman" panose="02020603050405020304" pitchFamily="18" charset="0"/>
              </a:endParaRPr>
            </a:p>
            <a:p>
              <a:pPr eaLnBrk="1" hangingPunct="1">
                <a:spcBef>
                  <a:spcPct val="0"/>
                </a:spcBef>
                <a:buClrTx/>
                <a:buSzTx/>
                <a:buFontTx/>
                <a:buNone/>
              </a:pPr>
              <a:endParaRPr lang="es-AR" altLang="es-ES" sz="1600"/>
            </a:p>
          </p:txBody>
        </p:sp>
        <p:sp>
          <p:nvSpPr>
            <p:cNvPr id="60460" name="Rectangle 31"/>
            <p:cNvSpPr>
              <a:spLocks noChangeArrowheads="1"/>
            </p:cNvSpPr>
            <p:nvPr/>
          </p:nvSpPr>
          <p:spPr bwMode="auto">
            <a:xfrm>
              <a:off x="2694308" y="2174633"/>
              <a:ext cx="399271" cy="2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A</a:t>
              </a:r>
              <a:endParaRPr lang="es-AR" altLang="es-ES" sz="1600" b="1">
                <a:latin typeface="Times New Roman" panose="02020603050405020304" pitchFamily="18" charset="0"/>
              </a:endParaRPr>
            </a:p>
            <a:p>
              <a:pPr eaLnBrk="1" hangingPunct="1">
                <a:spcBef>
                  <a:spcPct val="0"/>
                </a:spcBef>
                <a:buClrTx/>
                <a:buSzTx/>
                <a:buFontTx/>
                <a:buNone/>
              </a:pPr>
              <a:endParaRPr lang="es-AR" altLang="es-ES" sz="1600"/>
            </a:p>
          </p:txBody>
        </p:sp>
        <p:sp>
          <p:nvSpPr>
            <p:cNvPr id="60461" name="Rectangle 32"/>
            <p:cNvSpPr>
              <a:spLocks noChangeArrowheads="1"/>
            </p:cNvSpPr>
            <p:nvPr/>
          </p:nvSpPr>
          <p:spPr bwMode="auto">
            <a:xfrm>
              <a:off x="3338878" y="1580384"/>
              <a:ext cx="399271" cy="2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B</a:t>
              </a:r>
              <a:endParaRPr lang="es-AR" altLang="es-ES" sz="1600" b="1">
                <a:latin typeface="Times New Roman" panose="02020603050405020304" pitchFamily="18" charset="0"/>
              </a:endParaRPr>
            </a:p>
            <a:p>
              <a:pPr eaLnBrk="1" hangingPunct="1">
                <a:spcBef>
                  <a:spcPct val="0"/>
                </a:spcBef>
                <a:buClrTx/>
                <a:buSzTx/>
                <a:buFontTx/>
                <a:buNone/>
              </a:pPr>
              <a:endParaRPr lang="es-AR" altLang="es-ES" sz="1600"/>
            </a:p>
          </p:txBody>
        </p:sp>
        <p:sp>
          <p:nvSpPr>
            <p:cNvPr id="60462" name="Rectangle 33"/>
            <p:cNvSpPr>
              <a:spLocks noChangeArrowheads="1"/>
            </p:cNvSpPr>
            <p:nvPr/>
          </p:nvSpPr>
          <p:spPr bwMode="auto">
            <a:xfrm>
              <a:off x="3335859" y="2125639"/>
              <a:ext cx="399271" cy="2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C</a:t>
              </a:r>
              <a:endParaRPr lang="es-AR" altLang="es-ES" sz="1600" b="1">
                <a:latin typeface="Times New Roman" panose="02020603050405020304" pitchFamily="18" charset="0"/>
              </a:endParaRPr>
            </a:p>
            <a:p>
              <a:pPr eaLnBrk="1" hangingPunct="1">
                <a:spcBef>
                  <a:spcPct val="0"/>
                </a:spcBef>
                <a:buClrTx/>
                <a:buSzTx/>
                <a:buFontTx/>
                <a:buNone/>
              </a:pPr>
              <a:endParaRPr lang="es-AR" altLang="es-ES" sz="1600"/>
            </a:p>
          </p:txBody>
        </p:sp>
        <p:sp>
          <p:nvSpPr>
            <p:cNvPr id="60463" name="AutoShape 34"/>
            <p:cNvSpPr>
              <a:spLocks noChangeArrowheads="1"/>
            </p:cNvSpPr>
            <p:nvPr/>
          </p:nvSpPr>
          <p:spPr bwMode="auto">
            <a:xfrm rot="-5400000">
              <a:off x="2887996" y="1704335"/>
              <a:ext cx="455697" cy="550224"/>
            </a:xfrm>
            <a:prstGeom prst="rtTriangle">
              <a:avLst/>
            </a:prstGeom>
            <a:solidFill>
              <a:srgbClr val="EAF1D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cxnSp>
          <p:nvCxnSpPr>
            <p:cNvPr id="60464" name="AutoShape 35"/>
            <p:cNvCxnSpPr>
              <a:cxnSpLocks noChangeShapeType="1"/>
            </p:cNvCxnSpPr>
            <p:nvPr/>
          </p:nvCxnSpPr>
          <p:spPr bwMode="auto">
            <a:xfrm flipV="1">
              <a:off x="2783370" y="1753706"/>
              <a:ext cx="622682" cy="454117"/>
            </a:xfrm>
            <a:prstGeom prst="straightConnector1">
              <a:avLst/>
            </a:prstGeom>
            <a:noFill/>
            <a:ln w="19050">
              <a:solidFill>
                <a:srgbClr val="76923C"/>
              </a:solidFill>
              <a:round/>
              <a:headEnd/>
              <a:tailEnd/>
            </a:ln>
            <a:extLst>
              <a:ext uri="{909E8E84-426E-40DD-AFC4-6F175D3DCCD1}">
                <a14:hiddenFill xmlns:a14="http://schemas.microsoft.com/office/drawing/2010/main">
                  <a:noFill/>
                </a14:hiddenFill>
              </a:ext>
            </a:extLst>
          </p:spPr>
        </p:cxnSp>
        <p:cxnSp>
          <p:nvCxnSpPr>
            <p:cNvPr id="60465" name="AutoShape 36"/>
            <p:cNvCxnSpPr>
              <a:cxnSpLocks noChangeShapeType="1"/>
            </p:cNvCxnSpPr>
            <p:nvPr/>
          </p:nvCxnSpPr>
          <p:spPr bwMode="auto">
            <a:xfrm flipH="1">
              <a:off x="3415109" y="1753180"/>
              <a:ext cx="755" cy="1313882"/>
            </a:xfrm>
            <a:prstGeom prst="straightConnector1">
              <a:avLst/>
            </a:prstGeom>
            <a:noFill/>
            <a:ln w="9525">
              <a:solidFill>
                <a:srgbClr val="76923C"/>
              </a:solidFill>
              <a:round/>
              <a:headEnd/>
              <a:tailEnd/>
            </a:ln>
            <a:extLst>
              <a:ext uri="{909E8E84-426E-40DD-AFC4-6F175D3DCCD1}">
                <a14:hiddenFill xmlns:a14="http://schemas.microsoft.com/office/drawing/2010/main">
                  <a:noFill/>
                </a14:hiddenFill>
              </a:ext>
            </a:extLst>
          </p:spPr>
        </p:cxnSp>
      </p:grpSp>
      <p:grpSp>
        <p:nvGrpSpPr>
          <p:cNvPr id="60421" name="Group 38"/>
          <p:cNvGrpSpPr>
            <a:grpSpLocks/>
          </p:cNvGrpSpPr>
          <p:nvPr/>
        </p:nvGrpSpPr>
        <p:grpSpPr bwMode="auto">
          <a:xfrm>
            <a:off x="755650" y="4437063"/>
            <a:ext cx="2641600" cy="1589087"/>
            <a:chOff x="1873" y="7545"/>
            <a:chExt cx="2642" cy="2332"/>
          </a:xfrm>
        </p:grpSpPr>
        <p:sp>
          <p:nvSpPr>
            <p:cNvPr id="60437" name="Rectangle 39"/>
            <p:cNvSpPr>
              <a:spLocks noChangeArrowheads="1"/>
            </p:cNvSpPr>
            <p:nvPr/>
          </p:nvSpPr>
          <p:spPr bwMode="auto">
            <a:xfrm>
              <a:off x="1963" y="8580"/>
              <a:ext cx="52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A</a:t>
              </a:r>
              <a:endParaRPr lang="es-AR" altLang="es-ES" sz="1600" b="1">
                <a:latin typeface="Times New Roman" panose="02020603050405020304" pitchFamily="18" charset="0"/>
              </a:endParaRPr>
            </a:p>
            <a:p>
              <a:pPr eaLnBrk="1" hangingPunct="1">
                <a:spcBef>
                  <a:spcPct val="0"/>
                </a:spcBef>
                <a:buClrTx/>
                <a:buSzTx/>
                <a:buFontTx/>
                <a:buNone/>
              </a:pPr>
              <a:endParaRPr lang="es-AR" altLang="es-ES" sz="1600"/>
            </a:p>
          </p:txBody>
        </p:sp>
        <p:sp>
          <p:nvSpPr>
            <p:cNvPr id="60438" name="Rectangle 40"/>
            <p:cNvSpPr>
              <a:spLocks noChangeArrowheads="1"/>
            </p:cNvSpPr>
            <p:nvPr/>
          </p:nvSpPr>
          <p:spPr bwMode="auto">
            <a:xfrm>
              <a:off x="3268" y="7545"/>
              <a:ext cx="52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B</a:t>
              </a:r>
              <a:endParaRPr lang="es-AR" altLang="es-ES" sz="1600" b="1">
                <a:latin typeface="Times New Roman" panose="02020603050405020304" pitchFamily="18" charset="0"/>
              </a:endParaRPr>
            </a:p>
            <a:p>
              <a:pPr eaLnBrk="1" hangingPunct="1">
                <a:spcBef>
                  <a:spcPct val="0"/>
                </a:spcBef>
                <a:buClrTx/>
                <a:buSzTx/>
                <a:buFontTx/>
                <a:buNone/>
              </a:pPr>
              <a:endParaRPr lang="es-AR" altLang="es-ES" sz="1600"/>
            </a:p>
          </p:txBody>
        </p:sp>
        <p:sp>
          <p:nvSpPr>
            <p:cNvPr id="60439" name="Rectangle 41"/>
            <p:cNvSpPr>
              <a:spLocks noChangeArrowheads="1"/>
            </p:cNvSpPr>
            <p:nvPr/>
          </p:nvSpPr>
          <p:spPr bwMode="auto">
            <a:xfrm>
              <a:off x="3234" y="8580"/>
              <a:ext cx="52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C</a:t>
              </a:r>
              <a:endParaRPr lang="es-AR" altLang="es-ES" sz="1600" b="1">
                <a:latin typeface="Times New Roman" panose="02020603050405020304" pitchFamily="18" charset="0"/>
              </a:endParaRPr>
            </a:p>
            <a:p>
              <a:pPr eaLnBrk="1" hangingPunct="1">
                <a:spcBef>
                  <a:spcPct val="0"/>
                </a:spcBef>
                <a:buClrTx/>
                <a:buSzTx/>
                <a:buFontTx/>
                <a:buNone/>
              </a:pPr>
              <a:endParaRPr lang="es-AR" altLang="es-ES" sz="1600"/>
            </a:p>
          </p:txBody>
        </p:sp>
        <p:sp>
          <p:nvSpPr>
            <p:cNvPr id="60440" name="AutoShape 42"/>
            <p:cNvSpPr>
              <a:spLocks noChangeArrowheads="1"/>
            </p:cNvSpPr>
            <p:nvPr/>
          </p:nvSpPr>
          <p:spPr bwMode="auto">
            <a:xfrm rot="-5400000">
              <a:off x="2328" y="7704"/>
              <a:ext cx="980" cy="1042"/>
            </a:xfrm>
            <a:prstGeom prst="rtTriangle">
              <a:avLst/>
            </a:prstGeom>
            <a:solidFill>
              <a:srgbClr val="EAF1DD"/>
            </a:solidFill>
            <a:ln w="9525">
              <a:solidFill>
                <a:srgbClr val="76923C"/>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60441" name="Arc 43"/>
            <p:cNvSpPr>
              <a:spLocks/>
            </p:cNvSpPr>
            <p:nvPr/>
          </p:nvSpPr>
          <p:spPr bwMode="auto">
            <a:xfrm rot="-6470317">
              <a:off x="2337" y="8442"/>
              <a:ext cx="484" cy="353"/>
            </a:xfrm>
            <a:custGeom>
              <a:avLst/>
              <a:gdLst>
                <a:gd name="T0" fmla="*/ 0 w 39109"/>
                <a:gd name="T1" fmla="*/ 0 h 21600"/>
                <a:gd name="T2" fmla="*/ 0 w 39109"/>
                <a:gd name="T3" fmla="*/ 0 h 21600"/>
                <a:gd name="T4" fmla="*/ 0 w 39109"/>
                <a:gd name="T5" fmla="*/ 0 h 21600"/>
                <a:gd name="T6" fmla="*/ 0 60000 65536"/>
                <a:gd name="T7" fmla="*/ 0 60000 65536"/>
                <a:gd name="T8" fmla="*/ 0 60000 65536"/>
                <a:gd name="T9" fmla="*/ 0 w 39109"/>
                <a:gd name="T10" fmla="*/ 0 h 21600"/>
                <a:gd name="T11" fmla="*/ 39109 w 39109"/>
                <a:gd name="T12" fmla="*/ 21600 h 21600"/>
              </a:gdLst>
              <a:ahLst/>
              <a:cxnLst>
                <a:cxn ang="T6">
                  <a:pos x="T0" y="T1"/>
                </a:cxn>
                <a:cxn ang="T7">
                  <a:pos x="T2" y="T3"/>
                </a:cxn>
                <a:cxn ang="T8">
                  <a:pos x="T4" y="T5"/>
                </a:cxn>
              </a:cxnLst>
              <a:rect l="T9" t="T10" r="T11" b="T12"/>
              <a:pathLst>
                <a:path w="39109" h="21600" fill="none" extrusionOk="0">
                  <a:moveTo>
                    <a:pt x="39109" y="9357"/>
                  </a:moveTo>
                  <a:cubicBezTo>
                    <a:pt x="35512" y="16840"/>
                    <a:pt x="27944" y="21599"/>
                    <a:pt x="19641" y="21600"/>
                  </a:cubicBezTo>
                  <a:cubicBezTo>
                    <a:pt x="11190" y="21600"/>
                    <a:pt x="3516" y="16672"/>
                    <a:pt x="0" y="8988"/>
                  </a:cubicBezTo>
                </a:path>
                <a:path w="39109" h="21600" stroke="0" extrusionOk="0">
                  <a:moveTo>
                    <a:pt x="39109" y="9357"/>
                  </a:moveTo>
                  <a:cubicBezTo>
                    <a:pt x="35512" y="16840"/>
                    <a:pt x="27944" y="21599"/>
                    <a:pt x="19641" y="21600"/>
                  </a:cubicBezTo>
                  <a:cubicBezTo>
                    <a:pt x="11190" y="21600"/>
                    <a:pt x="3516" y="16672"/>
                    <a:pt x="0" y="8988"/>
                  </a:cubicBezTo>
                  <a:lnTo>
                    <a:pt x="19641" y="0"/>
                  </a:lnTo>
                  <a:lnTo>
                    <a:pt x="39109" y="935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60442" name="Rectangle 44"/>
            <p:cNvSpPr>
              <a:spLocks noChangeArrowheads="1"/>
            </p:cNvSpPr>
            <p:nvPr/>
          </p:nvSpPr>
          <p:spPr bwMode="auto">
            <a:xfrm>
              <a:off x="2342" y="8377"/>
              <a:ext cx="529"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Times New Roman" panose="02020603050405020304" pitchFamily="18" charset="0"/>
                  <a:sym typeface="Symbol" panose="05050102010706020507" pitchFamily="18" charset="2"/>
                </a:rPr>
                <a:t></a:t>
              </a:r>
              <a:endParaRPr lang="es-AR" altLang="es-ES" sz="1600"/>
            </a:p>
          </p:txBody>
        </p:sp>
        <p:sp>
          <p:nvSpPr>
            <p:cNvPr id="60443" name="AutoShape 45"/>
            <p:cNvSpPr>
              <a:spLocks/>
            </p:cNvSpPr>
            <p:nvPr/>
          </p:nvSpPr>
          <p:spPr bwMode="auto">
            <a:xfrm rot="-5400000">
              <a:off x="2707" y="8629"/>
              <a:ext cx="240" cy="1025"/>
            </a:xfrm>
            <a:prstGeom prst="leftBrace">
              <a:avLst>
                <a:gd name="adj1" fmla="val 3559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60444" name="AutoShape 46"/>
            <p:cNvSpPr>
              <a:spLocks/>
            </p:cNvSpPr>
            <p:nvPr/>
          </p:nvSpPr>
          <p:spPr bwMode="auto">
            <a:xfrm rot="10800000">
              <a:off x="3678" y="7732"/>
              <a:ext cx="240" cy="1025"/>
            </a:xfrm>
            <a:prstGeom prst="leftBrace">
              <a:avLst>
                <a:gd name="adj1" fmla="val 3559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60445" name="Rectangle 47"/>
            <p:cNvSpPr>
              <a:spLocks noChangeArrowheads="1"/>
            </p:cNvSpPr>
            <p:nvPr/>
          </p:nvSpPr>
          <p:spPr bwMode="auto">
            <a:xfrm>
              <a:off x="1873" y="9097"/>
              <a:ext cx="1953"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a:latin typeface="Calibri" panose="020F0502020204030204" pitchFamily="34" charset="0"/>
                </a:rPr>
                <a:t>t</a:t>
              </a:r>
              <a:r>
                <a:rPr lang="es-AR" altLang="es-ES" sz="1600" b="1" baseline="-25000">
                  <a:latin typeface="Calibri" panose="020F0502020204030204" pitchFamily="34" charset="0"/>
                </a:rPr>
                <a:t>2</a:t>
              </a:r>
              <a:r>
                <a:rPr lang="es-AR" altLang="es-ES" sz="1600" b="1">
                  <a:latin typeface="Calibri" panose="020F0502020204030204" pitchFamily="34" charset="0"/>
                </a:rPr>
                <a:t> - t</a:t>
              </a:r>
              <a:r>
                <a:rPr lang="es-AR" altLang="es-ES" sz="1600" b="1" baseline="-25000">
                  <a:latin typeface="Calibri" panose="020F0502020204030204" pitchFamily="34" charset="0"/>
                </a:rPr>
                <a:t>1 </a:t>
              </a:r>
              <a:r>
                <a:rPr lang="es-AR" altLang="es-ES" sz="1600" b="1">
                  <a:latin typeface="Calibri" panose="020F0502020204030204" pitchFamily="34" charset="0"/>
                </a:rPr>
                <a:t>= </a:t>
              </a:r>
              <a:r>
                <a:rPr lang="es-AR" altLang="es-ES" sz="1600" b="1">
                  <a:latin typeface="Times New Roman" panose="02020603050405020304" pitchFamily="18" charset="0"/>
                  <a:sym typeface="Symbol" panose="05050102010706020507" pitchFamily="18" charset="2"/>
                </a:rPr>
                <a:t></a:t>
              </a:r>
              <a:r>
                <a:rPr lang="es-AR" altLang="es-ES" sz="1600" b="1">
                  <a:latin typeface="Calibri" panose="020F0502020204030204" pitchFamily="34" charset="0"/>
                </a:rPr>
                <a:t>t  </a:t>
              </a:r>
            </a:p>
            <a:p>
              <a:pPr eaLnBrk="1" hangingPunct="1">
                <a:spcBef>
                  <a:spcPct val="0"/>
                </a:spcBef>
                <a:buClrTx/>
                <a:buSzTx/>
                <a:buFontTx/>
                <a:buNone/>
              </a:pPr>
              <a:endParaRPr lang="es-AR" altLang="es-ES" sz="1600"/>
            </a:p>
          </p:txBody>
        </p:sp>
        <p:sp>
          <p:nvSpPr>
            <p:cNvPr id="60446" name="Rectangle 48"/>
            <p:cNvSpPr>
              <a:spLocks noChangeArrowheads="1"/>
            </p:cNvSpPr>
            <p:nvPr/>
          </p:nvSpPr>
          <p:spPr bwMode="auto">
            <a:xfrm>
              <a:off x="3827" y="7905"/>
              <a:ext cx="688"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a:latin typeface="Times New Roman" panose="02020603050405020304" pitchFamily="18" charset="0"/>
                  <a:sym typeface="Symbol" panose="05050102010706020507" pitchFamily="18" charset="2"/>
                </a:rPr>
                <a:t></a:t>
              </a:r>
              <a:r>
                <a:rPr lang="es-AR" altLang="es-ES" sz="1600" b="1">
                  <a:latin typeface="Calibri" panose="020F0502020204030204" pitchFamily="34" charset="0"/>
                </a:rPr>
                <a:t>N  </a:t>
              </a:r>
            </a:p>
            <a:p>
              <a:pPr eaLnBrk="1" hangingPunct="1">
                <a:spcBef>
                  <a:spcPct val="0"/>
                </a:spcBef>
                <a:buClrTx/>
                <a:buSzTx/>
                <a:buFontTx/>
                <a:buNone/>
              </a:pPr>
              <a:endParaRPr lang="es-AR" altLang="es-ES" sz="1600"/>
            </a:p>
          </p:txBody>
        </p:sp>
      </p:grpSp>
      <p:grpSp>
        <p:nvGrpSpPr>
          <p:cNvPr id="60422" name="Group 59"/>
          <p:cNvGrpSpPr>
            <a:grpSpLocks/>
          </p:cNvGrpSpPr>
          <p:nvPr/>
        </p:nvGrpSpPr>
        <p:grpSpPr bwMode="auto">
          <a:xfrm>
            <a:off x="5292725" y="3933825"/>
            <a:ext cx="3108325" cy="2303463"/>
            <a:chOff x="1032" y="5937"/>
            <a:chExt cx="4896" cy="3628"/>
          </a:xfrm>
        </p:grpSpPr>
        <p:sp>
          <p:nvSpPr>
            <p:cNvPr id="60423" name="Rectangle 60"/>
            <p:cNvSpPr>
              <a:spLocks noChangeArrowheads="1"/>
            </p:cNvSpPr>
            <p:nvPr/>
          </p:nvSpPr>
          <p:spPr bwMode="auto">
            <a:xfrm>
              <a:off x="2429" y="8825"/>
              <a:ext cx="262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200" b="1">
                  <a:latin typeface="Calibri" panose="020F0502020204030204" pitchFamily="34" charset="0"/>
                </a:rPr>
                <a:t>  j               k                l     </a:t>
              </a:r>
            </a:p>
            <a:p>
              <a:pPr eaLnBrk="1" hangingPunct="1">
                <a:spcBef>
                  <a:spcPct val="0"/>
                </a:spcBef>
                <a:buClrTx/>
                <a:buSzTx/>
                <a:buFontTx/>
                <a:buNone/>
              </a:pPr>
              <a:r>
                <a:rPr lang="es-AR" altLang="es-ES" sz="1200" b="1">
                  <a:latin typeface="Calibri" panose="020F0502020204030204" pitchFamily="34" charset="0"/>
                </a:rPr>
                <a:t>     </a:t>
              </a:r>
              <a:endParaRPr lang="es-AR" altLang="es-ES" sz="1200"/>
            </a:p>
          </p:txBody>
        </p:sp>
        <p:cxnSp>
          <p:nvCxnSpPr>
            <p:cNvPr id="60424" name="AutoShape 61"/>
            <p:cNvCxnSpPr>
              <a:cxnSpLocks noChangeShapeType="1"/>
            </p:cNvCxnSpPr>
            <p:nvPr/>
          </p:nvCxnSpPr>
          <p:spPr bwMode="auto">
            <a:xfrm>
              <a:off x="2684" y="7333"/>
              <a:ext cx="0" cy="1417"/>
            </a:xfrm>
            <a:prstGeom prst="straightConnector1">
              <a:avLst/>
            </a:prstGeom>
            <a:noFill/>
            <a:ln w="9525">
              <a:solidFill>
                <a:srgbClr val="76923C"/>
              </a:solidFill>
              <a:round/>
              <a:headEnd/>
              <a:tailEnd/>
            </a:ln>
            <a:extLst>
              <a:ext uri="{909E8E84-426E-40DD-AFC4-6F175D3DCCD1}">
                <a14:hiddenFill xmlns:a14="http://schemas.microsoft.com/office/drawing/2010/main">
                  <a:noFill/>
                </a14:hiddenFill>
              </a:ext>
            </a:extLst>
          </p:spPr>
        </p:cxnSp>
        <p:cxnSp>
          <p:nvCxnSpPr>
            <p:cNvPr id="60425" name="AutoShape 62"/>
            <p:cNvCxnSpPr>
              <a:cxnSpLocks noChangeShapeType="1"/>
            </p:cNvCxnSpPr>
            <p:nvPr/>
          </p:nvCxnSpPr>
          <p:spPr bwMode="auto">
            <a:xfrm>
              <a:off x="3537" y="6582"/>
              <a:ext cx="1" cy="2154"/>
            </a:xfrm>
            <a:prstGeom prst="straightConnector1">
              <a:avLst/>
            </a:prstGeom>
            <a:noFill/>
            <a:ln w="9525">
              <a:solidFill>
                <a:srgbClr val="76923C"/>
              </a:solidFill>
              <a:round/>
              <a:headEnd/>
              <a:tailEnd/>
            </a:ln>
            <a:extLst>
              <a:ext uri="{909E8E84-426E-40DD-AFC4-6F175D3DCCD1}">
                <a14:hiddenFill xmlns:a14="http://schemas.microsoft.com/office/drawing/2010/main">
                  <a:noFill/>
                </a14:hiddenFill>
              </a:ext>
            </a:extLst>
          </p:spPr>
        </p:cxnSp>
        <p:cxnSp>
          <p:nvCxnSpPr>
            <p:cNvPr id="60426" name="AutoShape 63"/>
            <p:cNvCxnSpPr>
              <a:cxnSpLocks noChangeShapeType="1"/>
            </p:cNvCxnSpPr>
            <p:nvPr/>
          </p:nvCxnSpPr>
          <p:spPr bwMode="auto">
            <a:xfrm flipV="1">
              <a:off x="2684" y="6582"/>
              <a:ext cx="855" cy="751"/>
            </a:xfrm>
            <a:prstGeom prst="straightConnector1">
              <a:avLst/>
            </a:prstGeom>
            <a:noFill/>
            <a:ln w="19050">
              <a:solidFill>
                <a:srgbClr val="76923C"/>
              </a:solidFill>
              <a:round/>
              <a:headEnd/>
              <a:tailEnd/>
            </a:ln>
            <a:extLst>
              <a:ext uri="{909E8E84-426E-40DD-AFC4-6F175D3DCCD1}">
                <a14:hiddenFill xmlns:a14="http://schemas.microsoft.com/office/drawing/2010/main">
                  <a:noFill/>
                </a14:hiddenFill>
              </a:ext>
            </a:extLst>
          </p:spPr>
        </p:cxnSp>
        <p:cxnSp>
          <p:nvCxnSpPr>
            <p:cNvPr id="60427" name="AutoShape 64"/>
            <p:cNvCxnSpPr>
              <a:cxnSpLocks noChangeShapeType="1"/>
            </p:cNvCxnSpPr>
            <p:nvPr/>
          </p:nvCxnSpPr>
          <p:spPr bwMode="auto">
            <a:xfrm flipH="1">
              <a:off x="4378" y="6162"/>
              <a:ext cx="1" cy="2665"/>
            </a:xfrm>
            <a:prstGeom prst="straightConnector1">
              <a:avLst/>
            </a:prstGeom>
            <a:noFill/>
            <a:ln w="9525">
              <a:solidFill>
                <a:srgbClr val="76923C"/>
              </a:solidFill>
              <a:round/>
              <a:headEnd/>
              <a:tailEnd/>
            </a:ln>
            <a:extLst>
              <a:ext uri="{909E8E84-426E-40DD-AFC4-6F175D3DCCD1}">
                <a14:hiddenFill xmlns:a14="http://schemas.microsoft.com/office/drawing/2010/main">
                  <a:noFill/>
                </a14:hiddenFill>
              </a:ext>
            </a:extLst>
          </p:spPr>
        </p:cxnSp>
        <p:grpSp>
          <p:nvGrpSpPr>
            <p:cNvPr id="60428" name="Group 65"/>
            <p:cNvGrpSpPr>
              <a:grpSpLocks/>
            </p:cNvGrpSpPr>
            <p:nvPr/>
          </p:nvGrpSpPr>
          <p:grpSpPr bwMode="auto">
            <a:xfrm>
              <a:off x="1843" y="6037"/>
              <a:ext cx="3214" cy="2767"/>
              <a:chOff x="2317" y="3043"/>
              <a:chExt cx="4876" cy="2767"/>
            </a:xfrm>
          </p:grpSpPr>
          <p:cxnSp>
            <p:nvCxnSpPr>
              <p:cNvPr id="60435" name="AutoShape 66"/>
              <p:cNvCxnSpPr>
                <a:cxnSpLocks noChangeShapeType="1"/>
              </p:cNvCxnSpPr>
              <p:nvPr/>
            </p:nvCxnSpPr>
            <p:spPr bwMode="auto">
              <a:xfrm flipV="1">
                <a:off x="2317" y="3043"/>
                <a:ext cx="0" cy="2767"/>
              </a:xfrm>
              <a:prstGeom prst="straightConnector1">
                <a:avLst/>
              </a:prstGeom>
              <a:noFill/>
              <a:ln w="6350">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60436" name="AutoShape 67"/>
              <p:cNvCxnSpPr>
                <a:cxnSpLocks noChangeShapeType="1"/>
              </p:cNvCxnSpPr>
              <p:nvPr/>
            </p:nvCxnSpPr>
            <p:spPr bwMode="auto">
              <a:xfrm rot="5400000" flipV="1">
                <a:off x="4755" y="3372"/>
                <a:ext cx="0" cy="4876"/>
              </a:xfrm>
              <a:prstGeom prst="straightConnector1">
                <a:avLst/>
              </a:prstGeom>
              <a:noFill/>
              <a:ln w="6350">
                <a:solidFill>
                  <a:srgbClr val="000000"/>
                </a:solidFill>
                <a:round/>
                <a:headEnd/>
                <a:tailEnd type="stealth" w="med" len="med"/>
              </a:ln>
              <a:extLst>
                <a:ext uri="{909E8E84-426E-40DD-AFC4-6F175D3DCCD1}">
                  <a14:hiddenFill xmlns:a14="http://schemas.microsoft.com/office/drawing/2010/main">
                    <a:noFill/>
                  </a14:hiddenFill>
                </a:ext>
              </a:extLst>
            </p:spPr>
          </p:cxnSp>
        </p:grpSp>
        <p:sp>
          <p:nvSpPr>
            <p:cNvPr id="60429" name="Text Box 68"/>
            <p:cNvSpPr txBox="1">
              <a:spLocks noChangeArrowheads="1"/>
            </p:cNvSpPr>
            <p:nvPr/>
          </p:nvSpPr>
          <p:spPr bwMode="auto">
            <a:xfrm>
              <a:off x="4921" y="8791"/>
              <a:ext cx="1007"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200" b="1" i="1">
                  <a:latin typeface="Calibri" panose="020F0502020204030204" pitchFamily="34" charset="0"/>
                </a:rPr>
                <a:t>t</a:t>
              </a:r>
              <a:endParaRPr lang="es-AR" altLang="es-ES" sz="1200"/>
            </a:p>
          </p:txBody>
        </p:sp>
        <p:sp>
          <p:nvSpPr>
            <p:cNvPr id="60430" name="Text Box 69"/>
            <p:cNvSpPr txBox="1">
              <a:spLocks noChangeArrowheads="1"/>
            </p:cNvSpPr>
            <p:nvPr/>
          </p:nvSpPr>
          <p:spPr bwMode="auto">
            <a:xfrm>
              <a:off x="1032" y="5937"/>
              <a:ext cx="1007"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200" b="1" i="1">
                  <a:latin typeface="Calibri" panose="020F0502020204030204" pitchFamily="34" charset="0"/>
                </a:rPr>
                <a:t>Niveles</a:t>
              </a:r>
              <a:endParaRPr lang="es-AR" altLang="es-ES" sz="1200"/>
            </a:p>
          </p:txBody>
        </p:sp>
        <p:cxnSp>
          <p:nvCxnSpPr>
            <p:cNvPr id="60431" name="AutoShape 70"/>
            <p:cNvCxnSpPr>
              <a:cxnSpLocks noChangeShapeType="1"/>
            </p:cNvCxnSpPr>
            <p:nvPr/>
          </p:nvCxnSpPr>
          <p:spPr bwMode="auto">
            <a:xfrm flipH="1">
              <a:off x="2684" y="8729"/>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432" name="AutoShape 71"/>
            <p:cNvCxnSpPr>
              <a:cxnSpLocks noChangeShapeType="1"/>
            </p:cNvCxnSpPr>
            <p:nvPr/>
          </p:nvCxnSpPr>
          <p:spPr bwMode="auto">
            <a:xfrm flipH="1">
              <a:off x="4378" y="8742"/>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433" name="AutoShape 72"/>
            <p:cNvCxnSpPr>
              <a:cxnSpLocks noChangeShapeType="1"/>
            </p:cNvCxnSpPr>
            <p:nvPr/>
          </p:nvCxnSpPr>
          <p:spPr bwMode="auto">
            <a:xfrm flipH="1">
              <a:off x="3538" y="8726"/>
              <a:ext cx="1" cy="1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0434" name="Rectangle 73"/>
            <p:cNvSpPr>
              <a:spLocks noChangeArrowheads="1"/>
            </p:cNvSpPr>
            <p:nvPr/>
          </p:nvSpPr>
          <p:spPr bwMode="auto">
            <a:xfrm>
              <a:off x="2208" y="9093"/>
              <a:ext cx="3587"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200" b="1" i="1">
                  <a:latin typeface="Calibri" panose="020F0502020204030204" pitchFamily="34" charset="0"/>
                </a:rPr>
                <a:t>anterior        actual       próximo</a:t>
              </a:r>
            </a:p>
            <a:p>
              <a:pPr eaLnBrk="1" hangingPunct="1">
                <a:spcBef>
                  <a:spcPct val="0"/>
                </a:spcBef>
                <a:buClrTx/>
                <a:buSzTx/>
                <a:buFontTx/>
                <a:buNone/>
              </a:pPr>
              <a:r>
                <a:rPr lang="es-AR" altLang="es-ES" sz="1200" b="1">
                  <a:latin typeface="Calibri" panose="020F0502020204030204" pitchFamily="34" charset="0"/>
                </a:rPr>
                <a:t>     </a:t>
              </a:r>
              <a:endParaRPr lang="es-AR" altLang="es-ES" sz="1200"/>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Título"/>
          <p:cNvSpPr>
            <a:spLocks noGrp="1"/>
          </p:cNvSpPr>
          <p:nvPr>
            <p:ph type="title"/>
          </p:nvPr>
        </p:nvSpPr>
        <p:spPr/>
        <p:txBody>
          <a:bodyPr/>
          <a:lstStyle/>
          <a:p>
            <a:r>
              <a:rPr lang="es-AR" altLang="es-ES"/>
              <a:t>Ecuaciones del modelo</a:t>
            </a:r>
          </a:p>
        </p:txBody>
      </p:sp>
      <p:sp>
        <p:nvSpPr>
          <p:cNvPr id="61443" name="2 Marcador de contenido"/>
          <p:cNvSpPr>
            <a:spLocks noGrp="1"/>
          </p:cNvSpPr>
          <p:nvPr>
            <p:ph idx="1"/>
          </p:nvPr>
        </p:nvSpPr>
        <p:spPr>
          <a:xfrm>
            <a:off x="609600" y="1484313"/>
            <a:ext cx="7924800" cy="6797675"/>
          </a:xfrm>
        </p:spPr>
        <p:txBody>
          <a:bodyPr/>
          <a:lstStyle/>
          <a:p>
            <a:r>
              <a:rPr lang="es-AR" altLang="es-ES" b="1" i="1"/>
              <a:t>De nivel	</a:t>
            </a:r>
          </a:p>
          <a:p>
            <a:pPr>
              <a:buFont typeface="Wingdings" panose="05000000000000000000" pitchFamily="2" charset="2"/>
              <a:buNone/>
            </a:pPr>
            <a:r>
              <a:rPr lang="es-AR" altLang="es-ES"/>
              <a:t>	</a:t>
            </a:r>
            <a:r>
              <a:rPr lang="es-AR" altLang="es-ES" b="1" i="1"/>
              <a:t> N(k) =</a:t>
            </a:r>
            <a:r>
              <a:rPr lang="es-AR" altLang="es-ES"/>
              <a:t> </a:t>
            </a:r>
            <a:r>
              <a:rPr lang="es-AR" altLang="es-ES" b="1" i="1"/>
              <a:t>N(j) + [∑FE(jk) - ∑FS(jk)] * ∆t </a:t>
            </a:r>
            <a:endParaRPr lang="en-US" altLang="es-ES"/>
          </a:p>
          <a:p>
            <a:pPr>
              <a:buFont typeface="Wingdings" panose="05000000000000000000" pitchFamily="2" charset="2"/>
              <a:buNone/>
            </a:pPr>
            <a:r>
              <a:rPr lang="es-AR" altLang="es-ES" sz="2400"/>
              <a:t>siendo:</a:t>
            </a:r>
          </a:p>
          <a:p>
            <a:pPr>
              <a:buFont typeface="Wingdings" panose="05000000000000000000" pitchFamily="2" charset="2"/>
              <a:buNone/>
            </a:pPr>
            <a:r>
              <a:rPr lang="es-AR" altLang="es-ES" sz="2400"/>
              <a:t>	</a:t>
            </a:r>
            <a:r>
              <a:rPr lang="es-AR" altLang="es-ES" sz="2400" b="1" i="1"/>
              <a:t>N(k) =</a:t>
            </a:r>
            <a:r>
              <a:rPr lang="es-AR" altLang="es-ES" sz="2400"/>
              <a:t> el valor del nivel en el instante actual.</a:t>
            </a:r>
          </a:p>
          <a:p>
            <a:pPr>
              <a:buFont typeface="Wingdings" panose="05000000000000000000" pitchFamily="2" charset="2"/>
              <a:buNone/>
            </a:pPr>
            <a:r>
              <a:rPr lang="es-AR" altLang="es-ES" sz="2400"/>
              <a:t>	</a:t>
            </a:r>
            <a:r>
              <a:rPr lang="es-AR" altLang="es-ES" sz="2400" b="1" i="1"/>
              <a:t>N(j) =</a:t>
            </a:r>
            <a:r>
              <a:rPr lang="es-AR" altLang="es-ES" sz="2400"/>
              <a:t> el valor del nivel en el instante anterior.</a:t>
            </a:r>
          </a:p>
          <a:p>
            <a:pPr>
              <a:buFont typeface="Wingdings" panose="05000000000000000000" pitchFamily="2" charset="2"/>
              <a:buNone/>
            </a:pPr>
            <a:r>
              <a:rPr lang="es-AR" altLang="es-ES" sz="2400"/>
              <a:t>	</a:t>
            </a:r>
            <a:r>
              <a:rPr lang="es-AR" altLang="es-ES" sz="2400" b="1" i="1"/>
              <a:t>FE(jk) =</a:t>
            </a:r>
            <a:r>
              <a:rPr lang="es-AR" altLang="es-ES" sz="2400" b="1"/>
              <a:t> </a:t>
            </a:r>
            <a:r>
              <a:rPr lang="es-AR" altLang="es-ES" sz="2400"/>
              <a:t>la suma de flujos de entrada en el período de tiempo considerado entre el instante anterior y el actual.</a:t>
            </a:r>
            <a:r>
              <a:rPr lang="es-AR" altLang="es-ES" sz="2400" b="1"/>
              <a:t> </a:t>
            </a:r>
            <a:endParaRPr lang="es-AR" altLang="es-ES" sz="2400"/>
          </a:p>
          <a:p>
            <a:pPr>
              <a:buFont typeface="Wingdings" panose="05000000000000000000" pitchFamily="2" charset="2"/>
              <a:buNone/>
            </a:pPr>
            <a:r>
              <a:rPr lang="es-AR" altLang="es-ES" sz="2400"/>
              <a:t>	</a:t>
            </a:r>
            <a:r>
              <a:rPr lang="es-AR" altLang="es-ES" sz="2400" b="1" i="1"/>
              <a:t>FS(jk) =</a:t>
            </a:r>
            <a:r>
              <a:rPr lang="es-AR" altLang="es-ES" sz="2400"/>
              <a:t> la suma de flujos de salida en el período de tiempo considerado entre el instante anterior y el actual.</a:t>
            </a:r>
          </a:p>
          <a:p>
            <a:endParaRPr lang="es-AR" altLang="es-ES"/>
          </a:p>
        </p:txBody>
      </p:sp>
      <p:sp>
        <p:nvSpPr>
          <p:cNvPr id="6144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Título"/>
          <p:cNvSpPr>
            <a:spLocks noGrp="1"/>
          </p:cNvSpPr>
          <p:nvPr>
            <p:ph type="title"/>
          </p:nvPr>
        </p:nvSpPr>
        <p:spPr/>
        <p:txBody>
          <a:bodyPr/>
          <a:lstStyle/>
          <a:p>
            <a:r>
              <a:rPr lang="es-AR" altLang="es-ES"/>
              <a:t>Ecuaciones del modelo</a:t>
            </a:r>
          </a:p>
        </p:txBody>
      </p:sp>
      <p:sp>
        <p:nvSpPr>
          <p:cNvPr id="3" name="2 Marcador de contenido"/>
          <p:cNvSpPr>
            <a:spLocks noGrp="1"/>
          </p:cNvSpPr>
          <p:nvPr>
            <p:ph idx="1"/>
          </p:nvPr>
        </p:nvSpPr>
        <p:spPr>
          <a:xfrm>
            <a:off x="609600" y="1600200"/>
            <a:ext cx="7924800" cy="604838"/>
          </a:xfrm>
        </p:spPr>
        <p:txBody>
          <a:bodyPr/>
          <a:lstStyle/>
          <a:p>
            <a:pPr algn="ctr">
              <a:buFont typeface="Wingdings" panose="05000000000000000000" pitchFamily="2" charset="2"/>
              <a:buNone/>
              <a:defRPr/>
            </a:pPr>
            <a:r>
              <a:rPr lang="es-AR" b="1" i="1" dirty="0"/>
              <a:t>De flujo</a:t>
            </a:r>
          </a:p>
          <a:p>
            <a:pPr lvl="1" algn="ctr">
              <a:buFont typeface="Wingdings" panose="05000000000000000000" pitchFamily="2" charset="2"/>
              <a:buNone/>
              <a:defRPr/>
            </a:pPr>
            <a:r>
              <a:rPr lang="es-AR" dirty="0">
                <a:ea typeface="+mn-ea"/>
                <a:cs typeface="+mn-cs"/>
              </a:rPr>
              <a:t>	</a:t>
            </a:r>
          </a:p>
          <a:p>
            <a:pPr lvl="1" algn="ctr">
              <a:buFont typeface="Wingdings" panose="05000000000000000000" pitchFamily="2" charset="2"/>
              <a:buNone/>
              <a:defRPr/>
            </a:pPr>
            <a:endParaRPr lang="es-AR" dirty="0">
              <a:ea typeface="+mn-ea"/>
              <a:cs typeface="+mn-cs"/>
            </a:endParaRPr>
          </a:p>
          <a:p>
            <a:pPr lvl="1" algn="ctr">
              <a:buFont typeface="Wingdings" panose="05000000000000000000" pitchFamily="2" charset="2"/>
              <a:buNone/>
              <a:defRPr/>
            </a:pPr>
            <a:endParaRPr lang="es-AR" dirty="0">
              <a:ea typeface="+mn-ea"/>
              <a:cs typeface="+mn-cs"/>
            </a:endParaRPr>
          </a:p>
          <a:p>
            <a:pPr algn="ctr">
              <a:buFont typeface="Wingdings" panose="05000000000000000000" pitchFamily="2" charset="2"/>
              <a:buNone/>
              <a:defRPr/>
            </a:pPr>
            <a:endParaRPr lang="es-AR" dirty="0"/>
          </a:p>
        </p:txBody>
      </p:sp>
      <p:sp>
        <p:nvSpPr>
          <p:cNvPr id="62469" name="4 CuadroTexto"/>
          <p:cNvSpPr txBox="1">
            <a:spLocks noChangeArrowheads="1"/>
          </p:cNvSpPr>
          <p:nvPr/>
        </p:nvSpPr>
        <p:spPr bwMode="auto">
          <a:xfrm>
            <a:off x="900113" y="3141663"/>
            <a:ext cx="25923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2800" b="1"/>
              <a:t>definicionales</a:t>
            </a:r>
          </a:p>
        </p:txBody>
      </p:sp>
      <p:sp>
        <p:nvSpPr>
          <p:cNvPr id="62470" name="5 CuadroTexto"/>
          <p:cNvSpPr txBox="1">
            <a:spLocks noChangeArrowheads="1"/>
          </p:cNvSpPr>
          <p:nvPr/>
        </p:nvSpPr>
        <p:spPr bwMode="auto">
          <a:xfrm>
            <a:off x="4356100" y="3141663"/>
            <a:ext cx="38163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r" eaLnBrk="1" hangingPunct="1">
              <a:spcBef>
                <a:spcPct val="0"/>
              </a:spcBef>
              <a:buClrTx/>
              <a:buSzTx/>
              <a:buFontTx/>
              <a:buNone/>
            </a:pPr>
            <a:r>
              <a:rPr lang="es-AR" altLang="es-ES" sz="2800" b="1"/>
              <a:t>de comportamiento</a:t>
            </a:r>
          </a:p>
        </p:txBody>
      </p:sp>
      <p:sp>
        <p:nvSpPr>
          <p:cNvPr id="62471" name="6 CuadroTexto"/>
          <p:cNvSpPr txBox="1">
            <a:spLocks noChangeArrowheads="1"/>
          </p:cNvSpPr>
          <p:nvPr/>
        </p:nvSpPr>
        <p:spPr bwMode="auto">
          <a:xfrm>
            <a:off x="1835150" y="5157788"/>
            <a:ext cx="31686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2800" b="1"/>
              <a:t>determinísticas</a:t>
            </a:r>
          </a:p>
        </p:txBody>
      </p:sp>
      <p:sp>
        <p:nvSpPr>
          <p:cNvPr id="62472" name="7 CuadroTexto"/>
          <p:cNvSpPr txBox="1">
            <a:spLocks noChangeArrowheads="1"/>
          </p:cNvSpPr>
          <p:nvPr/>
        </p:nvSpPr>
        <p:spPr bwMode="auto">
          <a:xfrm>
            <a:off x="5724525" y="5157788"/>
            <a:ext cx="25923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r" eaLnBrk="1" hangingPunct="1">
              <a:spcBef>
                <a:spcPct val="0"/>
              </a:spcBef>
              <a:buClrTx/>
              <a:buSzTx/>
              <a:buFontTx/>
              <a:buNone/>
            </a:pPr>
            <a:r>
              <a:rPr lang="es-AR" altLang="es-ES" sz="2800" b="1"/>
              <a:t>estocásticas</a:t>
            </a:r>
          </a:p>
        </p:txBody>
      </p:sp>
      <p:cxnSp>
        <p:nvCxnSpPr>
          <p:cNvPr id="10" name="9 Conector recto de flecha"/>
          <p:cNvCxnSpPr>
            <a:stCxn id="3" idx="2"/>
            <a:endCxn id="62469" idx="0"/>
          </p:cNvCxnSpPr>
          <p:nvPr/>
        </p:nvCxnSpPr>
        <p:spPr>
          <a:xfrm rot="5400000">
            <a:off x="2915444" y="1485107"/>
            <a:ext cx="936625" cy="23764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11 Conector recto de flecha"/>
          <p:cNvCxnSpPr>
            <a:stCxn id="3" idx="2"/>
            <a:endCxn id="62470" idx="0"/>
          </p:cNvCxnSpPr>
          <p:nvPr/>
        </p:nvCxnSpPr>
        <p:spPr>
          <a:xfrm rot="16200000" flipH="1">
            <a:off x="4949825" y="1827213"/>
            <a:ext cx="936625" cy="16922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13 Conector recto de flecha"/>
          <p:cNvCxnSpPr>
            <a:stCxn id="62470" idx="2"/>
            <a:endCxn id="62471" idx="0"/>
          </p:cNvCxnSpPr>
          <p:nvPr/>
        </p:nvCxnSpPr>
        <p:spPr>
          <a:xfrm rot="5400000">
            <a:off x="4094956" y="2988469"/>
            <a:ext cx="1493838" cy="284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15 Conector recto de flecha"/>
          <p:cNvCxnSpPr>
            <a:stCxn id="62470" idx="2"/>
            <a:endCxn id="62472" idx="0"/>
          </p:cNvCxnSpPr>
          <p:nvPr/>
        </p:nvCxnSpPr>
        <p:spPr>
          <a:xfrm rot="16200000" flipH="1">
            <a:off x="5895181" y="4033044"/>
            <a:ext cx="1493838" cy="7556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s-ES_tradnl" altLang="es-ES" sz="3800" b="1"/>
              <a:t>Características del Problema</a:t>
            </a:r>
          </a:p>
        </p:txBody>
      </p:sp>
      <p:sp>
        <p:nvSpPr>
          <p:cNvPr id="18435" name="Rectangle 3"/>
          <p:cNvSpPr>
            <a:spLocks noGrp="1" noChangeArrowheads="1"/>
          </p:cNvSpPr>
          <p:nvPr>
            <p:ph type="body" idx="1"/>
          </p:nvPr>
        </p:nvSpPr>
        <p:spPr>
          <a:xfrm>
            <a:off x="504825" y="2571750"/>
            <a:ext cx="3424238" cy="928688"/>
          </a:xfrm>
        </p:spPr>
        <p:txBody>
          <a:bodyPr/>
          <a:lstStyle/>
          <a:p>
            <a:pPr eaLnBrk="1" hangingPunct="1">
              <a:lnSpc>
                <a:spcPct val="80000"/>
              </a:lnSpc>
            </a:pPr>
            <a:r>
              <a:rPr lang="es-ES_tradnl" altLang="es-ES" sz="2800" b="1"/>
              <a:t>Es un Sistema</a:t>
            </a:r>
            <a:r>
              <a:rPr lang="es-AR" altLang="es-ES" sz="2800"/>
              <a:t>   </a:t>
            </a:r>
          </a:p>
        </p:txBody>
      </p:sp>
      <p:sp>
        <p:nvSpPr>
          <p:cNvPr id="7" name="Rectangle 3"/>
          <p:cNvSpPr txBox="1">
            <a:spLocks noChangeArrowheads="1"/>
          </p:cNvSpPr>
          <p:nvPr/>
        </p:nvSpPr>
        <p:spPr bwMode="auto">
          <a:xfrm>
            <a:off x="571500" y="4286250"/>
            <a:ext cx="3143250" cy="714375"/>
          </a:xfrm>
          <a:prstGeom prst="rect">
            <a:avLst/>
          </a:prstGeom>
          <a:noFill/>
          <a:ln w="9525">
            <a:noFill/>
            <a:miter lim="800000"/>
            <a:headEnd/>
            <a:tailEnd/>
          </a:ln>
        </p:spPr>
        <p:txBody>
          <a:bodyPr/>
          <a:lstStyle/>
          <a:p>
            <a:pPr marL="342900" indent="-342900" eaLnBrk="1" hangingPunct="1">
              <a:lnSpc>
                <a:spcPct val="80000"/>
              </a:lnSpc>
              <a:spcBef>
                <a:spcPct val="20000"/>
              </a:spcBef>
              <a:buClr>
                <a:schemeClr val="hlink"/>
              </a:buClr>
              <a:buSzPct val="80000"/>
              <a:buFont typeface="Wingdings" pitchFamily="2" charset="2"/>
              <a:buChar char="l"/>
              <a:defRPr/>
            </a:pPr>
            <a:r>
              <a:rPr lang="es-ES_tradnl" sz="2800" b="1" kern="0" dirty="0">
                <a:latin typeface="+mn-lt"/>
                <a:cs typeface="+mn-cs"/>
              </a:rPr>
              <a:t>Es Dinámico</a:t>
            </a:r>
            <a:endParaRPr lang="es-AR" sz="2800" kern="0" dirty="0">
              <a:latin typeface="+mn-lt"/>
              <a:cs typeface="+mn-cs"/>
            </a:endParaRPr>
          </a:p>
        </p:txBody>
      </p:sp>
      <p:sp>
        <p:nvSpPr>
          <p:cNvPr id="8" name="7 Cerrar llave"/>
          <p:cNvSpPr/>
          <p:nvPr/>
        </p:nvSpPr>
        <p:spPr>
          <a:xfrm>
            <a:off x="4214813" y="1857375"/>
            <a:ext cx="357187" cy="3714750"/>
          </a:xfrm>
          <a:prstGeom prst="rightBrac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AR" dirty="0"/>
          </a:p>
        </p:txBody>
      </p:sp>
      <p:sp>
        <p:nvSpPr>
          <p:cNvPr id="9" name="Rectangle 3"/>
          <p:cNvSpPr txBox="1">
            <a:spLocks noChangeArrowheads="1"/>
          </p:cNvSpPr>
          <p:nvPr/>
        </p:nvSpPr>
        <p:spPr bwMode="auto">
          <a:xfrm>
            <a:off x="4929188" y="2286000"/>
            <a:ext cx="3424237" cy="1500188"/>
          </a:xfrm>
          <a:prstGeom prst="rect">
            <a:avLst/>
          </a:prstGeom>
          <a:noFill/>
          <a:ln w="9525">
            <a:noFill/>
            <a:miter lim="800000"/>
            <a:headEnd/>
            <a:tailEnd/>
          </a:ln>
        </p:spPr>
        <p:txBody>
          <a:bodyPr/>
          <a:lstStyle/>
          <a:p>
            <a:pPr marL="342900" indent="-342900" algn="ctr" eaLnBrk="1" hangingPunct="1">
              <a:lnSpc>
                <a:spcPct val="80000"/>
              </a:lnSpc>
              <a:spcBef>
                <a:spcPct val="20000"/>
              </a:spcBef>
              <a:buClr>
                <a:schemeClr val="hlink"/>
              </a:buClr>
              <a:buSzPct val="80000"/>
              <a:defRPr/>
            </a:pPr>
            <a:r>
              <a:rPr lang="es-ES_tradnl" sz="2800" b="1" kern="0" dirty="0">
                <a:latin typeface="+mn-lt"/>
                <a:cs typeface="+mn-cs"/>
              </a:rPr>
              <a:t>Requiere de una </a:t>
            </a:r>
            <a:r>
              <a:rPr lang="es-ES_tradnl" sz="2800" b="1" kern="0" dirty="0">
                <a:solidFill>
                  <a:schemeClr val="accent2">
                    <a:lumMod val="50000"/>
                  </a:schemeClr>
                </a:solidFill>
                <a:latin typeface="+mn-lt"/>
                <a:cs typeface="+mn-cs"/>
              </a:rPr>
              <a:t>METODOLOGÍA SISTÉMICA </a:t>
            </a:r>
            <a:r>
              <a:rPr lang="es-ES_tradnl" sz="2800" b="1" kern="0" dirty="0">
                <a:latin typeface="+mn-lt"/>
                <a:cs typeface="+mn-cs"/>
              </a:rPr>
              <a:t>para su abordaje</a:t>
            </a:r>
            <a:r>
              <a:rPr lang="es-AR" sz="2800" kern="0" dirty="0">
                <a:latin typeface="+mn-lt"/>
                <a:cs typeface="+mn-cs"/>
              </a:rPr>
              <a:t> </a:t>
            </a:r>
          </a:p>
        </p:txBody>
      </p:sp>
      <p:grpSp>
        <p:nvGrpSpPr>
          <p:cNvPr id="2" name="12 Grupo"/>
          <p:cNvGrpSpPr>
            <a:grpSpLocks/>
          </p:cNvGrpSpPr>
          <p:nvPr/>
        </p:nvGrpSpPr>
        <p:grpSpPr bwMode="auto">
          <a:xfrm>
            <a:off x="5214938" y="3786188"/>
            <a:ext cx="2786062" cy="2241550"/>
            <a:chOff x="5214938" y="3786188"/>
            <a:chExt cx="2786062" cy="2241550"/>
          </a:xfrm>
        </p:grpSpPr>
        <p:sp>
          <p:nvSpPr>
            <p:cNvPr id="11" name="10 Flecha abajo"/>
            <p:cNvSpPr/>
            <p:nvPr/>
          </p:nvSpPr>
          <p:spPr>
            <a:xfrm flipH="1">
              <a:off x="6500813" y="3786188"/>
              <a:ext cx="311150" cy="785812"/>
            </a:xfrm>
            <a:prstGeom prst="downArrow">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AR" dirty="0"/>
            </a:p>
          </p:txBody>
        </p:sp>
        <p:sp>
          <p:nvSpPr>
            <p:cNvPr id="12" name="11 CuadroTexto"/>
            <p:cNvSpPr txBox="1"/>
            <p:nvPr/>
          </p:nvSpPr>
          <p:spPr>
            <a:xfrm>
              <a:off x="5214938" y="4643438"/>
              <a:ext cx="2786062" cy="1384300"/>
            </a:xfrm>
            <a:prstGeom prst="rect">
              <a:avLst/>
            </a:prstGeom>
            <a:noFill/>
          </p:spPr>
          <p:txBody>
            <a:bodyPr>
              <a:spAutoFit/>
            </a:bodyPr>
            <a:lstStyle/>
            <a:p>
              <a:pPr algn="ctr" eaLnBrk="1" hangingPunct="1">
                <a:defRPr/>
              </a:pPr>
              <a:r>
                <a:rPr lang="es-AR" sz="2800" b="1" kern="0" dirty="0">
                  <a:solidFill>
                    <a:schemeClr val="accent2">
                      <a:lumMod val="50000"/>
                    </a:schemeClr>
                  </a:solidFill>
                  <a:latin typeface="+mn-lt"/>
                  <a:cs typeface="+mn-cs"/>
                </a:rPr>
                <a:t>DINÁMICA </a:t>
              </a:r>
            </a:p>
            <a:p>
              <a:pPr algn="ctr" eaLnBrk="1" hangingPunct="1">
                <a:defRPr/>
              </a:pPr>
              <a:r>
                <a:rPr lang="es-AR" sz="2800" b="1" kern="0" dirty="0">
                  <a:solidFill>
                    <a:schemeClr val="accent2">
                      <a:lumMod val="50000"/>
                    </a:schemeClr>
                  </a:solidFill>
                  <a:latin typeface="+mn-lt"/>
                  <a:cs typeface="+mn-cs"/>
                </a:rPr>
                <a:t>DE </a:t>
              </a:r>
            </a:p>
            <a:p>
              <a:pPr algn="ctr" eaLnBrk="1" hangingPunct="1">
                <a:defRPr/>
              </a:pPr>
              <a:r>
                <a:rPr lang="es-AR" sz="2800" b="1" kern="0" dirty="0">
                  <a:solidFill>
                    <a:schemeClr val="accent2">
                      <a:lumMod val="50000"/>
                    </a:schemeClr>
                  </a:solidFill>
                  <a:latin typeface="+mn-lt"/>
                  <a:cs typeface="+mn-cs"/>
                </a:rPr>
                <a:t>SISTEMAS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7" grpId="0" build="p"/>
      <p:bldP spid="8" grpId="0" animBg="1"/>
      <p:bldP spid="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Título"/>
          <p:cNvSpPr>
            <a:spLocks noGrp="1"/>
          </p:cNvSpPr>
          <p:nvPr>
            <p:ph type="title"/>
          </p:nvPr>
        </p:nvSpPr>
        <p:spPr/>
        <p:txBody>
          <a:bodyPr/>
          <a:lstStyle/>
          <a:p>
            <a:r>
              <a:rPr lang="es-AR" altLang="es-ES"/>
              <a:t>Ecuaciones del modelo</a:t>
            </a:r>
          </a:p>
        </p:txBody>
      </p:sp>
      <p:sp>
        <p:nvSpPr>
          <p:cNvPr id="63491" name="2 Marcador de contenido"/>
          <p:cNvSpPr>
            <a:spLocks noGrp="1"/>
          </p:cNvSpPr>
          <p:nvPr>
            <p:ph idx="1"/>
          </p:nvPr>
        </p:nvSpPr>
        <p:spPr>
          <a:xfrm>
            <a:off x="609600" y="1484313"/>
            <a:ext cx="7924800" cy="4608512"/>
          </a:xfrm>
        </p:spPr>
        <p:txBody>
          <a:bodyPr/>
          <a:lstStyle/>
          <a:p>
            <a:r>
              <a:rPr lang="es-AR" altLang="es-ES" b="1" i="1"/>
              <a:t>De flujo	</a:t>
            </a:r>
          </a:p>
          <a:p>
            <a:pPr>
              <a:buFont typeface="Wingdings" panose="05000000000000000000" pitchFamily="2" charset="2"/>
              <a:buNone/>
            </a:pPr>
            <a:r>
              <a:rPr lang="es-AR" altLang="es-ES"/>
              <a:t>	</a:t>
            </a:r>
            <a:r>
              <a:rPr lang="es-AR" altLang="es-ES" b="1" i="1"/>
              <a:t> F(kl) =</a:t>
            </a:r>
            <a:r>
              <a:rPr lang="es-AR" altLang="es-ES"/>
              <a:t> </a:t>
            </a:r>
            <a:r>
              <a:rPr lang="es-AR" altLang="es-ES" b="1" i="1"/>
              <a:t>N(k) * M(k) * FN</a:t>
            </a:r>
            <a:endParaRPr lang="en-US" altLang="es-ES"/>
          </a:p>
          <a:p>
            <a:pPr>
              <a:buFont typeface="Wingdings" panose="05000000000000000000" pitchFamily="2" charset="2"/>
              <a:buNone/>
            </a:pPr>
            <a:endParaRPr lang="es-AR" altLang="es-ES" sz="2400"/>
          </a:p>
          <a:p>
            <a:pPr>
              <a:buFont typeface="Wingdings" panose="05000000000000000000" pitchFamily="2" charset="2"/>
              <a:buNone/>
            </a:pPr>
            <a:r>
              <a:rPr lang="es-AR" altLang="es-ES" sz="2400"/>
              <a:t>siendo:</a:t>
            </a:r>
          </a:p>
          <a:p>
            <a:pPr>
              <a:buFont typeface="Wingdings" panose="05000000000000000000" pitchFamily="2" charset="2"/>
              <a:buNone/>
            </a:pPr>
            <a:r>
              <a:rPr lang="es-AR" altLang="es-ES" sz="2400" b="1" i="1"/>
              <a:t>      F(kl) = </a:t>
            </a:r>
            <a:r>
              <a:rPr lang="es-AR" altLang="es-ES" sz="2400"/>
              <a:t>Flujo en el intervalo de tiempo que va desde el instante actual al siguiente</a:t>
            </a:r>
          </a:p>
          <a:p>
            <a:pPr>
              <a:buFont typeface="Wingdings" panose="05000000000000000000" pitchFamily="2" charset="2"/>
              <a:buNone/>
            </a:pPr>
            <a:r>
              <a:rPr lang="es-AR" altLang="es-ES" sz="2400" b="1" i="1"/>
              <a:t>     N(k) = </a:t>
            </a:r>
            <a:r>
              <a:rPr lang="es-AR" altLang="es-ES" sz="2400"/>
              <a:t>El valor del nivel en el instante actual</a:t>
            </a:r>
          </a:p>
          <a:p>
            <a:pPr>
              <a:buFont typeface="Wingdings" panose="05000000000000000000" pitchFamily="2" charset="2"/>
              <a:buNone/>
            </a:pPr>
            <a:r>
              <a:rPr lang="es-AR" altLang="es-ES" sz="2400" b="1" i="1"/>
              <a:t>    M(k) = </a:t>
            </a:r>
            <a:r>
              <a:rPr lang="es-AR" altLang="es-ES" sz="2400"/>
              <a:t>Multiplicador del flujo normal</a:t>
            </a:r>
          </a:p>
          <a:p>
            <a:pPr>
              <a:buFont typeface="Wingdings" panose="05000000000000000000" pitchFamily="2" charset="2"/>
              <a:buNone/>
            </a:pPr>
            <a:r>
              <a:rPr lang="es-AR" altLang="es-ES" sz="2400"/>
              <a:t>               M(k) = M</a:t>
            </a:r>
            <a:r>
              <a:rPr lang="es-AR" altLang="es-ES" sz="2400" baseline="-25000"/>
              <a:t>1</a:t>
            </a:r>
            <a:r>
              <a:rPr lang="es-AR" altLang="es-ES" sz="2400"/>
              <a:t>[V</a:t>
            </a:r>
            <a:r>
              <a:rPr lang="es-AR" altLang="es-ES" sz="2400" baseline="-25000"/>
              <a:t>1</a:t>
            </a:r>
            <a:r>
              <a:rPr lang="es-AR" altLang="es-ES" sz="2400"/>
              <a:t>(k)] * M</a:t>
            </a:r>
            <a:r>
              <a:rPr lang="es-AR" altLang="es-ES" sz="2400" baseline="-25000"/>
              <a:t>2</a:t>
            </a:r>
            <a:r>
              <a:rPr lang="es-AR" altLang="es-ES" sz="2400"/>
              <a:t>[V</a:t>
            </a:r>
            <a:r>
              <a:rPr lang="es-AR" altLang="es-ES" sz="2400" baseline="-25000"/>
              <a:t>2</a:t>
            </a:r>
            <a:r>
              <a:rPr lang="es-AR" altLang="es-ES" sz="2400"/>
              <a:t>(k)] *...* M</a:t>
            </a:r>
            <a:r>
              <a:rPr lang="es-AR" altLang="es-ES" sz="2400" baseline="-25000"/>
              <a:t>n</a:t>
            </a:r>
            <a:r>
              <a:rPr lang="es-AR" altLang="es-ES" sz="2400"/>
              <a:t>[V</a:t>
            </a:r>
            <a:r>
              <a:rPr lang="es-AR" altLang="es-ES" sz="2400" baseline="-25000"/>
              <a:t>n</a:t>
            </a:r>
            <a:r>
              <a:rPr lang="es-AR" altLang="es-ES" sz="2400"/>
              <a:t>(k)]</a:t>
            </a:r>
          </a:p>
          <a:p>
            <a:pPr>
              <a:buFont typeface="Wingdings" panose="05000000000000000000" pitchFamily="2" charset="2"/>
              <a:buNone/>
            </a:pPr>
            <a:r>
              <a:rPr lang="es-AR" altLang="es-ES" sz="2400" b="1" i="1"/>
              <a:t>    FN</a:t>
            </a:r>
            <a:r>
              <a:rPr lang="es-AR" altLang="es-ES" sz="2400"/>
              <a:t> = Flujo normal</a:t>
            </a:r>
          </a:p>
          <a:p>
            <a:endParaRPr lang="es-AR" altLang="es-ES"/>
          </a:p>
        </p:txBody>
      </p:sp>
      <p:sp>
        <p:nvSpPr>
          <p:cNvPr id="6349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Título"/>
          <p:cNvSpPr>
            <a:spLocks noGrp="1"/>
          </p:cNvSpPr>
          <p:nvPr>
            <p:ph type="title"/>
          </p:nvPr>
        </p:nvSpPr>
        <p:spPr/>
        <p:txBody>
          <a:bodyPr/>
          <a:lstStyle/>
          <a:p>
            <a:r>
              <a:rPr lang="es-AR" altLang="es-ES"/>
              <a:t>Ecuaciones de Retrasos de Material</a:t>
            </a:r>
          </a:p>
        </p:txBody>
      </p:sp>
      <p:grpSp>
        <p:nvGrpSpPr>
          <p:cNvPr id="64516" name="Group 2"/>
          <p:cNvGrpSpPr>
            <a:grpSpLocks/>
          </p:cNvGrpSpPr>
          <p:nvPr/>
        </p:nvGrpSpPr>
        <p:grpSpPr bwMode="auto">
          <a:xfrm>
            <a:off x="539750" y="1700213"/>
            <a:ext cx="7670800" cy="3773487"/>
            <a:chOff x="3326" y="7984"/>
            <a:chExt cx="6389" cy="3709"/>
          </a:xfrm>
        </p:grpSpPr>
        <p:sp>
          <p:nvSpPr>
            <p:cNvPr id="64517" name="Text Box 3"/>
            <p:cNvSpPr txBox="1">
              <a:spLocks noChangeArrowheads="1"/>
            </p:cNvSpPr>
            <p:nvPr/>
          </p:nvSpPr>
          <p:spPr bwMode="auto">
            <a:xfrm>
              <a:off x="5694" y="8313"/>
              <a:ext cx="4021" cy="1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D1: </a:t>
              </a:r>
              <a:r>
                <a:rPr lang="es-AR" altLang="es-ES" sz="1600">
                  <a:latin typeface="Calibri" panose="020F0502020204030204" pitchFamily="34" charset="0"/>
                </a:rPr>
                <a:t>orden del retraso</a:t>
              </a:r>
              <a:r>
                <a:rPr lang="es-AR" altLang="es-ES" sz="1600" b="1">
                  <a:latin typeface="Calibri" panose="020F0502020204030204" pitchFamily="34" charset="0"/>
                </a:rPr>
                <a:t> </a:t>
              </a:r>
              <a:endParaRPr lang="es-AR" altLang="es-ES" sz="1600" b="1">
                <a:latin typeface="Times New Roman" panose="02020603050405020304" pitchFamily="18" charset="0"/>
              </a:endParaRPr>
            </a:p>
            <a:p>
              <a:pPr eaLnBrk="1" hangingPunct="1">
                <a:spcBef>
                  <a:spcPct val="0"/>
                </a:spcBef>
                <a:buClrTx/>
                <a:buSzTx/>
                <a:buFontTx/>
                <a:buNone/>
              </a:pPr>
              <a:r>
                <a:rPr lang="es-AR" altLang="es-ES" sz="1600" b="1">
                  <a:latin typeface="Calibri" panose="020F0502020204030204" pitchFamily="34" charset="0"/>
                </a:rPr>
                <a:t>TA: </a:t>
              </a:r>
              <a:r>
                <a:rPr lang="es-AR" altLang="es-ES" sz="1600">
                  <a:latin typeface="Calibri" panose="020F0502020204030204" pitchFamily="34" charset="0"/>
                </a:rPr>
                <a:t>tiempo de ajuste</a:t>
              </a:r>
            </a:p>
            <a:p>
              <a:pPr eaLnBrk="1" hangingPunct="1">
                <a:spcBef>
                  <a:spcPct val="0"/>
                </a:spcBef>
                <a:buClrTx/>
                <a:buSzTx/>
                <a:buFontTx/>
                <a:buNone/>
              </a:pPr>
              <a:r>
                <a:rPr lang="es-AR" altLang="es-ES" sz="1800" b="1">
                  <a:latin typeface="Calibri" panose="020F0502020204030204" pitchFamily="34" charset="0"/>
                </a:rPr>
                <a:t>Nivel 1 (K) </a:t>
              </a:r>
              <a:r>
                <a:rPr lang="es-AR" altLang="es-ES" sz="1600" b="1">
                  <a:latin typeface="Calibri" panose="020F0502020204030204" pitchFamily="34" charset="0"/>
                </a:rPr>
                <a:t>= Nivel 1 (J) + Flujo_entrada (jk) – XR(jk)</a:t>
              </a:r>
            </a:p>
            <a:p>
              <a:pPr eaLnBrk="1" hangingPunct="1">
                <a:spcBef>
                  <a:spcPct val="0"/>
                </a:spcBef>
                <a:buClrTx/>
                <a:buSzTx/>
                <a:buFontTx/>
                <a:buNone/>
              </a:pPr>
              <a:r>
                <a:rPr lang="es-AR" altLang="es-ES" sz="1800" b="1">
                  <a:latin typeface="Calibri" panose="020F0502020204030204" pitchFamily="34" charset="0"/>
                </a:rPr>
                <a:t>XR (KL) = Nivel 1 (K) / TA</a:t>
              </a:r>
              <a:endParaRPr lang="es-AR" altLang="es-ES" sz="1800" b="1"/>
            </a:p>
          </p:txBody>
        </p:sp>
        <p:grpSp>
          <p:nvGrpSpPr>
            <p:cNvPr id="64518" name="Group 4"/>
            <p:cNvGrpSpPr>
              <a:grpSpLocks/>
            </p:cNvGrpSpPr>
            <p:nvPr/>
          </p:nvGrpSpPr>
          <p:grpSpPr bwMode="auto">
            <a:xfrm>
              <a:off x="3326" y="7984"/>
              <a:ext cx="2523" cy="3709"/>
              <a:chOff x="3644" y="7666"/>
              <a:chExt cx="2523" cy="3709"/>
            </a:xfrm>
          </p:grpSpPr>
          <p:sp>
            <p:nvSpPr>
              <p:cNvPr id="64519" name="Rectangle 5"/>
              <p:cNvSpPr>
                <a:spLocks noChangeArrowheads="1"/>
              </p:cNvSpPr>
              <p:nvPr/>
            </p:nvSpPr>
            <p:spPr bwMode="auto">
              <a:xfrm>
                <a:off x="4515" y="9239"/>
                <a:ext cx="1440" cy="906"/>
              </a:xfrm>
              <a:prstGeom prst="rect">
                <a:avLst/>
              </a:prstGeom>
              <a:solidFill>
                <a:srgbClr val="FFCC99"/>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a:latin typeface="Calibri" panose="020F0502020204030204" pitchFamily="34" charset="0"/>
                  </a:rPr>
                  <a:t>NIVEL</a:t>
                </a:r>
                <a:r>
                  <a:rPr lang="es-AR" altLang="es-ES" sz="1600" b="1" baseline="-25000">
                    <a:latin typeface="Calibri" panose="020F0502020204030204" pitchFamily="34" charset="0"/>
                  </a:rPr>
                  <a:t> 1</a:t>
                </a:r>
                <a:endParaRPr lang="es-AR" altLang="es-ES" sz="1600" b="1">
                  <a:latin typeface="Times New Roman" panose="02020603050405020304" pitchFamily="18" charset="0"/>
                </a:endParaRPr>
              </a:p>
              <a:p>
                <a:pPr eaLnBrk="1" hangingPunct="1">
                  <a:spcBef>
                    <a:spcPct val="0"/>
                  </a:spcBef>
                  <a:buClrTx/>
                  <a:buSzTx/>
                  <a:buFontTx/>
                  <a:buNone/>
                </a:pPr>
                <a:endParaRPr lang="es-AR" altLang="es-ES" sz="1600"/>
              </a:p>
            </p:txBody>
          </p:sp>
          <p:sp>
            <p:nvSpPr>
              <p:cNvPr id="64520" name="Text Box 6"/>
              <p:cNvSpPr txBox="1">
                <a:spLocks noChangeArrowheads="1"/>
              </p:cNvSpPr>
              <p:nvPr/>
            </p:nvSpPr>
            <p:spPr bwMode="auto">
              <a:xfrm>
                <a:off x="4349" y="9778"/>
                <a:ext cx="702"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b="1">
                    <a:latin typeface="Calibri" panose="020F0502020204030204" pitchFamily="34" charset="0"/>
                  </a:rPr>
                  <a:t>D1</a:t>
                </a:r>
                <a:endParaRPr lang="es-AR" altLang="es-ES" sz="1600"/>
              </a:p>
            </p:txBody>
          </p:sp>
          <p:sp>
            <p:nvSpPr>
              <p:cNvPr id="64521" name="AutoShape 7"/>
              <p:cNvSpPr>
                <a:spLocks noChangeArrowheads="1"/>
              </p:cNvSpPr>
              <p:nvPr/>
            </p:nvSpPr>
            <p:spPr bwMode="auto">
              <a:xfrm>
                <a:off x="4938" y="7666"/>
                <a:ext cx="540" cy="540"/>
              </a:xfrm>
              <a:prstGeom prst="cloudCallout">
                <a:avLst>
                  <a:gd name="adj1" fmla="val -7963"/>
                  <a:gd name="adj2" fmla="val 34259"/>
                </a:avLst>
              </a:prstGeom>
              <a:solidFill>
                <a:srgbClr val="FFFFFF"/>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64522" name="Line 8"/>
              <p:cNvSpPr>
                <a:spLocks noChangeShapeType="1"/>
              </p:cNvSpPr>
              <p:nvPr/>
            </p:nvSpPr>
            <p:spPr bwMode="auto">
              <a:xfrm>
                <a:off x="5235" y="8207"/>
                <a:ext cx="0" cy="102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s-ES"/>
              </a:p>
            </p:txBody>
          </p:sp>
          <p:sp>
            <p:nvSpPr>
              <p:cNvPr id="64523" name="Line 9"/>
              <p:cNvSpPr>
                <a:spLocks noChangeShapeType="1"/>
              </p:cNvSpPr>
              <p:nvPr/>
            </p:nvSpPr>
            <p:spPr bwMode="auto">
              <a:xfrm>
                <a:off x="5240" y="10145"/>
                <a:ext cx="0" cy="69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s-ES"/>
              </a:p>
            </p:txBody>
          </p:sp>
          <p:grpSp>
            <p:nvGrpSpPr>
              <p:cNvPr id="64524" name="Group 10"/>
              <p:cNvGrpSpPr>
                <a:grpSpLocks/>
              </p:cNvGrpSpPr>
              <p:nvPr/>
            </p:nvGrpSpPr>
            <p:grpSpPr bwMode="auto">
              <a:xfrm>
                <a:off x="3644" y="8518"/>
                <a:ext cx="1802" cy="381"/>
                <a:chOff x="1565" y="2302"/>
                <a:chExt cx="1802" cy="381"/>
              </a:xfrm>
            </p:grpSpPr>
            <p:grpSp>
              <p:nvGrpSpPr>
                <p:cNvPr id="64532" name="Group 11"/>
                <p:cNvGrpSpPr>
                  <a:grpSpLocks/>
                </p:cNvGrpSpPr>
                <p:nvPr/>
              </p:nvGrpSpPr>
              <p:grpSpPr bwMode="auto">
                <a:xfrm>
                  <a:off x="1653" y="2302"/>
                  <a:ext cx="1714" cy="371"/>
                  <a:chOff x="594" y="14722"/>
                  <a:chExt cx="1440" cy="371"/>
                </a:xfrm>
              </p:grpSpPr>
              <p:sp>
                <p:nvSpPr>
                  <p:cNvPr id="64534" name="AutoShape 12"/>
                  <p:cNvSpPr>
                    <a:spLocks noChangeArrowheads="1"/>
                  </p:cNvSpPr>
                  <p:nvPr/>
                </p:nvSpPr>
                <p:spPr bwMode="auto">
                  <a:xfrm>
                    <a:off x="594" y="14733"/>
                    <a:ext cx="1047" cy="360"/>
                  </a:xfrm>
                  <a:prstGeom prst="flowChartProcess">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64535" name="AutoShape 13"/>
                  <p:cNvSpPr>
                    <a:spLocks noChangeArrowheads="1"/>
                  </p:cNvSpPr>
                  <p:nvPr/>
                </p:nvSpPr>
                <p:spPr bwMode="auto">
                  <a:xfrm rot="-5400000">
                    <a:off x="1764" y="14812"/>
                    <a:ext cx="360" cy="180"/>
                  </a:xfrm>
                  <a:prstGeom prst="triangle">
                    <a:avLst>
                      <a:gd name="adj" fmla="val 50000"/>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64536" name="AutoShape 14"/>
                  <p:cNvSpPr>
                    <a:spLocks noChangeArrowheads="1"/>
                  </p:cNvSpPr>
                  <p:nvPr/>
                </p:nvSpPr>
                <p:spPr bwMode="auto">
                  <a:xfrm rot="5400000" flipH="1">
                    <a:off x="1571" y="14792"/>
                    <a:ext cx="360" cy="220"/>
                  </a:xfrm>
                  <a:prstGeom prst="triangle">
                    <a:avLst>
                      <a:gd name="adj" fmla="val 50000"/>
                    </a:avLst>
                  </a:prstGeom>
                  <a:solidFill>
                    <a:srgbClr val="FFFF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sp>
                <p:nvSpPr>
                  <p:cNvPr id="64537" name="Line 15"/>
                  <p:cNvSpPr>
                    <a:spLocks noChangeShapeType="1"/>
                  </p:cNvSpPr>
                  <p:nvPr/>
                </p:nvSpPr>
                <p:spPr bwMode="auto">
                  <a:xfrm>
                    <a:off x="1638" y="14722"/>
                    <a:ext cx="0" cy="36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a:lstStyle/>
                  <a:p>
                    <a:endParaRPr lang="es-ES"/>
                  </a:p>
                </p:txBody>
              </p:sp>
            </p:grpSp>
            <p:sp>
              <p:nvSpPr>
                <p:cNvPr id="64533" name="Text Box 16"/>
                <p:cNvSpPr txBox="1">
                  <a:spLocks noChangeArrowheads="1"/>
                </p:cNvSpPr>
                <p:nvPr/>
              </p:nvSpPr>
              <p:spPr bwMode="auto">
                <a:xfrm>
                  <a:off x="1565" y="2320"/>
                  <a:ext cx="147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600">
                      <a:latin typeface="Calibri" panose="020F0502020204030204" pitchFamily="34" charset="0"/>
                    </a:rPr>
                    <a:t>Flujo_entrada</a:t>
                  </a:r>
                  <a:endParaRPr lang="es-AR" altLang="es-ES" sz="1600"/>
                </a:p>
              </p:txBody>
            </p:sp>
          </p:grpSp>
          <p:sp>
            <p:nvSpPr>
              <p:cNvPr id="64525" name="Arc 17"/>
              <p:cNvSpPr>
                <a:spLocks/>
              </p:cNvSpPr>
              <p:nvPr/>
            </p:nvSpPr>
            <p:spPr bwMode="auto">
              <a:xfrm rot="10367066">
                <a:off x="4142" y="8888"/>
                <a:ext cx="270" cy="558"/>
              </a:xfrm>
              <a:custGeom>
                <a:avLst/>
                <a:gdLst>
                  <a:gd name="T0" fmla="*/ 0 w 28843"/>
                  <a:gd name="T1" fmla="*/ 0 h 30346"/>
                  <a:gd name="T2" fmla="*/ 0 w 28843"/>
                  <a:gd name="T3" fmla="*/ 0 h 30346"/>
                  <a:gd name="T4" fmla="*/ 0 w 28843"/>
                  <a:gd name="T5" fmla="*/ 0 h 30346"/>
                  <a:gd name="T6" fmla="*/ 0 60000 65536"/>
                  <a:gd name="T7" fmla="*/ 0 60000 65536"/>
                  <a:gd name="T8" fmla="*/ 0 60000 65536"/>
                  <a:gd name="T9" fmla="*/ 0 w 28843"/>
                  <a:gd name="T10" fmla="*/ 0 h 30346"/>
                  <a:gd name="T11" fmla="*/ 28843 w 28843"/>
                  <a:gd name="T12" fmla="*/ 30346 h 30346"/>
                </a:gdLst>
                <a:ahLst/>
                <a:cxnLst>
                  <a:cxn ang="T6">
                    <a:pos x="T0" y="T1"/>
                  </a:cxn>
                  <a:cxn ang="T7">
                    <a:pos x="T2" y="T3"/>
                  </a:cxn>
                  <a:cxn ang="T8">
                    <a:pos x="T4" y="T5"/>
                  </a:cxn>
                </a:cxnLst>
                <a:rect l="T9" t="T10" r="T11" b="T12"/>
                <a:pathLst>
                  <a:path w="28843" h="30346" fill="none" extrusionOk="0">
                    <a:moveTo>
                      <a:pt x="0" y="1250"/>
                    </a:moveTo>
                    <a:cubicBezTo>
                      <a:pt x="2325" y="422"/>
                      <a:pt x="4775" y="-1"/>
                      <a:pt x="7243" y="0"/>
                    </a:cubicBezTo>
                    <a:cubicBezTo>
                      <a:pt x="19172" y="0"/>
                      <a:pt x="28843" y="9670"/>
                      <a:pt x="28843" y="21600"/>
                    </a:cubicBezTo>
                    <a:cubicBezTo>
                      <a:pt x="28843" y="24612"/>
                      <a:pt x="28212" y="27591"/>
                      <a:pt x="26993" y="30346"/>
                    </a:cubicBezTo>
                  </a:path>
                  <a:path w="28843" h="30346" stroke="0" extrusionOk="0">
                    <a:moveTo>
                      <a:pt x="0" y="1250"/>
                    </a:moveTo>
                    <a:cubicBezTo>
                      <a:pt x="2325" y="422"/>
                      <a:pt x="4775" y="-1"/>
                      <a:pt x="7243" y="0"/>
                    </a:cubicBezTo>
                    <a:cubicBezTo>
                      <a:pt x="19172" y="0"/>
                      <a:pt x="28843" y="9670"/>
                      <a:pt x="28843" y="21600"/>
                    </a:cubicBezTo>
                    <a:cubicBezTo>
                      <a:pt x="28843" y="24612"/>
                      <a:pt x="28212" y="27591"/>
                      <a:pt x="26993" y="30346"/>
                    </a:cubicBezTo>
                    <a:lnTo>
                      <a:pt x="7243" y="21600"/>
                    </a:lnTo>
                    <a:lnTo>
                      <a:pt x="0" y="125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dash"/>
                    <a:round/>
                    <a:headEnd/>
                    <a:tailEnd type="stealth" w="med" len="med"/>
                  </a14:hiddenLine>
                </a:ext>
              </a:extLst>
            </p:spPr>
            <p:txBody>
              <a:bodyPr/>
              <a:lstStyle/>
              <a:p>
                <a:endParaRPr lang="es-ES"/>
              </a:p>
            </p:txBody>
          </p:sp>
          <p:sp>
            <p:nvSpPr>
              <p:cNvPr id="64526" name="AutoShape 18"/>
              <p:cNvSpPr>
                <a:spLocks noChangeArrowheads="1"/>
              </p:cNvSpPr>
              <p:nvPr/>
            </p:nvSpPr>
            <p:spPr bwMode="auto">
              <a:xfrm>
                <a:off x="4938" y="10835"/>
                <a:ext cx="540" cy="540"/>
              </a:xfrm>
              <a:prstGeom prst="cloudCallout">
                <a:avLst>
                  <a:gd name="adj1" fmla="val -7963"/>
                  <a:gd name="adj2" fmla="val 34259"/>
                </a:avLst>
              </a:prstGeom>
              <a:solidFill>
                <a:srgbClr val="FFFFFF"/>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600"/>
              </a:p>
            </p:txBody>
          </p:sp>
          <p:cxnSp>
            <p:nvCxnSpPr>
              <p:cNvPr id="64527" name="AutoShape 19"/>
              <p:cNvCxnSpPr>
                <a:cxnSpLocks noChangeShapeType="1"/>
              </p:cNvCxnSpPr>
              <p:nvPr/>
            </p:nvCxnSpPr>
            <p:spPr bwMode="auto">
              <a:xfrm flipV="1">
                <a:off x="4515" y="9778"/>
                <a:ext cx="14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4528" name="AutoShape 20"/>
              <p:cNvCxnSpPr>
                <a:cxnSpLocks noChangeShapeType="1"/>
              </p:cNvCxnSpPr>
              <p:nvPr/>
            </p:nvCxnSpPr>
            <p:spPr bwMode="auto">
              <a:xfrm>
                <a:off x="5478" y="9778"/>
                <a:ext cx="0" cy="3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4529" name="AutoShape 21"/>
              <p:cNvCxnSpPr>
                <a:cxnSpLocks noChangeShapeType="1"/>
              </p:cNvCxnSpPr>
              <p:nvPr/>
            </p:nvCxnSpPr>
            <p:spPr bwMode="auto">
              <a:xfrm>
                <a:off x="4871" y="9778"/>
                <a:ext cx="0" cy="3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4530" name="Text Box 22"/>
              <p:cNvSpPr txBox="1">
                <a:spLocks noChangeArrowheads="1"/>
              </p:cNvSpPr>
              <p:nvPr/>
            </p:nvSpPr>
            <p:spPr bwMode="auto">
              <a:xfrm>
                <a:off x="4916" y="9770"/>
                <a:ext cx="721"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XR</a:t>
                </a:r>
                <a:endParaRPr lang="es-AR" altLang="es-ES" sz="1600"/>
              </a:p>
            </p:txBody>
          </p:sp>
          <p:sp>
            <p:nvSpPr>
              <p:cNvPr id="64531" name="Text Box 23"/>
              <p:cNvSpPr txBox="1">
                <a:spLocks noChangeArrowheads="1"/>
              </p:cNvSpPr>
              <p:nvPr/>
            </p:nvSpPr>
            <p:spPr bwMode="auto">
              <a:xfrm>
                <a:off x="5446" y="9778"/>
                <a:ext cx="721"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600" b="1">
                    <a:latin typeface="Calibri" panose="020F0502020204030204" pitchFamily="34" charset="0"/>
                  </a:rPr>
                  <a:t>TA</a:t>
                </a:r>
                <a:endParaRPr lang="es-AR" altLang="es-ES" sz="1600"/>
              </a:p>
            </p:txBody>
          </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Título"/>
          <p:cNvSpPr>
            <a:spLocks noGrp="1"/>
          </p:cNvSpPr>
          <p:nvPr>
            <p:ph type="title"/>
          </p:nvPr>
        </p:nvSpPr>
        <p:spPr/>
        <p:txBody>
          <a:bodyPr/>
          <a:lstStyle/>
          <a:p>
            <a:r>
              <a:rPr lang="es-AR" altLang="es-ES"/>
              <a:t>Ecuaciones de Demoras de Informacion</a:t>
            </a:r>
          </a:p>
        </p:txBody>
      </p:sp>
      <p:sp>
        <p:nvSpPr>
          <p:cNvPr id="3" name="2 Marcador de contenido"/>
          <p:cNvSpPr>
            <a:spLocks noGrp="1"/>
          </p:cNvSpPr>
          <p:nvPr>
            <p:ph idx="1"/>
          </p:nvPr>
        </p:nvSpPr>
        <p:spPr>
          <a:xfrm>
            <a:off x="539750" y="1989138"/>
            <a:ext cx="7924800" cy="3311525"/>
          </a:xfrm>
        </p:spPr>
        <p:txBody>
          <a:bodyPr/>
          <a:lstStyle/>
          <a:p>
            <a:pPr marL="0" indent="0" algn="just">
              <a:buFont typeface="Wingdings" panose="05000000000000000000" pitchFamily="2" charset="2"/>
              <a:buNone/>
              <a:defRPr/>
            </a:pPr>
            <a:r>
              <a:rPr lang="es-AR" dirty="0"/>
              <a:t>En el proceso de promediar se ponderan los datos de manera que los más recientes influyan en el promedio de forma más significativa que los más antiguos. El proceso se denomina “</a:t>
            </a:r>
            <a:r>
              <a:rPr lang="es-AR" b="1" dirty="0"/>
              <a:t>Proceso de promedio o alisado</a:t>
            </a:r>
            <a:r>
              <a:rPr lang="es-AR" dirty="0"/>
              <a:t>”.</a:t>
            </a:r>
          </a:p>
          <a:p>
            <a:pPr>
              <a:buFont typeface="Wingdings" panose="05000000000000000000" pitchFamily="2" charset="2"/>
              <a:buNone/>
              <a:defRPr/>
            </a:pPr>
            <a:endParaRPr lang="es-A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Título"/>
          <p:cNvSpPr>
            <a:spLocks noGrp="1"/>
          </p:cNvSpPr>
          <p:nvPr>
            <p:ph type="title"/>
          </p:nvPr>
        </p:nvSpPr>
        <p:spPr/>
        <p:txBody>
          <a:bodyPr/>
          <a:lstStyle/>
          <a:p>
            <a:r>
              <a:rPr lang="es-AR" altLang="es-ES" sz="3200" b="1"/>
              <a:t>PROMEDIOS MÓVILES EXPONENCIALMENTE PONDERADOS</a:t>
            </a:r>
          </a:p>
        </p:txBody>
      </p:sp>
      <p:sp>
        <p:nvSpPr>
          <p:cNvPr id="66563" name="2 Marcador de contenido"/>
          <p:cNvSpPr>
            <a:spLocks noGrp="1"/>
          </p:cNvSpPr>
          <p:nvPr>
            <p:ph idx="1"/>
          </p:nvPr>
        </p:nvSpPr>
        <p:spPr/>
        <p:txBody>
          <a:bodyPr/>
          <a:lstStyle/>
          <a:p>
            <a:r>
              <a:rPr lang="es-AR" altLang="es-ES"/>
              <a:t>Si, para i = 1,...,T de una serie temporal que va desde el instante actual S</a:t>
            </a:r>
            <a:r>
              <a:rPr lang="es-AR" altLang="es-ES" baseline="-25000"/>
              <a:t>1</a:t>
            </a:r>
            <a:r>
              <a:rPr lang="es-AR" altLang="es-ES"/>
              <a:t> al instante pasado S</a:t>
            </a:r>
            <a:r>
              <a:rPr lang="es-AR" altLang="es-ES" baseline="-25000"/>
              <a:t>t</a:t>
            </a:r>
            <a:r>
              <a:rPr lang="es-AR" altLang="es-ES"/>
              <a:t> de manera tal que asegura la misma ponderación a cada uno de los valores; entonces:</a:t>
            </a:r>
          </a:p>
          <a:p>
            <a:pPr>
              <a:buFont typeface="Wingdings" panose="05000000000000000000" pitchFamily="2" charset="2"/>
              <a:buNone/>
            </a:pPr>
            <a:r>
              <a:rPr lang="es-AR" altLang="es-ES"/>
              <a:t>		</a:t>
            </a:r>
            <a:r>
              <a:rPr lang="es-AR" altLang="es-ES" i="1"/>
              <a:t>media = 1/T (</a:t>
            </a:r>
            <a:r>
              <a:rPr lang="es-AR" altLang="es-ES" sz="2800" i="1"/>
              <a:t>S</a:t>
            </a:r>
            <a:r>
              <a:rPr lang="es-AR" altLang="es-ES" sz="2800" i="1" baseline="-25000"/>
              <a:t>1</a:t>
            </a:r>
            <a:r>
              <a:rPr lang="es-AR" altLang="es-ES" sz="2800"/>
              <a:t>+</a:t>
            </a:r>
            <a:r>
              <a:rPr lang="es-AR" altLang="es-ES" i="1"/>
              <a:t> S</a:t>
            </a:r>
            <a:r>
              <a:rPr lang="es-AR" altLang="es-ES" i="1" baseline="-25000"/>
              <a:t>2</a:t>
            </a:r>
            <a:r>
              <a:rPr lang="es-AR" altLang="es-ES" sz="2800"/>
              <a:t> +</a:t>
            </a:r>
            <a:r>
              <a:rPr lang="es-AR" altLang="es-ES" i="1"/>
              <a:t> S</a:t>
            </a:r>
            <a:r>
              <a:rPr lang="es-AR" altLang="es-ES" i="1" baseline="-25000"/>
              <a:t>3 </a:t>
            </a:r>
            <a:r>
              <a:rPr lang="es-AR" altLang="es-ES" i="1"/>
              <a:t>….. S</a:t>
            </a:r>
            <a:r>
              <a:rPr lang="es-AR" altLang="es-ES" i="1" baseline="-25000"/>
              <a:t>n </a:t>
            </a:r>
            <a:r>
              <a:rPr lang="es-AR" altLang="es-ES" i="1"/>
              <a:t>)</a:t>
            </a:r>
            <a:endParaRPr lang="es-AR" altLang="es-ES"/>
          </a:p>
          <a:p>
            <a:pPr>
              <a:buFont typeface="Wingdings" panose="05000000000000000000" pitchFamily="2" charset="2"/>
              <a:buNone/>
            </a:pPr>
            <a:r>
              <a:rPr lang="es-AR" altLang="es-ES"/>
              <a:t>	</a:t>
            </a:r>
          </a:p>
        </p:txBody>
      </p:sp>
      <p:sp>
        <p:nvSpPr>
          <p:cNvPr id="6656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800"/>
          </a:p>
        </p:txBody>
      </p:sp>
      <p:pic>
        <p:nvPicPr>
          <p:cNvPr id="66566"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20383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Título"/>
          <p:cNvSpPr>
            <a:spLocks noGrp="1"/>
          </p:cNvSpPr>
          <p:nvPr>
            <p:ph type="title"/>
          </p:nvPr>
        </p:nvSpPr>
        <p:spPr/>
        <p:txBody>
          <a:bodyPr/>
          <a:lstStyle/>
          <a:p>
            <a:r>
              <a:rPr lang="es-AR" altLang="es-ES" sz="3200" b="1"/>
              <a:t>PROMEDIOS MÓVILES EXPONENCIALMENTE PONDERADOS</a:t>
            </a:r>
          </a:p>
        </p:txBody>
      </p:sp>
      <p:sp>
        <p:nvSpPr>
          <p:cNvPr id="3" name="2 Marcador de contenido"/>
          <p:cNvSpPr>
            <a:spLocks noGrp="1"/>
          </p:cNvSpPr>
          <p:nvPr>
            <p:ph idx="1"/>
          </p:nvPr>
        </p:nvSpPr>
        <p:spPr/>
        <p:txBody>
          <a:bodyPr/>
          <a:lstStyle/>
          <a:p>
            <a:pPr>
              <a:defRPr/>
            </a:pPr>
            <a:r>
              <a:rPr lang="es-AR" dirty="0"/>
              <a:t>En el alisado exponencial se asigna un peso progresivamente menor a medida que los datos se alejen en el pasado; entonces:</a:t>
            </a:r>
          </a:p>
          <a:p>
            <a:pPr marL="361950" indent="-361950">
              <a:buFont typeface="Wingdings" panose="05000000000000000000" pitchFamily="2" charset="2"/>
              <a:buNone/>
              <a:defRPr/>
            </a:pPr>
            <a:r>
              <a:rPr lang="es-AR" dirty="0"/>
              <a:t>	</a:t>
            </a:r>
            <a:r>
              <a:rPr lang="es-AR" sz="2400" i="1" dirty="0" err="1"/>
              <a:t>mediaExpon</a:t>
            </a:r>
            <a:r>
              <a:rPr lang="es-AR" sz="2400" i="1" dirty="0"/>
              <a:t> = (1/T)</a:t>
            </a:r>
            <a:r>
              <a:rPr lang="es-AR" sz="2400" i="1" baseline="30000" dirty="0"/>
              <a:t>0</a:t>
            </a:r>
            <a:r>
              <a:rPr lang="es-AR" sz="2400" i="1" dirty="0"/>
              <a:t> S</a:t>
            </a:r>
            <a:r>
              <a:rPr lang="es-AR" sz="2400" i="1" baseline="-25000" dirty="0"/>
              <a:t>1</a:t>
            </a:r>
            <a:r>
              <a:rPr lang="es-AR" sz="2400" dirty="0"/>
              <a:t>+</a:t>
            </a:r>
            <a:r>
              <a:rPr lang="es-AR" sz="2400" i="1" dirty="0"/>
              <a:t> (1-1/T)</a:t>
            </a:r>
            <a:r>
              <a:rPr lang="es-AR" sz="2400" i="1" baseline="30000" dirty="0"/>
              <a:t>1</a:t>
            </a:r>
            <a:r>
              <a:rPr lang="es-AR" sz="2400" i="1" dirty="0"/>
              <a:t> S</a:t>
            </a:r>
            <a:r>
              <a:rPr lang="es-AR" sz="2400" i="1" baseline="-25000" dirty="0"/>
              <a:t>2</a:t>
            </a:r>
            <a:r>
              <a:rPr lang="es-AR" sz="2400" dirty="0"/>
              <a:t> +</a:t>
            </a:r>
            <a:r>
              <a:rPr lang="es-AR" sz="2400" i="1" dirty="0"/>
              <a:t> (1-1/T)</a:t>
            </a:r>
            <a:r>
              <a:rPr lang="es-AR" sz="2400" i="1" baseline="30000" dirty="0"/>
              <a:t>2</a:t>
            </a:r>
            <a:r>
              <a:rPr lang="es-AR" sz="2400" i="1" dirty="0"/>
              <a:t> S</a:t>
            </a:r>
            <a:r>
              <a:rPr lang="es-AR" sz="2400" i="1" baseline="-25000" dirty="0"/>
              <a:t>3 </a:t>
            </a:r>
            <a:r>
              <a:rPr lang="es-AR" sz="2400" dirty="0"/>
              <a:t>+</a:t>
            </a:r>
            <a:r>
              <a:rPr lang="es-AR" sz="2400" i="1" dirty="0"/>
              <a:t>…. 		      + (1-1/T)</a:t>
            </a:r>
            <a:r>
              <a:rPr lang="es-AR" sz="2400" i="1" baseline="30000" dirty="0"/>
              <a:t>n-1</a:t>
            </a:r>
            <a:r>
              <a:rPr lang="es-AR" sz="2400" i="1" dirty="0"/>
              <a:t>S</a:t>
            </a:r>
            <a:r>
              <a:rPr lang="es-AR" sz="2400" i="1" baseline="-25000" dirty="0"/>
              <a:t>n </a:t>
            </a:r>
            <a:endParaRPr lang="es-AR" sz="2400" dirty="0"/>
          </a:p>
          <a:p>
            <a:pPr>
              <a:buFont typeface="Wingdings" panose="05000000000000000000" pitchFamily="2" charset="2"/>
              <a:buNone/>
              <a:defRPr/>
            </a:pPr>
            <a:r>
              <a:rPr lang="es-AR" dirty="0"/>
              <a:t>	</a:t>
            </a:r>
          </a:p>
        </p:txBody>
      </p:sp>
      <p:sp>
        <p:nvSpPr>
          <p:cNvPr id="6758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800"/>
          </a:p>
        </p:txBody>
      </p:sp>
      <p:pic>
        <p:nvPicPr>
          <p:cNvPr id="67590"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20383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1" name="Group 10"/>
          <p:cNvGrpSpPr>
            <a:grpSpLocks/>
          </p:cNvGrpSpPr>
          <p:nvPr/>
        </p:nvGrpSpPr>
        <p:grpSpPr bwMode="auto">
          <a:xfrm>
            <a:off x="2700338" y="1557759"/>
            <a:ext cx="3240087" cy="3527425"/>
            <a:chOff x="2889" y="11629"/>
            <a:chExt cx="1365" cy="2624"/>
          </a:xfrm>
        </p:grpSpPr>
        <p:sp>
          <p:nvSpPr>
            <p:cNvPr id="68615" name="Freeform 11"/>
            <p:cNvSpPr>
              <a:spLocks/>
            </p:cNvSpPr>
            <p:nvPr/>
          </p:nvSpPr>
          <p:spPr bwMode="auto">
            <a:xfrm>
              <a:off x="3112" y="11629"/>
              <a:ext cx="544" cy="487"/>
            </a:xfrm>
            <a:custGeom>
              <a:avLst/>
              <a:gdLst>
                <a:gd name="T0" fmla="*/ 544 w 544"/>
                <a:gd name="T1" fmla="*/ 487 h 487"/>
                <a:gd name="T2" fmla="*/ 338 w 544"/>
                <a:gd name="T3" fmla="*/ 84 h 487"/>
                <a:gd name="T4" fmla="*/ 0 w 544"/>
                <a:gd name="T5" fmla="*/ 0 h 487"/>
                <a:gd name="T6" fmla="*/ 0 60000 65536"/>
                <a:gd name="T7" fmla="*/ 0 60000 65536"/>
                <a:gd name="T8" fmla="*/ 0 60000 65536"/>
                <a:gd name="T9" fmla="*/ 0 w 544"/>
                <a:gd name="T10" fmla="*/ 0 h 487"/>
                <a:gd name="T11" fmla="*/ 544 w 544"/>
                <a:gd name="T12" fmla="*/ 487 h 487"/>
              </a:gdLst>
              <a:ahLst/>
              <a:cxnLst>
                <a:cxn ang="T6">
                  <a:pos x="T0" y="T1"/>
                </a:cxn>
                <a:cxn ang="T7">
                  <a:pos x="T2" y="T3"/>
                </a:cxn>
                <a:cxn ang="T8">
                  <a:pos x="T4" y="T5"/>
                </a:cxn>
              </a:cxnLst>
              <a:rect l="T9" t="T10" r="T11" b="T12"/>
              <a:pathLst>
                <a:path w="544" h="487">
                  <a:moveTo>
                    <a:pt x="544" y="487"/>
                  </a:moveTo>
                  <a:cubicBezTo>
                    <a:pt x="486" y="326"/>
                    <a:pt x="429" y="165"/>
                    <a:pt x="338" y="84"/>
                  </a:cubicBezTo>
                  <a:cubicBezTo>
                    <a:pt x="247" y="3"/>
                    <a:pt x="56" y="14"/>
                    <a:pt x="0" y="0"/>
                  </a:cubicBezTo>
                </a:path>
              </a:pathLst>
            </a:custGeom>
            <a:noFill/>
            <a:ln w="28575" cap="flat">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s-ES"/>
            </a:p>
          </p:txBody>
        </p:sp>
        <p:cxnSp>
          <p:nvCxnSpPr>
            <p:cNvPr id="68616" name="AutoShape 12"/>
            <p:cNvCxnSpPr>
              <a:cxnSpLocks noChangeShapeType="1"/>
            </p:cNvCxnSpPr>
            <p:nvPr/>
          </p:nvCxnSpPr>
          <p:spPr bwMode="auto">
            <a:xfrm>
              <a:off x="3656" y="13039"/>
              <a:ext cx="59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8617" name="Rectangle 13"/>
            <p:cNvSpPr>
              <a:spLocks noChangeArrowheads="1"/>
            </p:cNvSpPr>
            <p:nvPr/>
          </p:nvSpPr>
          <p:spPr bwMode="auto">
            <a:xfrm>
              <a:off x="3112" y="12170"/>
              <a:ext cx="1142" cy="1645"/>
            </a:xfrm>
            <a:prstGeom prst="rect">
              <a:avLst/>
            </a:prstGeom>
            <a:solidFill>
              <a:srgbClr val="FFCC99"/>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800"/>
            </a:p>
          </p:txBody>
        </p:sp>
        <p:cxnSp>
          <p:nvCxnSpPr>
            <p:cNvPr id="68618" name="AutoShape 14"/>
            <p:cNvCxnSpPr>
              <a:cxnSpLocks noChangeShapeType="1"/>
            </p:cNvCxnSpPr>
            <p:nvPr/>
          </p:nvCxnSpPr>
          <p:spPr bwMode="auto">
            <a:xfrm>
              <a:off x="3656" y="12170"/>
              <a:ext cx="0" cy="164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8619" name="AutoShape 15"/>
            <p:cNvCxnSpPr>
              <a:cxnSpLocks noChangeShapeType="1"/>
            </p:cNvCxnSpPr>
            <p:nvPr/>
          </p:nvCxnSpPr>
          <p:spPr bwMode="auto">
            <a:xfrm>
              <a:off x="3656" y="12544"/>
              <a:ext cx="59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8620" name="AutoShape 16"/>
            <p:cNvCxnSpPr>
              <a:cxnSpLocks noChangeShapeType="1"/>
            </p:cNvCxnSpPr>
            <p:nvPr/>
          </p:nvCxnSpPr>
          <p:spPr bwMode="auto">
            <a:xfrm>
              <a:off x="3656" y="13128"/>
              <a:ext cx="597"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8621" name="Freeform 17"/>
            <p:cNvSpPr>
              <a:spLocks/>
            </p:cNvSpPr>
            <p:nvPr/>
          </p:nvSpPr>
          <p:spPr bwMode="auto">
            <a:xfrm>
              <a:off x="2889" y="13840"/>
              <a:ext cx="767" cy="413"/>
            </a:xfrm>
            <a:custGeom>
              <a:avLst/>
              <a:gdLst>
                <a:gd name="T0" fmla="*/ 0 w 814"/>
                <a:gd name="T1" fmla="*/ 71 h 740"/>
                <a:gd name="T2" fmla="*/ 399 w 814"/>
                <a:gd name="T3" fmla="*/ 60 h 740"/>
                <a:gd name="T4" fmla="*/ 642 w 814"/>
                <a:gd name="T5" fmla="*/ 0 h 740"/>
                <a:gd name="T6" fmla="*/ 0 60000 65536"/>
                <a:gd name="T7" fmla="*/ 0 60000 65536"/>
                <a:gd name="T8" fmla="*/ 0 60000 65536"/>
                <a:gd name="T9" fmla="*/ 0 w 814"/>
                <a:gd name="T10" fmla="*/ 0 h 740"/>
                <a:gd name="T11" fmla="*/ 814 w 814"/>
                <a:gd name="T12" fmla="*/ 740 h 740"/>
              </a:gdLst>
              <a:ahLst/>
              <a:cxnLst>
                <a:cxn ang="T6">
                  <a:pos x="T0" y="T1"/>
                </a:cxn>
                <a:cxn ang="T7">
                  <a:pos x="T2" y="T3"/>
                </a:cxn>
                <a:cxn ang="T8">
                  <a:pos x="T4" y="T5"/>
                </a:cxn>
              </a:cxnLst>
              <a:rect l="T9" t="T10" r="T11" b="T12"/>
              <a:pathLst>
                <a:path w="814" h="740">
                  <a:moveTo>
                    <a:pt x="0" y="738"/>
                  </a:moveTo>
                  <a:cubicBezTo>
                    <a:pt x="184" y="739"/>
                    <a:pt x="369" y="740"/>
                    <a:pt x="505" y="617"/>
                  </a:cubicBezTo>
                  <a:cubicBezTo>
                    <a:pt x="641" y="494"/>
                    <a:pt x="763" y="103"/>
                    <a:pt x="814" y="0"/>
                  </a:cubicBezTo>
                </a:path>
              </a:pathLst>
            </a:custGeom>
            <a:noFill/>
            <a:ln w="28575" cap="flat">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s-ES"/>
            </a:p>
          </p:txBody>
        </p:sp>
        <p:sp>
          <p:nvSpPr>
            <p:cNvPr id="68622" name="Text Box 18"/>
            <p:cNvSpPr txBox="1">
              <a:spLocks noChangeArrowheads="1"/>
            </p:cNvSpPr>
            <p:nvPr/>
          </p:nvSpPr>
          <p:spPr bwMode="auto">
            <a:xfrm>
              <a:off x="3217" y="12244"/>
              <a:ext cx="374" cy="1506"/>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latin typeface="Calibri" panose="020F0502020204030204" pitchFamily="34" charset="0"/>
                </a:rPr>
                <a:t>D</a:t>
              </a:r>
            </a:p>
            <a:p>
              <a:pPr eaLnBrk="1" hangingPunct="1">
                <a:spcBef>
                  <a:spcPct val="0"/>
                </a:spcBef>
                <a:buClrTx/>
                <a:buSzTx/>
                <a:buFontTx/>
                <a:buNone/>
              </a:pPr>
              <a:r>
                <a:rPr lang="es-AR" altLang="es-ES" sz="1800">
                  <a:latin typeface="Calibri" panose="020F0502020204030204" pitchFamily="34" charset="0"/>
                </a:rPr>
                <a:t>e</a:t>
              </a:r>
            </a:p>
            <a:p>
              <a:pPr eaLnBrk="1" hangingPunct="1">
                <a:spcBef>
                  <a:spcPct val="0"/>
                </a:spcBef>
                <a:buClrTx/>
                <a:buSzTx/>
                <a:buFontTx/>
                <a:buNone/>
              </a:pPr>
              <a:r>
                <a:rPr lang="es-AR" altLang="es-ES" sz="1800">
                  <a:latin typeface="Calibri" panose="020F0502020204030204" pitchFamily="34" charset="0"/>
                </a:rPr>
                <a:t>m</a:t>
              </a:r>
            </a:p>
            <a:p>
              <a:pPr eaLnBrk="1" hangingPunct="1">
                <a:spcBef>
                  <a:spcPct val="0"/>
                </a:spcBef>
                <a:buClrTx/>
                <a:buSzTx/>
                <a:buFontTx/>
                <a:buNone/>
              </a:pPr>
              <a:r>
                <a:rPr lang="es-AR" altLang="es-ES" sz="1800">
                  <a:latin typeface="Calibri" panose="020F0502020204030204" pitchFamily="34" charset="0"/>
                </a:rPr>
                <a:t>I</a:t>
              </a:r>
            </a:p>
            <a:p>
              <a:pPr eaLnBrk="1" hangingPunct="1">
                <a:spcBef>
                  <a:spcPct val="0"/>
                </a:spcBef>
                <a:buClrTx/>
                <a:buSzTx/>
                <a:buFontTx/>
                <a:buNone/>
              </a:pPr>
              <a:r>
                <a:rPr lang="es-AR" altLang="es-ES" sz="1800">
                  <a:latin typeface="Calibri" panose="020F0502020204030204" pitchFamily="34" charset="0"/>
                </a:rPr>
                <a:t>n</a:t>
              </a:r>
            </a:p>
            <a:p>
              <a:pPr eaLnBrk="1" hangingPunct="1">
                <a:spcBef>
                  <a:spcPct val="0"/>
                </a:spcBef>
                <a:buClrTx/>
                <a:buSzTx/>
                <a:buFontTx/>
                <a:buNone/>
              </a:pPr>
              <a:r>
                <a:rPr lang="es-AR" altLang="es-ES" sz="1800">
                  <a:latin typeface="Calibri" panose="020F0502020204030204" pitchFamily="34" charset="0"/>
                </a:rPr>
                <a:t>f</a:t>
              </a:r>
              <a:endParaRPr lang="es-AR" altLang="es-ES" sz="1800"/>
            </a:p>
          </p:txBody>
        </p:sp>
        <p:sp>
          <p:nvSpPr>
            <p:cNvPr id="68623" name="Text Box 19"/>
            <p:cNvSpPr txBox="1">
              <a:spLocks noChangeArrowheads="1"/>
            </p:cNvSpPr>
            <p:nvPr/>
          </p:nvSpPr>
          <p:spPr bwMode="auto">
            <a:xfrm>
              <a:off x="3740" y="13151"/>
              <a:ext cx="402" cy="33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spcAft>
                  <a:spcPts val="1000"/>
                </a:spcAft>
                <a:buClrTx/>
                <a:buSzTx/>
                <a:buFontTx/>
                <a:buNone/>
              </a:pPr>
              <a:r>
                <a:rPr lang="es-AR" altLang="es-ES" sz="1800">
                  <a:latin typeface="Calibri" panose="020F0502020204030204" pitchFamily="34" charset="0"/>
                </a:rPr>
                <a:t>TA</a:t>
              </a:r>
              <a:endParaRPr lang="es-AR" altLang="es-ES" sz="1800"/>
            </a:p>
          </p:txBody>
        </p:sp>
      </p:grpSp>
      <p:sp>
        <p:nvSpPr>
          <p:cNvPr id="68612" name="23 CuadroTexto"/>
          <p:cNvSpPr txBox="1">
            <a:spLocks noChangeArrowheads="1"/>
          </p:cNvSpPr>
          <p:nvPr/>
        </p:nvSpPr>
        <p:spPr bwMode="auto">
          <a:xfrm>
            <a:off x="971550" y="5373688"/>
            <a:ext cx="5976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DEMINF (K) =  (1/T)</a:t>
            </a:r>
            <a:r>
              <a:rPr lang="es-AR" altLang="es-ES" sz="1800" baseline="30000"/>
              <a:t>0</a:t>
            </a:r>
            <a:r>
              <a:rPr lang="es-AR" altLang="es-ES" sz="1800"/>
              <a:t> * NIV (k) + (1-1/T)</a:t>
            </a:r>
            <a:r>
              <a:rPr lang="es-AR" altLang="es-ES" sz="1800" baseline="30000"/>
              <a:t>1</a:t>
            </a:r>
            <a:r>
              <a:rPr lang="es-AR" altLang="es-ES" sz="1800"/>
              <a:t> DEMINF (j) </a:t>
            </a:r>
          </a:p>
        </p:txBody>
      </p:sp>
      <p:sp>
        <p:nvSpPr>
          <p:cNvPr id="68613" name="24 CuadroTexto"/>
          <p:cNvSpPr txBox="1">
            <a:spLocks noChangeArrowheads="1"/>
          </p:cNvSpPr>
          <p:nvPr/>
        </p:nvSpPr>
        <p:spPr bwMode="auto">
          <a:xfrm>
            <a:off x="1042988" y="5805488"/>
            <a:ext cx="5976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1800"/>
              <a:t>DEMINF (K) =  (1/T)</a:t>
            </a:r>
            <a:r>
              <a:rPr lang="es-AR" altLang="es-ES" sz="1800" baseline="30000"/>
              <a:t>0</a:t>
            </a:r>
            <a:r>
              <a:rPr lang="es-AR" altLang="es-ES" sz="1800"/>
              <a:t> * FL (Jk) + (1-1/T)</a:t>
            </a:r>
            <a:r>
              <a:rPr lang="es-AR" altLang="es-ES" sz="1800" baseline="30000"/>
              <a:t>1</a:t>
            </a:r>
            <a:r>
              <a:rPr lang="es-AR" altLang="es-ES" sz="1800"/>
              <a:t> DEMINF (j) </a:t>
            </a:r>
          </a:p>
        </p:txBody>
      </p:sp>
      <p:sp>
        <p:nvSpPr>
          <p:cNvPr id="68614" name="Rectángulo 2"/>
          <p:cNvSpPr>
            <a:spLocks noChangeArrowheads="1"/>
          </p:cNvSpPr>
          <p:nvPr/>
        </p:nvSpPr>
        <p:spPr bwMode="auto">
          <a:xfrm>
            <a:off x="-14288" y="420688"/>
            <a:ext cx="83931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3600">
                <a:solidFill>
                  <a:schemeClr val="bg1"/>
                </a:solidFill>
              </a:rPr>
              <a:t>Ecuaciones de Demoras de Informacion</a:t>
            </a:r>
            <a:endParaRPr lang="es-ES" altLang="es-ES" sz="3600">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2 Rectángulo"/>
          <p:cNvSpPr>
            <a:spLocks noChangeArrowheads="1"/>
          </p:cNvSpPr>
          <p:nvPr/>
        </p:nvSpPr>
        <p:spPr bwMode="auto">
          <a:xfrm>
            <a:off x="755650" y="1779588"/>
            <a:ext cx="74199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Char char="Ø"/>
            </a:pPr>
            <a:r>
              <a:rPr lang="es-AR" altLang="es-ES" sz="2400"/>
              <a:t>Los promedios son niveles por eso se calculan en k</a:t>
            </a:r>
          </a:p>
          <a:p>
            <a:pPr eaLnBrk="1" hangingPunct="1">
              <a:spcBef>
                <a:spcPct val="0"/>
              </a:spcBef>
              <a:buClrTx/>
              <a:buSzTx/>
              <a:buFont typeface="Wingdings" panose="05000000000000000000" pitchFamily="2" charset="2"/>
              <a:buChar char="Ø"/>
            </a:pPr>
            <a:r>
              <a:rPr lang="es-AR" altLang="es-ES" sz="2400"/>
              <a:t>Son niveles que reciben y brindan información</a:t>
            </a:r>
          </a:p>
          <a:p>
            <a:pPr eaLnBrk="1" hangingPunct="1">
              <a:spcBef>
                <a:spcPct val="0"/>
              </a:spcBef>
              <a:buClrTx/>
              <a:buSzTx/>
              <a:buFont typeface="Wingdings" panose="05000000000000000000" pitchFamily="2" charset="2"/>
              <a:buChar char="Ø"/>
            </a:pPr>
            <a:r>
              <a:rPr lang="es-AR" altLang="es-ES" sz="2400"/>
              <a:t>No tienen ecuaciones conservativas de nivel porque no existe ingreso ni egreso de material</a:t>
            </a:r>
          </a:p>
          <a:p>
            <a:pPr eaLnBrk="1" hangingPunct="1">
              <a:spcBef>
                <a:spcPct val="0"/>
              </a:spcBef>
              <a:buClrTx/>
              <a:buSzTx/>
              <a:buFont typeface="Wingdings" panose="05000000000000000000" pitchFamily="2" charset="2"/>
              <a:buChar char="Ø"/>
            </a:pPr>
            <a:r>
              <a:rPr lang="es-AR" altLang="es-ES" sz="2400"/>
              <a:t>Los promedios demoran información</a:t>
            </a:r>
          </a:p>
          <a:p>
            <a:pPr eaLnBrk="1" hangingPunct="1">
              <a:spcBef>
                <a:spcPct val="0"/>
              </a:spcBef>
              <a:buClrTx/>
              <a:buSzTx/>
              <a:buFont typeface="Wingdings" panose="05000000000000000000" pitchFamily="2" charset="2"/>
              <a:buChar char="Ø"/>
            </a:pPr>
            <a:r>
              <a:rPr lang="es-AR" altLang="es-ES" sz="2400"/>
              <a:t>Un alisado intenso: reduce el ruido no significativo a costa de una demora importante</a:t>
            </a:r>
          </a:p>
          <a:p>
            <a:pPr eaLnBrk="1" hangingPunct="1">
              <a:spcBef>
                <a:spcPct val="0"/>
              </a:spcBef>
              <a:buClrTx/>
              <a:buSzTx/>
              <a:buFont typeface="Wingdings" panose="05000000000000000000" pitchFamily="2" charset="2"/>
              <a:buChar char="Ø"/>
            </a:pPr>
            <a:r>
              <a:rPr lang="es-AR" altLang="es-ES" sz="2400"/>
              <a:t>Un alisado tenue: arrastra un cierto ruido pero el tiempo de demora es menor</a:t>
            </a:r>
          </a:p>
        </p:txBody>
      </p:sp>
      <p:sp>
        <p:nvSpPr>
          <p:cNvPr id="69636" name="Rectángulo 2"/>
          <p:cNvSpPr>
            <a:spLocks noChangeArrowheads="1"/>
          </p:cNvSpPr>
          <p:nvPr/>
        </p:nvSpPr>
        <p:spPr bwMode="auto">
          <a:xfrm>
            <a:off x="0" y="449263"/>
            <a:ext cx="8391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3600">
                <a:solidFill>
                  <a:schemeClr val="bg1"/>
                </a:solidFill>
              </a:rPr>
              <a:t>Ecuaciones de Demoras de Informacion</a:t>
            </a:r>
            <a:endParaRPr lang="es-ES" altLang="es-ES" sz="3600">
              <a:solidFill>
                <a:schemeClr val="bg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Título"/>
          <p:cNvSpPr>
            <a:spLocks noGrp="1"/>
          </p:cNvSpPr>
          <p:nvPr>
            <p:ph type="title"/>
          </p:nvPr>
        </p:nvSpPr>
        <p:spPr/>
        <p:txBody>
          <a:bodyPr/>
          <a:lstStyle/>
          <a:p>
            <a:r>
              <a:rPr lang="es-AR" altLang="es-ES" sz="3200" b="1" i="1"/>
              <a:t>Reglas para la aplicación de retrasos </a:t>
            </a:r>
            <a:br>
              <a:rPr lang="es-AR" altLang="es-ES" sz="3200" b="1" i="1"/>
            </a:br>
            <a:endParaRPr lang="es-AR" altLang="es-ES" sz="3200"/>
          </a:p>
        </p:txBody>
      </p:sp>
      <p:sp>
        <p:nvSpPr>
          <p:cNvPr id="70660" name="6 CuadroTexto"/>
          <p:cNvSpPr txBox="1">
            <a:spLocks noChangeArrowheads="1"/>
          </p:cNvSpPr>
          <p:nvPr/>
        </p:nvSpPr>
        <p:spPr bwMode="auto">
          <a:xfrm>
            <a:off x="827088" y="1989138"/>
            <a:ext cx="72009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Char char="Ø"/>
            </a:pPr>
            <a:r>
              <a:rPr lang="es-AR" altLang="es-ES" sz="2400"/>
              <a:t> Conviene incluir un retraso siempre que el tiempo de ajuste este entre 1/20 y 10 veces el horizonte temporal del modelo</a:t>
            </a:r>
          </a:p>
          <a:p>
            <a:pPr eaLnBrk="1" hangingPunct="1">
              <a:spcBef>
                <a:spcPct val="0"/>
              </a:spcBef>
              <a:buClrTx/>
              <a:buSzTx/>
              <a:buFont typeface="Arial" panose="020B0604020202020204" pitchFamily="34" charset="0"/>
              <a:buChar char="•"/>
            </a:pPr>
            <a:endParaRPr lang="es-AR" altLang="es-ES" sz="2400"/>
          </a:p>
          <a:p>
            <a:pPr eaLnBrk="1" hangingPunct="1">
              <a:spcBef>
                <a:spcPct val="0"/>
              </a:spcBef>
              <a:buClrTx/>
              <a:buSzTx/>
              <a:buFont typeface="Wingdings" panose="05000000000000000000" pitchFamily="2" charset="2"/>
              <a:buChar char="Ø"/>
            </a:pPr>
            <a:r>
              <a:rPr lang="es-AR" altLang="es-ES" sz="2400"/>
              <a:t> Para la selección del orden del sistema, éste será de 1° orden si el retraso responde inmediatamente a un cambio en el flujo de entrada. Si se requiere un cierto tiempo para que la salida responda, se debe usar un retraso de 3° orden.</a:t>
            </a:r>
          </a:p>
          <a:p>
            <a:pPr eaLnBrk="1" hangingPunct="1">
              <a:spcBef>
                <a:spcPct val="0"/>
              </a:spcBef>
              <a:buClrTx/>
              <a:buSzTx/>
              <a:buFont typeface="Wingdings" panose="05000000000000000000" pitchFamily="2" charset="2"/>
              <a:buChar char="Ø"/>
            </a:pPr>
            <a:endParaRPr lang="es-AR" altLang="es-E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Título"/>
          <p:cNvSpPr>
            <a:spLocks noGrp="1"/>
          </p:cNvSpPr>
          <p:nvPr>
            <p:ph type="title"/>
          </p:nvPr>
        </p:nvSpPr>
        <p:spPr/>
        <p:txBody>
          <a:bodyPr/>
          <a:lstStyle/>
          <a:p>
            <a:r>
              <a:rPr lang="es-AR" altLang="es-ES" sz="3200" b="1" i="1"/>
              <a:t>Reglas para la aplicación de retrasos </a:t>
            </a:r>
            <a:br>
              <a:rPr lang="es-AR" altLang="es-ES" sz="3200" b="1" i="1"/>
            </a:br>
            <a:endParaRPr lang="es-AR" altLang="es-ES" sz="3200"/>
          </a:p>
        </p:txBody>
      </p:sp>
      <p:sp>
        <p:nvSpPr>
          <p:cNvPr id="71684" name="6 CuadroTexto"/>
          <p:cNvSpPr txBox="1">
            <a:spLocks noChangeArrowheads="1"/>
          </p:cNvSpPr>
          <p:nvPr/>
        </p:nvSpPr>
        <p:spPr bwMode="auto">
          <a:xfrm>
            <a:off x="755650" y="1341438"/>
            <a:ext cx="72009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Char char="Ø"/>
            </a:pPr>
            <a:r>
              <a:rPr lang="es-AR" altLang="es-ES" sz="2400"/>
              <a:t> Los efectos de los retrasos sobre la estabilidad pueden ser muy variables: </a:t>
            </a:r>
          </a:p>
          <a:p>
            <a:pPr lvl="1" eaLnBrk="1" hangingPunct="1">
              <a:spcBef>
                <a:spcPct val="0"/>
              </a:spcBef>
              <a:buClrTx/>
              <a:buSzTx/>
              <a:buFont typeface="Wingdings" panose="05000000000000000000" pitchFamily="2" charset="2"/>
              <a:buChar char="ü"/>
            </a:pPr>
            <a:r>
              <a:rPr lang="es-AR" altLang="es-ES" sz="2400"/>
              <a:t> Si el retraso atenúa las acciones sobre el sistema de manera que el órgano de control pueda responder a los cambios con tiempo suficiente, el retraso estabiliza el sistema. </a:t>
            </a:r>
          </a:p>
          <a:p>
            <a:pPr lvl="1" eaLnBrk="1" hangingPunct="1">
              <a:spcBef>
                <a:spcPct val="0"/>
              </a:spcBef>
              <a:buClrTx/>
              <a:buSzTx/>
              <a:buFont typeface="Wingdings" panose="05000000000000000000" pitchFamily="2" charset="2"/>
              <a:buChar char="ü"/>
            </a:pPr>
            <a:r>
              <a:rPr lang="es-AR" altLang="es-ES" sz="2400"/>
              <a:t> Si el retraso incrementa el tiempo para la percepción de una variación, el órgano de control no será capaz de responder a los cambios con la suficiente rapidez y el retraso desestabilizará al sistema.</a:t>
            </a:r>
          </a:p>
          <a:p>
            <a:pPr eaLnBrk="1" hangingPunct="1">
              <a:spcBef>
                <a:spcPct val="0"/>
              </a:spcBef>
              <a:buClrTx/>
              <a:buSzTx/>
              <a:buFont typeface="Wingdings" panose="05000000000000000000" pitchFamily="2" charset="2"/>
              <a:buChar char="Ø"/>
            </a:pPr>
            <a:endParaRPr lang="es-AR" altLang="es-ES" sz="2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Título"/>
          <p:cNvSpPr>
            <a:spLocks noGrp="1"/>
          </p:cNvSpPr>
          <p:nvPr>
            <p:ph type="title"/>
          </p:nvPr>
        </p:nvSpPr>
        <p:spPr/>
        <p:txBody>
          <a:bodyPr/>
          <a:lstStyle/>
          <a:p>
            <a:r>
              <a:rPr lang="es-AR" altLang="es-ES" sz="3200" b="1" i="1"/>
              <a:t>Reglas para la aplicación de retrasos </a:t>
            </a:r>
            <a:br>
              <a:rPr lang="es-AR" altLang="es-ES" sz="3200" b="1" i="1"/>
            </a:br>
            <a:endParaRPr lang="es-AR" altLang="es-ES" sz="3200"/>
          </a:p>
        </p:txBody>
      </p:sp>
      <p:sp>
        <p:nvSpPr>
          <p:cNvPr id="72708" name="6 CuadroTexto"/>
          <p:cNvSpPr txBox="1">
            <a:spLocks noChangeArrowheads="1"/>
          </p:cNvSpPr>
          <p:nvPr/>
        </p:nvSpPr>
        <p:spPr bwMode="auto">
          <a:xfrm>
            <a:off x="602456" y="1340768"/>
            <a:ext cx="72009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Char char="Ø"/>
            </a:pPr>
            <a:r>
              <a:rPr lang="es-AR" altLang="es-ES" sz="2000" dirty="0"/>
              <a:t>El funcionamiento del modelo de un retraso está afectado por los valores relativos del tiempo de ajuste TA, el orden del retraso y DT. La razón de ello reside en que si DT es demasiado grande, los niveles internos del retraso acumulan una cantidad demasiado grande de aquello que se está retrasando y, posiblemente, el flujo de salida alcanzará valores demasiado grandes. Ello, a su vez, puede variar excesivamente los niveles internos de manera que en un instante posterior los flujos de salida se hagan demasiado pequeños o incluso negativos.</a:t>
            </a:r>
          </a:p>
          <a:p>
            <a:pPr eaLnBrk="1" hangingPunct="1">
              <a:spcBef>
                <a:spcPct val="0"/>
              </a:spcBef>
              <a:buClrTx/>
              <a:buSzTx/>
              <a:buFont typeface="Wingdings" panose="05000000000000000000" pitchFamily="2" charset="2"/>
              <a:buChar char="Ø"/>
            </a:pPr>
            <a:r>
              <a:rPr lang="es-AR" altLang="es-ES" sz="2000" dirty="0"/>
              <a:t>Este comportamiento inestable se puede evitar haciendo: DT&lt;TA/2</a:t>
            </a:r>
          </a:p>
          <a:p>
            <a:pPr eaLnBrk="1" hangingPunct="1">
              <a:spcBef>
                <a:spcPct val="0"/>
              </a:spcBef>
              <a:buClrTx/>
              <a:buSzTx/>
              <a:buFontTx/>
              <a:buNone/>
            </a:pPr>
            <a:r>
              <a:rPr lang="es-AR" altLang="es-ES" sz="2000" dirty="0"/>
              <a:t>regla enunciada por Forrester sin ninguna justificación.</a:t>
            </a:r>
          </a:p>
          <a:p>
            <a:pPr eaLnBrk="1" hangingPunct="1">
              <a:spcBef>
                <a:spcPct val="0"/>
              </a:spcBef>
              <a:buClrTx/>
              <a:buSzTx/>
              <a:buFont typeface="Wingdings" panose="05000000000000000000" pitchFamily="2" charset="2"/>
              <a:buChar char="Ø"/>
            </a:pPr>
            <a:endParaRPr lang="es-AR" altLang="es-E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s-ES_tradnl" altLang="es-ES" sz="3800" b="1"/>
              <a:t>DINÁMICA DE SISTEMAS</a:t>
            </a:r>
          </a:p>
        </p:txBody>
      </p:sp>
      <p:sp>
        <p:nvSpPr>
          <p:cNvPr id="39939" name="Rectangle 3"/>
          <p:cNvSpPr>
            <a:spLocks noGrp="1" noChangeArrowheads="1"/>
          </p:cNvSpPr>
          <p:nvPr>
            <p:ph type="body" idx="1"/>
          </p:nvPr>
        </p:nvSpPr>
        <p:spPr>
          <a:xfrm>
            <a:off x="395288" y="1341438"/>
            <a:ext cx="7924800" cy="2735262"/>
          </a:xfrm>
          <a:solidFill>
            <a:schemeClr val="accent6">
              <a:lumMod val="20000"/>
              <a:lumOff val="80000"/>
            </a:schemeClr>
          </a:solidFill>
        </p:spPr>
        <p:txBody>
          <a:bodyPr/>
          <a:lstStyle/>
          <a:p>
            <a:pPr algn="just">
              <a:buFont typeface="Wingdings" panose="05000000000000000000" pitchFamily="2" charset="2"/>
              <a:buNone/>
              <a:defRPr/>
            </a:pPr>
            <a:r>
              <a:rPr lang="es-AR" sz="2800" dirty="0"/>
              <a:t>     La </a:t>
            </a:r>
            <a:r>
              <a:rPr lang="es-AR" sz="2800" dirty="0">
                <a:solidFill>
                  <a:schemeClr val="accent2">
                    <a:lumMod val="50000"/>
                  </a:schemeClr>
                </a:solidFill>
              </a:rPr>
              <a:t>DINÁMICA DE SISTEMAS </a:t>
            </a:r>
            <a:r>
              <a:rPr lang="es-AR" sz="2800" dirty="0"/>
              <a:t>es una metodología sistémica en la que se articulan el análisis y la síntesis, y permite analizar cómo las relaciones en el seno de un sistema permiten explicar su comportamiento (Aracil,1994).</a:t>
            </a:r>
          </a:p>
          <a:p>
            <a:pPr algn="just">
              <a:buFont typeface="Wingdings" panose="05000000000000000000" pitchFamily="2" charset="2"/>
              <a:buNone/>
              <a:defRPr/>
            </a:pPr>
            <a:endParaRPr lang="es-ES_tradnl" sz="2800" dirty="0"/>
          </a:p>
        </p:txBody>
      </p:sp>
      <p:sp>
        <p:nvSpPr>
          <p:cNvPr id="5" name="Rectangle 3"/>
          <p:cNvSpPr txBox="1">
            <a:spLocks noChangeArrowheads="1"/>
          </p:cNvSpPr>
          <p:nvPr/>
        </p:nvSpPr>
        <p:spPr bwMode="auto">
          <a:xfrm>
            <a:off x="539750" y="4797425"/>
            <a:ext cx="7924800" cy="1152525"/>
          </a:xfrm>
          <a:prstGeom prst="rect">
            <a:avLst/>
          </a:prstGeom>
          <a:solidFill>
            <a:schemeClr val="accent6">
              <a:lumMod val="20000"/>
              <a:lumOff val="80000"/>
            </a:schemeClr>
          </a:solidFill>
          <a:ln>
            <a:noFill/>
          </a:ln>
        </p:spPr>
        <p:txBody>
          <a:bodyPr/>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a:lstStyle>
          <a:p>
            <a:pPr marL="0" indent="0">
              <a:buFont typeface="Wingdings" panose="05000000000000000000" pitchFamily="2" charset="2"/>
              <a:buNone/>
              <a:defRPr/>
            </a:pPr>
            <a:r>
              <a:rPr lang="es-AR" sz="2800" kern="0" dirty="0"/>
              <a:t>     La </a:t>
            </a:r>
            <a:r>
              <a:rPr lang="es-AR" sz="2800" kern="0" dirty="0">
                <a:solidFill>
                  <a:schemeClr val="accent2">
                    <a:lumMod val="50000"/>
                  </a:schemeClr>
                </a:solidFill>
              </a:rPr>
              <a:t>DINÁMICA DE SISTEMAS </a:t>
            </a:r>
            <a:r>
              <a:rPr lang="es-AR" sz="2800" kern="0" dirty="0"/>
              <a:t>es un enfoque para interpretar la realidad. (</a:t>
            </a:r>
            <a:r>
              <a:rPr lang="es-AR" sz="2800" kern="0" dirty="0" err="1"/>
              <a:t>Garcia</a:t>
            </a:r>
            <a:r>
              <a:rPr lang="es-AR" sz="2800" kern="0" dirty="0"/>
              <a:t> J.M.,2012).</a:t>
            </a:r>
          </a:p>
          <a:p>
            <a:pPr algn="just">
              <a:buFont typeface="Wingdings" panose="05000000000000000000" pitchFamily="2" charset="2"/>
              <a:buNone/>
              <a:defRPr/>
            </a:pPr>
            <a:endParaRPr lang="es-ES_tradnl" sz="2800"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9939">
                                            <p:bg/>
                                          </p:spTgt>
                                        </p:tgtEl>
                                        <p:attrNameLst>
                                          <p:attrName>style.visibility</p:attrName>
                                        </p:attrNameLst>
                                      </p:cBhvr>
                                      <p:to>
                                        <p:strVal val="visible"/>
                                      </p:to>
                                    </p:set>
                                    <p:anim calcmode="lin" valueType="num">
                                      <p:cBhvr additive="base">
                                        <p:cTn id="7" dur="500" fill="hold"/>
                                        <p:tgtEl>
                                          <p:spTgt spid="3993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939">
                                            <p:txEl>
                                              <p:pRg st="0" end="0"/>
                                            </p:txEl>
                                          </p:spTgt>
                                        </p:tgtEl>
                                        <p:attrNameLst>
                                          <p:attrName>style.visibility</p:attrName>
                                        </p:attrNameLst>
                                      </p:cBhvr>
                                      <p:to>
                                        <p:strVal val="visible"/>
                                      </p:to>
                                    </p:set>
                                    <p:anim calcmode="lin" valueType="num">
                                      <p:cBhvr additive="base">
                                        <p:cTn id="13"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
                                            <p:bg/>
                                          </p:spTgt>
                                        </p:tgtEl>
                                        <p:attrNameLst>
                                          <p:attrName>style.visibility</p:attrName>
                                        </p:attrNameLst>
                                      </p:cBhvr>
                                      <p:to>
                                        <p:strVal val="visible"/>
                                      </p:to>
                                    </p:set>
                                    <p:anim calcmode="lin" valueType="num">
                                      <p:cBhvr additive="base">
                                        <p:cTn id="18" dur="500" fill="hold"/>
                                        <p:tgtEl>
                                          <p:spTgt spid="5">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 calcmode="lin" valueType="num">
                                      <p:cBhvr additive="base">
                                        <p:cTn id="2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nimBg="1"/>
      <p:bldP spid="5"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Título"/>
          <p:cNvSpPr>
            <a:spLocks noGrp="1"/>
          </p:cNvSpPr>
          <p:nvPr>
            <p:ph type="title"/>
          </p:nvPr>
        </p:nvSpPr>
        <p:spPr/>
        <p:txBody>
          <a:bodyPr/>
          <a:lstStyle/>
          <a:p>
            <a:r>
              <a:rPr lang="es-AR" altLang="es-ES" sz="3200" b="1" i="1"/>
              <a:t>Reglas para la aplicación de retrasos </a:t>
            </a:r>
            <a:br>
              <a:rPr lang="es-AR" altLang="es-ES" sz="3200" b="1" i="1"/>
            </a:br>
            <a:endParaRPr lang="es-AR" altLang="es-ES" sz="3200"/>
          </a:p>
        </p:txBody>
      </p:sp>
      <p:sp>
        <p:nvSpPr>
          <p:cNvPr id="73732" name="6 CuadroTexto"/>
          <p:cNvSpPr txBox="1">
            <a:spLocks noChangeArrowheads="1"/>
          </p:cNvSpPr>
          <p:nvPr/>
        </p:nvSpPr>
        <p:spPr bwMode="auto">
          <a:xfrm>
            <a:off x="602456" y="1588900"/>
            <a:ext cx="72009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 typeface="Wingdings" panose="05000000000000000000" pitchFamily="2" charset="2"/>
              <a:buChar char="Ø"/>
            </a:pPr>
            <a:r>
              <a:rPr lang="es-AR" altLang="es-ES" sz="2400" dirty="0"/>
              <a:t>El funcionamiento del modelo de un retraso está afectado por los valores relativos del tiempo de ajuste TA, el orden del retraso y DT. La razón de ello reside en que si DT es demasiado grande, los niveles internos del retraso acumulan una cantidad demasiado grande de aquello que se está retrasando y, posiblemente, el flujo de salida alcanzará valores demasiado grandes. Ello, a su vez, puede variar excesivamente los niveles internos de manera que en un instante posterior los flujos de salida se hagan demasiado pequeños o incluso negativos.</a:t>
            </a:r>
          </a:p>
          <a:p>
            <a:pPr eaLnBrk="1" hangingPunct="1">
              <a:spcBef>
                <a:spcPct val="0"/>
              </a:spcBef>
              <a:buClrTx/>
              <a:buSzTx/>
              <a:buFont typeface="Wingdings" panose="05000000000000000000" pitchFamily="2" charset="2"/>
              <a:buChar char="Ø"/>
            </a:pPr>
            <a:endParaRPr lang="es-AR" altLang="es-ES" sz="2400" dirty="0"/>
          </a:p>
          <a:p>
            <a:pPr eaLnBrk="1" hangingPunct="1">
              <a:spcBef>
                <a:spcPct val="0"/>
              </a:spcBef>
              <a:buClrTx/>
              <a:buSzTx/>
              <a:buFont typeface="Wingdings" panose="05000000000000000000" pitchFamily="2" charset="2"/>
              <a:buChar char="Ø"/>
            </a:pPr>
            <a:endParaRPr lang="es-AR" altLang="es-E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endParaRPr lang="es-AR" altLang="es-ES" sz="2400"/>
          </a:p>
        </p:txBody>
      </p:sp>
      <p:sp>
        <p:nvSpPr>
          <p:cNvPr id="75780" name="15 CuadroTexto"/>
          <p:cNvSpPr txBox="1">
            <a:spLocks noChangeArrowheads="1"/>
          </p:cNvSpPr>
          <p:nvPr/>
        </p:nvSpPr>
        <p:spPr bwMode="auto">
          <a:xfrm>
            <a:off x="642938" y="1643063"/>
            <a:ext cx="7242175"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just" eaLnBrk="1" hangingPunct="1">
              <a:spcBef>
                <a:spcPct val="0"/>
              </a:spcBef>
              <a:buClrTx/>
              <a:buSzTx/>
              <a:buFontTx/>
              <a:buNone/>
            </a:pPr>
            <a:r>
              <a:rPr lang="es-AR" altLang="es-ES" sz="2400" b="1" dirty="0"/>
              <a:t>Consigna 4: </a:t>
            </a:r>
            <a:r>
              <a:rPr lang="es-AR" altLang="es-ES" sz="2400" dirty="0"/>
              <a:t>Construir el Modelo Matemático para la situación problema</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28" y="3769282"/>
            <a:ext cx="2615414" cy="2188408"/>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Título"/>
          <p:cNvSpPr>
            <a:spLocks noGrp="1"/>
          </p:cNvSpPr>
          <p:nvPr>
            <p:ph type="title"/>
          </p:nvPr>
        </p:nvSpPr>
        <p:spPr/>
        <p:txBody>
          <a:bodyPr/>
          <a:lstStyle/>
          <a:p>
            <a:r>
              <a:rPr lang="es-AR" altLang="es-ES"/>
              <a:t>SECUENCIA DE CÁLCULO</a:t>
            </a:r>
          </a:p>
        </p:txBody>
      </p:sp>
      <p:grpSp>
        <p:nvGrpSpPr>
          <p:cNvPr id="74756" name="Group 2"/>
          <p:cNvGrpSpPr>
            <a:grpSpLocks/>
          </p:cNvGrpSpPr>
          <p:nvPr/>
        </p:nvGrpSpPr>
        <p:grpSpPr bwMode="auto">
          <a:xfrm>
            <a:off x="933450" y="1628775"/>
            <a:ext cx="7094538" cy="4473575"/>
            <a:chOff x="691" y="7006"/>
            <a:chExt cx="8387" cy="3776"/>
          </a:xfrm>
        </p:grpSpPr>
        <p:grpSp>
          <p:nvGrpSpPr>
            <p:cNvPr id="74757" name="Group 3"/>
            <p:cNvGrpSpPr>
              <a:grpSpLocks/>
            </p:cNvGrpSpPr>
            <p:nvPr/>
          </p:nvGrpSpPr>
          <p:grpSpPr bwMode="auto">
            <a:xfrm>
              <a:off x="2414" y="10184"/>
              <a:ext cx="6664" cy="598"/>
              <a:chOff x="2414" y="9908"/>
              <a:chExt cx="6664" cy="598"/>
            </a:xfrm>
          </p:grpSpPr>
          <p:cxnSp>
            <p:nvCxnSpPr>
              <p:cNvPr id="74784" name="AutoShape 4"/>
              <p:cNvCxnSpPr>
                <a:cxnSpLocks noChangeShapeType="1"/>
              </p:cNvCxnSpPr>
              <p:nvPr/>
            </p:nvCxnSpPr>
            <p:spPr bwMode="auto">
              <a:xfrm flipV="1">
                <a:off x="2419" y="9942"/>
                <a:ext cx="6009" cy="0"/>
              </a:xfrm>
              <a:prstGeom prst="straightConnector1">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4785" name="AutoShape 5"/>
              <p:cNvCxnSpPr>
                <a:cxnSpLocks noChangeShapeType="1"/>
              </p:cNvCxnSpPr>
              <p:nvPr/>
            </p:nvCxnSpPr>
            <p:spPr bwMode="auto">
              <a:xfrm>
                <a:off x="2702" y="9908"/>
                <a:ext cx="0" cy="5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786" name="AutoShape 6"/>
              <p:cNvCxnSpPr>
                <a:cxnSpLocks noChangeShapeType="1"/>
              </p:cNvCxnSpPr>
              <p:nvPr/>
            </p:nvCxnSpPr>
            <p:spPr bwMode="auto">
              <a:xfrm>
                <a:off x="5041" y="9908"/>
                <a:ext cx="0" cy="5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787" name="AutoShape 7"/>
              <p:cNvCxnSpPr>
                <a:cxnSpLocks noChangeShapeType="1"/>
              </p:cNvCxnSpPr>
              <p:nvPr/>
            </p:nvCxnSpPr>
            <p:spPr bwMode="auto">
              <a:xfrm>
                <a:off x="2702" y="9908"/>
                <a:ext cx="0" cy="5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4788" name="AutoShape 8"/>
              <p:cNvCxnSpPr>
                <a:cxnSpLocks noChangeShapeType="1"/>
              </p:cNvCxnSpPr>
              <p:nvPr/>
            </p:nvCxnSpPr>
            <p:spPr bwMode="auto">
              <a:xfrm>
                <a:off x="7350" y="9918"/>
                <a:ext cx="0" cy="5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74789" name="Text Box 9"/>
              <p:cNvSpPr txBox="1">
                <a:spLocks noChangeArrowheads="1"/>
              </p:cNvSpPr>
              <p:nvPr/>
            </p:nvSpPr>
            <p:spPr bwMode="auto">
              <a:xfrm>
                <a:off x="8111" y="9976"/>
                <a:ext cx="967"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200" b="1" i="1">
                    <a:latin typeface="Calibri" panose="020F0502020204030204" pitchFamily="34" charset="0"/>
                  </a:rPr>
                  <a:t>Tiempo</a:t>
                </a:r>
                <a:endParaRPr lang="es-AR" altLang="es-ES" sz="1200"/>
              </a:p>
            </p:txBody>
          </p:sp>
          <p:sp>
            <p:nvSpPr>
              <p:cNvPr id="74790" name="Text Box 10"/>
              <p:cNvSpPr txBox="1">
                <a:spLocks noChangeArrowheads="1"/>
              </p:cNvSpPr>
              <p:nvPr/>
            </p:nvSpPr>
            <p:spPr bwMode="auto">
              <a:xfrm>
                <a:off x="2414" y="9942"/>
                <a:ext cx="57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200" b="1">
                    <a:latin typeface="Calibri" panose="020F0502020204030204" pitchFamily="34" charset="0"/>
                  </a:rPr>
                  <a:t>j</a:t>
                </a:r>
                <a:endParaRPr lang="es-AR" altLang="es-ES" sz="1200"/>
              </a:p>
            </p:txBody>
          </p:sp>
          <p:sp>
            <p:nvSpPr>
              <p:cNvPr id="74791" name="Text Box 11"/>
              <p:cNvSpPr txBox="1">
                <a:spLocks noChangeArrowheads="1"/>
              </p:cNvSpPr>
              <p:nvPr/>
            </p:nvSpPr>
            <p:spPr bwMode="auto">
              <a:xfrm>
                <a:off x="4742" y="9966"/>
                <a:ext cx="57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200" b="1">
                    <a:latin typeface="Calibri" panose="020F0502020204030204" pitchFamily="34" charset="0"/>
                  </a:rPr>
                  <a:t>k</a:t>
                </a:r>
                <a:endParaRPr lang="es-AR" altLang="es-ES" sz="1200"/>
              </a:p>
            </p:txBody>
          </p:sp>
          <p:sp>
            <p:nvSpPr>
              <p:cNvPr id="74792" name="Text Box 12"/>
              <p:cNvSpPr txBox="1">
                <a:spLocks noChangeArrowheads="1"/>
              </p:cNvSpPr>
              <p:nvPr/>
            </p:nvSpPr>
            <p:spPr bwMode="auto">
              <a:xfrm>
                <a:off x="7069" y="9942"/>
                <a:ext cx="575"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200" b="1">
                    <a:latin typeface="Calibri" panose="020F0502020204030204" pitchFamily="34" charset="0"/>
                  </a:rPr>
                  <a:t>l</a:t>
                </a:r>
                <a:endParaRPr lang="es-AR" altLang="es-ES" sz="1200"/>
              </a:p>
            </p:txBody>
          </p:sp>
          <p:sp>
            <p:nvSpPr>
              <p:cNvPr id="74793" name="AutoShape 13"/>
              <p:cNvSpPr>
                <a:spLocks/>
              </p:cNvSpPr>
              <p:nvPr/>
            </p:nvSpPr>
            <p:spPr bwMode="auto">
              <a:xfrm rot="-5400000">
                <a:off x="3785" y="9153"/>
                <a:ext cx="143" cy="1947"/>
              </a:xfrm>
              <a:prstGeom prst="leftBrace">
                <a:avLst>
                  <a:gd name="adj1" fmla="val 11346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200"/>
              </a:p>
            </p:txBody>
          </p:sp>
          <p:sp>
            <p:nvSpPr>
              <p:cNvPr id="74794" name="AutoShape 14"/>
              <p:cNvSpPr>
                <a:spLocks/>
              </p:cNvSpPr>
              <p:nvPr/>
            </p:nvSpPr>
            <p:spPr bwMode="auto">
              <a:xfrm rot="-5400000">
                <a:off x="6111" y="9153"/>
                <a:ext cx="143" cy="1947"/>
              </a:xfrm>
              <a:prstGeom prst="leftBrace">
                <a:avLst>
                  <a:gd name="adj1" fmla="val 11346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200"/>
              </a:p>
            </p:txBody>
          </p:sp>
          <p:sp>
            <p:nvSpPr>
              <p:cNvPr id="74795" name="Text Box 15"/>
              <p:cNvSpPr txBox="1">
                <a:spLocks noChangeArrowheads="1"/>
              </p:cNvSpPr>
              <p:nvPr/>
            </p:nvSpPr>
            <p:spPr bwMode="auto">
              <a:xfrm>
                <a:off x="3364" y="10102"/>
                <a:ext cx="967"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200">
                    <a:latin typeface="Times New Roman" panose="02020603050405020304" pitchFamily="18" charset="0"/>
                    <a:sym typeface="Symbol" panose="05050102010706020507" pitchFamily="18" charset="2"/>
                  </a:rPr>
                  <a:t></a:t>
                </a:r>
                <a:r>
                  <a:rPr lang="es-AR" altLang="es-ES" sz="1200">
                    <a:latin typeface="Calibri" panose="020F0502020204030204" pitchFamily="34" charset="0"/>
                  </a:rPr>
                  <a:t>t</a:t>
                </a:r>
                <a:endParaRPr lang="es-AR" altLang="es-ES" sz="1200"/>
              </a:p>
            </p:txBody>
          </p:sp>
          <p:sp>
            <p:nvSpPr>
              <p:cNvPr id="74796" name="Text Box 16"/>
              <p:cNvSpPr txBox="1">
                <a:spLocks noChangeArrowheads="1"/>
              </p:cNvSpPr>
              <p:nvPr/>
            </p:nvSpPr>
            <p:spPr bwMode="auto">
              <a:xfrm>
                <a:off x="5702" y="10114"/>
                <a:ext cx="967"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200">
                    <a:latin typeface="Times New Roman" panose="02020603050405020304" pitchFamily="18" charset="0"/>
                    <a:sym typeface="Symbol" panose="05050102010706020507" pitchFamily="18" charset="2"/>
                  </a:rPr>
                  <a:t></a:t>
                </a:r>
                <a:r>
                  <a:rPr lang="es-AR" altLang="es-ES" sz="1200">
                    <a:latin typeface="Calibri" panose="020F0502020204030204" pitchFamily="34" charset="0"/>
                  </a:rPr>
                  <a:t>t</a:t>
                </a:r>
                <a:endParaRPr lang="es-AR" altLang="es-ES" sz="1200"/>
              </a:p>
            </p:txBody>
          </p:sp>
        </p:grpSp>
        <p:sp>
          <p:nvSpPr>
            <p:cNvPr id="74758" name="Text Box 17"/>
            <p:cNvSpPr txBox="1">
              <a:spLocks noChangeArrowheads="1"/>
            </p:cNvSpPr>
            <p:nvPr/>
          </p:nvSpPr>
          <p:spPr bwMode="auto">
            <a:xfrm>
              <a:off x="691" y="8847"/>
              <a:ext cx="1589"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200" b="1" i="1">
                  <a:latin typeface="Calibri" panose="020F0502020204030204" pitchFamily="34" charset="0"/>
                </a:rPr>
                <a:t>Niveles en j</a:t>
              </a:r>
              <a:endParaRPr lang="es-AR" altLang="es-ES" sz="1200" b="1" i="1">
                <a:latin typeface="Times New Roman" panose="02020603050405020304" pitchFamily="18" charset="0"/>
              </a:endParaRPr>
            </a:p>
            <a:p>
              <a:pPr algn="ctr" eaLnBrk="1" hangingPunct="1">
                <a:spcBef>
                  <a:spcPct val="0"/>
                </a:spcBef>
                <a:buClrTx/>
                <a:buSzTx/>
                <a:buFontTx/>
                <a:buNone/>
              </a:pPr>
              <a:r>
                <a:rPr lang="es-AR" altLang="es-ES" sz="1200" i="1">
                  <a:latin typeface="Calibri" panose="020F0502020204030204" pitchFamily="34" charset="0"/>
                </a:rPr>
                <a:t>(conocidos)</a:t>
              </a:r>
              <a:endParaRPr lang="es-AR" altLang="es-ES" sz="1200"/>
            </a:p>
          </p:txBody>
        </p:sp>
        <p:cxnSp>
          <p:nvCxnSpPr>
            <p:cNvPr id="74759" name="AutoShape 18"/>
            <p:cNvCxnSpPr>
              <a:cxnSpLocks noChangeShapeType="1"/>
            </p:cNvCxnSpPr>
            <p:nvPr/>
          </p:nvCxnSpPr>
          <p:spPr bwMode="auto">
            <a:xfrm>
              <a:off x="2702" y="8064"/>
              <a:ext cx="0" cy="2154"/>
            </a:xfrm>
            <a:prstGeom prst="straightConnector1">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74760" name="AutoShape 19"/>
            <p:cNvCxnSpPr>
              <a:cxnSpLocks noChangeShapeType="1"/>
            </p:cNvCxnSpPr>
            <p:nvPr/>
          </p:nvCxnSpPr>
          <p:spPr bwMode="auto">
            <a:xfrm>
              <a:off x="5041" y="7776"/>
              <a:ext cx="0" cy="2381"/>
            </a:xfrm>
            <a:prstGeom prst="straightConnector1">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74761" name="AutoShape 20"/>
            <p:cNvCxnSpPr>
              <a:cxnSpLocks noChangeShapeType="1"/>
            </p:cNvCxnSpPr>
            <p:nvPr/>
          </p:nvCxnSpPr>
          <p:spPr bwMode="auto">
            <a:xfrm>
              <a:off x="7350" y="7006"/>
              <a:ext cx="0" cy="3175"/>
            </a:xfrm>
            <a:prstGeom prst="straightConnector1">
              <a:avLst/>
            </a:prstGeom>
            <a:noFill/>
            <a:ln w="317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74762" name="AutoShape 21"/>
            <p:cNvCxnSpPr>
              <a:cxnSpLocks noChangeShapeType="1"/>
            </p:cNvCxnSpPr>
            <p:nvPr/>
          </p:nvCxnSpPr>
          <p:spPr bwMode="auto">
            <a:xfrm flipV="1">
              <a:off x="2705" y="8858"/>
              <a:ext cx="2339" cy="680"/>
            </a:xfrm>
            <a:prstGeom prst="straightConnector1">
              <a:avLst/>
            </a:prstGeom>
            <a:noFill/>
            <a:ln w="9525">
              <a:solidFill>
                <a:srgbClr val="339933"/>
              </a:solidFill>
              <a:round/>
              <a:headEnd type="oval" w="sm" len="sm"/>
              <a:tailEnd type="none" w="sm" len="sm"/>
            </a:ln>
            <a:extLst>
              <a:ext uri="{909E8E84-426E-40DD-AFC4-6F175D3DCCD1}">
                <a14:hiddenFill xmlns:a14="http://schemas.microsoft.com/office/drawing/2010/main">
                  <a:noFill/>
                </a14:hiddenFill>
              </a:ext>
            </a:extLst>
          </p:spPr>
        </p:cxnSp>
        <p:cxnSp>
          <p:nvCxnSpPr>
            <p:cNvPr id="74763" name="AutoShape 22"/>
            <p:cNvCxnSpPr>
              <a:cxnSpLocks noChangeShapeType="1"/>
            </p:cNvCxnSpPr>
            <p:nvPr/>
          </p:nvCxnSpPr>
          <p:spPr bwMode="auto">
            <a:xfrm flipV="1">
              <a:off x="2705" y="8178"/>
              <a:ext cx="2339" cy="680"/>
            </a:xfrm>
            <a:prstGeom prst="straightConnector1">
              <a:avLst/>
            </a:prstGeom>
            <a:noFill/>
            <a:ln w="9525">
              <a:solidFill>
                <a:srgbClr val="339933"/>
              </a:solidFill>
              <a:round/>
              <a:headEnd type="oval" w="sm" len="sm"/>
              <a:tailEnd type="none" w="sm" len="sm"/>
            </a:ln>
            <a:extLst>
              <a:ext uri="{909E8E84-426E-40DD-AFC4-6F175D3DCCD1}">
                <a14:hiddenFill xmlns:a14="http://schemas.microsoft.com/office/drawing/2010/main">
                  <a:noFill/>
                </a14:hiddenFill>
              </a:ext>
            </a:extLst>
          </p:spPr>
        </p:cxnSp>
        <p:cxnSp>
          <p:nvCxnSpPr>
            <p:cNvPr id="74764" name="AutoShape 23"/>
            <p:cNvCxnSpPr>
              <a:cxnSpLocks noChangeShapeType="1"/>
            </p:cNvCxnSpPr>
            <p:nvPr/>
          </p:nvCxnSpPr>
          <p:spPr bwMode="auto">
            <a:xfrm flipV="1">
              <a:off x="5032" y="7096"/>
              <a:ext cx="2318" cy="1082"/>
            </a:xfrm>
            <a:prstGeom prst="straightConnector1">
              <a:avLst/>
            </a:prstGeom>
            <a:noFill/>
            <a:ln w="9525">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cxnSp>
        <p:cxnSp>
          <p:nvCxnSpPr>
            <p:cNvPr id="74765" name="AutoShape 24"/>
            <p:cNvCxnSpPr>
              <a:cxnSpLocks noChangeShapeType="1"/>
            </p:cNvCxnSpPr>
            <p:nvPr/>
          </p:nvCxnSpPr>
          <p:spPr bwMode="auto">
            <a:xfrm flipV="1">
              <a:off x="5044" y="8064"/>
              <a:ext cx="2306" cy="794"/>
            </a:xfrm>
            <a:prstGeom prst="straightConnector1">
              <a:avLst/>
            </a:prstGeom>
            <a:noFill/>
            <a:ln w="9525">
              <a:solidFill>
                <a:srgbClr val="FF0000"/>
              </a:solidFill>
              <a:prstDash val="dash"/>
              <a:round/>
              <a:headEnd type="none" w="sm" len="sm"/>
              <a:tailEnd type="none" w="sm" len="sm"/>
            </a:ln>
            <a:extLst>
              <a:ext uri="{909E8E84-426E-40DD-AFC4-6F175D3DCCD1}">
                <a14:hiddenFill xmlns:a14="http://schemas.microsoft.com/office/drawing/2010/main">
                  <a:noFill/>
                </a14:hiddenFill>
              </a:ext>
            </a:extLst>
          </p:spPr>
        </p:cxnSp>
        <p:sp>
          <p:nvSpPr>
            <p:cNvPr id="74766" name="Text Box 25"/>
            <p:cNvSpPr txBox="1">
              <a:spLocks noChangeArrowheads="1"/>
            </p:cNvSpPr>
            <p:nvPr/>
          </p:nvSpPr>
          <p:spPr bwMode="auto">
            <a:xfrm>
              <a:off x="3022" y="8580"/>
              <a:ext cx="1589"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200" b="1" i="1">
                  <a:latin typeface="Calibri" panose="020F0502020204030204" pitchFamily="34" charset="0"/>
                </a:rPr>
                <a:t>Flujos en jk</a:t>
              </a:r>
              <a:endParaRPr lang="es-AR" altLang="es-ES" sz="1200" b="1" i="1">
                <a:latin typeface="Times New Roman" panose="02020603050405020304" pitchFamily="18" charset="0"/>
              </a:endParaRPr>
            </a:p>
            <a:p>
              <a:pPr algn="ctr" eaLnBrk="1" hangingPunct="1">
                <a:spcBef>
                  <a:spcPct val="0"/>
                </a:spcBef>
                <a:buClrTx/>
                <a:buSzTx/>
                <a:buFontTx/>
                <a:buNone/>
              </a:pPr>
              <a:r>
                <a:rPr lang="es-AR" altLang="es-ES" sz="1200" i="1">
                  <a:latin typeface="Calibri" panose="020F0502020204030204" pitchFamily="34" charset="0"/>
                </a:rPr>
                <a:t>(conocidos)</a:t>
              </a:r>
              <a:endParaRPr lang="es-AR" altLang="es-ES" sz="1200"/>
            </a:p>
          </p:txBody>
        </p:sp>
        <p:sp>
          <p:nvSpPr>
            <p:cNvPr id="74767" name="Text Box 26"/>
            <p:cNvSpPr txBox="1">
              <a:spLocks noChangeArrowheads="1"/>
            </p:cNvSpPr>
            <p:nvPr/>
          </p:nvSpPr>
          <p:spPr bwMode="auto">
            <a:xfrm>
              <a:off x="5317" y="8024"/>
              <a:ext cx="1676"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200" b="1" i="1">
                  <a:latin typeface="Calibri" panose="020F0502020204030204" pitchFamily="34" charset="0"/>
                </a:rPr>
                <a:t>Niveles en k</a:t>
              </a:r>
              <a:endParaRPr lang="es-AR" altLang="es-ES" sz="1200" b="1" i="1">
                <a:latin typeface="Times New Roman" panose="02020603050405020304" pitchFamily="18" charset="0"/>
              </a:endParaRPr>
            </a:p>
            <a:p>
              <a:pPr algn="ctr" eaLnBrk="1" hangingPunct="1">
                <a:spcBef>
                  <a:spcPct val="0"/>
                </a:spcBef>
                <a:buClrTx/>
                <a:buSzTx/>
                <a:buFontTx/>
                <a:buNone/>
              </a:pPr>
              <a:r>
                <a:rPr lang="es-AR" altLang="es-ES" sz="1200" i="1">
                  <a:latin typeface="Calibri" panose="020F0502020204030204" pitchFamily="34" charset="0"/>
                </a:rPr>
                <a:t>(deben calcularse)</a:t>
              </a:r>
              <a:endParaRPr lang="es-AR" altLang="es-ES" sz="1200"/>
            </a:p>
          </p:txBody>
        </p:sp>
        <p:sp>
          <p:nvSpPr>
            <p:cNvPr id="74768" name="Text Box 27"/>
            <p:cNvSpPr txBox="1">
              <a:spLocks noChangeArrowheads="1"/>
            </p:cNvSpPr>
            <p:nvPr/>
          </p:nvSpPr>
          <p:spPr bwMode="auto">
            <a:xfrm>
              <a:off x="5480" y="8715"/>
              <a:ext cx="1676"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200" b="1" i="1">
                  <a:latin typeface="Calibri" panose="020F0502020204030204" pitchFamily="34" charset="0"/>
                </a:rPr>
                <a:t>Flujos en kl</a:t>
              </a:r>
              <a:endParaRPr lang="es-AR" altLang="es-ES" sz="1200" b="1" i="1">
                <a:latin typeface="Times New Roman" panose="02020603050405020304" pitchFamily="18" charset="0"/>
              </a:endParaRPr>
            </a:p>
            <a:p>
              <a:pPr algn="ctr" eaLnBrk="1" hangingPunct="1">
                <a:spcBef>
                  <a:spcPct val="0"/>
                </a:spcBef>
                <a:buClrTx/>
                <a:buSzTx/>
                <a:buFontTx/>
                <a:buNone/>
              </a:pPr>
              <a:r>
                <a:rPr lang="es-AR" altLang="es-ES" sz="1200" i="1">
                  <a:latin typeface="Calibri" panose="020F0502020204030204" pitchFamily="34" charset="0"/>
                </a:rPr>
                <a:t>(deben calcularse)</a:t>
              </a:r>
              <a:endParaRPr lang="es-AR" altLang="es-ES" sz="1200"/>
            </a:p>
          </p:txBody>
        </p:sp>
        <p:sp>
          <p:nvSpPr>
            <p:cNvPr id="74769" name="Oval 28"/>
            <p:cNvSpPr>
              <a:spLocks noChangeArrowheads="1"/>
            </p:cNvSpPr>
            <p:nvPr/>
          </p:nvSpPr>
          <p:spPr bwMode="auto">
            <a:xfrm>
              <a:off x="4998" y="8131"/>
              <a:ext cx="85" cy="85"/>
            </a:xfrm>
            <a:prstGeom prst="ellipse">
              <a:avLst/>
            </a:prstGeom>
            <a:solidFill>
              <a:srgbClr val="FFFFFF"/>
            </a:solidFill>
            <a:ln w="9525">
              <a:solidFill>
                <a:srgbClr val="FF0000"/>
              </a:solidFill>
              <a:prstDash val="dash"/>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200"/>
            </a:p>
          </p:txBody>
        </p:sp>
        <p:sp>
          <p:nvSpPr>
            <p:cNvPr id="74770" name="Oval 29"/>
            <p:cNvSpPr>
              <a:spLocks noChangeArrowheads="1"/>
            </p:cNvSpPr>
            <p:nvPr/>
          </p:nvSpPr>
          <p:spPr bwMode="auto">
            <a:xfrm>
              <a:off x="4970" y="9454"/>
              <a:ext cx="113" cy="113"/>
            </a:xfrm>
            <a:prstGeom prst="ellipse">
              <a:avLst/>
            </a:prstGeom>
            <a:solidFill>
              <a:srgbClr val="FFFFFF"/>
            </a:solidFill>
            <a:ln w="9525">
              <a:solidFill>
                <a:srgbClr val="FF0000"/>
              </a:solidFill>
              <a:prstDash val="dash"/>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200"/>
            </a:p>
          </p:txBody>
        </p:sp>
        <p:sp>
          <p:nvSpPr>
            <p:cNvPr id="74771" name="Oval 30"/>
            <p:cNvSpPr>
              <a:spLocks noChangeArrowheads="1"/>
            </p:cNvSpPr>
            <p:nvPr/>
          </p:nvSpPr>
          <p:spPr bwMode="auto">
            <a:xfrm>
              <a:off x="4998" y="8823"/>
              <a:ext cx="85" cy="85"/>
            </a:xfrm>
            <a:prstGeom prst="ellipse">
              <a:avLst/>
            </a:prstGeom>
            <a:solidFill>
              <a:srgbClr val="FFFFFF"/>
            </a:solidFill>
            <a:ln w="9525">
              <a:solidFill>
                <a:srgbClr val="FF0000"/>
              </a:solidFill>
              <a:prstDash val="dash"/>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200"/>
            </a:p>
          </p:txBody>
        </p:sp>
        <p:sp>
          <p:nvSpPr>
            <p:cNvPr id="74772" name="Oval 31"/>
            <p:cNvSpPr>
              <a:spLocks noChangeArrowheads="1"/>
            </p:cNvSpPr>
            <p:nvPr/>
          </p:nvSpPr>
          <p:spPr bwMode="auto">
            <a:xfrm>
              <a:off x="4962" y="9768"/>
              <a:ext cx="113" cy="113"/>
            </a:xfrm>
            <a:prstGeom prst="ellipse">
              <a:avLst/>
            </a:prstGeom>
            <a:solidFill>
              <a:srgbClr val="FFFFFF"/>
            </a:solidFill>
            <a:ln w="9525">
              <a:solidFill>
                <a:srgbClr val="FF0000"/>
              </a:solidFill>
              <a:prstDash val="dash"/>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200"/>
            </a:p>
          </p:txBody>
        </p:sp>
        <p:sp>
          <p:nvSpPr>
            <p:cNvPr id="74773" name="Text Box 32"/>
            <p:cNvSpPr txBox="1">
              <a:spLocks noChangeArrowheads="1"/>
            </p:cNvSpPr>
            <p:nvPr/>
          </p:nvSpPr>
          <p:spPr bwMode="auto">
            <a:xfrm>
              <a:off x="5017" y="9538"/>
              <a:ext cx="2327"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200" b="1" i="1">
                  <a:latin typeface="Calibri" panose="020F0502020204030204" pitchFamily="34" charset="0"/>
                </a:rPr>
                <a:t>Var. auxiliares</a:t>
              </a:r>
            </a:p>
            <a:p>
              <a:pPr algn="ctr" eaLnBrk="1" hangingPunct="1">
                <a:spcBef>
                  <a:spcPct val="0"/>
                </a:spcBef>
                <a:buClrTx/>
                <a:buSzTx/>
                <a:buFontTx/>
                <a:buNone/>
              </a:pPr>
              <a:r>
                <a:rPr lang="es-AR" altLang="es-ES" sz="1200" i="1">
                  <a:latin typeface="Calibri" panose="020F0502020204030204" pitchFamily="34" charset="0"/>
                </a:rPr>
                <a:t>(deben calcularse después de los niveles)</a:t>
              </a:r>
              <a:endParaRPr lang="es-AR" altLang="es-ES" sz="1200"/>
            </a:p>
          </p:txBody>
        </p:sp>
        <p:cxnSp>
          <p:nvCxnSpPr>
            <p:cNvPr id="74774" name="AutoShape 33"/>
            <p:cNvCxnSpPr>
              <a:cxnSpLocks noChangeShapeType="1"/>
            </p:cNvCxnSpPr>
            <p:nvPr/>
          </p:nvCxnSpPr>
          <p:spPr bwMode="auto">
            <a:xfrm flipV="1">
              <a:off x="2061" y="8908"/>
              <a:ext cx="543" cy="239"/>
            </a:xfrm>
            <a:prstGeom prst="straightConnector1">
              <a:avLst/>
            </a:prstGeom>
            <a:noFill/>
            <a:ln w="317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4775" name="AutoShape 34"/>
            <p:cNvCxnSpPr>
              <a:cxnSpLocks noChangeShapeType="1"/>
            </p:cNvCxnSpPr>
            <p:nvPr/>
          </p:nvCxnSpPr>
          <p:spPr bwMode="auto">
            <a:xfrm>
              <a:off x="2061" y="9250"/>
              <a:ext cx="543" cy="279"/>
            </a:xfrm>
            <a:prstGeom prst="straightConnector1">
              <a:avLst/>
            </a:prstGeom>
            <a:noFill/>
            <a:ln w="317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4776" name="AutoShape 35"/>
            <p:cNvCxnSpPr>
              <a:cxnSpLocks noChangeShapeType="1"/>
            </p:cNvCxnSpPr>
            <p:nvPr/>
          </p:nvCxnSpPr>
          <p:spPr bwMode="auto">
            <a:xfrm rot="5400000" flipH="1" flipV="1">
              <a:off x="4118" y="8515"/>
              <a:ext cx="170" cy="53"/>
            </a:xfrm>
            <a:prstGeom prst="straightConnector1">
              <a:avLst/>
            </a:prstGeom>
            <a:noFill/>
            <a:ln w="317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4777" name="AutoShape 36"/>
            <p:cNvCxnSpPr>
              <a:cxnSpLocks noChangeShapeType="1"/>
            </p:cNvCxnSpPr>
            <p:nvPr/>
          </p:nvCxnSpPr>
          <p:spPr bwMode="auto">
            <a:xfrm flipH="1">
              <a:off x="3417" y="9101"/>
              <a:ext cx="97" cy="170"/>
            </a:xfrm>
            <a:prstGeom prst="straightConnector1">
              <a:avLst/>
            </a:prstGeom>
            <a:noFill/>
            <a:ln w="317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4778" name="AutoShape 37"/>
            <p:cNvCxnSpPr>
              <a:cxnSpLocks noChangeShapeType="1"/>
            </p:cNvCxnSpPr>
            <p:nvPr/>
          </p:nvCxnSpPr>
          <p:spPr bwMode="auto">
            <a:xfrm flipV="1">
              <a:off x="6882" y="8294"/>
              <a:ext cx="53" cy="699"/>
            </a:xfrm>
            <a:prstGeom prst="straightConnector1">
              <a:avLst/>
            </a:prstGeom>
            <a:noFill/>
            <a:ln w="317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4779" name="AutoShape 38"/>
            <p:cNvCxnSpPr>
              <a:cxnSpLocks noChangeShapeType="1"/>
            </p:cNvCxnSpPr>
            <p:nvPr/>
          </p:nvCxnSpPr>
          <p:spPr bwMode="auto">
            <a:xfrm flipV="1">
              <a:off x="6993" y="7292"/>
              <a:ext cx="76" cy="1701"/>
            </a:xfrm>
            <a:prstGeom prst="straightConnector1">
              <a:avLst/>
            </a:prstGeom>
            <a:noFill/>
            <a:ln w="317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4780" name="AutoShape 39"/>
            <p:cNvCxnSpPr>
              <a:cxnSpLocks noChangeShapeType="1"/>
            </p:cNvCxnSpPr>
            <p:nvPr/>
          </p:nvCxnSpPr>
          <p:spPr bwMode="auto">
            <a:xfrm flipH="1" flipV="1">
              <a:off x="5083" y="8216"/>
              <a:ext cx="397" cy="78"/>
            </a:xfrm>
            <a:prstGeom prst="straightConnector1">
              <a:avLst/>
            </a:prstGeom>
            <a:noFill/>
            <a:ln w="317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4781" name="AutoShape 40"/>
            <p:cNvCxnSpPr>
              <a:cxnSpLocks noChangeShapeType="1"/>
            </p:cNvCxnSpPr>
            <p:nvPr/>
          </p:nvCxnSpPr>
          <p:spPr bwMode="auto">
            <a:xfrm flipH="1">
              <a:off x="5186" y="8580"/>
              <a:ext cx="413" cy="243"/>
            </a:xfrm>
            <a:prstGeom prst="straightConnector1">
              <a:avLst/>
            </a:prstGeom>
            <a:noFill/>
            <a:ln w="317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4782" name="AutoShape 41"/>
            <p:cNvCxnSpPr>
              <a:cxnSpLocks noChangeShapeType="1"/>
            </p:cNvCxnSpPr>
            <p:nvPr/>
          </p:nvCxnSpPr>
          <p:spPr bwMode="auto">
            <a:xfrm flipH="1" flipV="1">
              <a:off x="5167" y="9537"/>
              <a:ext cx="432" cy="163"/>
            </a:xfrm>
            <a:prstGeom prst="straightConnector1">
              <a:avLst/>
            </a:prstGeom>
            <a:noFill/>
            <a:ln w="3175">
              <a:solidFill>
                <a:srgbClr val="000000"/>
              </a:solidFill>
              <a:round/>
              <a:headEnd/>
              <a:tailEnd type="stealth" w="med" len="med"/>
            </a:ln>
            <a:extLst>
              <a:ext uri="{909E8E84-426E-40DD-AFC4-6F175D3DCCD1}">
                <a14:hiddenFill xmlns:a14="http://schemas.microsoft.com/office/drawing/2010/main">
                  <a:noFill/>
                </a14:hiddenFill>
              </a:ext>
            </a:extLst>
          </p:spPr>
        </p:cxnSp>
        <p:cxnSp>
          <p:nvCxnSpPr>
            <p:cNvPr id="74783" name="AutoShape 42"/>
            <p:cNvCxnSpPr>
              <a:cxnSpLocks noChangeShapeType="1"/>
            </p:cNvCxnSpPr>
            <p:nvPr/>
          </p:nvCxnSpPr>
          <p:spPr bwMode="auto">
            <a:xfrm flipH="1">
              <a:off x="5167" y="9700"/>
              <a:ext cx="432" cy="68"/>
            </a:xfrm>
            <a:prstGeom prst="straightConnector1">
              <a:avLst/>
            </a:prstGeom>
            <a:noFill/>
            <a:ln w="3175">
              <a:solidFill>
                <a:srgbClr val="000000"/>
              </a:solidFill>
              <a:round/>
              <a:headEnd/>
              <a:tailEnd type="stealth" w="med" len="med"/>
            </a:ln>
            <a:extLst>
              <a:ext uri="{909E8E84-426E-40DD-AFC4-6F175D3DCCD1}">
                <a14:hiddenFill xmlns:a14="http://schemas.microsoft.com/office/drawing/2010/main">
                  <a:noFill/>
                </a14:hiddenFill>
              </a:ext>
            </a:extLst>
          </p:spPr>
        </p:cxn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Título"/>
          <p:cNvSpPr>
            <a:spLocks noGrp="1"/>
          </p:cNvSpPr>
          <p:nvPr>
            <p:ph type="title"/>
          </p:nvPr>
        </p:nvSpPr>
        <p:spPr/>
        <p:txBody>
          <a:bodyPr/>
          <a:lstStyle/>
          <a:p>
            <a:r>
              <a:rPr lang="es-AR" altLang="es-ES" b="1"/>
              <a:t>Calibrado</a:t>
            </a:r>
          </a:p>
        </p:txBody>
      </p:sp>
      <p:sp>
        <p:nvSpPr>
          <p:cNvPr id="76803" name="2 Marcador de contenido"/>
          <p:cNvSpPr>
            <a:spLocks noGrp="1"/>
          </p:cNvSpPr>
          <p:nvPr>
            <p:ph idx="1"/>
          </p:nvPr>
        </p:nvSpPr>
        <p:spPr/>
        <p:txBody>
          <a:bodyPr/>
          <a:lstStyle/>
          <a:p>
            <a:r>
              <a:rPr lang="es-AR" altLang="es-ES" sz="2400"/>
              <a:t>Una vez lograda esta etapa, se puede decir que el modelo queda precisado al máximo, ya que se habrán establecido las formas de las funciones y los valores de los parámetros. Debe advertirse que la etapa de calibrado sobrepasa lo que es la construcción del modelo en sentido estricto. Es una etapa en el modelista como tal tiene poco que decir, y deben ser los especialistas sectoriales o temáticos los que opinen y digan como deben medirse los parámetros o cuáles son sus valores.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Título"/>
          <p:cNvSpPr>
            <a:spLocks noGrp="1"/>
          </p:cNvSpPr>
          <p:nvPr>
            <p:ph type="title"/>
          </p:nvPr>
        </p:nvSpPr>
        <p:spPr/>
        <p:txBody>
          <a:bodyPr/>
          <a:lstStyle/>
          <a:p>
            <a:r>
              <a:rPr lang="es-AR" altLang="es-ES" b="1"/>
              <a:t>Análisis de Sensibilidad</a:t>
            </a:r>
          </a:p>
        </p:txBody>
      </p:sp>
      <p:sp>
        <p:nvSpPr>
          <p:cNvPr id="77827" name="2 Marcador de contenido"/>
          <p:cNvSpPr>
            <a:spLocks noGrp="1"/>
          </p:cNvSpPr>
          <p:nvPr>
            <p:ph idx="1"/>
          </p:nvPr>
        </p:nvSpPr>
        <p:spPr/>
        <p:txBody>
          <a:bodyPr/>
          <a:lstStyle/>
          <a:p>
            <a:r>
              <a:rPr lang="es-AR" altLang="es-ES"/>
              <a:t>Con el análisis de sensibilidad se estudia como varían las variables endógenas ante variaciones pequeñas de los parámetros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Título"/>
          <p:cNvSpPr>
            <a:spLocks noGrp="1"/>
          </p:cNvSpPr>
          <p:nvPr>
            <p:ph type="title"/>
          </p:nvPr>
        </p:nvSpPr>
        <p:spPr>
          <a:xfrm>
            <a:off x="195263" y="228600"/>
            <a:ext cx="8480425" cy="914400"/>
          </a:xfrm>
        </p:spPr>
        <p:txBody>
          <a:bodyPr/>
          <a:lstStyle/>
          <a:p>
            <a:r>
              <a:rPr lang="es-AR" altLang="es-ES" sz="3600" b="1"/>
              <a:t>Evaluación del modelo: Contrastado</a:t>
            </a:r>
          </a:p>
        </p:txBody>
      </p:sp>
      <p:sp>
        <p:nvSpPr>
          <p:cNvPr id="78851" name="2 Marcador de contenido"/>
          <p:cNvSpPr>
            <a:spLocks noGrp="1"/>
          </p:cNvSpPr>
          <p:nvPr>
            <p:ph idx="1"/>
          </p:nvPr>
        </p:nvSpPr>
        <p:spPr/>
        <p:txBody>
          <a:bodyPr/>
          <a:lstStyle/>
          <a:p>
            <a:pPr marL="0" indent="0">
              <a:buFont typeface="Wingdings" panose="05000000000000000000" pitchFamily="2" charset="2"/>
              <a:buNone/>
            </a:pPr>
            <a:r>
              <a:rPr lang="es-AR" altLang="es-ES" sz="2400"/>
              <a:t>Una primera prueba de validez del modelo es el “contraste” de las respuestas del modelo con los hechos observados.</a:t>
            </a:r>
          </a:p>
          <a:p>
            <a:pPr marL="0" indent="0">
              <a:buFont typeface="Wingdings" panose="05000000000000000000" pitchFamily="2" charset="2"/>
              <a:buNone/>
            </a:pPr>
            <a:r>
              <a:rPr lang="es-AR" altLang="es-ES" sz="2400"/>
              <a:t>	</a:t>
            </a:r>
          </a:p>
          <a:p>
            <a:pPr marL="0" indent="0">
              <a:buFont typeface="Wingdings" panose="05000000000000000000" pitchFamily="2" charset="2"/>
              <a:buNone/>
            </a:pPr>
            <a:r>
              <a:rPr lang="es-AR" altLang="es-ES" sz="2400"/>
              <a:t>Se puede decir que un modelo es </a:t>
            </a:r>
            <a:r>
              <a:rPr lang="es-AR" altLang="es-ES" sz="2400" b="1"/>
              <a:t>útil</a:t>
            </a:r>
            <a:r>
              <a:rPr lang="es-AR" altLang="es-ES" sz="2400"/>
              <a:t> (bueno) si cumple con la condición necesaria (aunque no suficiente) de que sus “resultados” se ajustan razonablemente a los hechos observados. </a:t>
            </a:r>
          </a:p>
          <a:p>
            <a:pPr marL="0" indent="0">
              <a:buFont typeface="Wingdings" panose="05000000000000000000" pitchFamily="2" charset="2"/>
              <a:buNone/>
            </a:pPr>
            <a:endParaRPr lang="es-AR" altLang="es-ES" sz="2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Título"/>
          <p:cNvSpPr>
            <a:spLocks noGrp="1"/>
          </p:cNvSpPr>
          <p:nvPr>
            <p:ph type="title"/>
          </p:nvPr>
        </p:nvSpPr>
        <p:spPr>
          <a:xfrm>
            <a:off x="195263" y="228600"/>
            <a:ext cx="8480425" cy="914400"/>
          </a:xfrm>
        </p:spPr>
        <p:txBody>
          <a:bodyPr/>
          <a:lstStyle/>
          <a:p>
            <a:r>
              <a:rPr lang="es-AR" altLang="es-ES" sz="3600" b="1"/>
              <a:t>Evaluación del modelo: Contrastado</a:t>
            </a:r>
          </a:p>
        </p:txBody>
      </p:sp>
      <p:sp>
        <p:nvSpPr>
          <p:cNvPr id="79875" name="2 Marcador de contenido"/>
          <p:cNvSpPr>
            <a:spLocks noGrp="1"/>
          </p:cNvSpPr>
          <p:nvPr>
            <p:ph idx="1"/>
          </p:nvPr>
        </p:nvSpPr>
        <p:spPr>
          <a:xfrm>
            <a:off x="609600" y="1600200"/>
            <a:ext cx="7924800" cy="2116138"/>
          </a:xfrm>
        </p:spPr>
        <p:txBody>
          <a:bodyPr/>
          <a:lstStyle/>
          <a:p>
            <a:pPr marL="0" indent="0">
              <a:buFont typeface="Wingdings" panose="05000000000000000000" pitchFamily="2" charset="2"/>
              <a:buNone/>
            </a:pPr>
            <a:r>
              <a:rPr lang="es-AR" altLang="es-ES" sz="2200"/>
              <a:t>¿Y qué quiere decir ajustarse razonablemente? </a:t>
            </a:r>
          </a:p>
          <a:p>
            <a:pPr marL="0" indent="0">
              <a:buFont typeface="Wingdings" panose="05000000000000000000" pitchFamily="2" charset="2"/>
              <a:buNone/>
            </a:pPr>
            <a:r>
              <a:rPr lang="es-AR" altLang="es-ES" sz="2200"/>
              <a:t>Con un lenguaje más preciso se dirá que los resultados se ajustan a los hechos si cumplen una “</a:t>
            </a:r>
            <a:r>
              <a:rPr lang="es-AR" altLang="es-ES" sz="2200" b="1"/>
              <a:t>norma de convergencia”</a:t>
            </a:r>
            <a:r>
              <a:rPr lang="es-AR" altLang="es-ES" sz="2200"/>
              <a:t> preestablecida analíticamente. </a:t>
            </a:r>
          </a:p>
          <a:p>
            <a:pPr marL="0" indent="0">
              <a:buFont typeface="Wingdings" panose="05000000000000000000" pitchFamily="2" charset="2"/>
              <a:buNone/>
            </a:pPr>
            <a:r>
              <a:rPr lang="es-AR" altLang="es-ES" sz="2200"/>
              <a:t>Esto se expresa así:     </a:t>
            </a:r>
          </a:p>
          <a:p>
            <a:pPr marL="0" indent="0">
              <a:buFont typeface="Wingdings" panose="05000000000000000000" pitchFamily="2" charset="2"/>
              <a:buNone/>
            </a:pPr>
            <a:r>
              <a:rPr lang="es-AR" altLang="es-ES" sz="2200"/>
              <a:t>. </a:t>
            </a:r>
          </a:p>
          <a:p>
            <a:pPr marL="0" indent="0">
              <a:buFont typeface="Wingdings" panose="05000000000000000000" pitchFamily="2" charset="2"/>
              <a:buNone/>
            </a:pPr>
            <a:endParaRPr lang="es-AR" altLang="es-ES" sz="2200"/>
          </a:p>
        </p:txBody>
      </p:sp>
      <p:graphicFrame>
        <p:nvGraphicFramePr>
          <p:cNvPr id="79877" name="Object 2"/>
          <p:cNvGraphicFramePr>
            <a:graphicFrameLocks noChangeAspect="1"/>
          </p:cNvGraphicFramePr>
          <p:nvPr/>
        </p:nvGraphicFramePr>
        <p:xfrm>
          <a:off x="998538" y="3716338"/>
          <a:ext cx="5076825" cy="576262"/>
        </p:xfrm>
        <a:graphic>
          <a:graphicData uri="http://schemas.openxmlformats.org/presentationml/2006/ole">
            <mc:AlternateContent xmlns:mc="http://schemas.openxmlformats.org/markup-compatibility/2006">
              <mc:Choice xmlns:v="urn:schemas-microsoft-com:vml" Requires="v">
                <p:oleObj name="Ecuación" r:id="rId2" imgW="1790700" imgH="203200" progId="Equation.3">
                  <p:embed/>
                </p:oleObj>
              </mc:Choice>
              <mc:Fallback>
                <p:oleObj name="Ecuación" r:id="rId2" imgW="1790700" imgH="2032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538" y="3716338"/>
                        <a:ext cx="507682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8" name="5 CuadroTexto"/>
          <p:cNvSpPr txBox="1">
            <a:spLocks noChangeArrowheads="1"/>
          </p:cNvSpPr>
          <p:nvPr/>
        </p:nvSpPr>
        <p:spPr bwMode="auto">
          <a:xfrm>
            <a:off x="900113" y="4581525"/>
            <a:ext cx="540067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AR" altLang="es-ES" sz="2200"/>
              <a:t> Siendo: </a:t>
            </a:r>
          </a:p>
          <a:p>
            <a:pPr eaLnBrk="1" hangingPunct="1">
              <a:spcBef>
                <a:spcPct val="0"/>
              </a:spcBef>
              <a:buClrTx/>
              <a:buSzTx/>
              <a:buFontTx/>
              <a:buNone/>
            </a:pPr>
            <a:r>
              <a:rPr lang="es-AR" altLang="es-ES" sz="2200" b="1"/>
              <a:t>Y</a:t>
            </a:r>
            <a:r>
              <a:rPr lang="es-AR" altLang="es-ES" sz="2200" b="1" baseline="30000"/>
              <a:t>o</a:t>
            </a:r>
            <a:r>
              <a:rPr lang="es-AR" altLang="es-ES" sz="2200"/>
              <a:t> = valor observado de la variable</a:t>
            </a:r>
          </a:p>
          <a:p>
            <a:pPr eaLnBrk="1" hangingPunct="1">
              <a:spcBef>
                <a:spcPct val="0"/>
              </a:spcBef>
              <a:buClrTx/>
              <a:buSzTx/>
              <a:buFontTx/>
              <a:buNone/>
            </a:pPr>
            <a:r>
              <a:rPr lang="es-AR" altLang="es-ES" sz="2200" b="1"/>
              <a:t>Y</a:t>
            </a:r>
            <a:r>
              <a:rPr lang="es-AR" altLang="es-ES" sz="2200" b="1" baseline="30000"/>
              <a:t>c</a:t>
            </a:r>
            <a:r>
              <a:rPr lang="es-AR" altLang="es-ES" sz="2200" b="1"/>
              <a:t> </a:t>
            </a:r>
            <a:r>
              <a:rPr lang="es-AR" altLang="es-ES" sz="2200"/>
              <a:t>= valor calculado por el modelo</a:t>
            </a:r>
          </a:p>
          <a:p>
            <a:pPr eaLnBrk="1" hangingPunct="1">
              <a:spcBef>
                <a:spcPct val="0"/>
              </a:spcBef>
              <a:buClrTx/>
              <a:buSzTx/>
              <a:buFontTx/>
              <a:buNone/>
            </a:pPr>
            <a:r>
              <a:rPr lang="es-AR" altLang="es-ES" sz="2200" b="1">
                <a:sym typeface="Symbol" panose="05050102010706020507" pitchFamily="18" charset="2"/>
              </a:rPr>
              <a:t></a:t>
            </a:r>
            <a:r>
              <a:rPr lang="es-AR" altLang="es-ES" sz="2200" b="1"/>
              <a:t> </a:t>
            </a:r>
            <a:r>
              <a:rPr lang="es-AR" altLang="es-ES" sz="2200"/>
              <a:t>= un valor absoluto predeterminado</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Título"/>
          <p:cNvSpPr>
            <a:spLocks noGrp="1"/>
          </p:cNvSpPr>
          <p:nvPr>
            <p:ph type="title"/>
          </p:nvPr>
        </p:nvSpPr>
        <p:spPr/>
        <p:txBody>
          <a:bodyPr/>
          <a:lstStyle/>
          <a:p>
            <a:br>
              <a:rPr lang="es-AR" altLang="es-ES" b="1" i="1"/>
            </a:br>
            <a:r>
              <a:rPr lang="es-AR" altLang="es-ES" b="1" i="1"/>
              <a:t>Utilización del modelo DS</a:t>
            </a:r>
            <a:br>
              <a:rPr lang="es-AR" altLang="es-ES" b="1" i="1"/>
            </a:br>
            <a:endParaRPr lang="es-AR" altLang="es-ES"/>
          </a:p>
        </p:txBody>
      </p:sp>
      <p:sp>
        <p:nvSpPr>
          <p:cNvPr id="80899" name="2 Marcador de contenido"/>
          <p:cNvSpPr>
            <a:spLocks noGrp="1"/>
          </p:cNvSpPr>
          <p:nvPr>
            <p:ph idx="1"/>
          </p:nvPr>
        </p:nvSpPr>
        <p:spPr/>
        <p:txBody>
          <a:bodyPr/>
          <a:lstStyle/>
          <a:p>
            <a:r>
              <a:rPr lang="es-AR" altLang="es-ES" sz="2400"/>
              <a:t>Esta etapa no puede considerarse propiamente como de construcción, sino de justificación de la construcción del modelo, dado que los modelos se construyen para ser utilizados.</a:t>
            </a:r>
          </a:p>
          <a:p>
            <a:r>
              <a:rPr lang="es-AR" altLang="es-ES" sz="2400"/>
              <a:t>La primera y trivial utilización del modelo DS, es una apropiación al conocimiento del sistema que representa.</a:t>
            </a:r>
          </a:p>
          <a:p>
            <a:r>
              <a:rPr lang="es-AR" altLang="es-ES" sz="2400"/>
              <a:t>Se llamará </a:t>
            </a:r>
            <a:r>
              <a:rPr lang="es-AR" altLang="es-ES" sz="2400" b="1" i="1"/>
              <a:t>Simulación</a:t>
            </a:r>
            <a:r>
              <a:rPr lang="es-AR" altLang="es-ES" sz="2400"/>
              <a:t> a la generación de valores de las variables endógenas a partir del modelo, con diversas hipótesis alternativas de conjuntos coherentes de valores de las variables exógenas y parámetros.</a:t>
            </a:r>
          </a:p>
          <a:p>
            <a:endParaRPr lang="es-AR" altLang="es-ES"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Título"/>
          <p:cNvSpPr>
            <a:spLocks noGrp="1"/>
          </p:cNvSpPr>
          <p:nvPr>
            <p:ph type="title"/>
          </p:nvPr>
        </p:nvSpPr>
        <p:spPr/>
        <p:txBody>
          <a:bodyPr/>
          <a:lstStyle/>
          <a:p>
            <a:br>
              <a:rPr lang="es-AR" altLang="es-ES" b="1" i="1"/>
            </a:br>
            <a:r>
              <a:rPr lang="es-AR" altLang="es-ES" b="1" i="1"/>
              <a:t>Utilización del modelo DS</a:t>
            </a:r>
            <a:br>
              <a:rPr lang="es-AR" altLang="es-ES" b="1" i="1"/>
            </a:br>
            <a:endParaRPr lang="es-AR" altLang="es-ES"/>
          </a:p>
        </p:txBody>
      </p:sp>
      <p:sp>
        <p:nvSpPr>
          <p:cNvPr id="3" name="2 Marcador de contenido"/>
          <p:cNvSpPr>
            <a:spLocks noGrp="1"/>
          </p:cNvSpPr>
          <p:nvPr>
            <p:ph idx="1"/>
          </p:nvPr>
        </p:nvSpPr>
        <p:spPr/>
        <p:txBody>
          <a:bodyPr/>
          <a:lstStyle/>
          <a:p>
            <a:pPr marL="0" indent="0">
              <a:buFont typeface="Wingdings" panose="05000000000000000000" pitchFamily="2" charset="2"/>
              <a:buNone/>
              <a:defRPr/>
            </a:pPr>
            <a:r>
              <a:rPr lang="es-AR" sz="2400" dirty="0"/>
              <a:t>Para hacer simulación con un modelo DS hace falta conocer:</a:t>
            </a:r>
          </a:p>
          <a:p>
            <a:pPr marL="0" indent="0">
              <a:buFont typeface="Wingdings" panose="05000000000000000000" pitchFamily="2" charset="2"/>
              <a:buNone/>
              <a:defRPr/>
            </a:pPr>
            <a:endParaRPr lang="es-AR" sz="2400" dirty="0"/>
          </a:p>
          <a:p>
            <a:pPr>
              <a:defRPr/>
            </a:pPr>
            <a:r>
              <a:rPr lang="es-AR" sz="2400" dirty="0"/>
              <a:t>La forma estructural del modelo (etapas 1 a 6)</a:t>
            </a:r>
          </a:p>
          <a:p>
            <a:pPr>
              <a:defRPr/>
            </a:pPr>
            <a:r>
              <a:rPr lang="es-AR" sz="2400" dirty="0"/>
              <a:t>Las condiciones iniciales</a:t>
            </a:r>
          </a:p>
          <a:p>
            <a:pPr>
              <a:defRPr/>
            </a:pPr>
            <a:r>
              <a:rPr lang="es-AR" sz="2400" dirty="0"/>
              <a:t>Los “escenarios” de simulación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1 Título"/>
          <p:cNvSpPr>
            <a:spLocks noGrp="1"/>
          </p:cNvSpPr>
          <p:nvPr>
            <p:ph type="title"/>
          </p:nvPr>
        </p:nvSpPr>
        <p:spPr/>
        <p:txBody>
          <a:bodyPr/>
          <a:lstStyle/>
          <a:p>
            <a:br>
              <a:rPr lang="es-AR" altLang="es-ES" b="1" i="1"/>
            </a:br>
            <a:r>
              <a:rPr lang="es-AR" altLang="es-ES" b="1" i="1"/>
              <a:t>Utilización del modelo DS</a:t>
            </a:r>
            <a:br>
              <a:rPr lang="es-AR" altLang="es-ES" b="1" i="1"/>
            </a:br>
            <a:endParaRPr lang="es-AR" altLang="es-ES"/>
          </a:p>
        </p:txBody>
      </p:sp>
      <p:sp>
        <p:nvSpPr>
          <p:cNvPr id="3" name="2 Marcador de contenido"/>
          <p:cNvSpPr>
            <a:spLocks noGrp="1"/>
          </p:cNvSpPr>
          <p:nvPr>
            <p:ph idx="1"/>
          </p:nvPr>
        </p:nvSpPr>
        <p:spPr/>
        <p:txBody>
          <a:bodyPr/>
          <a:lstStyle/>
          <a:p>
            <a:pPr marL="0" indent="0">
              <a:buFont typeface="Wingdings" panose="05000000000000000000" pitchFamily="2" charset="2"/>
              <a:buNone/>
              <a:defRPr/>
            </a:pPr>
            <a:r>
              <a:rPr lang="es-AR" sz="2400" dirty="0"/>
              <a:t>Conocer las condiciones iniciales supone saber:</a:t>
            </a:r>
          </a:p>
          <a:p>
            <a:pPr marL="0" indent="0">
              <a:buFont typeface="Wingdings" panose="05000000000000000000" pitchFamily="2" charset="2"/>
              <a:buNone/>
              <a:defRPr/>
            </a:pPr>
            <a:endParaRPr lang="es-AR" sz="2400" dirty="0"/>
          </a:p>
          <a:p>
            <a:pPr>
              <a:defRPr/>
            </a:pPr>
            <a:r>
              <a:rPr lang="es-AR" sz="2400" dirty="0"/>
              <a:t>Los valores para tiempo inicial de todos los niveles</a:t>
            </a:r>
          </a:p>
          <a:p>
            <a:pPr>
              <a:defRPr/>
            </a:pPr>
            <a:r>
              <a:rPr lang="es-AR" sz="2400" dirty="0"/>
              <a:t>Los valores de las variables predeterminadas</a:t>
            </a:r>
          </a:p>
          <a:p>
            <a:pPr>
              <a:defRPr/>
            </a:pPr>
            <a:r>
              <a:rPr lang="es-AR" sz="2400" dirty="0"/>
              <a:t>Los valores de los parámetros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s-ES_tradnl" altLang="es-ES" sz="3800"/>
              <a:t>¿</a:t>
            </a:r>
            <a:r>
              <a:rPr lang="es-ES_tradnl" altLang="es-ES" sz="3800" b="1"/>
              <a:t>Cómo surge la Dinámica de Sistemas</a:t>
            </a:r>
            <a:r>
              <a:rPr lang="es-ES_tradnl" altLang="es-ES" sz="3800"/>
              <a:t>?</a:t>
            </a:r>
          </a:p>
        </p:txBody>
      </p:sp>
      <p:sp>
        <p:nvSpPr>
          <p:cNvPr id="41987" name="Rectangle 3"/>
          <p:cNvSpPr>
            <a:spLocks noGrp="1" noChangeArrowheads="1"/>
          </p:cNvSpPr>
          <p:nvPr>
            <p:ph type="body" idx="1"/>
          </p:nvPr>
        </p:nvSpPr>
        <p:spPr>
          <a:xfrm>
            <a:off x="539750" y="2852738"/>
            <a:ext cx="7924800" cy="792162"/>
          </a:xfrm>
        </p:spPr>
        <p:txBody>
          <a:bodyPr/>
          <a:lstStyle/>
          <a:p>
            <a:pPr eaLnBrk="1" hangingPunct="1">
              <a:lnSpc>
                <a:spcPct val="80000"/>
              </a:lnSpc>
            </a:pPr>
            <a:r>
              <a:rPr lang="es-AR" altLang="es-ES" sz="2000"/>
              <a:t>En 1961, Forrester publicó su obra </a:t>
            </a:r>
            <a:r>
              <a:rPr lang="es-AR" altLang="es-ES" sz="2000" i="1"/>
              <a:t>Dinámica</a:t>
            </a:r>
            <a:r>
              <a:rPr lang="es-AR" altLang="es-ES" sz="2000"/>
              <a:t> </a:t>
            </a:r>
            <a:r>
              <a:rPr lang="es-AR" altLang="es-ES" sz="2000" i="1"/>
              <a:t>Industrial </a:t>
            </a:r>
            <a:r>
              <a:rPr lang="es-AR" altLang="es-ES" sz="2000"/>
              <a:t>que marca el comienzo de la “Técnica DS” como procedimiento de estudio y simulación del comportamiento de sistemas sociales.  </a:t>
            </a:r>
            <a:endParaRPr lang="es-ES_tradnl" altLang="es-ES" sz="2000"/>
          </a:p>
        </p:txBody>
      </p:sp>
      <p:sp>
        <p:nvSpPr>
          <p:cNvPr id="41988" name="Rectangle 4"/>
          <p:cNvSpPr>
            <a:spLocks noChangeArrowheads="1"/>
          </p:cNvSpPr>
          <p:nvPr/>
        </p:nvSpPr>
        <p:spPr bwMode="auto">
          <a:xfrm>
            <a:off x="539750" y="1484313"/>
            <a:ext cx="79248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lnSpc>
                <a:spcPct val="80000"/>
              </a:lnSpc>
            </a:pPr>
            <a:r>
              <a:rPr lang="es-AR" altLang="es-ES" sz="2000"/>
              <a:t>En la década de los cincuenta, el Ingeniero en Sistemas Jay W. Forrester recibió el encargo de la compañía norteamericana Sprague Electrics para estudiar las oscilaciones de sus ventas y establecer medidas para corregirlas.</a:t>
            </a:r>
            <a:endParaRPr lang="es-ES_tradnl" altLang="es-ES" sz="2000"/>
          </a:p>
          <a:p>
            <a:pPr lvl="1" eaLnBrk="1" hangingPunct="1">
              <a:buFont typeface="Wingdings" panose="05000000000000000000" pitchFamily="2" charset="2"/>
              <a:buChar char="Ø"/>
            </a:pPr>
            <a:endParaRPr lang="es-ES_tradnl" altLang="es-ES" sz="2000"/>
          </a:p>
        </p:txBody>
      </p:sp>
      <p:sp>
        <p:nvSpPr>
          <p:cNvPr id="6" name="Rectangle 3"/>
          <p:cNvSpPr txBox="1">
            <a:spLocks noChangeArrowheads="1"/>
          </p:cNvSpPr>
          <p:nvPr/>
        </p:nvSpPr>
        <p:spPr bwMode="auto">
          <a:xfrm>
            <a:off x="611188" y="3860800"/>
            <a:ext cx="7924800" cy="792163"/>
          </a:xfrm>
          <a:prstGeom prst="rect">
            <a:avLst/>
          </a:prstGeom>
          <a:noFill/>
          <a:ln w="9525">
            <a:noFill/>
            <a:miter lim="800000"/>
            <a:headEnd/>
            <a:tailEnd/>
          </a:ln>
        </p:spPr>
        <p:txBody>
          <a:bodyPr/>
          <a:lstStyle/>
          <a:p>
            <a:pPr marL="342900" indent="-342900" eaLnBrk="1" hangingPunct="1">
              <a:lnSpc>
                <a:spcPct val="80000"/>
              </a:lnSpc>
              <a:spcBef>
                <a:spcPct val="20000"/>
              </a:spcBef>
              <a:buClr>
                <a:schemeClr val="hlink"/>
              </a:buClr>
              <a:buSzPct val="80000"/>
              <a:buFont typeface="Wingdings" pitchFamily="2" charset="2"/>
              <a:buChar char="l"/>
              <a:defRPr/>
            </a:pPr>
            <a:r>
              <a:rPr lang="es-AR" sz="2000" dirty="0">
                <a:latin typeface="+mn-lt"/>
                <a:cs typeface="+mn-cs"/>
              </a:rPr>
              <a:t>En 1967 se publica la obra </a:t>
            </a:r>
            <a:r>
              <a:rPr lang="es-AR" sz="2000" i="1" dirty="0">
                <a:latin typeface="+mn-lt"/>
                <a:cs typeface="+mn-cs"/>
              </a:rPr>
              <a:t>Dinámica Urbana</a:t>
            </a:r>
            <a:r>
              <a:rPr lang="es-AR" sz="2000" dirty="0">
                <a:latin typeface="+mn-lt"/>
                <a:cs typeface="+mn-cs"/>
              </a:rPr>
              <a:t>, en la que se muestra como el “Modelado DS” es aplicable a sistemas de ciudades.</a:t>
            </a:r>
          </a:p>
        </p:txBody>
      </p:sp>
      <p:sp>
        <p:nvSpPr>
          <p:cNvPr id="7" name="Rectangle 3"/>
          <p:cNvSpPr txBox="1">
            <a:spLocks noChangeArrowheads="1"/>
          </p:cNvSpPr>
          <p:nvPr/>
        </p:nvSpPr>
        <p:spPr bwMode="auto">
          <a:xfrm>
            <a:off x="684213" y="5013325"/>
            <a:ext cx="7924800" cy="792163"/>
          </a:xfrm>
          <a:prstGeom prst="rect">
            <a:avLst/>
          </a:prstGeom>
          <a:noFill/>
          <a:ln w="9525">
            <a:noFill/>
            <a:miter lim="800000"/>
            <a:headEnd/>
            <a:tailEnd/>
          </a:ln>
        </p:spPr>
        <p:txBody>
          <a:bodyPr/>
          <a:lstStyle/>
          <a:p>
            <a:pPr marL="342900" indent="-342900" eaLnBrk="1" hangingPunct="1">
              <a:lnSpc>
                <a:spcPct val="80000"/>
              </a:lnSpc>
              <a:spcBef>
                <a:spcPct val="20000"/>
              </a:spcBef>
              <a:buClr>
                <a:schemeClr val="hlink"/>
              </a:buClr>
              <a:buSzPct val="80000"/>
              <a:buFont typeface="Wingdings" pitchFamily="2" charset="2"/>
              <a:buChar char="l"/>
              <a:defRPr/>
            </a:pPr>
            <a:r>
              <a:rPr lang="es-AR" sz="2000" dirty="0">
                <a:latin typeface="Arial" charset="0"/>
                <a:cs typeface="Arial" charset="0"/>
              </a:rPr>
              <a:t>En 1970 aparece </a:t>
            </a:r>
            <a:r>
              <a:rPr lang="es-AR" sz="2000" i="1" dirty="0">
                <a:latin typeface="Arial" charset="0"/>
                <a:cs typeface="Arial" charset="0"/>
              </a:rPr>
              <a:t>El Modelo del Mundo,</a:t>
            </a:r>
            <a:r>
              <a:rPr lang="es-AR" sz="2000" dirty="0">
                <a:latin typeface="Arial" charset="0"/>
                <a:cs typeface="Arial" charset="0"/>
              </a:rPr>
              <a:t> trabajo que sirvió de base para que </a:t>
            </a:r>
            <a:r>
              <a:rPr lang="es-AR" sz="2000" dirty="0" err="1">
                <a:latin typeface="Arial" charset="0"/>
                <a:cs typeface="Arial" charset="0"/>
              </a:rPr>
              <a:t>Meadows</a:t>
            </a:r>
            <a:r>
              <a:rPr lang="es-AR" sz="2000" dirty="0">
                <a:latin typeface="Arial" charset="0"/>
                <a:cs typeface="Arial" charset="0"/>
              </a:rPr>
              <a:t> y </a:t>
            </a:r>
            <a:r>
              <a:rPr lang="es-AR" sz="2000" dirty="0" err="1">
                <a:latin typeface="Arial" charset="0"/>
                <a:cs typeface="Arial" charset="0"/>
              </a:rPr>
              <a:t>Meadows</a:t>
            </a:r>
            <a:r>
              <a:rPr lang="es-AR" sz="2000" dirty="0">
                <a:latin typeface="Arial" charset="0"/>
                <a:cs typeface="Arial" charset="0"/>
              </a:rPr>
              <a:t> realizasen el 1° Informe del Club de Roma con el nombre de “Los Límites del Crecimiento”. </a:t>
            </a:r>
            <a:endParaRPr lang="es-AR" sz="2000" dirty="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ppt_x"/>
                                          </p:val>
                                        </p:tav>
                                        <p:tav tm="100000">
                                          <p:val>
                                            <p:strVal val="#ppt_x"/>
                                          </p:val>
                                        </p:tav>
                                      </p:tavLst>
                                    </p:anim>
                                    <p:anim calcmode="lin" valueType="num">
                                      <p:cBhvr additive="base">
                                        <p:cTn id="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0" end="0"/>
                                            </p:txEl>
                                          </p:spTgt>
                                        </p:tgtEl>
                                        <p:attrNameLst>
                                          <p:attrName>style.visibility</p:attrName>
                                        </p:attrNameLst>
                                      </p:cBhvr>
                                      <p:to>
                                        <p:strVal val="visible"/>
                                      </p:to>
                                    </p:set>
                                    <p:anim calcmode="lin" valueType="num">
                                      <p:cBhvr additive="base">
                                        <p:cTn id="13"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1988" grpId="0"/>
      <p:bldP spid="6" grpId="0" build="p"/>
      <p:bldP spid="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1 Título"/>
          <p:cNvSpPr>
            <a:spLocks noGrp="1"/>
          </p:cNvSpPr>
          <p:nvPr>
            <p:ph type="title"/>
          </p:nvPr>
        </p:nvSpPr>
        <p:spPr/>
        <p:txBody>
          <a:bodyPr/>
          <a:lstStyle/>
          <a:p>
            <a:br>
              <a:rPr lang="es-AR" altLang="es-ES" b="1" i="1"/>
            </a:br>
            <a:r>
              <a:rPr lang="es-AR" altLang="es-ES" b="1" i="1"/>
              <a:t>Utilización del modelo DS</a:t>
            </a:r>
            <a:br>
              <a:rPr lang="es-AR" altLang="es-ES" b="1" i="1"/>
            </a:br>
            <a:endParaRPr lang="es-AR" altLang="es-ES"/>
          </a:p>
        </p:txBody>
      </p:sp>
      <p:sp>
        <p:nvSpPr>
          <p:cNvPr id="3" name="2 Marcador de contenido"/>
          <p:cNvSpPr>
            <a:spLocks noGrp="1"/>
          </p:cNvSpPr>
          <p:nvPr>
            <p:ph idx="1"/>
          </p:nvPr>
        </p:nvSpPr>
        <p:spPr/>
        <p:txBody>
          <a:bodyPr/>
          <a:lstStyle/>
          <a:p>
            <a:pPr marL="0" indent="0">
              <a:buFont typeface="Wingdings" panose="05000000000000000000" pitchFamily="2" charset="2"/>
              <a:buNone/>
              <a:defRPr/>
            </a:pPr>
            <a:r>
              <a:rPr lang="es-AR" sz="2400" dirty="0"/>
              <a:t>Establecer un escenario de simulación supone determinar valores coherentes desde </a:t>
            </a:r>
            <a:r>
              <a:rPr lang="es-AR" sz="2400" i="1" dirty="0"/>
              <a:t>tiempo = tiempo inicial</a:t>
            </a:r>
            <a:r>
              <a:rPr lang="es-AR" sz="2400" dirty="0"/>
              <a:t> hasta </a:t>
            </a:r>
            <a:r>
              <a:rPr lang="es-AR" sz="2400" i="1" dirty="0"/>
              <a:t>tiempo = tiempo final </a:t>
            </a:r>
            <a:r>
              <a:rPr lang="es-AR" sz="2400" dirty="0"/>
              <a:t>de las siguientes magnitudes:</a:t>
            </a:r>
          </a:p>
          <a:p>
            <a:pPr>
              <a:defRPr/>
            </a:pPr>
            <a:r>
              <a:rPr lang="es-AR" sz="2400" dirty="0"/>
              <a:t>Todas las variables exógenas ligadas al tiempo</a:t>
            </a:r>
          </a:p>
          <a:p>
            <a:pPr>
              <a:defRPr/>
            </a:pPr>
            <a:r>
              <a:rPr lang="es-AR" sz="2400" dirty="0"/>
              <a:t>Valores fijos de aquellos parámetros que se consideren constantes </a:t>
            </a:r>
            <a:r>
              <a:rPr lang="es-AR" sz="2400" dirty="0" err="1"/>
              <a:t>simulables</a:t>
            </a:r>
            <a:endParaRPr lang="es-AR" sz="2400" dirty="0"/>
          </a:p>
          <a:p>
            <a:pPr marL="0" indent="0">
              <a:buFont typeface="Wingdings" panose="05000000000000000000" pitchFamily="2" charset="2"/>
              <a:buNone/>
              <a:defRPr/>
            </a:pPr>
            <a:r>
              <a:rPr lang="es-AR" sz="2000" dirty="0"/>
              <a:t>A veces se denomina </a:t>
            </a:r>
            <a:r>
              <a:rPr lang="es-AR" sz="2000" b="1" i="1" dirty="0"/>
              <a:t>escenario</a:t>
            </a:r>
            <a:r>
              <a:rPr lang="es-AR" sz="2000" dirty="0"/>
              <a:t> al conjunto de </a:t>
            </a:r>
            <a:r>
              <a:rPr lang="es-AR" sz="2000" b="1" dirty="0"/>
              <a:t>condiciones iniciales </a:t>
            </a:r>
            <a:r>
              <a:rPr lang="es-AR" sz="2000" dirty="0"/>
              <a:t>y </a:t>
            </a:r>
            <a:r>
              <a:rPr lang="es-AR" sz="2000" b="1" dirty="0"/>
              <a:t>valores</a:t>
            </a:r>
            <a:r>
              <a:rPr lang="es-AR" sz="2000" dirty="0"/>
              <a:t> de lo que aquí se ha denominado “escenario”. La razón de proponer que se distingan condiciones iniciales y escenario de simulación radica en que aquellas son invariantes y se deberían conocer objetivamente, en tanto que estos son múltiples y se establecen subjetivamente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1 Título"/>
          <p:cNvSpPr>
            <a:spLocks noGrp="1"/>
          </p:cNvSpPr>
          <p:nvPr>
            <p:ph type="title"/>
          </p:nvPr>
        </p:nvSpPr>
        <p:spPr/>
        <p:txBody>
          <a:bodyPr/>
          <a:lstStyle/>
          <a:p>
            <a:endParaRPr lang="es-AR" altLang="es-ES"/>
          </a:p>
        </p:txBody>
      </p:sp>
      <p:sp>
        <p:nvSpPr>
          <p:cNvPr id="84995" name="2 Marcador de contenido"/>
          <p:cNvSpPr>
            <a:spLocks noGrp="1"/>
          </p:cNvSpPr>
          <p:nvPr>
            <p:ph idx="1"/>
          </p:nvPr>
        </p:nvSpPr>
        <p:spPr>
          <a:xfrm>
            <a:off x="609600" y="1600200"/>
            <a:ext cx="7924800" cy="1757363"/>
          </a:xfrm>
        </p:spPr>
        <p:txBody>
          <a:bodyPr/>
          <a:lstStyle/>
          <a:p>
            <a:r>
              <a:rPr lang="es-AR" altLang="es-ES" sz="2400"/>
              <a:t>Se denomina </a:t>
            </a:r>
            <a:r>
              <a:rPr lang="es-AR" altLang="es-ES" sz="2400" i="1"/>
              <a:t>imagen del sistema </a:t>
            </a:r>
            <a:r>
              <a:rPr lang="es-AR" altLang="es-ES" sz="2400"/>
              <a:t>al conjunto de valores de las variables endógenas en el horizonte final asociado a cada conjunto de condiciones iniciales (fijas) y escenarios de simulación.</a:t>
            </a:r>
          </a:p>
          <a:p>
            <a:endParaRPr lang="es-AR" altLang="es-ES" sz="2400"/>
          </a:p>
        </p:txBody>
      </p:sp>
      <p:grpSp>
        <p:nvGrpSpPr>
          <p:cNvPr id="84997" name="Group 2"/>
          <p:cNvGrpSpPr>
            <a:grpSpLocks/>
          </p:cNvGrpSpPr>
          <p:nvPr/>
        </p:nvGrpSpPr>
        <p:grpSpPr bwMode="auto">
          <a:xfrm>
            <a:off x="1317625" y="3273425"/>
            <a:ext cx="6854825" cy="2171700"/>
            <a:chOff x="1404" y="11304"/>
            <a:chExt cx="7020" cy="2400"/>
          </a:xfrm>
        </p:grpSpPr>
        <p:sp>
          <p:nvSpPr>
            <p:cNvPr id="84998" name="Text Box 3"/>
            <p:cNvSpPr txBox="1">
              <a:spLocks noChangeArrowheads="1"/>
            </p:cNvSpPr>
            <p:nvPr/>
          </p:nvSpPr>
          <p:spPr bwMode="auto">
            <a:xfrm>
              <a:off x="1404" y="11508"/>
              <a:ext cx="18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800" i="1">
                  <a:latin typeface="Calibri" panose="020F0502020204030204" pitchFamily="34" charset="0"/>
                </a:rPr>
                <a:t>HORIZONTE</a:t>
              </a:r>
              <a:endParaRPr lang="es-AR" altLang="es-ES" sz="1800"/>
            </a:p>
          </p:txBody>
        </p:sp>
        <p:sp>
          <p:nvSpPr>
            <p:cNvPr id="84999" name="Text Box 4"/>
            <p:cNvSpPr txBox="1">
              <a:spLocks noChangeArrowheads="1"/>
            </p:cNvSpPr>
            <p:nvPr/>
          </p:nvSpPr>
          <p:spPr bwMode="auto">
            <a:xfrm>
              <a:off x="1404" y="12840"/>
              <a:ext cx="180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800" i="1">
                  <a:latin typeface="Calibri" panose="020F0502020204030204" pitchFamily="34" charset="0"/>
                </a:rPr>
                <a:t>HORIZONTE</a:t>
              </a:r>
              <a:endParaRPr lang="es-AR" altLang="es-ES" sz="1800" i="1">
                <a:latin typeface="Times New Roman" panose="02020603050405020304" pitchFamily="18" charset="0"/>
              </a:endParaRPr>
            </a:p>
            <a:p>
              <a:pPr algn="ctr" eaLnBrk="1" hangingPunct="1">
                <a:spcBef>
                  <a:spcPct val="0"/>
                </a:spcBef>
                <a:buClrTx/>
                <a:buSzTx/>
                <a:buFontTx/>
                <a:buNone/>
              </a:pPr>
              <a:r>
                <a:rPr lang="es-AR" altLang="es-ES" sz="1800" i="1">
                  <a:latin typeface="Calibri" panose="020F0502020204030204" pitchFamily="34" charset="0"/>
                </a:rPr>
                <a:t>FINAL</a:t>
              </a:r>
              <a:endParaRPr lang="es-AR" altLang="es-ES" sz="1800"/>
            </a:p>
          </p:txBody>
        </p:sp>
        <p:sp>
          <p:nvSpPr>
            <p:cNvPr id="85000" name="AutoShape 5"/>
            <p:cNvSpPr>
              <a:spLocks noChangeArrowheads="1"/>
            </p:cNvSpPr>
            <p:nvPr/>
          </p:nvSpPr>
          <p:spPr bwMode="auto">
            <a:xfrm>
              <a:off x="2015" y="12085"/>
              <a:ext cx="445" cy="611"/>
            </a:xfrm>
            <a:prstGeom prst="downArrow">
              <a:avLst>
                <a:gd name="adj1" fmla="val 50000"/>
                <a:gd name="adj2" fmla="val 34459"/>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eaVert"/>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800"/>
            </a:p>
          </p:txBody>
        </p:sp>
        <p:sp>
          <p:nvSpPr>
            <p:cNvPr id="85001" name="AutoShape 6"/>
            <p:cNvSpPr>
              <a:spLocks noChangeArrowheads="1"/>
            </p:cNvSpPr>
            <p:nvPr/>
          </p:nvSpPr>
          <p:spPr bwMode="auto">
            <a:xfrm>
              <a:off x="3420" y="11508"/>
              <a:ext cx="600" cy="300"/>
            </a:xfrm>
            <a:prstGeom prst="rightArrow">
              <a:avLst>
                <a:gd name="adj1" fmla="val 50000"/>
                <a:gd name="adj2" fmla="val 50000"/>
              </a:avLst>
            </a:prstGeom>
            <a:solidFill>
              <a:srgbClr val="FFFFFF"/>
            </a:solidFill>
            <a:ln w="31750">
              <a:solidFill>
                <a:srgbClr val="9BBB59"/>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800"/>
            </a:p>
          </p:txBody>
        </p:sp>
        <p:sp>
          <p:nvSpPr>
            <p:cNvPr id="85002" name="AutoShape 7"/>
            <p:cNvSpPr>
              <a:spLocks noChangeArrowheads="1"/>
            </p:cNvSpPr>
            <p:nvPr/>
          </p:nvSpPr>
          <p:spPr bwMode="auto">
            <a:xfrm>
              <a:off x="3420" y="13032"/>
              <a:ext cx="600" cy="300"/>
            </a:xfrm>
            <a:prstGeom prst="rightArrow">
              <a:avLst>
                <a:gd name="adj1" fmla="val 50000"/>
                <a:gd name="adj2" fmla="val 50000"/>
              </a:avLst>
            </a:prstGeom>
            <a:solidFill>
              <a:srgbClr val="FFFFFF"/>
            </a:solidFill>
            <a:ln w="31750">
              <a:solidFill>
                <a:srgbClr val="9BBB59"/>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endParaRPr lang="es-AR" altLang="es-ES" sz="1800"/>
            </a:p>
          </p:txBody>
        </p:sp>
        <p:sp>
          <p:nvSpPr>
            <p:cNvPr id="85003" name="Text Box 8"/>
            <p:cNvSpPr txBox="1">
              <a:spLocks noChangeArrowheads="1"/>
            </p:cNvSpPr>
            <p:nvPr/>
          </p:nvSpPr>
          <p:spPr bwMode="auto">
            <a:xfrm>
              <a:off x="4164" y="11412"/>
              <a:ext cx="2004" cy="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800" i="1">
                  <a:latin typeface="Calibri" panose="020F0502020204030204" pitchFamily="34" charset="0"/>
                </a:rPr>
                <a:t>MODELO</a:t>
              </a:r>
            </a:p>
            <a:p>
              <a:pPr algn="ctr" eaLnBrk="1" hangingPunct="1">
                <a:spcBef>
                  <a:spcPct val="0"/>
                </a:spcBef>
                <a:buClrTx/>
                <a:buSzTx/>
                <a:buFontTx/>
                <a:buNone/>
              </a:pPr>
              <a:r>
                <a:rPr lang="es-AR" altLang="es-ES" sz="1800" i="1">
                  <a:latin typeface="Calibri" panose="020F0502020204030204" pitchFamily="34" charset="0"/>
                </a:rPr>
                <a:t>+</a:t>
              </a:r>
            </a:p>
            <a:p>
              <a:pPr algn="ctr" eaLnBrk="1" hangingPunct="1">
                <a:spcBef>
                  <a:spcPct val="0"/>
                </a:spcBef>
                <a:buClrTx/>
                <a:buSzTx/>
                <a:buFontTx/>
                <a:buNone/>
              </a:pPr>
              <a:r>
                <a:rPr lang="es-AR" altLang="es-ES" sz="1800" i="1">
                  <a:latin typeface="Calibri" panose="020F0502020204030204" pitchFamily="34" charset="0"/>
                </a:rPr>
                <a:t>CONDICIONES INICIALES</a:t>
              </a:r>
            </a:p>
            <a:p>
              <a:pPr algn="ctr" eaLnBrk="1" hangingPunct="1">
                <a:spcBef>
                  <a:spcPct val="0"/>
                </a:spcBef>
                <a:buClrTx/>
                <a:buSzTx/>
                <a:buFontTx/>
                <a:buNone/>
              </a:pPr>
              <a:r>
                <a:rPr lang="es-AR" altLang="es-ES" sz="1800" i="1">
                  <a:latin typeface="Calibri" panose="020F0502020204030204" pitchFamily="34" charset="0"/>
                </a:rPr>
                <a:t>+</a:t>
              </a:r>
            </a:p>
            <a:p>
              <a:pPr algn="ctr" eaLnBrk="1" hangingPunct="1">
                <a:spcBef>
                  <a:spcPct val="0"/>
                </a:spcBef>
                <a:buClrTx/>
                <a:buSzTx/>
                <a:buFontTx/>
                <a:buNone/>
              </a:pPr>
              <a:r>
                <a:rPr lang="es-AR" altLang="es-ES" sz="1800" i="1">
                  <a:latin typeface="Calibri" panose="020F0502020204030204" pitchFamily="34" charset="0"/>
                </a:rPr>
                <a:t>ESCENARIO DE SIMULACIÓN</a:t>
              </a:r>
              <a:endParaRPr lang="es-AR" altLang="es-ES" sz="1800"/>
            </a:p>
          </p:txBody>
        </p:sp>
        <p:sp>
          <p:nvSpPr>
            <p:cNvPr id="85004" name="Text Box 9"/>
            <p:cNvSpPr txBox="1">
              <a:spLocks noChangeArrowheads="1"/>
            </p:cNvSpPr>
            <p:nvPr/>
          </p:nvSpPr>
          <p:spPr bwMode="auto">
            <a:xfrm>
              <a:off x="6624" y="11304"/>
              <a:ext cx="1800"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800" i="1">
                  <a:latin typeface="Calibri" panose="020F0502020204030204" pitchFamily="34" charset="0"/>
                </a:rPr>
                <a:t>IMAGEN ACTUAL</a:t>
              </a:r>
              <a:endParaRPr lang="es-AR" altLang="es-ES" sz="1800"/>
            </a:p>
          </p:txBody>
        </p:sp>
        <p:sp>
          <p:nvSpPr>
            <p:cNvPr id="85005" name="Text Box 10"/>
            <p:cNvSpPr txBox="1">
              <a:spLocks noChangeArrowheads="1"/>
            </p:cNvSpPr>
            <p:nvPr/>
          </p:nvSpPr>
          <p:spPr bwMode="auto">
            <a:xfrm>
              <a:off x="6624" y="12840"/>
              <a:ext cx="180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ctr" eaLnBrk="1" hangingPunct="1">
                <a:spcBef>
                  <a:spcPct val="0"/>
                </a:spcBef>
                <a:buClrTx/>
                <a:buSzTx/>
                <a:buFontTx/>
                <a:buNone/>
              </a:pPr>
              <a:r>
                <a:rPr lang="es-AR" altLang="es-ES" sz="1800" b="1" i="1">
                  <a:latin typeface="Calibri" panose="020F0502020204030204" pitchFamily="34" charset="0"/>
                </a:rPr>
                <a:t>IMAGEN SIMULADA</a:t>
              </a:r>
              <a:endParaRPr lang="es-AR" altLang="es-ES" sz="1800"/>
            </a:p>
          </p:txBody>
        </p:sp>
        <p:grpSp>
          <p:nvGrpSpPr>
            <p:cNvPr id="85006" name="Group 11"/>
            <p:cNvGrpSpPr>
              <a:grpSpLocks/>
            </p:cNvGrpSpPr>
            <p:nvPr/>
          </p:nvGrpSpPr>
          <p:grpSpPr bwMode="auto">
            <a:xfrm>
              <a:off x="6324" y="11508"/>
              <a:ext cx="300" cy="132"/>
              <a:chOff x="6324" y="11508"/>
              <a:chExt cx="300" cy="132"/>
            </a:xfrm>
          </p:grpSpPr>
          <p:cxnSp>
            <p:nvCxnSpPr>
              <p:cNvPr id="85010" name="AutoShape 12"/>
              <p:cNvCxnSpPr>
                <a:cxnSpLocks noChangeShapeType="1"/>
              </p:cNvCxnSpPr>
              <p:nvPr/>
            </p:nvCxnSpPr>
            <p:spPr bwMode="auto">
              <a:xfrm>
                <a:off x="6324" y="11508"/>
                <a:ext cx="300" cy="0"/>
              </a:xfrm>
              <a:prstGeom prst="straightConnector1">
                <a:avLst/>
              </a:prstGeom>
              <a:noFill/>
              <a:ln w="12700">
                <a:solidFill>
                  <a:srgbClr val="76923C"/>
                </a:solidFill>
                <a:round/>
                <a:headEnd/>
                <a:tailEnd/>
              </a:ln>
              <a:extLst>
                <a:ext uri="{909E8E84-426E-40DD-AFC4-6F175D3DCCD1}">
                  <a14:hiddenFill xmlns:a14="http://schemas.microsoft.com/office/drawing/2010/main">
                    <a:noFill/>
                  </a14:hiddenFill>
                </a:ext>
              </a:extLst>
            </p:spPr>
          </p:cxnSp>
          <p:cxnSp>
            <p:nvCxnSpPr>
              <p:cNvPr id="85011" name="AutoShape 13"/>
              <p:cNvCxnSpPr>
                <a:cxnSpLocks noChangeShapeType="1"/>
              </p:cNvCxnSpPr>
              <p:nvPr/>
            </p:nvCxnSpPr>
            <p:spPr bwMode="auto">
              <a:xfrm>
                <a:off x="6324" y="11640"/>
                <a:ext cx="300" cy="0"/>
              </a:xfrm>
              <a:prstGeom prst="straightConnector1">
                <a:avLst/>
              </a:prstGeom>
              <a:noFill/>
              <a:ln w="12700">
                <a:solidFill>
                  <a:srgbClr val="76923C"/>
                </a:solidFill>
                <a:round/>
                <a:headEnd/>
                <a:tailEnd/>
              </a:ln>
              <a:extLst>
                <a:ext uri="{909E8E84-426E-40DD-AFC4-6F175D3DCCD1}">
                  <a14:hiddenFill xmlns:a14="http://schemas.microsoft.com/office/drawing/2010/main">
                    <a:noFill/>
                  </a14:hiddenFill>
                </a:ext>
              </a:extLst>
            </p:spPr>
          </p:cxnSp>
        </p:grpSp>
        <p:grpSp>
          <p:nvGrpSpPr>
            <p:cNvPr id="85007" name="Group 14"/>
            <p:cNvGrpSpPr>
              <a:grpSpLocks/>
            </p:cNvGrpSpPr>
            <p:nvPr/>
          </p:nvGrpSpPr>
          <p:grpSpPr bwMode="auto">
            <a:xfrm>
              <a:off x="6324" y="13032"/>
              <a:ext cx="300" cy="132"/>
              <a:chOff x="6324" y="11508"/>
              <a:chExt cx="300" cy="132"/>
            </a:xfrm>
          </p:grpSpPr>
          <p:cxnSp>
            <p:nvCxnSpPr>
              <p:cNvPr id="85008" name="AutoShape 15"/>
              <p:cNvCxnSpPr>
                <a:cxnSpLocks noChangeShapeType="1"/>
              </p:cNvCxnSpPr>
              <p:nvPr/>
            </p:nvCxnSpPr>
            <p:spPr bwMode="auto">
              <a:xfrm>
                <a:off x="6324" y="11508"/>
                <a:ext cx="300" cy="0"/>
              </a:xfrm>
              <a:prstGeom prst="straightConnector1">
                <a:avLst/>
              </a:prstGeom>
              <a:noFill/>
              <a:ln w="12700">
                <a:solidFill>
                  <a:srgbClr val="76923C"/>
                </a:solidFill>
                <a:round/>
                <a:headEnd/>
                <a:tailEnd/>
              </a:ln>
              <a:extLst>
                <a:ext uri="{909E8E84-426E-40DD-AFC4-6F175D3DCCD1}">
                  <a14:hiddenFill xmlns:a14="http://schemas.microsoft.com/office/drawing/2010/main">
                    <a:noFill/>
                  </a14:hiddenFill>
                </a:ext>
              </a:extLst>
            </p:spPr>
          </p:cxnSp>
          <p:cxnSp>
            <p:nvCxnSpPr>
              <p:cNvPr id="85009" name="AutoShape 16"/>
              <p:cNvCxnSpPr>
                <a:cxnSpLocks noChangeShapeType="1"/>
              </p:cNvCxnSpPr>
              <p:nvPr/>
            </p:nvCxnSpPr>
            <p:spPr bwMode="auto">
              <a:xfrm>
                <a:off x="6324" y="11640"/>
                <a:ext cx="300" cy="0"/>
              </a:xfrm>
              <a:prstGeom prst="straightConnector1">
                <a:avLst/>
              </a:prstGeom>
              <a:noFill/>
              <a:ln w="12700">
                <a:solidFill>
                  <a:srgbClr val="76923C"/>
                </a:solidFill>
                <a:round/>
                <a:headEnd/>
                <a:tailEnd/>
              </a:ln>
              <a:extLst>
                <a:ext uri="{909E8E84-426E-40DD-AFC4-6F175D3DCCD1}">
                  <a14:hiddenFill xmlns:a14="http://schemas.microsoft.com/office/drawing/2010/main">
                    <a:noFill/>
                  </a14:hiddenFill>
                </a:ext>
              </a:extLst>
            </p:spPr>
          </p:cxnSp>
        </p:gr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1 Título"/>
          <p:cNvSpPr>
            <a:spLocks noGrp="1"/>
          </p:cNvSpPr>
          <p:nvPr>
            <p:ph type="title"/>
          </p:nvPr>
        </p:nvSpPr>
        <p:spPr/>
        <p:txBody>
          <a:bodyPr/>
          <a:lstStyle/>
          <a:p>
            <a:r>
              <a:rPr lang="es-AR" altLang="es-ES" b="1"/>
              <a:t>A modo de síntesis</a:t>
            </a:r>
          </a:p>
        </p:txBody>
      </p:sp>
      <p:sp>
        <p:nvSpPr>
          <p:cNvPr id="86019" name="2 Marcador de contenido"/>
          <p:cNvSpPr>
            <a:spLocks noGrp="1"/>
          </p:cNvSpPr>
          <p:nvPr>
            <p:ph idx="1"/>
          </p:nvPr>
        </p:nvSpPr>
        <p:spPr>
          <a:xfrm>
            <a:off x="609600" y="1428750"/>
            <a:ext cx="7924800" cy="4757738"/>
          </a:xfrm>
        </p:spPr>
        <p:txBody>
          <a:bodyPr/>
          <a:lstStyle/>
          <a:p>
            <a:pPr>
              <a:buFont typeface="Wingdings" panose="05000000000000000000" pitchFamily="2" charset="2"/>
              <a:buNone/>
            </a:pPr>
            <a:r>
              <a:rPr lang="es-AR" altLang="es-ES"/>
              <a:t>   </a:t>
            </a:r>
            <a:r>
              <a:rPr lang="es-AR" altLang="es-ES" sz="2000" b="1"/>
              <a:t>La DS es aplicable a cualquier clase de sistemas, siempre que tenga las siguientes </a:t>
            </a:r>
            <a:r>
              <a:rPr lang="es-AR" altLang="es-ES" sz="2000" b="1" i="1"/>
              <a:t>características</a:t>
            </a:r>
            <a:r>
              <a:rPr lang="es-AR" altLang="es-ES" sz="2000" b="1"/>
              <a:t>:</a:t>
            </a:r>
          </a:p>
          <a:p>
            <a:r>
              <a:rPr lang="es-AR" altLang="es-ES" sz="2000"/>
              <a:t>Sean complejos y poco definidos, donde intervienen las decisiones del ser humano guiadas por la lógica.</a:t>
            </a:r>
          </a:p>
          <a:p>
            <a:r>
              <a:rPr lang="es-AR" altLang="es-ES" sz="2000"/>
              <a:t>Se puedan representar por medio de modelos de gestión que permitan enriquecer el conocimiento del mundo real, comprobándose la consistencia de hipótesis y la efectividad de distintas políticas.</a:t>
            </a:r>
          </a:p>
          <a:p>
            <a:r>
              <a:rPr lang="es-AR" altLang="es-ES" sz="2000"/>
              <a:t>Sean dinámicos y precisen un enfoque a largo plazo, para observar todos los aspectos significativos de su evolución. </a:t>
            </a:r>
          </a:p>
          <a:p>
            <a:r>
              <a:rPr lang="es-AR" altLang="es-ES" sz="2000"/>
              <a:t>Existan retardos en la transmisión de los flujos </a:t>
            </a:r>
          </a:p>
          <a:p>
            <a:r>
              <a:rPr lang="es-AR" altLang="es-ES" sz="2000"/>
              <a:t>Existan Bucles de realimentación</a:t>
            </a:r>
          </a:p>
          <a:p>
            <a:endParaRPr lang="es-AR" altLang="es-E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1 Título"/>
          <p:cNvSpPr>
            <a:spLocks noGrp="1"/>
          </p:cNvSpPr>
          <p:nvPr>
            <p:ph type="title"/>
          </p:nvPr>
        </p:nvSpPr>
        <p:spPr/>
        <p:txBody>
          <a:bodyPr/>
          <a:lstStyle/>
          <a:p>
            <a:r>
              <a:rPr lang="es-AR" altLang="es-ES" b="1"/>
              <a:t>Bibliografía</a:t>
            </a:r>
          </a:p>
        </p:txBody>
      </p:sp>
      <p:sp>
        <p:nvSpPr>
          <p:cNvPr id="78851" name="2 Marcador de contenido"/>
          <p:cNvSpPr>
            <a:spLocks noGrp="1"/>
          </p:cNvSpPr>
          <p:nvPr>
            <p:ph idx="1"/>
          </p:nvPr>
        </p:nvSpPr>
        <p:spPr>
          <a:xfrm>
            <a:off x="609600" y="1428750"/>
            <a:ext cx="7924800" cy="4757738"/>
          </a:xfrm>
        </p:spPr>
        <p:txBody>
          <a:bodyPr/>
          <a:lstStyle/>
          <a:p>
            <a:pPr>
              <a:buClr>
                <a:schemeClr val="accent2">
                  <a:lumMod val="75000"/>
                </a:schemeClr>
              </a:buClr>
              <a:buFont typeface="Wingdings" panose="05000000000000000000" pitchFamily="2" charset="2"/>
              <a:buChar char="Ø"/>
              <a:defRPr/>
            </a:pPr>
            <a:r>
              <a:rPr lang="es-AR" altLang="es-ES" sz="2000" i="1" dirty="0"/>
              <a:t>   </a:t>
            </a:r>
            <a:r>
              <a:rPr lang="es-ES" altLang="es-ES" sz="2000" i="1" dirty="0"/>
              <a:t>Teoría y Ejercicios Prácticos de Dinámica de Sistemas. 2da </a:t>
            </a:r>
            <a:r>
              <a:rPr lang="es-ES" altLang="es-ES" sz="2000" i="1" dirty="0" err="1"/>
              <a:t>Edic</a:t>
            </a:r>
            <a:r>
              <a:rPr lang="es-ES" altLang="es-ES" sz="2000" i="1" dirty="0"/>
              <a:t>  Juan M. García. España</a:t>
            </a:r>
            <a:r>
              <a:rPr lang="es-ES" altLang="es-ES" sz="2000" dirty="0"/>
              <a:t>, 2006. </a:t>
            </a:r>
            <a:endParaRPr lang="es-AR" altLang="es-ES" sz="2000" dirty="0"/>
          </a:p>
          <a:p>
            <a:pPr>
              <a:spcBef>
                <a:spcPts val="1200"/>
              </a:spcBef>
              <a:buClr>
                <a:schemeClr val="accent2">
                  <a:lumMod val="75000"/>
                </a:schemeClr>
              </a:buClr>
              <a:buFont typeface="Wingdings" panose="05000000000000000000" pitchFamily="2" charset="2"/>
              <a:buChar char="Ø"/>
              <a:defRPr/>
            </a:pPr>
            <a:r>
              <a:rPr lang="es-ES" altLang="es-ES" sz="2000" i="1" dirty="0"/>
              <a:t>Dinámica de Sistemas. Ejercicios. 3ra</a:t>
            </a:r>
            <a:r>
              <a:rPr lang="es-ES" altLang="es-ES" sz="2000" dirty="0"/>
              <a:t> </a:t>
            </a:r>
            <a:r>
              <a:rPr lang="es-ES" altLang="es-ES" sz="2000" dirty="0" err="1"/>
              <a:t>Edic</a:t>
            </a:r>
            <a:r>
              <a:rPr lang="es-ES" altLang="es-ES" sz="2000" dirty="0"/>
              <a:t>. ampliada y revisada. Juan M. García. España, 2012. </a:t>
            </a:r>
            <a:endParaRPr lang="es-AR" altLang="es-ES" sz="2000" dirty="0"/>
          </a:p>
          <a:p>
            <a:pPr>
              <a:spcBef>
                <a:spcPts val="1200"/>
              </a:spcBef>
              <a:buClr>
                <a:schemeClr val="accent2">
                  <a:lumMod val="75000"/>
                </a:schemeClr>
              </a:buClr>
              <a:buFont typeface="Wingdings" panose="05000000000000000000" pitchFamily="2" charset="2"/>
              <a:buChar char="Ø"/>
              <a:defRPr/>
            </a:pPr>
            <a:r>
              <a:rPr lang="es-ES" altLang="es-ES" sz="2000" i="1" dirty="0"/>
              <a:t>Dinámica de Sistemas. </a:t>
            </a:r>
            <a:r>
              <a:rPr lang="es-ES" altLang="es-ES" sz="2000" dirty="0"/>
              <a:t>Javier </a:t>
            </a:r>
            <a:r>
              <a:rPr lang="es-ES" altLang="es-ES" sz="2000" dirty="0" err="1"/>
              <a:t>Aracil</a:t>
            </a:r>
            <a:r>
              <a:rPr lang="es-ES" altLang="es-ES" sz="2000" dirty="0"/>
              <a:t>. Editorial ISDEFE. España, 1995.</a:t>
            </a:r>
            <a:endParaRPr lang="es-AR" altLang="es-ES" sz="2000" dirty="0"/>
          </a:p>
          <a:p>
            <a:pPr>
              <a:spcBef>
                <a:spcPts val="1200"/>
              </a:spcBef>
              <a:buClr>
                <a:schemeClr val="accent2">
                  <a:lumMod val="75000"/>
                </a:schemeClr>
              </a:buClr>
              <a:buFont typeface="Wingdings" panose="05000000000000000000" pitchFamily="2" charset="2"/>
              <a:buChar char="Ø"/>
              <a:defRPr/>
            </a:pPr>
            <a:r>
              <a:rPr lang="en-US" altLang="es-ES" sz="2000" i="1" dirty="0"/>
              <a:t>Dynamic Modelling. </a:t>
            </a:r>
            <a:r>
              <a:rPr lang="en-US" altLang="es-ES" sz="2000" dirty="0"/>
              <a:t>Bruce Hannon y Mathias Ruth. Springer </a:t>
            </a:r>
            <a:r>
              <a:rPr lang="en-US" altLang="es-ES" sz="2000" dirty="0" err="1"/>
              <a:t>Verlag</a:t>
            </a:r>
            <a:r>
              <a:rPr lang="en-US" altLang="es-ES" sz="2000" dirty="0"/>
              <a:t>, New York, 1994.</a:t>
            </a:r>
            <a:endParaRPr lang="es-AR" altLang="es-ES" sz="2000" dirty="0"/>
          </a:p>
          <a:p>
            <a:pPr>
              <a:spcBef>
                <a:spcPts val="1200"/>
              </a:spcBef>
              <a:buClr>
                <a:schemeClr val="accent2">
                  <a:lumMod val="75000"/>
                </a:schemeClr>
              </a:buClr>
              <a:buFont typeface="Wingdings" panose="05000000000000000000" pitchFamily="2" charset="2"/>
              <a:buChar char="Ø"/>
              <a:defRPr/>
            </a:pPr>
            <a:r>
              <a:rPr lang="en-US" altLang="es-ES" sz="2000" i="1" dirty="0"/>
              <a:t> </a:t>
            </a:r>
            <a:r>
              <a:rPr lang="es-AR" altLang="es-ES" sz="2000" i="1" dirty="0"/>
              <a:t>Simulación por Ordenador. </a:t>
            </a:r>
            <a:r>
              <a:rPr lang="es-AR" altLang="es-ES" sz="2000" dirty="0"/>
              <a:t>Silvio </a:t>
            </a:r>
            <a:r>
              <a:rPr lang="es-AR" altLang="es-ES" sz="2000" dirty="0" err="1"/>
              <a:t>Martinez</a:t>
            </a:r>
            <a:r>
              <a:rPr lang="es-AR" altLang="es-ES" sz="2000" dirty="0"/>
              <a:t> y Alberto Requena. Editorial Alianza, 1986.</a:t>
            </a:r>
          </a:p>
          <a:p>
            <a:pPr>
              <a:spcBef>
                <a:spcPts val="1200"/>
              </a:spcBef>
              <a:buClr>
                <a:schemeClr val="accent2">
                  <a:lumMod val="75000"/>
                </a:schemeClr>
              </a:buClr>
              <a:buFont typeface="Wingdings" panose="05000000000000000000" pitchFamily="2" charset="2"/>
              <a:buChar char="Ø"/>
              <a:defRPr/>
            </a:pPr>
            <a:r>
              <a:rPr lang="es-AR" altLang="es-ES" sz="2000" i="1" dirty="0"/>
              <a:t> </a:t>
            </a:r>
            <a:r>
              <a:rPr lang="es-ES_tradnl" altLang="es-ES" sz="2000" i="1" dirty="0"/>
              <a:t>Dinámica Industrial </a:t>
            </a:r>
            <a:r>
              <a:rPr lang="es-ES_tradnl" altLang="es-ES" sz="2000" dirty="0"/>
              <a:t>2da Edición. </a:t>
            </a:r>
            <a:r>
              <a:rPr lang="es-ES_tradnl" altLang="es-ES" sz="2000" dirty="0" err="1"/>
              <a:t>Jay</a:t>
            </a:r>
            <a:r>
              <a:rPr lang="es-ES_tradnl" altLang="es-ES" sz="2000" dirty="0"/>
              <a:t> </a:t>
            </a:r>
            <a:r>
              <a:rPr lang="es-ES_tradnl" altLang="es-ES" sz="2000" dirty="0" err="1"/>
              <a:t>Forrester</a:t>
            </a:r>
            <a:r>
              <a:rPr lang="es-ES_tradnl" altLang="es-ES" sz="2000" dirty="0"/>
              <a:t>. El Ateneo. Buenos Aires, 1981. </a:t>
            </a:r>
            <a:endParaRPr lang="es-AR" altLang="es-ES" sz="2000" dirty="0"/>
          </a:p>
          <a:p>
            <a:pPr>
              <a:defRPr/>
            </a:pPr>
            <a:endParaRPr lang="es-AR" alt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r>
              <a:rPr lang="es-ES" altLang="es-ES"/>
              <a:t>Dinámica de Sistemas</a:t>
            </a:r>
          </a:p>
        </p:txBody>
      </p:sp>
      <p:sp>
        <p:nvSpPr>
          <p:cNvPr id="3" name="Marcador de contenido 2"/>
          <p:cNvSpPr>
            <a:spLocks noGrp="1"/>
          </p:cNvSpPr>
          <p:nvPr>
            <p:ph idx="1"/>
          </p:nvPr>
        </p:nvSpPr>
        <p:spPr>
          <a:xfrm>
            <a:off x="611188" y="2492375"/>
            <a:ext cx="7924800" cy="2333625"/>
          </a:xfrm>
        </p:spPr>
        <p:txBody>
          <a:bodyPr/>
          <a:lstStyle/>
          <a:p>
            <a:pPr algn="just">
              <a:defRPr/>
            </a:pPr>
            <a:r>
              <a:rPr lang="es-ES" sz="2800" dirty="0"/>
              <a:t>La </a:t>
            </a:r>
            <a:r>
              <a:rPr lang="es-ES" sz="2800" dirty="0">
                <a:solidFill>
                  <a:schemeClr val="accent2">
                    <a:lumMod val="50000"/>
                  </a:schemeClr>
                </a:solidFill>
              </a:rPr>
              <a:t>Dinámica de Sistemas</a:t>
            </a:r>
            <a:r>
              <a:rPr lang="es-ES" sz="2800" dirty="0"/>
              <a:t> encuentra sus principales aplicaciones en </a:t>
            </a:r>
            <a:r>
              <a:rPr lang="es-ES" sz="2800" dirty="0">
                <a:solidFill>
                  <a:srgbClr val="00B050"/>
                </a:solidFill>
              </a:rPr>
              <a:t>entornos complejos</a:t>
            </a:r>
            <a:r>
              <a:rPr lang="es-ES" sz="2800" dirty="0"/>
              <a:t> y </a:t>
            </a:r>
            <a:r>
              <a:rPr lang="es-ES" sz="2800" dirty="0">
                <a:solidFill>
                  <a:srgbClr val="00B050"/>
                </a:solidFill>
              </a:rPr>
              <a:t>poco definidos </a:t>
            </a:r>
            <a:r>
              <a:rPr lang="es-ES" sz="2800" dirty="0"/>
              <a:t>donde intervienen las decisiones del ser humano que suelen estar guiadas por la lógica.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s-ES_tradnl" altLang="es-ES" sz="3200" b="1"/>
              <a:t>Fundamentos Teóricos de la Dinámica de Sistemas</a:t>
            </a:r>
          </a:p>
        </p:txBody>
      </p:sp>
      <p:sp>
        <p:nvSpPr>
          <p:cNvPr id="13316" name="18 CuadroTexto"/>
          <p:cNvSpPr txBox="1">
            <a:spLocks noChangeArrowheads="1"/>
          </p:cNvSpPr>
          <p:nvPr/>
        </p:nvSpPr>
        <p:spPr bwMode="auto">
          <a:xfrm>
            <a:off x="539750" y="1700213"/>
            <a:ext cx="7993063"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defRPr>
            </a:lvl9pPr>
          </a:lstStyle>
          <a:p>
            <a:pPr algn="just" eaLnBrk="1" hangingPunct="1">
              <a:spcBef>
                <a:spcPct val="0"/>
              </a:spcBef>
              <a:buClrTx/>
              <a:buSzTx/>
              <a:buFont typeface="Wingdings" panose="05000000000000000000" pitchFamily="2" charset="2"/>
              <a:buChar char="§"/>
            </a:pPr>
            <a:r>
              <a:rPr lang="es-AR" altLang="es-ES" sz="2000" dirty="0"/>
              <a:t>  </a:t>
            </a:r>
            <a:r>
              <a:rPr lang="es-AR" altLang="es-ES" sz="2000" b="1" dirty="0"/>
              <a:t>La  Informática</a:t>
            </a:r>
            <a:r>
              <a:rPr lang="es-AR" altLang="es-ES" sz="2000" dirty="0"/>
              <a:t>: que integra tanto los avances tecnológicos como una cierta herencia intelectual de las matemáticas aplicadas. Permite enunciar de manera explicita modelo matemáticos programables y no ambiguos.</a:t>
            </a:r>
          </a:p>
          <a:p>
            <a:pPr algn="just" eaLnBrk="1" hangingPunct="1">
              <a:spcBef>
                <a:spcPct val="0"/>
              </a:spcBef>
              <a:buClrTx/>
              <a:buSzTx/>
              <a:buFontTx/>
              <a:buNone/>
            </a:pPr>
            <a:endParaRPr lang="es-AR" altLang="es-ES" sz="2000" dirty="0"/>
          </a:p>
          <a:p>
            <a:pPr algn="just" eaLnBrk="1" hangingPunct="1">
              <a:spcBef>
                <a:spcPct val="0"/>
              </a:spcBef>
              <a:buClrTx/>
              <a:buSzTx/>
              <a:buFont typeface="Wingdings" panose="05000000000000000000" pitchFamily="2" charset="2"/>
              <a:buChar char="§"/>
            </a:pPr>
            <a:r>
              <a:rPr lang="es-AR" altLang="es-ES" sz="2000" dirty="0"/>
              <a:t> </a:t>
            </a:r>
            <a:r>
              <a:rPr lang="es-AR" altLang="es-ES" sz="2000" b="1" dirty="0"/>
              <a:t>La Cibernética</a:t>
            </a:r>
            <a:r>
              <a:rPr lang="es-AR" altLang="es-ES" sz="2000" dirty="0"/>
              <a:t>: que establece la existencia de analogías entre los procesos autorreguladores de los organismos vivos, el funcionamiento de determinados dispositivos técnicos (servo mecanismos) y ciertas formas de desarrollo de sistemas sociales.</a:t>
            </a:r>
          </a:p>
          <a:p>
            <a:pPr algn="just" eaLnBrk="1" hangingPunct="1">
              <a:spcBef>
                <a:spcPct val="0"/>
              </a:spcBef>
              <a:buClrTx/>
              <a:buSzTx/>
              <a:buFont typeface="Wingdings" panose="05000000000000000000" pitchFamily="2" charset="2"/>
              <a:buChar char="§"/>
            </a:pPr>
            <a:endParaRPr lang="es-AR" altLang="es-ES" sz="2000" dirty="0"/>
          </a:p>
          <a:p>
            <a:pPr algn="just" eaLnBrk="1" hangingPunct="1">
              <a:spcBef>
                <a:spcPct val="0"/>
              </a:spcBef>
              <a:buClrTx/>
              <a:buSzTx/>
              <a:buFont typeface="Wingdings" panose="05000000000000000000" pitchFamily="2" charset="2"/>
              <a:buChar char="§"/>
            </a:pPr>
            <a:r>
              <a:rPr lang="es-AR" altLang="es-ES" sz="2000" dirty="0"/>
              <a:t> </a:t>
            </a:r>
            <a:r>
              <a:rPr lang="es-AR" altLang="es-ES" sz="2000" b="1" dirty="0"/>
              <a:t>La Teoría General de Sistemas: </a:t>
            </a:r>
            <a:r>
              <a:rPr lang="es-AR" altLang="es-ES" sz="2000" dirty="0"/>
              <a:t>que pretende capitalizar la existencia de similitudes entre distintos campos científicos y suministrar las bases para una teoría integrada de la organización y de la complejidad.</a:t>
            </a:r>
          </a:p>
          <a:p>
            <a:pPr eaLnBrk="1" hangingPunct="1">
              <a:spcBef>
                <a:spcPct val="0"/>
              </a:spcBef>
              <a:buClrTx/>
              <a:buSzTx/>
              <a:buFont typeface="Arial" panose="020B0604020202020204" pitchFamily="34" charset="0"/>
              <a:buChar char="•"/>
            </a:pPr>
            <a:endParaRPr lang="es-AR" altLang="es-ES" sz="1800" dirty="0"/>
          </a:p>
        </p:txBody>
      </p:sp>
      <mc:AlternateContent xmlns:mc="http://schemas.openxmlformats.org/markup-compatibility/2006" xmlns:pslz="http://schemas.microsoft.com/office/powerpoint/2016/slidezoom">
        <mc:Choice Requires="pslz">
          <p:graphicFrame>
            <p:nvGraphicFramePr>
              <p:cNvPr id="3" name="Vista general de diapositiva 2">
                <a:extLst>
                  <a:ext uri="{FF2B5EF4-FFF2-40B4-BE49-F238E27FC236}">
                    <a16:creationId xmlns:a16="http://schemas.microsoft.com/office/drawing/2014/main" id="{17A61981-4968-4D7F-882D-B55D9EAC7885}"/>
                  </a:ext>
                </a:extLst>
              </p:cNvPr>
              <p:cNvGraphicFramePr>
                <a:graphicFrameLocks noChangeAspect="1"/>
              </p:cNvGraphicFramePr>
              <p:nvPr>
                <p:extLst>
                  <p:ext uri="{D42A27DB-BD31-4B8C-83A1-F6EECF244321}">
                    <p14:modId xmlns:p14="http://schemas.microsoft.com/office/powerpoint/2010/main" val="2880518704"/>
                  </p:ext>
                </p:extLst>
              </p:nvPr>
            </p:nvGraphicFramePr>
            <p:xfrm>
              <a:off x="-4815348" y="5779524"/>
              <a:ext cx="2286000" cy="1714500"/>
            </p:xfrm>
            <a:graphic>
              <a:graphicData uri="http://schemas.microsoft.com/office/powerpoint/2016/slidezoom">
                <pslz:sldZm>
                  <pslz:sldZmObj sldId="326" cId="0">
                    <pslz:zmPr id="{AA4D5854-6209-46CE-AC34-527A56101BBD}"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Vista general de diapositiva 2">
                <a:hlinkClick r:id="rId3" action="ppaction://hlinksldjump"/>
                <a:extLst>
                  <a:ext uri="{FF2B5EF4-FFF2-40B4-BE49-F238E27FC236}">
                    <a16:creationId xmlns:a16="http://schemas.microsoft.com/office/drawing/2014/main" id="{17A61981-4968-4D7F-882D-B55D9EAC7885}"/>
                  </a:ext>
                </a:extLst>
              </p:cNvPr>
              <p:cNvPicPr>
                <a:picLocks noGrp="1" noRot="1" noChangeAspect="1" noMove="1" noResize="1" noEditPoints="1" noAdjustHandles="1" noChangeArrowheads="1" noChangeShapeType="1"/>
              </p:cNvPicPr>
              <p:nvPr/>
            </p:nvPicPr>
            <p:blipFill>
              <a:blip r:embed="rId4"/>
              <a:stretch>
                <a:fillRect/>
              </a:stretch>
            </p:blipFill>
            <p:spPr>
              <a:xfrm>
                <a:off x="-4815348" y="5779524"/>
                <a:ext cx="2286000" cy="1714500"/>
              </a:xfrm>
              <a:prstGeom prst="rect">
                <a:avLst/>
              </a:prstGeom>
              <a:ln w="3175">
                <a:solidFill>
                  <a:prstClr val="ltGray"/>
                </a:solidFill>
              </a:ln>
            </p:spPr>
          </p:pic>
        </mc:Fallback>
      </mc:AlternateContent>
    </p:spTree>
  </p:cSld>
  <p:clrMapOvr>
    <a:masterClrMapping/>
  </p:clrMapOvr>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Radial</Template>
  <TotalTime>2266</TotalTime>
  <Words>7689</Words>
  <Application>Microsoft Office PowerPoint</Application>
  <PresentationFormat>Presentación en pantalla (4:3)</PresentationFormat>
  <Paragraphs>660</Paragraphs>
  <Slides>73</Slides>
  <Notes>20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73</vt:i4>
      </vt:variant>
    </vt:vector>
  </HeadingPairs>
  <TitlesOfParts>
    <vt:vector size="80" baseType="lpstr">
      <vt:lpstr>Arial</vt:lpstr>
      <vt:lpstr>Arial Black</vt:lpstr>
      <vt:lpstr>Calibri</vt:lpstr>
      <vt:lpstr>Times New Roman</vt:lpstr>
      <vt:lpstr>Wingdings</vt:lpstr>
      <vt:lpstr>Radial</vt:lpstr>
      <vt:lpstr>Ecuación</vt:lpstr>
      <vt:lpstr>UNIDAD 5</vt:lpstr>
      <vt:lpstr> Ubicación del Tema en el contexto de la asignatura  </vt:lpstr>
      <vt:lpstr>SITUACIÓN PROBLEMA</vt:lpstr>
      <vt:lpstr>SITUACIÓN PROBLEMA</vt:lpstr>
      <vt:lpstr>Características del Problema</vt:lpstr>
      <vt:lpstr>DINÁMICA DE SISTEMAS</vt:lpstr>
      <vt:lpstr>¿Cómo surge la Dinámica de Sistemas?</vt:lpstr>
      <vt:lpstr>Dinámica de Sistemas</vt:lpstr>
      <vt:lpstr>Fundamentos Teóricos de la Dinámica de Sistemas</vt:lpstr>
      <vt:lpstr>Génesis de la Dinámica de Sistemas</vt:lpstr>
      <vt:lpstr>Diferencia con otras técnicas</vt:lpstr>
      <vt:lpstr>¿Cuál es el Objetivo básico de la Dinámica de Sistemas?</vt:lpstr>
      <vt:lpstr>¿Cuál es el Objetivo básico de la Dinámica de Sistemas?</vt:lpstr>
      <vt:lpstr>Presentación de PowerPoint</vt:lpstr>
      <vt:lpstr>LAS ETAPAS METODOLÓGICAS</vt:lpstr>
      <vt:lpstr>ETAPA 1: Identificación del Problema</vt:lpstr>
      <vt:lpstr>ETAPA 2: Descripción del sistema</vt:lpstr>
      <vt:lpstr>ETAPA 3: Construcción del Diagrama Causal</vt:lpstr>
      <vt:lpstr>ETAPA 3: Construcción del Diagrama Causal</vt:lpstr>
      <vt:lpstr>ETAPA 3: Construcción del Diagrama Causal</vt:lpstr>
      <vt:lpstr>Consigna 1: Construir el Diagrama causal para la situación problema</vt:lpstr>
      <vt:lpstr>TIPOS DE SISTEMAS</vt:lpstr>
      <vt:lpstr>TIPOS DE SISTEMAS</vt:lpstr>
      <vt:lpstr>TIPOS DE SISTEMAS</vt:lpstr>
      <vt:lpstr>TIPOS DE SISTEMAS</vt:lpstr>
      <vt:lpstr>Estructuras genéricas</vt:lpstr>
      <vt:lpstr>Estructuras genéricas</vt:lpstr>
      <vt:lpstr>Estructuras genéricas</vt:lpstr>
      <vt:lpstr>Estructuras genéricas</vt:lpstr>
      <vt:lpstr>Estructuras genéricas</vt:lpstr>
      <vt:lpstr>Consigna 2: Analizar el Diagrama causal construido y determinar el tipo de estructura del sistema </vt:lpstr>
      <vt:lpstr>ETAPA 4: Construcción del Diagrama de Forrester o Diagrama de Flujos</vt:lpstr>
      <vt:lpstr>Construcción del Diagrama de Forrester</vt:lpstr>
      <vt:lpstr>Construcción del Diagrama de Forrester</vt:lpstr>
      <vt:lpstr>Construcción del Diagrama de Forrester</vt:lpstr>
      <vt:lpstr>Construcción del Diagrama de Forrester</vt:lpstr>
      <vt:lpstr>DEMORAS O RETARDOS</vt:lpstr>
      <vt:lpstr>RETARDOS O DEMORAS</vt:lpstr>
      <vt:lpstr>RETRASOS O DEMORAS</vt:lpstr>
      <vt:lpstr>TIPOS DE RETRASOS</vt:lpstr>
      <vt:lpstr>Retrasos de Material</vt:lpstr>
      <vt:lpstr>Retrasos de Material</vt:lpstr>
      <vt:lpstr>DEMORAS DE INFORMACIÓN</vt:lpstr>
      <vt:lpstr>Presentación de PowerPoint</vt:lpstr>
      <vt:lpstr>ETAPA 5: Definición precisa de cada magnitud</vt:lpstr>
      <vt:lpstr>Presentación de PowerPoint</vt:lpstr>
      <vt:lpstr>Mecánica de la dinámica de sistemas</vt:lpstr>
      <vt:lpstr>Ecuaciones del modelo</vt:lpstr>
      <vt:lpstr>Ecuaciones del modelo</vt:lpstr>
      <vt:lpstr>Ecuaciones del modelo</vt:lpstr>
      <vt:lpstr>Ecuaciones de Retrasos de Material</vt:lpstr>
      <vt:lpstr>Ecuaciones de Demoras de Informacion</vt:lpstr>
      <vt:lpstr>PROMEDIOS MÓVILES EXPONENCIALMENTE PONDERADOS</vt:lpstr>
      <vt:lpstr>PROMEDIOS MÓVILES EXPONENCIALMENTE PONDERADOS</vt:lpstr>
      <vt:lpstr>Presentación de PowerPoint</vt:lpstr>
      <vt:lpstr>Presentación de PowerPoint</vt:lpstr>
      <vt:lpstr>Reglas para la aplicación de retrasos  </vt:lpstr>
      <vt:lpstr>Reglas para la aplicación de retrasos  </vt:lpstr>
      <vt:lpstr>Reglas para la aplicación de retrasos  </vt:lpstr>
      <vt:lpstr>Reglas para la aplicación de retrasos  </vt:lpstr>
      <vt:lpstr>Presentación de PowerPoint</vt:lpstr>
      <vt:lpstr>SECUENCIA DE CÁLCULO</vt:lpstr>
      <vt:lpstr>Calibrado</vt:lpstr>
      <vt:lpstr>Análisis de Sensibilidad</vt:lpstr>
      <vt:lpstr>Evaluación del modelo: Contrastado</vt:lpstr>
      <vt:lpstr>Evaluación del modelo: Contrastado</vt:lpstr>
      <vt:lpstr> Utilización del modelo DS </vt:lpstr>
      <vt:lpstr> Utilización del modelo DS </vt:lpstr>
      <vt:lpstr> Utilización del modelo DS </vt:lpstr>
      <vt:lpstr> Utilización del modelo DS </vt:lpstr>
      <vt:lpstr>Presentación de PowerPoint</vt:lpstr>
      <vt:lpstr>A modo de síntesis</vt:lpstr>
      <vt:lpstr>Bibliografía</vt:lpstr>
    </vt:vector>
  </TitlesOfParts>
  <Company>The houze!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SIMULACIÓN 2008</dc:title>
  <dc:creator>Elena Durán</dc:creator>
  <cp:lastModifiedBy>Mariela Gola</cp:lastModifiedBy>
  <cp:revision>169</cp:revision>
  <dcterms:created xsi:type="dcterms:W3CDTF">2008-03-18T15:43:26Z</dcterms:created>
  <dcterms:modified xsi:type="dcterms:W3CDTF">2022-05-30T23:42:24Z</dcterms:modified>
</cp:coreProperties>
</file>