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5"/>
  </p:notesMasterIdLst>
  <p:sldIdLst>
    <p:sldId id="475" r:id="rId2"/>
    <p:sldId id="257" r:id="rId3"/>
    <p:sldId id="485" r:id="rId4"/>
    <p:sldId id="269" r:id="rId5"/>
    <p:sldId id="486" r:id="rId6"/>
    <p:sldId id="487" r:id="rId7"/>
    <p:sldId id="488" r:id="rId8"/>
    <p:sldId id="490" r:id="rId9"/>
    <p:sldId id="478" r:id="rId10"/>
    <p:sldId id="489" r:id="rId11"/>
    <p:sldId id="491" r:id="rId12"/>
    <p:sldId id="503" r:id="rId13"/>
    <p:sldId id="504" r:id="rId14"/>
    <p:sldId id="506" r:id="rId15"/>
    <p:sldId id="507" r:id="rId16"/>
    <p:sldId id="505" r:id="rId17"/>
    <p:sldId id="508" r:id="rId18"/>
    <p:sldId id="509" r:id="rId19"/>
    <p:sldId id="510" r:id="rId20"/>
    <p:sldId id="511" r:id="rId21"/>
    <p:sldId id="476" r:id="rId22"/>
    <p:sldId id="493" r:id="rId23"/>
    <p:sldId id="494" r:id="rId24"/>
    <p:sldId id="492" r:id="rId25"/>
    <p:sldId id="495" r:id="rId26"/>
    <p:sldId id="497" r:id="rId27"/>
    <p:sldId id="268" r:id="rId28"/>
    <p:sldId id="270" r:id="rId29"/>
    <p:sldId id="265" r:id="rId30"/>
    <p:sldId id="498" r:id="rId31"/>
    <p:sldId id="501" r:id="rId32"/>
    <p:sldId id="502" r:id="rId33"/>
    <p:sldId id="266" r:id="rId34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24" userDrawn="1">
          <p15:clr>
            <a:srgbClr val="A4A3A4"/>
          </p15:clr>
        </p15:guide>
        <p15:guide id="2" pos="39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 showGuides="1">
      <p:cViewPr varScale="1">
        <p:scale>
          <a:sx n="63" d="100"/>
          <a:sy n="63" d="100"/>
        </p:scale>
        <p:origin x="988" y="76"/>
      </p:cViewPr>
      <p:guideLst>
        <p:guide orient="horz" pos="2124"/>
        <p:guide pos="39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t>5/9/2025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t>5/9/2025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t>5/9/2025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t>5/9/2025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t>5/9/2025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t>5/9/2025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t>5/9/2025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t>‹#›</a:t>
            </a:fld>
            <a:endParaRPr lang="en-US" altLang="en-US"/>
          </a:p>
        </p:txBody>
      </p:sp>
      <p:pic>
        <p:nvPicPr>
          <p:cNvPr id="1031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ishekZap/SQL-Injection-Data-Leak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044223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ample.com/sql-defense-strategi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ple.com/sql-detec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ample.com/deep-learning-sq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ple.com/web-security-sq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ample.com/intrusion-detection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ple.com/intrusion-detec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629"/>
            <a:ext cx="10515600" cy="1560060"/>
          </a:xfrm>
        </p:spPr>
        <p:txBody>
          <a:bodyPr/>
          <a:lstStyle/>
          <a:p>
            <a:pPr algn="ctr"/>
            <a:r>
              <a:rPr lang="en-I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BCA Final Year Project (</a:t>
            </a:r>
            <a:r>
              <a:rPr lang="en-I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II)</a:t>
            </a:r>
            <a:b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I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Detecting Data Leaks Using</a:t>
            </a:r>
            <a:r>
              <a:rPr lang="en-US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SQL Injection</a:t>
            </a: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893" y="1296773"/>
            <a:ext cx="10515600" cy="4661672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the Presidency University, Bengaluru in partial fulfillment  for the award of the degree of  Bachelor of Computer Applications(BCA)</a:t>
            </a:r>
          </a:p>
          <a:p>
            <a:pPr marL="0" indent="0" algn="ctr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Team No : 41</a:t>
            </a:r>
          </a:p>
          <a:p>
            <a:pPr marL="0" indent="0" algn="ctr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 </a:t>
            </a:r>
          </a:p>
          <a:p>
            <a:pPr marL="0" indent="0" algn="ctr" eaLnBrk="1" hangingPunct="1">
              <a:buNone/>
              <a:defRPr/>
            </a:pP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Mr. Sakthi S</a:t>
            </a:r>
            <a:br>
              <a:rPr lang="en-I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Assistant Professor</a:t>
            </a:r>
            <a:r>
              <a:rPr lang="en-I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Presidency School of CSE &amp; IS</a:t>
            </a:r>
            <a:br>
              <a:rPr lang="en-I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Presidency University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29650" y="6419850"/>
            <a:ext cx="2743200" cy="365125"/>
          </a:xfrm>
        </p:spPr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1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435224" y="2457723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GOVIND</a:t>
                      </a:r>
                      <a:endParaRPr lang="en-I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20221BCA0</a:t>
                      </a:r>
                      <a:r>
                        <a:rPr lang="en-US" alt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I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ABISHEK V S  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20221BCA0261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YASHWANTH G C </a:t>
                      </a:r>
                      <a:r>
                        <a:rPr lang="en-I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20221BCA0</a:t>
                      </a:r>
                      <a:r>
                        <a:rPr lang="en-US" alt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YASHODA B J</a:t>
                      </a:r>
                      <a:endParaRPr lang="en-I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20221BCA02</a:t>
                      </a:r>
                      <a:r>
                        <a:rPr lang="en-US" alt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10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6700" y="323334"/>
            <a:ext cx="10058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Modules</a:t>
            </a:r>
            <a:endParaRPr lang="en-IN" sz="4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17907" y="1303930"/>
            <a:ext cx="100584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 Data Collection &amp; Input Handling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 Feature Extraction &amp; Classification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 Anomaly Detection &amp; Model Training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 Intrusion Detection &amp; Prevention System (IDPS)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 Evaluation &amp; Reporting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11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6700" y="323334"/>
            <a:ext cx="110871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Module-1</a:t>
            </a:r>
            <a:endParaRPr lang="en-IN" sz="44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23421" y="1161515"/>
            <a:ext cx="10573657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sz="3200" b="1" dirty="0"/>
              <a:t>Introduction to SQL Injection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sz="2400" dirty="0"/>
              <a:t>Overview of SQL Injection</a:t>
            </a:r>
            <a:endParaRPr lang="en-IN" sz="2400" b="1" dirty="0"/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/>
              <a:t>Importance of Understanding SQL Injection</a:t>
            </a:r>
            <a:endParaRPr lang="en-IN" sz="2400" b="1" dirty="0"/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/>
              <a:t>Common vulnerabilities in web application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12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6700" y="323334"/>
            <a:ext cx="110871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Module-2</a:t>
            </a:r>
            <a:endParaRPr lang="en-IN" sz="44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23421" y="1205171"/>
            <a:ext cx="1057365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N" sz="3200" b="1" dirty="0"/>
              <a:t>Front-End Development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sz="2400" b="1" dirty="0"/>
              <a:t>Technologies used</a:t>
            </a:r>
            <a:r>
              <a:rPr lang="en-IN" sz="2400" dirty="0"/>
              <a:t>:</a:t>
            </a:r>
            <a:endParaRPr lang="en-IN" sz="2400" b="1" dirty="0"/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sz="2400" dirty="0"/>
              <a:t>HTML5, CSS3, Bootstrap 4, JavaScript</a:t>
            </a:r>
            <a:endParaRPr lang="en-IN" sz="2400" b="1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sz="2400" b="1" dirty="0"/>
              <a:t>Login Page Implementation</a:t>
            </a:r>
            <a:r>
              <a:rPr lang="en-IN" sz="2400" dirty="0"/>
              <a:t>:</a:t>
            </a:r>
            <a:endParaRPr lang="en-IN" sz="2400" b="1" dirty="0"/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/>
              <a:t>User authentication form (Username &amp; Password fields)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/>
              <a:t>Login button for user submission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sz="2400" b="1" dirty="0"/>
              <a:t>Error Handling</a:t>
            </a:r>
            <a:r>
              <a:rPr lang="en-IN" sz="2400" dirty="0"/>
              <a:t>: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/>
              <a:t>Displaying appropriate messages for failed logins</a:t>
            </a:r>
            <a:endParaRPr lang="en-IN" sz="24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13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760" y="357347"/>
            <a:ext cx="9144000" cy="478404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14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436245"/>
            <a:ext cx="9245600" cy="483971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15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40" y="340201"/>
            <a:ext cx="8961120" cy="470482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16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6700" y="323334"/>
            <a:ext cx="110871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Module-3</a:t>
            </a:r>
            <a:endParaRPr lang="en-IN" sz="44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23421" y="1266727"/>
            <a:ext cx="1057365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it-IT" sz="3200" b="1" dirty="0"/>
              <a:t> Database Schema &amp; Setup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the users table in MariaDB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schema structure (fields like username, password, email, 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 user credentials for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setup using XAMPP</a:t>
            </a:r>
          </a:p>
          <a:p>
            <a:endParaRPr lang="it-IT" sz="3200" b="1" dirty="0"/>
          </a:p>
          <a:p>
            <a:endParaRPr lang="it-IT" sz="32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17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064" y="136525"/>
            <a:ext cx="8093416" cy="520232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18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6700" y="323334"/>
            <a:ext cx="110871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Module-4</a:t>
            </a:r>
            <a:endParaRPr lang="en-IN" sz="44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66700" y="1304607"/>
            <a:ext cx="10573657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IN" sz="3200" b="1" dirty="0"/>
              <a:t>Back-End Development</a:t>
            </a:r>
          </a:p>
          <a:p>
            <a:pPr>
              <a:buNone/>
            </a:pPr>
            <a:r>
              <a:rPr lang="en-IN" sz="2400" b="1" dirty="0"/>
              <a:t>Technologies used</a:t>
            </a:r>
            <a:r>
              <a:rPr lang="en-IN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PHP, Apache HTTP Server, MariaDB</a:t>
            </a:r>
          </a:p>
          <a:p>
            <a:pPr>
              <a:buNone/>
            </a:pPr>
            <a:r>
              <a:rPr lang="en-US" sz="2400" b="1" dirty="0"/>
              <a:t>User Authentication System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Normal authentication mechanism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Query execution without security measures</a:t>
            </a:r>
          </a:p>
          <a:p>
            <a:pPr>
              <a:buNone/>
            </a:pPr>
            <a:r>
              <a:rPr lang="en-US" sz="2400" b="1" dirty="0"/>
              <a:t>Login Logic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Querying the database for user authentication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IN" dirty="0"/>
          </a:p>
          <a:p>
            <a:endParaRPr lang="en-IN" sz="3200" b="1" dirty="0"/>
          </a:p>
          <a:p>
            <a:endParaRPr lang="it-IT" sz="3200" b="1" dirty="0"/>
          </a:p>
          <a:p>
            <a:endParaRPr lang="it-IT" sz="32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19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6700" y="182820"/>
            <a:ext cx="110871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Module-5</a:t>
            </a:r>
            <a:endParaRPr lang="en-IN" sz="44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66700" y="1214695"/>
            <a:ext cx="10573657" cy="62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US" sz="3200" b="1" dirty="0"/>
              <a:t>Demonstration of SQL Injection Attacks </a:t>
            </a:r>
            <a:r>
              <a:rPr lang="en-IN" sz="3200" b="1" dirty="0"/>
              <a:t>:</a:t>
            </a:r>
          </a:p>
          <a:p>
            <a:pPr>
              <a:buNone/>
            </a:pPr>
            <a:r>
              <a:rPr lang="en-US" sz="2400" b="1" dirty="0"/>
              <a:t>Correct Credentials Test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User enters valid username &amp; password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System grants access</a:t>
            </a:r>
          </a:p>
          <a:p>
            <a:pPr>
              <a:buNone/>
            </a:pPr>
            <a:r>
              <a:rPr lang="en-US" sz="2400" b="1" dirty="0"/>
              <a:t>Wrong Credentials Test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User enters incorrect credentials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System displays failure message</a:t>
            </a:r>
          </a:p>
          <a:p>
            <a:endParaRPr lang="en-IN" sz="2400" dirty="0"/>
          </a:p>
          <a:p>
            <a:endParaRPr lang="en-US" sz="2400" dirty="0"/>
          </a:p>
          <a:p>
            <a:endParaRPr lang="en-US" sz="3200" dirty="0"/>
          </a:p>
          <a:p>
            <a:endParaRPr lang="en-US" sz="3200" dirty="0"/>
          </a:p>
          <a:p>
            <a:endParaRPr lang="en-IN" dirty="0"/>
          </a:p>
          <a:p>
            <a:endParaRPr lang="en-IN" sz="3200" b="1" dirty="0"/>
          </a:p>
          <a:p>
            <a:endParaRPr lang="it-IT" sz="3200" b="1" dirty="0"/>
          </a:p>
          <a:p>
            <a:endParaRPr lang="it-IT" sz="3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Tools and Technologies to be used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20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6700" y="323334"/>
            <a:ext cx="110871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Module-6</a:t>
            </a:r>
            <a:endParaRPr lang="en-IN" sz="44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66700" y="1385629"/>
            <a:ext cx="10573657" cy="6647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IN" sz="3200" b="1" dirty="0"/>
              <a:t>Deployment on Heroku &amp; Future Enhancements :</a:t>
            </a:r>
          </a:p>
          <a:p>
            <a:pPr>
              <a:buNone/>
            </a:pPr>
            <a:r>
              <a:rPr lang="en-US" sz="2400" b="1" dirty="0"/>
              <a:t>Deploying as Microservices on Heroku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Front-end, backend, and database as microservices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Using Heroku CLI for deployment</a:t>
            </a:r>
          </a:p>
          <a:p>
            <a:pPr>
              <a:buNone/>
            </a:pPr>
            <a:r>
              <a:rPr lang="en-US" sz="2400" b="1" dirty="0"/>
              <a:t>Future Enhancements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Implementing </a:t>
            </a:r>
            <a:r>
              <a:rPr lang="en-US" sz="2400" b="1" dirty="0"/>
              <a:t>Login Attempt Limiter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Adding </a:t>
            </a:r>
            <a:r>
              <a:rPr lang="en-US" sz="2400" b="1" dirty="0"/>
              <a:t>Multi-Factor Authentication (MFA)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Encrypting passwords with </a:t>
            </a:r>
            <a:r>
              <a:rPr lang="en-US" sz="2400" b="1" dirty="0" err="1"/>
              <a:t>bcrypt</a:t>
            </a:r>
            <a:endParaRPr lang="en-US" sz="2400" dirty="0"/>
          </a:p>
          <a:p>
            <a:endParaRPr lang="en-IN" sz="2400" dirty="0"/>
          </a:p>
          <a:p>
            <a:endParaRPr lang="en-US" sz="2400" dirty="0"/>
          </a:p>
          <a:p>
            <a:endParaRPr lang="en-US" sz="3200" dirty="0"/>
          </a:p>
          <a:p>
            <a:endParaRPr lang="en-US" sz="3200" dirty="0"/>
          </a:p>
          <a:p>
            <a:endParaRPr lang="en-IN" dirty="0"/>
          </a:p>
          <a:p>
            <a:endParaRPr lang="en-IN" sz="3200" b="1" dirty="0"/>
          </a:p>
          <a:p>
            <a:endParaRPr lang="it-IT" sz="3200" b="1" dirty="0"/>
          </a:p>
          <a:p>
            <a:endParaRPr lang="it-IT" sz="32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47823" y="118719"/>
            <a:ext cx="10696354" cy="1143000"/>
          </a:xfrm>
        </p:spPr>
        <p:txBody>
          <a:bodyPr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Tools And Technologies To Be Used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13637" y="1663996"/>
            <a:ext cx="10164726" cy="3386976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/>
              <a:t>Database Management Systems (DBMS)</a:t>
            </a:r>
          </a:p>
          <a:p>
            <a:pPr algn="just"/>
            <a:r>
              <a:rPr lang="en-IN" sz="2800" dirty="0"/>
              <a:t>MariaDB</a:t>
            </a:r>
            <a:r>
              <a:rPr lang="en-GB" dirty="0"/>
              <a:t>, PostgreSQL</a:t>
            </a:r>
          </a:p>
          <a:p>
            <a:pPr algn="just"/>
            <a:r>
              <a:rPr lang="en-GB" dirty="0"/>
              <a:t>Stores and manages structured and unstructured data</a:t>
            </a:r>
          </a:p>
          <a:p>
            <a:pPr algn="just"/>
            <a:r>
              <a:rPr lang="en-GB" dirty="0"/>
              <a:t>Used to log SQL queries and </a:t>
            </a:r>
            <a:r>
              <a:rPr lang="en-GB" dirty="0" err="1"/>
              <a:t>analyze</a:t>
            </a:r>
            <a:r>
              <a:rPr lang="en-GB" dirty="0"/>
              <a:t> injection patterns</a:t>
            </a:r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9248"/>
            <a:ext cx="10515600" cy="4351338"/>
          </a:xfrm>
        </p:spPr>
        <p:txBody>
          <a:bodyPr/>
          <a:lstStyle/>
          <a:p>
            <a:pPr algn="just"/>
            <a:r>
              <a:rPr lang="en-GB" sz="2200" b="1" dirty="0"/>
              <a:t>HTML:</a:t>
            </a:r>
            <a:r>
              <a:rPr lang="en-GB" sz="2200" dirty="0"/>
              <a:t> Develops detection models and security automation</a:t>
            </a:r>
          </a:p>
          <a:p>
            <a:pPr algn="just"/>
            <a:r>
              <a:rPr lang="en-GB" sz="2200" b="1" dirty="0"/>
              <a:t>SQL: </a:t>
            </a:r>
            <a:r>
              <a:rPr lang="en-GB" sz="2200" dirty="0"/>
              <a:t>Queries database and detects malicious patterns</a:t>
            </a:r>
          </a:p>
          <a:p>
            <a:pPr algn="just"/>
            <a:r>
              <a:rPr lang="en-GB" sz="2200" b="1" dirty="0"/>
              <a:t>CSS3</a:t>
            </a:r>
            <a:r>
              <a:rPr lang="en-GB" sz="2200" dirty="0"/>
              <a:t>: </a:t>
            </a:r>
            <a:r>
              <a:rPr lang="en-US" sz="2200" dirty="0"/>
              <a:t>Styles the front-end for a user-friendly interface</a:t>
            </a:r>
            <a:endParaRPr lang="en-GB" sz="2200" dirty="0"/>
          </a:p>
          <a:p>
            <a:pPr algn="just"/>
            <a:r>
              <a:rPr lang="en-GB" sz="2200" b="1" dirty="0"/>
              <a:t>Bootstarp4</a:t>
            </a:r>
            <a:r>
              <a:rPr lang="en-GB" sz="2200" dirty="0"/>
              <a:t>:</a:t>
            </a:r>
            <a:r>
              <a:rPr lang="en-US" sz="2200" dirty="0"/>
              <a:t>Provides responsive design and pre-built UI components</a:t>
            </a:r>
            <a:r>
              <a:rPr lang="en-IN" sz="2200" dirty="0"/>
              <a:t>Handles dynamic interactions and client-side validation</a:t>
            </a:r>
            <a:endParaRPr lang="en-GB" sz="2200" dirty="0"/>
          </a:p>
          <a:p>
            <a:pPr algn="just"/>
            <a:r>
              <a:rPr lang="en-GB" sz="2200" b="1" dirty="0" err="1"/>
              <a:t>Javascript</a:t>
            </a:r>
            <a:r>
              <a:rPr lang="en-GB" sz="2200" dirty="0"/>
              <a:t>:</a:t>
            </a:r>
            <a:r>
              <a:rPr lang="en-IN" sz="2200" dirty="0"/>
              <a:t>Handles dynamic interactions and client-side validation</a:t>
            </a:r>
            <a:endParaRPr lang="en-GB" sz="2200" dirty="0"/>
          </a:p>
          <a:p>
            <a:pPr algn="just"/>
            <a:r>
              <a:rPr lang="en-GB" sz="2200" b="1" dirty="0"/>
              <a:t>PHP</a:t>
            </a:r>
            <a:r>
              <a:rPr lang="en-GB" sz="2200" dirty="0"/>
              <a:t>:</a:t>
            </a:r>
            <a:r>
              <a:rPr lang="en-US" sz="2200" dirty="0"/>
              <a:t>Ensures efficiency in detecting SQL injections and handling </a:t>
            </a:r>
            <a:r>
              <a:rPr lang="en-US" sz="2200" dirty="0" err="1"/>
              <a:t>authenticatio</a:t>
            </a:r>
            <a:endParaRPr lang="en-GB" sz="2200" dirty="0"/>
          </a:p>
          <a:p>
            <a:pPr algn="just"/>
            <a:r>
              <a:rPr lang="en-GB" sz="2200" dirty="0"/>
              <a:t>Ensures efficiency in detecting SQL injections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Machine Learning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96432"/>
          </a:xfrm>
        </p:spPr>
        <p:txBody>
          <a:bodyPr/>
          <a:lstStyle/>
          <a:p>
            <a:pPr algn="just"/>
            <a:r>
              <a:rPr lang="en-GB" dirty="0"/>
              <a:t>Scikit-learn, TensorFlow, </a:t>
            </a:r>
            <a:r>
              <a:rPr lang="en-GB" dirty="0" err="1"/>
              <a:t>PyTorch</a:t>
            </a:r>
            <a:endParaRPr lang="en-GB" dirty="0"/>
          </a:p>
          <a:p>
            <a:pPr algn="just"/>
            <a:r>
              <a:rPr lang="en-GB" dirty="0"/>
              <a:t>Trains models using Decision Trees, Random Forest, CNNs</a:t>
            </a:r>
          </a:p>
          <a:p>
            <a:pPr algn="just"/>
            <a:r>
              <a:rPr lang="en-GB" dirty="0"/>
              <a:t>Enhances detection of complex SQL injection attacks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Natural Language Processing (NLP)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NLTK, </a:t>
            </a:r>
            <a:r>
              <a:rPr lang="en-GB" dirty="0" err="1"/>
              <a:t>SpaCy</a:t>
            </a:r>
            <a:endParaRPr lang="en-GB" dirty="0"/>
          </a:p>
          <a:p>
            <a:pPr algn="just"/>
            <a:r>
              <a:rPr lang="en-GB" dirty="0" err="1"/>
              <a:t>Analyzes</a:t>
            </a:r>
            <a:r>
              <a:rPr lang="en-GB" dirty="0"/>
              <a:t> SQL query structure and detects anomalies</a:t>
            </a:r>
          </a:p>
          <a:p>
            <a:pPr algn="just"/>
            <a:r>
              <a:rPr lang="en-GB" dirty="0"/>
              <a:t>Differentiates between normal and malicious queries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Web Security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err="1"/>
              <a:t>SQLMap</a:t>
            </a:r>
            <a:r>
              <a:rPr lang="en-GB" dirty="0"/>
              <a:t>: Detects SQL vulnerabilities</a:t>
            </a:r>
          </a:p>
          <a:p>
            <a:pPr algn="just"/>
            <a:r>
              <a:rPr lang="en-GB" dirty="0"/>
              <a:t>Burp Suite: Simulates attacks to test </a:t>
            </a:r>
            <a:r>
              <a:rPr lang="en-GB" dirty="0" err="1"/>
              <a:t>defenses</a:t>
            </a:r>
            <a:endParaRPr lang="en-GB" dirty="0"/>
          </a:p>
          <a:p>
            <a:pPr algn="just"/>
            <a:r>
              <a:rPr lang="en-GB" dirty="0"/>
              <a:t>Strengthens security testing and prevention strategies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Cloud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4639"/>
            <a:ext cx="10305197" cy="2288149"/>
          </a:xfrm>
        </p:spPr>
        <p:txBody>
          <a:bodyPr/>
          <a:lstStyle/>
          <a:p>
            <a:r>
              <a:rPr lang="en-US" sz="2800" dirty="0"/>
              <a:t>Heroku CLI </a:t>
            </a:r>
          </a:p>
          <a:p>
            <a:r>
              <a:rPr lang="en-GB" dirty="0"/>
              <a:t>Deploys the model for real-time query scanning</a:t>
            </a:r>
          </a:p>
          <a:p>
            <a:r>
              <a:rPr lang="en-GB" dirty="0"/>
              <a:t>Ensures system reliability and scalability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 algn="ctr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/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 :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https://github.com/abishekzap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GitHub Repository:</a:t>
            </a:r>
          </a:p>
          <a:p>
            <a:endParaRPr lang="en-US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https://github.com/AbishekZap/SQL-Injection-Data-Leaks</a:t>
            </a:r>
            <a:endParaRPr lang="en-US" alt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/>
          <p:nvPr/>
        </p:nvSpPr>
        <p:spPr>
          <a:xfrm>
            <a:off x="10900229" y="6683691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2" descr="Output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066876"/>
            <a:ext cx="7666075" cy="400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751385" y="897342"/>
            <a:ext cx="9764215" cy="1995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IN" sz="2600" dirty="0"/>
              <a:t>Authors: </a:t>
            </a:r>
            <a:r>
              <a:rPr lang="en-IN" sz="2600" dirty="0" err="1"/>
              <a:t>Kanwarpartap</a:t>
            </a:r>
            <a:r>
              <a:rPr lang="en-IN" sz="2600" dirty="0"/>
              <a:t> Singh Gill; Vatsala Anand; Rahul Chauhan; Siddhant Thapliyal; Rupesh Gupta</a:t>
            </a:r>
          </a:p>
          <a:p>
            <a:pPr algn="just">
              <a:spcAft>
                <a:spcPts val="1440"/>
              </a:spcAft>
            </a:pPr>
            <a:r>
              <a:rPr lang="en-IN" sz="2600" dirty="0"/>
              <a:t>Title: A Convolutional Neural Network-Based Method for Real-Time Eye State Identification in Driver Drowsiness Detection</a:t>
            </a:r>
          </a:p>
          <a:p>
            <a:pPr algn="just">
              <a:spcAft>
                <a:spcPts val="1440"/>
              </a:spcAft>
            </a:pPr>
            <a:r>
              <a:rPr lang="en-IN" sz="2600" dirty="0" err="1"/>
              <a:t>Link:</a:t>
            </a:r>
            <a:r>
              <a:rPr lang="en-IN" sz="2600" dirty="0" err="1">
                <a:hlinkClick r:id="rId3"/>
              </a:rPr>
              <a:t>https</a:t>
            </a:r>
            <a:r>
              <a:rPr lang="en-IN" sz="2600" dirty="0">
                <a:hlinkClick r:id="rId3"/>
              </a:rPr>
              <a:t>://ieeexplore.ieee.org/document/10442238</a:t>
            </a:r>
            <a:endParaRPr lang="en-IN" sz="2600" dirty="0"/>
          </a:p>
          <a:p>
            <a:pPr marL="152400" indent="0" algn="just">
              <a:spcBef>
                <a:spcPts val="0"/>
              </a:spcBef>
              <a:buNone/>
            </a:pPr>
            <a:endParaRPr sz="2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2799" y="3428999"/>
            <a:ext cx="10794621" cy="1472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600" dirty="0"/>
              <a:t>2.   Authors: Gupta, S., &amp; Verma, D. (2022)</a:t>
            </a:r>
          </a:p>
          <a:p>
            <a:pPr marL="457200" indent="-457200" algn="just"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en-GB" sz="2600" dirty="0"/>
              <a:t>Title: SQL Injection Exploits and </a:t>
            </a:r>
            <a:r>
              <a:rPr lang="en-GB" sz="2600" dirty="0" err="1"/>
              <a:t>Defense</a:t>
            </a:r>
            <a:r>
              <a:rPr lang="en-GB" sz="2600" dirty="0"/>
              <a:t> Strategies</a:t>
            </a:r>
          </a:p>
          <a:p>
            <a:pPr marL="457200" indent="-457200" algn="just"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en-GB" sz="2600" dirty="0"/>
              <a:t>Link: </a:t>
            </a:r>
            <a:r>
              <a:rPr lang="en-GB" sz="2600" dirty="0">
                <a:hlinkClick r:id="rId4"/>
              </a:rPr>
              <a:t>https://example.com/sql-defense-strategies</a:t>
            </a:r>
            <a:endParaRPr lang="en-GB" sz="2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1430"/>
          </a:xfrm>
        </p:spPr>
        <p:txBody>
          <a:bodyPr/>
          <a:lstStyle/>
          <a:p>
            <a:r>
              <a:rPr lang="en-US" altLang="en-US" sz="40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rPr>
              <a:t>Understanding SQL Injection &amp; Data Leaks</a:t>
            </a:r>
            <a:endParaRPr lang="en-US" altLang="en-US" sz="4000" b="1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SQL injection (SQLi) is a major cybersecurity threat that allows attackers to manipulate database queries.</a:t>
            </a:r>
          </a:p>
          <a:p>
            <a:pPr algn="just"/>
            <a:r>
              <a:rPr lang="en-US" altLang="en-US" dirty="0"/>
              <a:t>Attackers can exploit vulnerabilities to gain unauthorized access to sensitive data.</a:t>
            </a:r>
          </a:p>
          <a:p>
            <a:pPr algn="just"/>
            <a:r>
              <a:rPr lang="en-US" altLang="en-US" dirty="0"/>
              <a:t>Detecting data leaks caused by SQLi is essential for data security and compliance.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870046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buNone/>
            </a:pPr>
            <a:r>
              <a:rPr lang="en-GB" dirty="0"/>
              <a:t>3.   Authors: Smith, J., &amp; Doe, A. (2022)</a:t>
            </a:r>
          </a:p>
          <a:p>
            <a:pPr algn="just">
              <a:spcAft>
                <a:spcPts val="1440"/>
              </a:spcAft>
            </a:pPr>
            <a:r>
              <a:rPr lang="en-GB" dirty="0"/>
              <a:t>Title: SQL Injection Detection Techniques: A Survey. International Journal of Cyber Security</a:t>
            </a:r>
          </a:p>
          <a:p>
            <a:pPr algn="just">
              <a:spcAft>
                <a:spcPts val="1440"/>
              </a:spcAft>
            </a:pPr>
            <a:r>
              <a:rPr lang="en-GB" dirty="0"/>
              <a:t>Link: </a:t>
            </a:r>
            <a:r>
              <a:rPr lang="en-GB" dirty="0">
                <a:hlinkClick r:id="rId3"/>
              </a:rPr>
              <a:t>https://example.com/sql-detection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12800" y="3561345"/>
            <a:ext cx="10726382" cy="1872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sz="2600" dirty="0"/>
              <a:t>4.  Authors: Lee, C., &amp; Kim, H. (2021)</a:t>
            </a:r>
          </a:p>
          <a:p>
            <a:pPr marL="457200" indent="-457200" algn="just"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en-GB" sz="2600" dirty="0"/>
              <a:t>Title: Deep Learning for Database Security: Anomaly Detection in SQL Queries</a:t>
            </a:r>
          </a:p>
          <a:p>
            <a:pPr marL="457200" indent="-457200" algn="just"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en-GB" sz="2600" dirty="0"/>
              <a:t>Link: </a:t>
            </a:r>
            <a:r>
              <a:rPr lang="en-GB" sz="2600" dirty="0">
                <a:hlinkClick r:id="rId4"/>
              </a:rPr>
              <a:t>https://example.com/deep-learning-sql</a:t>
            </a:r>
            <a:endParaRPr lang="en-GB" sz="2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17200" cy="245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buNone/>
            </a:pPr>
            <a:r>
              <a:rPr lang="en-GB" dirty="0"/>
              <a:t>5.  Authors: Johnson, M., &amp; White, P. (2021)</a:t>
            </a:r>
          </a:p>
          <a:p>
            <a:pPr algn="just">
              <a:spcAft>
                <a:spcPts val="1440"/>
              </a:spcAft>
            </a:pPr>
            <a:r>
              <a:rPr lang="en-GB" dirty="0"/>
              <a:t>Title: Advances in Web Security: SQL Injection and Countermeasures</a:t>
            </a:r>
          </a:p>
          <a:p>
            <a:pPr algn="just">
              <a:spcAft>
                <a:spcPts val="1440"/>
              </a:spcAft>
            </a:pPr>
            <a:r>
              <a:rPr lang="en-GB" dirty="0"/>
              <a:t>Link: </a:t>
            </a:r>
            <a:r>
              <a:rPr lang="en-GB" dirty="0">
                <a:hlinkClick r:id="rId3"/>
              </a:rPr>
              <a:t>https://example.com/web-security-sql</a:t>
            </a:r>
            <a:endParaRPr lang="en-GB" dirty="0"/>
          </a:p>
          <a:p>
            <a:pPr marL="0" indent="0" algn="just">
              <a:buNone/>
            </a:pP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87861" y="3594100"/>
            <a:ext cx="10667999" cy="1564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sz="2800" dirty="0"/>
              <a:t>6. Authors: Patel, R., &amp; Sharma, K. (2020)</a:t>
            </a:r>
          </a:p>
          <a:p>
            <a:pPr marL="457200" indent="-457200" algn="just"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Title: Intrusion Detection Systems for SQL Injection Attacks</a:t>
            </a:r>
          </a:p>
          <a:p>
            <a:pPr marL="457200" indent="-457200" algn="just"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Link: </a:t>
            </a:r>
            <a:r>
              <a:rPr lang="en-GB" sz="2800" dirty="0">
                <a:hlinkClick r:id="rId4"/>
              </a:rPr>
              <a:t>https://example.com/intrusion-detection</a:t>
            </a:r>
            <a:endParaRPr lang="en-GB"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17200" cy="245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buNone/>
            </a:pPr>
            <a:r>
              <a:rPr lang="en-GB" dirty="0"/>
              <a:t>7. Authors: Patel, R., &amp; Sharma, K. (2020)</a:t>
            </a:r>
          </a:p>
          <a:p>
            <a:pPr algn="just">
              <a:spcAft>
                <a:spcPts val="1440"/>
              </a:spcAft>
            </a:pPr>
            <a:r>
              <a:rPr lang="en-GB" dirty="0"/>
              <a:t>Title: Intrusion Detection Systems for SQL Injection Attacks</a:t>
            </a:r>
          </a:p>
          <a:p>
            <a:pPr algn="just">
              <a:spcAft>
                <a:spcPts val="1440"/>
              </a:spcAft>
            </a:pPr>
            <a:r>
              <a:rPr lang="en-GB" dirty="0"/>
              <a:t>Link: </a:t>
            </a:r>
            <a:r>
              <a:rPr lang="en-GB" dirty="0">
                <a:hlinkClick r:id="rId3"/>
              </a:rPr>
              <a:t>https://example.com/intrusion-detection</a:t>
            </a:r>
            <a:endParaRPr lang="en-GB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31777" y="1084847"/>
            <a:ext cx="10149367" cy="3538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 panose="020B0604030504040204"/>
              </a:rPr>
              <a:t>Unauthorized access to sensitive database records due to SQL injection attacks.</a:t>
            </a:r>
          </a:p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 panose="020B0604030504040204"/>
              </a:rPr>
              <a:t>Lack of real-time detection mechanisms for abnormal SQL query patterns.</a:t>
            </a:r>
          </a:p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 panose="020B0604030504040204"/>
              </a:rPr>
              <a:t>Difficulty in distinguishing between legitimate and malicious queries.</a:t>
            </a:r>
          </a:p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 panose="020B0604030504040204"/>
              </a:rPr>
              <a:t>Potential for large-scale data breaches if SQLi goes undetected.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5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911696"/>
            <a:ext cx="9804400" cy="4540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03400" y="101873"/>
            <a:ext cx="808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/>
              <a:t>Literature Survey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6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46" y="730250"/>
            <a:ext cx="10378554" cy="46414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7</a:t>
            </a:fld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21475" y="469668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Architecture </a:t>
            </a:r>
            <a:endParaRPr lang="en-IN" sz="4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6525"/>
            <a:ext cx="5746750" cy="56128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8</a:t>
            </a:fld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7701" y="258128"/>
            <a:ext cx="1021904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Architecture </a:t>
            </a:r>
            <a:endParaRPr lang="en-IN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55" y="1082416"/>
            <a:ext cx="10488489" cy="37152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Module Design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375" y="973184"/>
            <a:ext cx="5737575" cy="43205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973</Words>
  <Application>Microsoft Office PowerPoint</Application>
  <PresentationFormat>Widescreen</PresentationFormat>
  <Paragraphs>199</Paragraphs>
  <Slides>33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BCA Final Year Project (Review II)  Detecting Data Leaks Using SQL Injection </vt:lpstr>
      <vt:lpstr>Content</vt:lpstr>
      <vt:lpstr>Understanding SQL Injection &amp; Data Leaks</vt:lpstr>
      <vt:lpstr>Problem Statement</vt:lpstr>
      <vt:lpstr>PowerPoint Presentation</vt:lpstr>
      <vt:lpstr>PowerPoint Presentation</vt:lpstr>
      <vt:lpstr>PowerPoint Presentation</vt:lpstr>
      <vt:lpstr>PowerPoint Presentation</vt:lpstr>
      <vt:lpstr>Module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 And Technologies To Be Used</vt:lpstr>
      <vt:lpstr>Programming Languages</vt:lpstr>
      <vt:lpstr>Machine Learning Frameworks</vt:lpstr>
      <vt:lpstr>Natural Language Processing (NLP)</vt:lpstr>
      <vt:lpstr>Web Security Tools</vt:lpstr>
      <vt:lpstr>Cloud Platform</vt:lpstr>
      <vt:lpstr>Github Link</vt:lpstr>
      <vt:lpstr>Timeline of the Project (Gantt Chart)</vt:lpstr>
      <vt:lpstr>References (IEEE Paper format)</vt:lpstr>
      <vt:lpstr>References (IEEE Paper format)</vt:lpstr>
      <vt:lpstr>References (IEEE Paper format)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vs abishek</cp:lastModifiedBy>
  <cp:revision>925</cp:revision>
  <cp:lastPrinted>2018-07-24T06:37:00Z</cp:lastPrinted>
  <dcterms:created xsi:type="dcterms:W3CDTF">2018-06-07T04:06:00Z</dcterms:created>
  <dcterms:modified xsi:type="dcterms:W3CDTF">2025-05-09T04:51:45Z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E1CEFEF2B07A4BFAA4F0CF8BD5C1E615_12</vt:lpwstr>
  </property>
  <property fmtid="{D5CDD505-2E9C-101B-9397-08002B2CF9AE}" pid="3" name="KSOProductBuildVer">
    <vt:lpwstr>1033-12.2.0.20795</vt:lpwstr>
  </property>
</Properties>
</file>