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475" r:id="rId2"/>
    <p:sldId id="257" r:id="rId3"/>
    <p:sldId id="485" r:id="rId4"/>
    <p:sldId id="269" r:id="rId5"/>
    <p:sldId id="486" r:id="rId6"/>
    <p:sldId id="487" r:id="rId7"/>
    <p:sldId id="488" r:id="rId8"/>
    <p:sldId id="490" r:id="rId9"/>
    <p:sldId id="478" r:id="rId10"/>
    <p:sldId id="489" r:id="rId11"/>
    <p:sldId id="491" r:id="rId12"/>
    <p:sldId id="503" r:id="rId13"/>
    <p:sldId id="504" r:id="rId14"/>
    <p:sldId id="512" r:id="rId15"/>
    <p:sldId id="513" r:id="rId16"/>
    <p:sldId id="506" r:id="rId17"/>
    <p:sldId id="507" r:id="rId18"/>
    <p:sldId id="505" r:id="rId19"/>
    <p:sldId id="508" r:id="rId20"/>
    <p:sldId id="509" r:id="rId21"/>
    <p:sldId id="510" r:id="rId22"/>
    <p:sldId id="511" r:id="rId23"/>
    <p:sldId id="476" r:id="rId24"/>
    <p:sldId id="493" r:id="rId25"/>
    <p:sldId id="494" r:id="rId26"/>
    <p:sldId id="492" r:id="rId27"/>
    <p:sldId id="495" r:id="rId28"/>
    <p:sldId id="497" r:id="rId29"/>
    <p:sldId id="268" r:id="rId30"/>
    <p:sldId id="270" r:id="rId31"/>
    <p:sldId id="265" r:id="rId32"/>
    <p:sldId id="498" r:id="rId33"/>
    <p:sldId id="501" r:id="rId34"/>
    <p:sldId id="502" r:id="rId35"/>
    <p:sldId id="266" r:id="rId36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>
        <p:scale>
          <a:sx n="63" d="100"/>
          <a:sy n="63" d="100"/>
        </p:scale>
        <p:origin x="988" y="56"/>
      </p:cViewPr>
      <p:guideLst>
        <p:guide orient="horz" pos="2124"/>
        <p:guide pos="3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F511DAC-3643-3D0B-21EA-C797E196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74C5744A-76BA-2814-D9FE-5A10DAC4E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4D3C8E8C-82ED-5ADD-991A-78EAC184A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61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6A0C200-648B-3956-1819-58BB61D1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0CA491FF-4F30-6D9D-810F-8F8808F91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2BADDAF-6358-9E21-FB37-8E6073345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7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E2DF43-1BBE-6542-4325-B871E4364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CD4FBF6D-AB5B-F679-3CBF-CA3CFCC58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7024876B-4C75-10BD-6C8D-009251156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61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5/5/2025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5/5/2025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5/5/2025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5/5/2025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5/5/2025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5/5/2025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shekZap/SQL-Injection-Data-Lea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4223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sql-defense-strategie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sql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deep-learning-sq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web-security-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intrusion-detec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intrusion-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Data Leaks Using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 Injection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41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School of CSE &amp; IS</a:t>
            </a:r>
            <a:b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University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650" y="64198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YASHODA B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V S 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 G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6221-CA4D-364D-9DB5-DBEE9C4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0A7A6-943F-9807-752C-ED43E3866002}"/>
              </a:ext>
            </a:extLst>
          </p:cNvPr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2731-3ADD-37E6-87D1-09000D5033F6}"/>
              </a:ext>
            </a:extLst>
          </p:cNvPr>
          <p:cNvSpPr txBox="1"/>
          <p:nvPr/>
        </p:nvSpPr>
        <p:spPr>
          <a:xfrm>
            <a:off x="917907" y="1303930"/>
            <a:ext cx="10058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Data Collection &amp; Input Handling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Feature Extraction &amp;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Anomaly Detection &amp; Model Training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Intrusion Detection &amp; Prevention System (IDPS)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Evaluation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17212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3D1F-FC92-9127-3389-E2059EAC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EB110-9B74-2D0E-77B6-64448D13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E4F78-793B-69E6-5813-D571DF28E88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Module-1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4C018B-75FC-41CB-DA45-3A96F6A1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161515"/>
            <a:ext cx="1057365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200" b="1" dirty="0"/>
              <a:t>Introduction to SQL Injection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Overview of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Importance of Understanding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Common vulnerabilities in web application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9C18-EF28-1905-7B6A-3DED2BEF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D2FED-5593-4218-CA24-DB50865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F81C3-D074-3FB6-81A5-5F1700E22BA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Module-2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A26FBA-A36A-2FB5-DDD4-E8B9036C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205171"/>
            <a:ext cx="1057365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200" b="1" dirty="0"/>
              <a:t>Front-End Development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HTML5, CSS3, Bootstrap 4, JavaScript</a:t>
            </a:r>
            <a:endParaRPr lang="en-IN" sz="2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Login Page Implementation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User authentication form (Username &amp; Password fields)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Login button for user submission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Error Handling</a:t>
            </a:r>
            <a:r>
              <a:rPr lang="en-IN" sz="2400" dirty="0"/>
              <a:t>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Displaying appropriate messages for failed logins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9775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D153-C7EC-13F1-884E-10D8D24C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70819-1B01-CE24-81BA-7C510B72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70BC8-3B77-9189-4AF6-E7700E7AD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511958" y="136525"/>
            <a:ext cx="11168083" cy="5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95274-9836-B86E-078F-5F2EBB1FD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B14B1-553E-49E3-C45D-D4AE111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CBBAF-484B-63F9-869F-7DCE648FA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" y="274320"/>
            <a:ext cx="11263299" cy="53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81F4A-AB87-3806-27F7-2E8267C98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E0B5E-0C2B-9F67-8D6B-DF7A1D26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FEE1B-1EFE-F4A9-6F92-73BDBA77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136524"/>
            <a:ext cx="10571480" cy="55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2DAEC-539A-8527-5797-100270B3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13AA6-FA85-C795-9B26-19826A36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436245"/>
            <a:ext cx="9245600" cy="48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B3C3-A7A1-A924-8B8C-0E4AEE57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772C8-4FCF-4C57-A5B9-6930F9D4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F130-5823-ACA4-F1AD-420FDAF0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340201"/>
            <a:ext cx="8961120" cy="47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B5E3-4AEE-002A-7F49-95D45C72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AF43C-9C0D-8804-01EA-EE975B9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51C9C-659C-7872-31EB-61B17AD0A298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Module-3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2C31AE-B5F1-9C38-7C18-14D23FD3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266727"/>
            <a:ext cx="105736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/>
              <a:t> Database Schema &amp;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users table in MariaDB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 structure (fields like username, password, email,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user credentials for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setup using XAMPP</a:t>
            </a:r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55621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0642E-7BD6-7E4A-8F0E-4C63AD9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68247-4E6B-14B8-D025-8D7DE8AB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64" y="136525"/>
            <a:ext cx="8093416" cy="5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6045-A369-8DFB-2E78-F59E2C913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9B61E-85C7-7824-DD1B-F99789F8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E03FE-1B7E-CD6F-6966-2FC907A7138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Module-4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BE74A4-E061-D6C2-6D1F-B5472551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04607"/>
            <a:ext cx="1057365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Back-End Development</a:t>
            </a:r>
          </a:p>
          <a:p>
            <a:pPr>
              <a:buNone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PHP, Apache HTTP Server, MariaDB</a:t>
            </a:r>
          </a:p>
          <a:p>
            <a:pPr>
              <a:buNone/>
            </a:pPr>
            <a:r>
              <a:rPr lang="en-US" sz="2400" b="1" dirty="0"/>
              <a:t>User Authentication System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Normal authentication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 execution without security measures</a:t>
            </a:r>
          </a:p>
          <a:p>
            <a:pPr>
              <a:buNone/>
            </a:pPr>
            <a:r>
              <a:rPr lang="en-US" sz="2400" b="1" dirty="0"/>
              <a:t>Login Logic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Querying the database for user authentication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75962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0C6A6-EDEE-231A-07F0-91EEFEEC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160DD-3687-68E4-A383-4B05BAB3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2FB0F-C7A2-651A-57E0-C89B749AED6D}"/>
              </a:ext>
            </a:extLst>
          </p:cNvPr>
          <p:cNvSpPr txBox="1"/>
          <p:nvPr/>
        </p:nvSpPr>
        <p:spPr>
          <a:xfrm>
            <a:off x="266700" y="182820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Module-5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B0A46C-F5B5-0CFD-ECB6-187E62C9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214695"/>
            <a:ext cx="10573657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Demonstration of SQL Injection Attacks </a:t>
            </a:r>
            <a:r>
              <a:rPr lang="en-IN" sz="3200" b="1" dirty="0"/>
              <a:t>:</a:t>
            </a:r>
          </a:p>
          <a:p>
            <a:pPr>
              <a:buNone/>
            </a:pPr>
            <a:r>
              <a:rPr lang="en-US" sz="2400" b="1" dirty="0"/>
              <a:t>Correct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valid username &amp;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grants access</a:t>
            </a:r>
          </a:p>
          <a:p>
            <a:pPr>
              <a:buNone/>
            </a:pPr>
            <a:r>
              <a:rPr lang="en-US" sz="2400" b="1" dirty="0"/>
              <a:t>Wrong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incorrect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displays failure message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47384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10B4B-DDA0-AA9F-78D9-72CA5AA82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436AC-0997-6CC6-445B-B08A250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9609C-7C86-CD0B-EC37-4D568C3DF292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Module-6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28C941-9BBF-DB24-D97E-DB430974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85629"/>
            <a:ext cx="1057365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Deployment on Heroku &amp; Future Enhancements :</a:t>
            </a:r>
          </a:p>
          <a:p>
            <a:pPr>
              <a:buNone/>
            </a:pPr>
            <a:r>
              <a:rPr lang="en-US" sz="2400" b="1" dirty="0"/>
              <a:t>Deploying as Microservices on Heroku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Front-end, backend, and database as microservices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Heroku CLI for deployment</a:t>
            </a:r>
          </a:p>
          <a:p>
            <a:pPr>
              <a:buNone/>
            </a:pPr>
            <a:r>
              <a:rPr lang="en-US" sz="2400" b="1" dirty="0"/>
              <a:t>Future Enhancements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</a:t>
            </a:r>
            <a:r>
              <a:rPr lang="en-US" sz="2400" b="1" dirty="0"/>
              <a:t>Login Attempt Limiter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Adding </a:t>
            </a:r>
            <a:r>
              <a:rPr lang="en-US" sz="2400" b="1" dirty="0"/>
              <a:t>Multi-Factor Authentication (MFA)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Encrypting passwords with </a:t>
            </a:r>
            <a:r>
              <a:rPr lang="en-US" sz="2400" b="1" dirty="0" err="1"/>
              <a:t>bcrypt</a:t>
            </a:r>
            <a:endParaRPr lang="en-US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43650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118719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3637" y="1663996"/>
            <a:ext cx="10164726" cy="338697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Database Management Systems (DBMS)</a:t>
            </a:r>
          </a:p>
          <a:p>
            <a:pPr algn="just"/>
            <a:r>
              <a:rPr lang="en-IN" sz="2800" dirty="0"/>
              <a:t>MariaDB</a:t>
            </a:r>
            <a:r>
              <a:rPr lang="en-GB" dirty="0"/>
              <a:t>, PostgreSQL</a:t>
            </a:r>
          </a:p>
          <a:p>
            <a:pPr algn="just"/>
            <a:r>
              <a:rPr lang="en-GB" dirty="0"/>
              <a:t>Stores and manages structured and unstructured data</a:t>
            </a:r>
          </a:p>
          <a:p>
            <a:pPr algn="just"/>
            <a:r>
              <a:rPr lang="en-GB" dirty="0"/>
              <a:t>Used to log SQL queries and </a:t>
            </a:r>
            <a:r>
              <a:rPr lang="en-GB" dirty="0" err="1"/>
              <a:t>analyze</a:t>
            </a:r>
            <a:r>
              <a:rPr lang="en-GB" dirty="0"/>
              <a:t> injection patterns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7D6C-B109-80EB-6C7F-EF032692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8C52-C1E0-BE2C-22F5-D1015007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48"/>
            <a:ext cx="10515600" cy="4351338"/>
          </a:xfrm>
        </p:spPr>
        <p:txBody>
          <a:bodyPr/>
          <a:lstStyle/>
          <a:p>
            <a:pPr algn="just"/>
            <a:r>
              <a:rPr lang="en-GB" sz="2200" b="1" dirty="0"/>
              <a:t>HTML:</a:t>
            </a:r>
            <a:r>
              <a:rPr lang="en-GB" sz="2200" dirty="0"/>
              <a:t> Develops detection models and security automation</a:t>
            </a:r>
          </a:p>
          <a:p>
            <a:pPr algn="just"/>
            <a:r>
              <a:rPr lang="en-GB" sz="2200" b="1" dirty="0"/>
              <a:t>SQL: </a:t>
            </a:r>
            <a:r>
              <a:rPr lang="en-GB" sz="2200" dirty="0"/>
              <a:t>Queries database and detects malicious patterns</a:t>
            </a:r>
          </a:p>
          <a:p>
            <a:pPr algn="just"/>
            <a:r>
              <a:rPr lang="en-GB" sz="2200" b="1" dirty="0"/>
              <a:t>CSS3</a:t>
            </a:r>
            <a:r>
              <a:rPr lang="en-GB" sz="2200" dirty="0"/>
              <a:t>: </a:t>
            </a:r>
            <a:r>
              <a:rPr lang="en-US" sz="2200" dirty="0"/>
              <a:t>Styles the front-end for a user-friendly interface</a:t>
            </a:r>
            <a:endParaRPr lang="en-GB" sz="2200" dirty="0"/>
          </a:p>
          <a:p>
            <a:pPr algn="just"/>
            <a:r>
              <a:rPr lang="en-GB" sz="2200" b="1" dirty="0"/>
              <a:t>Bootstarp4</a:t>
            </a:r>
            <a:r>
              <a:rPr lang="en-GB" sz="2200" dirty="0"/>
              <a:t>:</a:t>
            </a:r>
            <a:r>
              <a:rPr lang="en-US" sz="2200" dirty="0"/>
              <a:t>Provides responsive design and pre-built UI components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 err="1"/>
              <a:t>Javascript</a:t>
            </a:r>
            <a:r>
              <a:rPr lang="en-GB" sz="2200" dirty="0"/>
              <a:t>: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/>
              <a:t>PHP</a:t>
            </a:r>
            <a:r>
              <a:rPr lang="en-GB" sz="2200" dirty="0"/>
              <a:t>:</a:t>
            </a:r>
            <a:r>
              <a:rPr lang="en-US" sz="2200" dirty="0"/>
              <a:t>Ensures efficiency in detecting SQL injections and handling </a:t>
            </a:r>
            <a:r>
              <a:rPr lang="en-US" sz="2200" dirty="0" err="1"/>
              <a:t>authenticatio</a:t>
            </a:r>
            <a:endParaRPr lang="en-GB" sz="2200" dirty="0"/>
          </a:p>
          <a:p>
            <a:pPr algn="just"/>
            <a:r>
              <a:rPr lang="en-GB" sz="2200" dirty="0"/>
              <a:t>Ensures efficiency in detecting SQL injections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C26A1-2377-F694-96F4-13F1C41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7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3D3B-25F6-4E08-C1E9-717FB95B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C23-9D8A-618C-FF80-15C52D3F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432"/>
          </a:xfrm>
        </p:spPr>
        <p:txBody>
          <a:bodyPr/>
          <a:lstStyle/>
          <a:p>
            <a:pPr algn="just"/>
            <a:r>
              <a:rPr lang="en-GB" dirty="0"/>
              <a:t>Scikit-learn, TensorFlow, </a:t>
            </a:r>
            <a:r>
              <a:rPr lang="en-GB" dirty="0" err="1"/>
              <a:t>PyTorch</a:t>
            </a:r>
            <a:endParaRPr lang="en-GB" dirty="0"/>
          </a:p>
          <a:p>
            <a:pPr algn="just"/>
            <a:r>
              <a:rPr lang="en-GB" dirty="0"/>
              <a:t>Trains models using Decision Trees, Random Forest, CNNs</a:t>
            </a:r>
          </a:p>
          <a:p>
            <a:pPr algn="just"/>
            <a:r>
              <a:rPr lang="en-GB" dirty="0"/>
              <a:t>Enhances detection of complex SQL injection attacks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59C7-C317-E759-CBAB-48401F0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14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02DA-91DE-AFCF-127C-74A41AD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F3AF-71F6-40A0-8EB5-DE410916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NLTK, </a:t>
            </a:r>
            <a:r>
              <a:rPr lang="en-GB" dirty="0" err="1"/>
              <a:t>SpaCy</a:t>
            </a:r>
            <a:endParaRPr lang="en-GB" dirty="0"/>
          </a:p>
          <a:p>
            <a:pPr algn="just"/>
            <a:r>
              <a:rPr lang="en-GB" dirty="0" err="1"/>
              <a:t>Analyzes</a:t>
            </a:r>
            <a:r>
              <a:rPr lang="en-GB" dirty="0"/>
              <a:t> SQL query structure and detects anomalies</a:t>
            </a:r>
          </a:p>
          <a:p>
            <a:pPr algn="just"/>
            <a:r>
              <a:rPr lang="en-GB" dirty="0"/>
              <a:t>Differentiates between normal and malicious queries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12-FDC0-3026-449A-DB361B9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0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B63-1100-4334-6B2E-440EA93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D5E7-8470-2B9E-65F6-2FBA9CB3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SQLMap</a:t>
            </a:r>
            <a:r>
              <a:rPr lang="en-GB" dirty="0"/>
              <a:t>: Detects SQL vulnerabilities</a:t>
            </a:r>
          </a:p>
          <a:p>
            <a:pPr algn="just"/>
            <a:r>
              <a:rPr lang="en-GB" dirty="0"/>
              <a:t>Burp Suite: Simulates attacks to test </a:t>
            </a:r>
            <a:r>
              <a:rPr lang="en-GB" dirty="0" err="1"/>
              <a:t>defenses</a:t>
            </a:r>
            <a:endParaRPr lang="en-GB" dirty="0"/>
          </a:p>
          <a:p>
            <a:pPr algn="just"/>
            <a:r>
              <a:rPr lang="en-GB" dirty="0"/>
              <a:t>Strengthens security testing and prevention strategies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26BB-7FA1-0885-B6B4-7F8BECE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6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545-A9F9-1D2B-842E-3FE509B4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9C6-6DE2-AD19-718A-AE9C332A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639"/>
            <a:ext cx="10305197" cy="2288149"/>
          </a:xfrm>
        </p:spPr>
        <p:txBody>
          <a:bodyPr/>
          <a:lstStyle/>
          <a:p>
            <a:r>
              <a:rPr lang="en-US" sz="2800" dirty="0"/>
              <a:t>Heroku CLI </a:t>
            </a:r>
          </a:p>
          <a:p>
            <a:r>
              <a:rPr lang="en-GB" dirty="0"/>
              <a:t>Deploys the model for real-time query scanning</a:t>
            </a:r>
          </a:p>
          <a:p>
            <a:r>
              <a:rPr lang="en-GB" dirty="0"/>
              <a:t>Ensures system reliability and scalability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52F9-A58D-15D3-D760-4DDA1B1C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69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https://github.com/abishekzap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https://github.com/AbishekZap/SQL-Injection-Data-Leaks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10900229" y="668369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43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Understanding SQL Injection &amp; Data Leaks</a:t>
            </a:r>
            <a:endParaRPr lang="en-US" altLang="en-US" sz="4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SQL injection (SQLi) is a major cybersecurity threat that allows attackers to manipulate database queries.</a:t>
            </a:r>
          </a:p>
          <a:p>
            <a:pPr algn="just"/>
            <a:r>
              <a:rPr lang="en-US" altLang="en-US" dirty="0"/>
              <a:t>Attackers can exploit vulnerabilities to gain unauthorized access to sensitive data.</a:t>
            </a:r>
          </a:p>
          <a:p>
            <a:pPr algn="just"/>
            <a:r>
              <a:rPr lang="en-US" altLang="en-US" dirty="0"/>
              <a:t>Detecting data leaks caused by SQLi is essential for data security and 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51385" y="897342"/>
            <a:ext cx="9764215" cy="19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600" dirty="0"/>
              <a:t>Authors: </a:t>
            </a:r>
            <a:r>
              <a:rPr lang="en-IN" sz="2600" dirty="0" err="1"/>
              <a:t>Kanwarpartap</a:t>
            </a:r>
            <a:r>
              <a:rPr lang="en-IN" sz="2600" dirty="0"/>
              <a:t> Singh Gill; Vatsala Anand; Rahul Chauhan; Siddhant Thapliyal; Rupesh Gupta</a:t>
            </a:r>
          </a:p>
          <a:p>
            <a:pPr algn="just">
              <a:spcAft>
                <a:spcPts val="1440"/>
              </a:spcAft>
            </a:pPr>
            <a:r>
              <a:rPr lang="en-IN" sz="2600" dirty="0"/>
              <a:t>Title: A Convolutional Neural Network-Based Method for Real-Time Eye State Identification in Driver Drowsiness Detection</a:t>
            </a:r>
          </a:p>
          <a:p>
            <a:pPr algn="just">
              <a:spcAft>
                <a:spcPts val="1440"/>
              </a:spcAft>
            </a:pPr>
            <a:r>
              <a:rPr lang="en-IN" sz="2600" dirty="0" err="1"/>
              <a:t>Link:</a:t>
            </a:r>
            <a:r>
              <a:rPr lang="en-IN" sz="2600" dirty="0" err="1">
                <a:hlinkClick r:id="rId3"/>
              </a:rPr>
              <a:t>https</a:t>
            </a:r>
            <a:r>
              <a:rPr lang="en-IN" sz="2600" dirty="0">
                <a:hlinkClick r:id="rId3"/>
              </a:rPr>
              <a:t>://ieeexplore.ieee.org/document/10442238</a:t>
            </a:r>
            <a:endParaRPr lang="en-IN" sz="2600" dirty="0"/>
          </a:p>
          <a:p>
            <a:pPr marL="152400" indent="0" algn="just">
              <a:spcBef>
                <a:spcPts val="0"/>
              </a:spcBef>
              <a:buNone/>
            </a:pP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BDE1E-73B0-3429-E31F-382ED1691574}"/>
              </a:ext>
            </a:extLst>
          </p:cNvPr>
          <p:cNvSpPr txBox="1"/>
          <p:nvPr/>
        </p:nvSpPr>
        <p:spPr>
          <a:xfrm>
            <a:off x="812799" y="3428999"/>
            <a:ext cx="10794621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600" dirty="0"/>
              <a:t>2.   Authors: Gupta, S., &amp; Verma, D. (2022)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SQL Injection Exploits and </a:t>
            </a:r>
            <a:r>
              <a:rPr lang="en-GB" sz="2600" dirty="0" err="1"/>
              <a:t>Defense</a:t>
            </a:r>
            <a:r>
              <a:rPr lang="en-GB" sz="2600" dirty="0"/>
              <a:t> Strategies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https://example.com/sql-defense-strategies</a:t>
            </a:r>
            <a:endParaRPr lang="en-GB" sz="2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29E554E-FAAE-D407-4055-5561A0EB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EC0FF194-00CB-1498-E8A0-F268F3168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7BEE05D-56A3-C2F0-7639-5A8CB9B80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87004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3.   Authors: Smith, J., &amp; Doe, A. (2022)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SQL Injection Detection Techniques: A Survey. International Journal of Cyber Security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https://example.com/sql-detection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EA466-B47D-402A-CA69-03DDBC16EB1D}"/>
              </a:ext>
            </a:extLst>
          </p:cNvPr>
          <p:cNvSpPr txBox="1"/>
          <p:nvPr/>
        </p:nvSpPr>
        <p:spPr>
          <a:xfrm>
            <a:off x="812800" y="3561345"/>
            <a:ext cx="10726382" cy="187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600" dirty="0"/>
              <a:t>4.  Authors: Lee, C., &amp; Kim, H. (2021)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Deep Learning for Database Security: Anomaly Detection in SQL Queries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https://example.com/deep-learning-sql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51444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E59D52C-CBA5-D50E-1029-31848ED0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38D0669A-A764-A57C-2AD2-DFA221844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EFE934E-45EB-0591-496B-D72326435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5.  Authors: Johnson, M., &amp; White, P. (2021)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Advances in Web Security: SQL Injection and Countermeasures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https://example.com/web-security-sql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6976-1EE1-F6C1-B590-694F4DCC900A}"/>
              </a:ext>
            </a:extLst>
          </p:cNvPr>
          <p:cNvSpPr txBox="1"/>
          <p:nvPr/>
        </p:nvSpPr>
        <p:spPr>
          <a:xfrm>
            <a:off x="887861" y="3594100"/>
            <a:ext cx="10667999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800" dirty="0"/>
              <a:t>6. Authors: Patel, R., &amp; Sharma, K. (2020)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Title: Intrusion Detection Systems for SQL Injection Attacks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Link: </a:t>
            </a:r>
            <a:r>
              <a:rPr lang="en-GB" sz="2800" dirty="0">
                <a:hlinkClick r:id="rId4"/>
              </a:rPr>
              <a:t>https://example.com/intrusion-detection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340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4BB30308-1ECE-ADED-5C27-4A5FDF7D9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5894B454-F12C-ACFA-A1CF-1306F64AB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FE785654-0585-BC58-DF48-648DF3F16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7. Authors: Patel, R., &amp; Sharma, K. (2020)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Intrusion Detection Systems for SQL Injection Attacks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https://example.com/intrusion-detection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50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084847"/>
            <a:ext cx="10149367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Unauthorized access to sensitive database records due to SQL injection attacks.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Lack of real-time detection mechanisms for abnormal SQL query patterns.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Difficulty in distinguishing between legitimate and malicious queries.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Potential for large-scale data breaches if SQLi goes undetected.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CB398-2514-A6CA-CF24-37172F8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C1CA6-2F7F-0521-DD0F-0032E180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11696"/>
            <a:ext cx="9804400" cy="45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A5B1-B931-C9B9-BAD8-C03D4F4BC257}"/>
              </a:ext>
            </a:extLst>
          </p:cNvPr>
          <p:cNvSpPr txBox="1"/>
          <p:nvPr/>
        </p:nvSpPr>
        <p:spPr>
          <a:xfrm>
            <a:off x="1803400" y="101873"/>
            <a:ext cx="808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68768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DC70-66D1-C06F-931E-9133F17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FF46-CE6C-4FD3-84F9-FC289EF8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46" y="730250"/>
            <a:ext cx="10378554" cy="4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3C438-4C25-C0A3-3362-73BF1DC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8529-BD1F-CF94-432D-42BEB11C160F}"/>
              </a:ext>
            </a:extLst>
          </p:cNvPr>
          <p:cNvSpPr txBox="1"/>
          <p:nvPr/>
        </p:nvSpPr>
        <p:spPr>
          <a:xfrm>
            <a:off x="1221475" y="4696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77E93-F0C2-4FF2-66F8-6E8739AF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5746750" cy="56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BF1E-76A6-641F-D276-7860D2B6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A1398-DC41-D19B-7341-883880A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D294-9782-1447-260D-60A12E40A244}"/>
              </a:ext>
            </a:extLst>
          </p:cNvPr>
          <p:cNvSpPr txBox="1"/>
          <p:nvPr/>
        </p:nvSpPr>
        <p:spPr>
          <a:xfrm>
            <a:off x="1057701" y="258128"/>
            <a:ext cx="1021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BCC90-721D-2BB3-5B7B-F0E70DD7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" y="1082416"/>
            <a:ext cx="1048848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A90D7-C081-3605-9458-3C618A5C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75" y="973184"/>
            <a:ext cx="5737575" cy="4320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972</Words>
  <Application>Microsoft Office PowerPoint</Application>
  <PresentationFormat>Widescreen</PresentationFormat>
  <Paragraphs>201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Final Year Project (Review I)  Detecting Data Leaks Using SQL Injection </vt:lpstr>
      <vt:lpstr>Content</vt:lpstr>
      <vt:lpstr>Understanding SQL Injection &amp; Data Leaks</vt:lpstr>
      <vt:lpstr>Problem Statement</vt:lpstr>
      <vt:lpstr>PowerPoint Presentation</vt:lpstr>
      <vt:lpstr>PowerPoint Presentation</vt:lpstr>
      <vt:lpstr>PowerPoint Presentation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Programming Languages</vt:lpstr>
      <vt:lpstr>Machine Learning Frameworks</vt:lpstr>
      <vt:lpstr>Natural Language Processing (NLP)</vt:lpstr>
      <vt:lpstr>Web Security Tools</vt:lpstr>
      <vt:lpstr>Cloud Platform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vs abishek</cp:lastModifiedBy>
  <cp:revision>924</cp:revision>
  <cp:lastPrinted>2018-07-24T06:37:00Z</cp:lastPrinted>
  <dcterms:created xsi:type="dcterms:W3CDTF">2018-06-07T04:06:00Z</dcterms:created>
  <dcterms:modified xsi:type="dcterms:W3CDTF">2025-05-05T16:05:33Z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E1CEFEF2B07A4BFAA4F0CF8BD5C1E615_12</vt:lpwstr>
  </property>
  <property fmtid="{D5CDD505-2E9C-101B-9397-08002B2CF9AE}" pid="3" name="KSOProductBuildVer">
    <vt:lpwstr>1033-12.2.0.19805</vt:lpwstr>
  </property>
</Properties>
</file>