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5"/>
  </p:notesMasterIdLst>
  <p:sldIdLst>
    <p:sldId id="256" r:id="rId5"/>
    <p:sldId id="291" r:id="rId6"/>
    <p:sldId id="293" r:id="rId7"/>
    <p:sldId id="304" r:id="rId8"/>
    <p:sldId id="298" r:id="rId9"/>
    <p:sldId id="302" r:id="rId10"/>
    <p:sldId id="305" r:id="rId11"/>
    <p:sldId id="297" r:id="rId12"/>
    <p:sldId id="301" r:id="rId13"/>
    <p:sldId id="303" r:id="rId14"/>
  </p:sldIdLst>
  <p:sldSz cx="9144000" cy="5143500" type="screen16x9"/>
  <p:notesSz cx="6858000" cy="9144000"/>
  <p:embeddedFontLst>
    <p:embeddedFont>
      <p:font typeface="Amatic SC" panose="020B0604020202020204" charset="-79"/>
      <p:regular r:id="rId16"/>
      <p:bold r:id="rId17"/>
    </p:embeddedFont>
    <p:embeddedFont>
      <p:font typeface="Source Code Pro" panose="020B0509030403020204" pitchFamily="49" charset="0"/>
      <p:regular r:id="rId18"/>
      <p:bold r:id="rId19"/>
      <p:italic r:id="rId20"/>
      <p:boldItalic r:id="rId21"/>
    </p:embeddedFont>
    <p:embeddedFont>
      <p:font typeface="Tahoma" panose="020B060403050404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604364-498E-4718-AC25-93CEFC8F92D8}" v="2" dt="2023-06-27T20:34:03.089"/>
    <p1510:client id="{3A059284-CAAD-41B2-B5D8-21D02BAED29D}" v="5" dt="2023-06-30T18:46:22.419"/>
    <p1510:client id="{541EC0EA-9826-4DDA-B223-1911D75568AB}" v="1" dt="2023-06-27T21:31:25.891"/>
    <p1510:client id="{C8573524-00FC-486C-B423-C7CB651BC721}" v="8" dt="2023-06-30T18:29:28.294"/>
    <p1510:client id="{7A396F96-69E2-4E0E-B991-76D666DB47C9}" v="1" dt="2023-06-27T19:38:06.933"/>
    <p1510:client id="{83367CBE-1888-43B3-B49E-7A9567899155}" v="3" dt="2023-06-30T18:42:56.498"/>
    <p1510:client id="{9577FFE7-396C-408C-8520-CD90A0AA1C82}" v="1" dt="2023-06-27T20:34:14.29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ys Ferreira" userId="S::thays49235556@aluno.ms.senac.br::cf10a220-7677-4542-81ec-906af83779b6" providerId="AD" clId="Web-{85604364-498E-4718-AC25-93CEFC8F92D8}"/>
    <pc:docChg chg="modSld">
      <pc:chgData name="Thays Ferreira" userId="S::thays49235556@aluno.ms.senac.br::cf10a220-7677-4542-81ec-906af83779b6" providerId="AD" clId="Web-{85604364-498E-4718-AC25-93CEFC8F92D8}" dt="2023-06-27T20:34:03.089" v="1" actId="1076"/>
      <pc:docMkLst>
        <pc:docMk/>
      </pc:docMkLst>
      <pc:sldChg chg="modSp">
        <pc:chgData name="Thays Ferreira" userId="S::thays49235556@aluno.ms.senac.br::cf10a220-7677-4542-81ec-906af83779b6" providerId="AD" clId="Web-{85604364-498E-4718-AC25-93CEFC8F92D8}" dt="2023-06-27T20:34:03.089" v="1" actId="1076"/>
        <pc:sldMkLst>
          <pc:docMk/>
          <pc:sldMk cId="432689818" sldId="297"/>
        </pc:sldMkLst>
        <pc:spChg chg="mod">
          <ac:chgData name="Thays Ferreira" userId="S::thays49235556@aluno.ms.senac.br::cf10a220-7677-4542-81ec-906af83779b6" providerId="AD" clId="Web-{85604364-498E-4718-AC25-93CEFC8F92D8}" dt="2023-06-27T20:34:03.089" v="1" actId="1076"/>
          <ac:spMkLst>
            <pc:docMk/>
            <pc:sldMk cId="432689818" sldId="297"/>
            <ac:spMk id="63" creationId="{00000000-0000-0000-0000-000000000000}"/>
          </ac:spMkLst>
        </pc:spChg>
      </pc:sldChg>
    </pc:docChg>
  </pc:docChgLst>
  <pc:docChgLst>
    <pc:chgData name="Leandro Ribas" userId="S::leandro48612926@aluno.ms.senac.br::9c1b0601-740d-468b-8051-29801ce990ce" providerId="AD" clId="Web-{3A059284-CAAD-41B2-B5D8-21D02BAED29D}"/>
    <pc:docChg chg="modSld">
      <pc:chgData name="Leandro Ribas" userId="S::leandro48612926@aluno.ms.senac.br::9c1b0601-740d-468b-8051-29801ce990ce" providerId="AD" clId="Web-{3A059284-CAAD-41B2-B5D8-21D02BAED29D}" dt="2023-06-30T18:46:22.419" v="4" actId="20577"/>
      <pc:docMkLst>
        <pc:docMk/>
      </pc:docMkLst>
      <pc:sldChg chg="modSp">
        <pc:chgData name="Leandro Ribas" userId="S::leandro48612926@aluno.ms.senac.br::9c1b0601-740d-468b-8051-29801ce990ce" providerId="AD" clId="Web-{3A059284-CAAD-41B2-B5D8-21D02BAED29D}" dt="2023-06-30T18:46:22.419" v="4" actId="20577"/>
        <pc:sldMkLst>
          <pc:docMk/>
          <pc:sldMk cId="1618394657" sldId="301"/>
        </pc:sldMkLst>
        <pc:spChg chg="mod">
          <ac:chgData name="Leandro Ribas" userId="S::leandro48612926@aluno.ms.senac.br::9c1b0601-740d-468b-8051-29801ce990ce" providerId="AD" clId="Web-{3A059284-CAAD-41B2-B5D8-21D02BAED29D}" dt="2023-06-30T18:46:22.419" v="4" actId="20577"/>
          <ac:spMkLst>
            <pc:docMk/>
            <pc:sldMk cId="1618394657" sldId="301"/>
            <ac:spMk id="63" creationId="{00000000-0000-0000-0000-000000000000}"/>
          </ac:spMkLst>
        </pc:spChg>
      </pc:sldChg>
    </pc:docChg>
  </pc:docChgLst>
  <pc:docChgLst>
    <pc:chgData name="Wanderley Terra" userId="S::wanderley47616366@aluno.ms.senac.br::ec759123-1179-45e6-8045-5e554fe5ee36" providerId="AD" clId="Web-{7A396F96-69E2-4E0E-B991-76D666DB47C9}"/>
    <pc:docChg chg="modSld">
      <pc:chgData name="Wanderley Terra" userId="S::wanderley47616366@aluno.ms.senac.br::ec759123-1179-45e6-8045-5e554fe5ee36" providerId="AD" clId="Web-{7A396F96-69E2-4E0E-B991-76D666DB47C9}" dt="2023-06-27T19:38:06.933" v="0" actId="1076"/>
      <pc:docMkLst>
        <pc:docMk/>
      </pc:docMkLst>
      <pc:sldChg chg="modSp">
        <pc:chgData name="Wanderley Terra" userId="S::wanderley47616366@aluno.ms.senac.br::ec759123-1179-45e6-8045-5e554fe5ee36" providerId="AD" clId="Web-{7A396F96-69E2-4E0E-B991-76D666DB47C9}" dt="2023-06-27T19:38:06.933" v="0" actId="1076"/>
        <pc:sldMkLst>
          <pc:docMk/>
          <pc:sldMk cId="432689818" sldId="297"/>
        </pc:sldMkLst>
        <pc:spChg chg="mod">
          <ac:chgData name="Wanderley Terra" userId="S::wanderley47616366@aluno.ms.senac.br::ec759123-1179-45e6-8045-5e554fe5ee36" providerId="AD" clId="Web-{7A396F96-69E2-4E0E-B991-76D666DB47C9}" dt="2023-06-27T19:38:06.933" v="0" actId="1076"/>
          <ac:spMkLst>
            <pc:docMk/>
            <pc:sldMk cId="432689818" sldId="297"/>
            <ac:spMk id="63" creationId="{00000000-0000-0000-0000-000000000000}"/>
          </ac:spMkLst>
        </pc:spChg>
      </pc:sldChg>
    </pc:docChg>
  </pc:docChgLst>
  <pc:docChgLst>
    <pc:chgData name="Wanderley Terra" userId="S::wanderley47616366@aluno.ms.senac.br::ec759123-1179-45e6-8045-5e554fe5ee36" providerId="AD" clId="Web-{C8573524-00FC-486C-B423-C7CB651BC721}"/>
    <pc:docChg chg="modSld">
      <pc:chgData name="Wanderley Terra" userId="S::wanderley47616366@aluno.ms.senac.br::ec759123-1179-45e6-8045-5e554fe5ee36" providerId="AD" clId="Web-{C8573524-00FC-486C-B423-C7CB651BC721}" dt="2023-06-30T18:29:28.294" v="7" actId="20577"/>
      <pc:docMkLst>
        <pc:docMk/>
      </pc:docMkLst>
      <pc:sldChg chg="modSp">
        <pc:chgData name="Wanderley Terra" userId="S::wanderley47616366@aluno.ms.senac.br::ec759123-1179-45e6-8045-5e554fe5ee36" providerId="AD" clId="Web-{C8573524-00FC-486C-B423-C7CB651BC721}" dt="2023-06-30T18:29:28.294" v="7" actId="20577"/>
        <pc:sldMkLst>
          <pc:docMk/>
          <pc:sldMk cId="903706292" sldId="303"/>
        </pc:sldMkLst>
        <pc:spChg chg="mod">
          <ac:chgData name="Wanderley Terra" userId="S::wanderley47616366@aluno.ms.senac.br::ec759123-1179-45e6-8045-5e554fe5ee36" providerId="AD" clId="Web-{C8573524-00FC-486C-B423-C7CB651BC721}" dt="2023-06-30T18:29:28.294" v="7" actId="20577"/>
          <ac:spMkLst>
            <pc:docMk/>
            <pc:sldMk cId="903706292" sldId="303"/>
            <ac:spMk id="63" creationId="{00000000-0000-0000-0000-000000000000}"/>
          </ac:spMkLst>
        </pc:spChg>
      </pc:sldChg>
    </pc:docChg>
  </pc:docChgLst>
  <pc:docChgLst>
    <pc:chgData name="Wanderley Terra" userId="S::wanderley47616366@aluno.ms.senac.br::ec759123-1179-45e6-8045-5e554fe5ee36" providerId="AD" clId="Web-{541EC0EA-9826-4DDA-B223-1911D75568AB}"/>
    <pc:docChg chg="modSld">
      <pc:chgData name="Wanderley Terra" userId="S::wanderley47616366@aluno.ms.senac.br::ec759123-1179-45e6-8045-5e554fe5ee36" providerId="AD" clId="Web-{541EC0EA-9826-4DDA-B223-1911D75568AB}" dt="2023-06-27T21:31:25.891" v="0" actId="20577"/>
      <pc:docMkLst>
        <pc:docMk/>
      </pc:docMkLst>
      <pc:sldChg chg="modSp">
        <pc:chgData name="Wanderley Terra" userId="S::wanderley47616366@aluno.ms.senac.br::ec759123-1179-45e6-8045-5e554fe5ee36" providerId="AD" clId="Web-{541EC0EA-9826-4DDA-B223-1911D75568AB}" dt="2023-06-27T21:31:25.891" v="0" actId="20577"/>
        <pc:sldMkLst>
          <pc:docMk/>
          <pc:sldMk cId="1618394657" sldId="301"/>
        </pc:sldMkLst>
        <pc:spChg chg="mod">
          <ac:chgData name="Wanderley Terra" userId="S::wanderley47616366@aluno.ms.senac.br::ec759123-1179-45e6-8045-5e554fe5ee36" providerId="AD" clId="Web-{541EC0EA-9826-4DDA-B223-1911D75568AB}" dt="2023-06-27T21:31:25.891" v="0" actId="20577"/>
          <ac:spMkLst>
            <pc:docMk/>
            <pc:sldMk cId="1618394657" sldId="301"/>
            <ac:spMk id="63" creationId="{00000000-0000-0000-0000-000000000000}"/>
          </ac:spMkLst>
        </pc:spChg>
      </pc:sldChg>
    </pc:docChg>
  </pc:docChgLst>
  <pc:docChgLst>
    <pc:chgData name="Igor Albieri" userId="S::igor49350466@aluno.ms.senac.br::772f4ffa-31b0-417f-8b2e-abe22b1fca78" providerId="AD" clId="Web-{9577FFE7-396C-408C-8520-CD90A0AA1C82}"/>
    <pc:docChg chg="modSld">
      <pc:chgData name="Igor Albieri" userId="S::igor49350466@aluno.ms.senac.br::772f4ffa-31b0-417f-8b2e-abe22b1fca78" providerId="AD" clId="Web-{9577FFE7-396C-408C-8520-CD90A0AA1C82}" dt="2023-06-27T20:34:14.296" v="0" actId="1076"/>
      <pc:docMkLst>
        <pc:docMk/>
      </pc:docMkLst>
      <pc:sldChg chg="modSp">
        <pc:chgData name="Igor Albieri" userId="S::igor49350466@aluno.ms.senac.br::772f4ffa-31b0-417f-8b2e-abe22b1fca78" providerId="AD" clId="Web-{9577FFE7-396C-408C-8520-CD90A0AA1C82}" dt="2023-06-27T20:34:14.296" v="0" actId="1076"/>
        <pc:sldMkLst>
          <pc:docMk/>
          <pc:sldMk cId="432689818" sldId="297"/>
        </pc:sldMkLst>
        <pc:spChg chg="mod">
          <ac:chgData name="Igor Albieri" userId="S::igor49350466@aluno.ms.senac.br::772f4ffa-31b0-417f-8b2e-abe22b1fca78" providerId="AD" clId="Web-{9577FFE7-396C-408C-8520-CD90A0AA1C82}" dt="2023-06-27T20:34:14.296" v="0" actId="1076"/>
          <ac:spMkLst>
            <pc:docMk/>
            <pc:sldMk cId="432689818" sldId="297"/>
            <ac:spMk id="63" creationId="{00000000-0000-0000-0000-000000000000}"/>
          </ac:spMkLst>
        </pc:spChg>
      </pc:sldChg>
    </pc:docChg>
  </pc:docChgLst>
  <pc:docChgLst>
    <pc:chgData name="Igor Albieri" userId="S::igor49350466@aluno.ms.senac.br::772f4ffa-31b0-417f-8b2e-abe22b1fca78" providerId="AD" clId="Web-{83367CBE-1888-43B3-B49E-7A9567899155}"/>
    <pc:docChg chg="modSld">
      <pc:chgData name="Igor Albieri" userId="S::igor49350466@aluno.ms.senac.br::772f4ffa-31b0-417f-8b2e-abe22b1fca78" providerId="AD" clId="Web-{83367CBE-1888-43B3-B49E-7A9567899155}" dt="2023-06-30T18:42:56.498" v="2" actId="20577"/>
      <pc:docMkLst>
        <pc:docMk/>
      </pc:docMkLst>
      <pc:sldChg chg="modSp">
        <pc:chgData name="Igor Albieri" userId="S::igor49350466@aluno.ms.senac.br::772f4ffa-31b0-417f-8b2e-abe22b1fca78" providerId="AD" clId="Web-{83367CBE-1888-43B3-B49E-7A9567899155}" dt="2023-06-30T18:42:56.498" v="2" actId="20577"/>
        <pc:sldMkLst>
          <pc:docMk/>
          <pc:sldMk cId="1618394657" sldId="301"/>
        </pc:sldMkLst>
        <pc:spChg chg="mod">
          <ac:chgData name="Igor Albieri" userId="S::igor49350466@aluno.ms.senac.br::772f4ffa-31b0-417f-8b2e-abe22b1fca78" providerId="AD" clId="Web-{83367CBE-1888-43B3-B49E-7A9567899155}" dt="2023-06-30T18:42:56.498" v="2" actId="20577"/>
          <ac:spMkLst>
            <pc:docMk/>
            <pc:sldMk cId="1618394657" sldId="301"/>
            <ac:spMk id="6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4438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36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008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82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946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26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014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57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28a1d0fc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28a1d0fc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03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pt-BR" sz="4400">
                <a:latin typeface="Tahoma" panose="020B0604030504040204" pitchFamily="34" charset="0"/>
                <a:ea typeface="Tahoma" panose="020B0604030504040204" pitchFamily="34" charset="0"/>
                <a:cs typeface="Tahoma" panose="020B0604030504040204" pitchFamily="34" charset="0"/>
              </a:rPr>
              <a:t>ESTUDO DE CASO</a:t>
            </a:r>
            <a:endParaRPr sz="4400">
              <a:latin typeface="Tahoma" panose="020B0604030504040204" pitchFamily="34" charset="0"/>
              <a:ea typeface="Tahoma" panose="020B0604030504040204" pitchFamily="34" charset="0"/>
              <a:cs typeface="Tahoma" panose="020B0604030504040204" pitchFamily="34" charset="0"/>
            </a:endParaRPr>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indent="0">
              <a:lnSpc>
                <a:spcPct val="120000"/>
              </a:lnSpc>
              <a:buSzPts val="8000"/>
            </a:pPr>
            <a:r>
              <a:rPr lang="pt-BR" sz="1800" b="0">
                <a:solidFill>
                  <a:schemeClr val="dk2"/>
                </a:solidFill>
                <a:sym typeface="Amatic SC"/>
              </a:rPr>
              <a:t>Prof. Thiago Almeida</a:t>
            </a:r>
            <a:endParaRPr sz="1800" b="0">
              <a:solidFill>
                <a:schemeClr val="dk2"/>
              </a:solidFill>
              <a:sym typeface="Amatic S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QUERYS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10000"/>
          </a:bodyPr>
          <a:lstStyle/>
          <a:p>
            <a:pPr marL="0" indent="0" algn="just">
              <a:spcAft>
                <a:spcPts val="1200"/>
              </a:spcAft>
              <a:buNone/>
            </a:pPr>
            <a:r>
              <a:rPr lang="pt-BR"/>
              <a:t>9. Quantas pessoas com idade entre 25 e 35 anos havia no barco?</a:t>
            </a:r>
          </a:p>
          <a:p>
            <a:pPr marL="0" indent="0" algn="just">
              <a:spcAft>
                <a:spcPts val="1200"/>
              </a:spcAft>
              <a:buNone/>
            </a:pPr>
            <a:r>
              <a:rPr lang="pt-BR"/>
              <a:t>10. Quantas pessoas ocupavam a 1ª classe do navio? </a:t>
            </a:r>
          </a:p>
          <a:p>
            <a:pPr marL="0" lvl="0" indent="0" algn="just" rtl="0">
              <a:spcBef>
                <a:spcPts val="0"/>
              </a:spcBef>
              <a:spcAft>
                <a:spcPts val="1200"/>
              </a:spcAft>
              <a:buNone/>
            </a:pPr>
            <a:r>
              <a:rPr lang="pt-BR"/>
              <a:t>11. Quantas mulheres acima de 30 anos havia no barco? </a:t>
            </a:r>
          </a:p>
          <a:p>
            <a:pPr marL="0" lvl="0" indent="0" algn="just" rtl="0">
              <a:spcBef>
                <a:spcPts val="0"/>
              </a:spcBef>
              <a:spcAft>
                <a:spcPts val="1200"/>
              </a:spcAft>
              <a:buNone/>
            </a:pPr>
            <a:r>
              <a:rPr lang="pt-BR"/>
              <a:t>12. Qual foi a tarifa mais cara do Titanic? Quem pagou? </a:t>
            </a:r>
          </a:p>
          <a:p>
            <a:pPr marL="0" lvl="0" indent="0" algn="just" rtl="0">
              <a:spcBef>
                <a:spcPts val="0"/>
              </a:spcBef>
              <a:spcAft>
                <a:spcPts val="1200"/>
              </a:spcAft>
              <a:buNone/>
            </a:pPr>
            <a:r>
              <a:rPr lang="pt-BR"/>
              <a:t>13. Calcule a média das tarifas pagas por cada classe. </a:t>
            </a:r>
          </a:p>
          <a:p>
            <a:pPr marL="0" lvl="0" indent="0" algn="just" rtl="0">
              <a:spcBef>
                <a:spcPts val="0"/>
              </a:spcBef>
              <a:spcAft>
                <a:spcPts val="1200"/>
              </a:spcAft>
              <a:buNone/>
            </a:pPr>
            <a:r>
              <a:rPr lang="pt-BR"/>
              <a:t>14. Há mais mulheres ou homens na 1ª classe? </a:t>
            </a:r>
          </a:p>
          <a:p>
            <a:pPr marL="0" lvl="0" indent="0" algn="just" rtl="0">
              <a:spcBef>
                <a:spcPts val="0"/>
              </a:spcBef>
              <a:spcAft>
                <a:spcPts val="1200"/>
              </a:spcAft>
              <a:buNone/>
            </a:pPr>
            <a:r>
              <a:rPr lang="pt-BR"/>
              <a:t>15. Qual a idade e o nome da pessoa mais velha no navio?</a:t>
            </a:r>
          </a:p>
          <a:p>
            <a:pPr marL="0" lvl="0" indent="0" algn="just" rtl="0">
              <a:spcBef>
                <a:spcPts val="0"/>
              </a:spcBef>
              <a:spcAft>
                <a:spcPts val="1200"/>
              </a:spcAft>
              <a:buNone/>
            </a:pPr>
            <a:r>
              <a:rPr lang="pt-BR"/>
              <a:t>16. Faça a exportação do banco de dados para uma planilha do </a:t>
            </a:r>
            <a:r>
              <a:rPr lang="pt-BR" err="1"/>
              <a:t>excel</a:t>
            </a:r>
            <a:r>
              <a:rPr lang="pt-BR"/>
              <a:t>.</a:t>
            </a:r>
          </a:p>
          <a:p>
            <a:pPr marL="0" lvl="0" indent="0" algn="just" rtl="0">
              <a:spcBef>
                <a:spcPts val="0"/>
              </a:spcBef>
              <a:spcAft>
                <a:spcPts val="1200"/>
              </a:spcAft>
              <a:buNone/>
            </a:pPr>
            <a:endParaRPr lang="pt-BR"/>
          </a:p>
          <a:p>
            <a:pPr marL="0" indent="0" algn="just">
              <a:spcAft>
                <a:spcPts val="1200"/>
              </a:spcAft>
              <a:buNone/>
            </a:pPr>
            <a:endParaRPr lang="pt-BR"/>
          </a:p>
          <a:p>
            <a:pPr marL="0" lvl="0" indent="0" algn="just" rtl="0">
              <a:spcBef>
                <a:spcPts val="0"/>
              </a:spcBef>
              <a:spcAft>
                <a:spcPts val="1200"/>
              </a:spcAft>
              <a:buNone/>
            </a:pPr>
            <a:endParaRPr lang="pt-BR"/>
          </a:p>
          <a:p>
            <a:pPr marL="0" lvl="0" indent="0" algn="just" rtl="0">
              <a:spcBef>
                <a:spcPts val="0"/>
              </a:spcBef>
              <a:spcAft>
                <a:spcPts val="1200"/>
              </a:spcAft>
              <a:buNone/>
            </a:pPr>
            <a:endParaRPr lang="pt-BR"/>
          </a:p>
        </p:txBody>
      </p:sp>
    </p:spTree>
    <p:extLst>
      <p:ext uri="{BB962C8B-B14F-4D97-AF65-F5344CB8AC3E}">
        <p14:creationId xmlns:p14="http://schemas.microsoft.com/office/powerpoint/2010/main" val="90370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Banco de Dados – Titanic</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pt-BR"/>
              <a:t>	</a:t>
            </a:r>
          </a:p>
        </p:txBody>
      </p:sp>
      <p:pic>
        <p:nvPicPr>
          <p:cNvPr id="4" name="Imagem 3">
            <a:extLst>
              <a:ext uri="{FF2B5EF4-FFF2-40B4-BE49-F238E27FC236}">
                <a16:creationId xmlns:a16="http://schemas.microsoft.com/office/drawing/2014/main" id="{88F9EB56-A420-E557-2D0A-914422756D43}"/>
              </a:ext>
            </a:extLst>
          </p:cNvPr>
          <p:cNvPicPr>
            <a:picLocks noChangeAspect="1"/>
          </p:cNvPicPr>
          <p:nvPr/>
        </p:nvPicPr>
        <p:blipFill>
          <a:blip r:embed="rId3"/>
          <a:stretch>
            <a:fillRect/>
          </a:stretch>
        </p:blipFill>
        <p:spPr>
          <a:xfrm>
            <a:off x="0" y="1333943"/>
            <a:ext cx="9144000" cy="2971800"/>
          </a:xfrm>
          <a:prstGeom prst="rect">
            <a:avLst/>
          </a:prstGeom>
        </p:spPr>
      </p:pic>
    </p:spTree>
    <p:extLst>
      <p:ext uri="{BB962C8B-B14F-4D97-AF65-F5344CB8AC3E}">
        <p14:creationId xmlns:p14="http://schemas.microsoft.com/office/powerpoint/2010/main" val="19147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DATASETS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1200"/>
              </a:spcAft>
              <a:buNone/>
            </a:pPr>
            <a:r>
              <a:rPr lang="pt-BR" b="1" err="1"/>
              <a:t>Datasets</a:t>
            </a:r>
            <a:r>
              <a:rPr lang="pt-BR"/>
              <a:t> são bases de dados específicas, utilizadas para treinamentos de algoritmos de Inteligência Artificial (IA) ou para outros tipos de projetos de </a:t>
            </a:r>
            <a:r>
              <a:rPr lang="pt-BR" b="1"/>
              <a:t>Data Science</a:t>
            </a:r>
            <a:r>
              <a:rPr lang="pt-BR"/>
              <a:t>.</a:t>
            </a:r>
          </a:p>
          <a:p>
            <a:pPr marL="0" lvl="0" indent="0" algn="just" rtl="0">
              <a:spcBef>
                <a:spcPts val="0"/>
              </a:spcBef>
              <a:spcAft>
                <a:spcPts val="1200"/>
              </a:spcAft>
              <a:buNone/>
            </a:pPr>
            <a:r>
              <a:rPr lang="pt-BR"/>
              <a:t>O </a:t>
            </a:r>
            <a:r>
              <a:rPr lang="pt-BR" b="1" err="1"/>
              <a:t>Kaggle</a:t>
            </a:r>
            <a:r>
              <a:rPr lang="pt-BR"/>
              <a:t> é uma plataforma para aprendizado de ciência de dados. É também uma comunidade, a maior da internet, para assuntos relacionados com Data Science.</a:t>
            </a:r>
          </a:p>
          <a:p>
            <a:pPr marL="0" lvl="0" indent="0" algn="just" rtl="0">
              <a:spcBef>
                <a:spcPts val="0"/>
              </a:spcBef>
              <a:spcAft>
                <a:spcPts val="1200"/>
              </a:spcAft>
              <a:buNone/>
            </a:pPr>
            <a:r>
              <a:rPr lang="pt-BR"/>
              <a:t>As bases de dados disponíveis no </a:t>
            </a:r>
            <a:r>
              <a:rPr lang="pt-BR" b="1" err="1"/>
              <a:t>Kaggle</a:t>
            </a:r>
            <a:r>
              <a:rPr lang="pt-BR"/>
              <a:t> estão abertas para exploração e para resolução de problemas. São dados sempre limpos (sem erros, sem dados faltantes, dados padronizados e formatados), para que o cientista de dados foque mais em sua lógica e menos no tratamento dessas informações.</a:t>
            </a:r>
          </a:p>
        </p:txBody>
      </p:sp>
    </p:spTree>
    <p:extLst>
      <p:ext uri="{BB962C8B-B14F-4D97-AF65-F5344CB8AC3E}">
        <p14:creationId xmlns:p14="http://schemas.microsoft.com/office/powerpoint/2010/main" val="115283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CSV - </a:t>
            </a:r>
            <a:r>
              <a:rPr lang="pt-BR" err="1">
                <a:latin typeface="Tahoma" panose="020B0604030504040204" pitchFamily="34" charset="0"/>
                <a:ea typeface="Tahoma" panose="020B0604030504040204" pitchFamily="34" charset="0"/>
                <a:cs typeface="Tahoma" panose="020B0604030504040204" pitchFamily="34" charset="0"/>
              </a:rPr>
              <a:t>Comma-separated</a:t>
            </a:r>
            <a:r>
              <a:rPr lang="pt-BR">
                <a:latin typeface="Tahoma" panose="020B0604030504040204" pitchFamily="34" charset="0"/>
                <a:ea typeface="Tahoma" panose="020B0604030504040204" pitchFamily="34" charset="0"/>
                <a:cs typeface="Tahoma" panose="020B0604030504040204" pitchFamily="34" charset="0"/>
              </a:rPr>
              <a:t> </a:t>
            </a:r>
            <a:r>
              <a:rPr lang="pt-BR" err="1">
                <a:latin typeface="Tahoma" panose="020B0604030504040204" pitchFamily="34" charset="0"/>
                <a:ea typeface="Tahoma" panose="020B0604030504040204" pitchFamily="34" charset="0"/>
                <a:cs typeface="Tahoma" panose="020B0604030504040204" pitchFamily="34" charset="0"/>
              </a:rPr>
              <a:t>values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1200"/>
              </a:spcAft>
              <a:buNone/>
            </a:pPr>
            <a:r>
              <a:rPr lang="pt-BR"/>
              <a:t>Os arquivos </a:t>
            </a:r>
            <a:r>
              <a:rPr lang="pt-BR" err="1"/>
              <a:t>Comma-separated</a:t>
            </a:r>
            <a:r>
              <a:rPr lang="pt-BR"/>
              <a:t> </a:t>
            </a:r>
            <a:r>
              <a:rPr lang="pt-BR" err="1"/>
              <a:t>values</a:t>
            </a:r>
            <a:r>
              <a:rPr lang="pt-BR"/>
              <a:t>, também conhecido como CSV, são arquivos de texto de formato regulamentado pelo RFC 4180, que faz uma ordenação de bytes ou um formato de terminador de linha, separando valores com vírgulas. </a:t>
            </a:r>
          </a:p>
          <a:p>
            <a:pPr marL="0" lvl="0" indent="0" algn="just" rtl="0">
              <a:spcBef>
                <a:spcPts val="0"/>
              </a:spcBef>
              <a:spcAft>
                <a:spcPts val="1200"/>
              </a:spcAft>
              <a:buNone/>
            </a:pPr>
            <a:r>
              <a:rPr lang="pt-BR"/>
              <a:t>O CSV é um arquivo de texto fundamental para transferência de informações entre aplicativos diferentes, por exemplo, gerar relatórios de um ERP para o Microsoft Excel. </a:t>
            </a:r>
          </a:p>
          <a:p>
            <a:pPr marL="0" lvl="0" indent="0" algn="just" rtl="0">
              <a:spcBef>
                <a:spcPts val="0"/>
              </a:spcBef>
              <a:spcAft>
                <a:spcPts val="1200"/>
              </a:spcAft>
              <a:buNone/>
            </a:pPr>
            <a:r>
              <a:rPr lang="pt-BR"/>
              <a:t>O formato CSV é usado para armazenar dados e que pode ser importado e exportado em programas como Microsoft Excel, Google </a:t>
            </a:r>
            <a:r>
              <a:rPr lang="pt-BR" err="1"/>
              <a:t>Sheets</a:t>
            </a:r>
            <a:r>
              <a:rPr lang="pt-BR"/>
              <a:t>, Apple </a:t>
            </a:r>
            <a:r>
              <a:rPr lang="pt-BR" err="1"/>
              <a:t>Numbers</a:t>
            </a:r>
            <a:r>
              <a:rPr lang="pt-BR"/>
              <a:t>, OpenOffice </a:t>
            </a:r>
            <a:r>
              <a:rPr lang="pt-BR" err="1"/>
              <a:t>Calc</a:t>
            </a:r>
            <a:r>
              <a:rPr lang="pt-BR"/>
              <a:t> e outros aplicativos.</a:t>
            </a:r>
          </a:p>
        </p:txBody>
      </p:sp>
    </p:spTree>
    <p:extLst>
      <p:ext uri="{BB962C8B-B14F-4D97-AF65-F5344CB8AC3E}">
        <p14:creationId xmlns:p14="http://schemas.microsoft.com/office/powerpoint/2010/main" val="3108428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SQL</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lang="pt-BR"/>
              <a:t>• Criar a base de dados </a:t>
            </a:r>
            <a:r>
              <a:rPr lang="pt-BR" b="1"/>
              <a:t>Titanic</a:t>
            </a:r>
            <a:r>
              <a:rPr lang="pt-BR"/>
              <a:t>;</a:t>
            </a:r>
          </a:p>
          <a:p>
            <a:pPr marL="0" indent="0" algn="just">
              <a:spcAft>
                <a:spcPts val="1200"/>
              </a:spcAft>
              <a:buNone/>
            </a:pPr>
            <a:r>
              <a:rPr lang="pt-BR"/>
              <a:t>• Criar a tabela </a:t>
            </a:r>
            <a:r>
              <a:rPr lang="pt-BR" b="1" err="1"/>
              <a:t>passengers</a:t>
            </a:r>
            <a:r>
              <a:rPr lang="pt-BR" b="1"/>
              <a:t> </a:t>
            </a:r>
            <a:r>
              <a:rPr lang="pt-BR"/>
              <a:t>com seus respectivos atributos conforme descrito no </a:t>
            </a:r>
            <a:r>
              <a:rPr lang="pt-BR" err="1"/>
              <a:t>dataset</a:t>
            </a:r>
            <a:r>
              <a:rPr lang="pt-BR"/>
              <a:t>;</a:t>
            </a:r>
          </a:p>
          <a:p>
            <a:pPr marL="0" indent="0" algn="just">
              <a:spcAft>
                <a:spcPts val="1200"/>
              </a:spcAft>
              <a:buNone/>
            </a:pPr>
            <a:r>
              <a:rPr lang="pt-BR"/>
              <a:t>• Importar os dados do arquivo titanic.csv para a tabela </a:t>
            </a:r>
            <a:r>
              <a:rPr lang="pt-BR" err="1"/>
              <a:t>passengers</a:t>
            </a:r>
            <a:r>
              <a:rPr lang="pt-BR"/>
              <a:t>;</a:t>
            </a:r>
          </a:p>
          <a:p>
            <a:pPr marL="0" indent="0" algn="just">
              <a:spcAft>
                <a:spcPts val="1200"/>
              </a:spcAft>
              <a:buNone/>
            </a:pPr>
            <a:r>
              <a:rPr lang="pt-BR"/>
              <a:t>• Verificar se a tabela foi corretamente preenchida e se conta com 899 linhas de registro:</a:t>
            </a:r>
          </a:p>
          <a:p>
            <a:pPr marL="0" indent="0" algn="just">
              <a:spcAft>
                <a:spcPts val="1200"/>
              </a:spcAft>
              <a:buNone/>
            </a:pPr>
            <a:r>
              <a:rPr lang="pt-BR">
                <a:solidFill>
                  <a:srgbClr val="FF0000"/>
                </a:solidFill>
              </a:rPr>
              <a:t>SELECT Count(*) FROM </a:t>
            </a:r>
            <a:r>
              <a:rPr lang="pt-BR" err="1">
                <a:solidFill>
                  <a:srgbClr val="FF0000"/>
                </a:solidFill>
              </a:rPr>
              <a:t>passengers</a:t>
            </a:r>
            <a:r>
              <a:rPr lang="pt-BR">
                <a:solidFill>
                  <a:srgbClr val="FF0000"/>
                </a:solidFill>
              </a:rPr>
              <a:t>;</a:t>
            </a:r>
          </a:p>
          <a:p>
            <a:pPr marL="0" indent="0" algn="just">
              <a:spcAft>
                <a:spcPts val="1200"/>
              </a:spcAft>
              <a:buNone/>
            </a:pPr>
            <a:endParaRPr lang="pt-BR"/>
          </a:p>
          <a:p>
            <a:pPr marL="0" indent="0" algn="just">
              <a:spcAft>
                <a:spcPts val="1200"/>
              </a:spcAft>
              <a:buNone/>
            </a:pPr>
            <a:endParaRPr lang="pt-BR"/>
          </a:p>
          <a:p>
            <a:pPr marL="0" indent="0" algn="just">
              <a:spcAft>
                <a:spcPts val="1200"/>
              </a:spcAft>
              <a:buNone/>
            </a:pPr>
            <a:endParaRPr lang="pt-BR"/>
          </a:p>
          <a:p>
            <a:pPr marL="0" indent="0" algn="just">
              <a:spcAft>
                <a:spcPts val="1200"/>
              </a:spcAft>
              <a:buNone/>
            </a:pPr>
            <a:endParaRPr lang="pt-BR"/>
          </a:p>
          <a:p>
            <a:pPr marL="0" lvl="0" indent="0" algn="just" rtl="0">
              <a:spcBef>
                <a:spcPts val="0"/>
              </a:spcBef>
              <a:spcAft>
                <a:spcPts val="1200"/>
              </a:spcAft>
              <a:buNone/>
            </a:pPr>
            <a:endParaRPr lang="pt-BR"/>
          </a:p>
          <a:p>
            <a:pPr marL="0" lvl="0" indent="0" algn="just" rtl="0">
              <a:spcBef>
                <a:spcPts val="0"/>
              </a:spcBef>
              <a:spcAft>
                <a:spcPts val="1200"/>
              </a:spcAft>
              <a:buNone/>
            </a:pPr>
            <a:endParaRPr lang="pt-BR"/>
          </a:p>
        </p:txBody>
      </p:sp>
    </p:spTree>
    <p:extLst>
      <p:ext uri="{BB962C8B-B14F-4D97-AF65-F5344CB8AC3E}">
        <p14:creationId xmlns:p14="http://schemas.microsoft.com/office/powerpoint/2010/main" val="125569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LOAD DATA INFILE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10000"/>
          </a:bodyPr>
          <a:lstStyle/>
          <a:p>
            <a:pPr marL="0" indent="0" algn="just">
              <a:spcAft>
                <a:spcPts val="1200"/>
              </a:spcAft>
              <a:buNone/>
            </a:pPr>
            <a:r>
              <a:rPr lang="en-US" dirty="0"/>
              <a:t>SHOW VARIABLES LIKE "</a:t>
            </a:r>
            <a:r>
              <a:rPr lang="en-US" dirty="0" err="1"/>
              <a:t>secure_file_priv</a:t>
            </a:r>
            <a:r>
              <a:rPr lang="en-US" dirty="0"/>
              <a:t>";</a:t>
            </a:r>
          </a:p>
          <a:p>
            <a:pPr marL="0" indent="0" algn="just">
              <a:spcAft>
                <a:spcPts val="1200"/>
              </a:spcAft>
              <a:buNone/>
            </a:pPr>
            <a:endParaRPr lang="en-US" dirty="0"/>
          </a:p>
          <a:p>
            <a:pPr marL="0" indent="0" algn="just">
              <a:spcAft>
                <a:spcPts val="1200"/>
              </a:spcAft>
              <a:buNone/>
            </a:pPr>
            <a:r>
              <a:rPr lang="en-US" dirty="0"/>
              <a:t>LOAD DATA INFILE 'C:/path_of_file/file.csv'</a:t>
            </a:r>
          </a:p>
          <a:p>
            <a:pPr marL="0" indent="0" algn="just">
              <a:spcAft>
                <a:spcPts val="1200"/>
              </a:spcAft>
              <a:buNone/>
            </a:pPr>
            <a:r>
              <a:rPr lang="en-US" dirty="0"/>
              <a:t>INTO TABLE </a:t>
            </a:r>
            <a:r>
              <a:rPr lang="en-US" dirty="0" err="1"/>
              <a:t>table_name</a:t>
            </a:r>
            <a:endParaRPr lang="en-US" dirty="0"/>
          </a:p>
          <a:p>
            <a:pPr marL="0" indent="0" algn="just">
              <a:spcAft>
                <a:spcPts val="1200"/>
              </a:spcAft>
              <a:buNone/>
            </a:pPr>
            <a:r>
              <a:rPr lang="en-US" dirty="0"/>
              <a:t>FIELDS TERMINATED BY ','</a:t>
            </a:r>
          </a:p>
          <a:p>
            <a:pPr marL="0" indent="0" algn="just">
              <a:spcAft>
                <a:spcPts val="1200"/>
              </a:spcAft>
              <a:buNone/>
            </a:pPr>
            <a:r>
              <a:rPr lang="en-US" dirty="0"/>
              <a:t>ENCLOSED BY '"'</a:t>
            </a:r>
          </a:p>
          <a:p>
            <a:pPr marL="0" indent="0" algn="just">
              <a:spcAft>
                <a:spcPts val="1200"/>
              </a:spcAft>
              <a:buNone/>
            </a:pPr>
            <a:r>
              <a:rPr lang="en-US" dirty="0"/>
              <a:t>LINES TERMINATED BY '\n'</a:t>
            </a:r>
          </a:p>
          <a:p>
            <a:pPr marL="0" indent="0" algn="just">
              <a:spcAft>
                <a:spcPts val="1200"/>
              </a:spcAft>
              <a:buNone/>
            </a:pPr>
            <a:r>
              <a:rPr lang="en-US" dirty="0"/>
              <a:t>IGNORE 1 ROWS;</a:t>
            </a:r>
            <a:endParaRPr lang="pt-BR" dirty="0"/>
          </a:p>
          <a:p>
            <a:pPr marL="0" indent="0" algn="just">
              <a:spcAft>
                <a:spcPts val="1200"/>
              </a:spcAft>
              <a:buNone/>
            </a:pPr>
            <a:endParaRPr lang="pt-BR" dirty="0"/>
          </a:p>
          <a:p>
            <a:pPr marL="0" indent="0" algn="just">
              <a:spcAft>
                <a:spcPts val="1200"/>
              </a:spcAft>
              <a:buNone/>
            </a:pPr>
            <a:endParaRPr lang="pt-BR" dirty="0"/>
          </a:p>
          <a:p>
            <a:pPr marL="0" indent="0" algn="just">
              <a:spcAft>
                <a:spcPts val="1200"/>
              </a:spcAft>
              <a:buNone/>
            </a:pPr>
            <a:endParaRPr lang="pt-BR" dirty="0"/>
          </a:p>
          <a:p>
            <a:pPr marL="0" lvl="0" indent="0" algn="just" rtl="0">
              <a:spcBef>
                <a:spcPts val="0"/>
              </a:spcBef>
              <a:spcAft>
                <a:spcPts val="1200"/>
              </a:spcAft>
              <a:buNone/>
            </a:pPr>
            <a:endParaRPr lang="pt-BR" dirty="0"/>
          </a:p>
          <a:p>
            <a:pPr marL="0" lvl="0" indent="0" algn="just" rtl="0">
              <a:spcBef>
                <a:spcPts val="0"/>
              </a:spcBef>
              <a:spcAft>
                <a:spcPts val="1200"/>
              </a:spcAft>
              <a:buNone/>
            </a:pPr>
            <a:endParaRPr lang="pt-BR" dirty="0"/>
          </a:p>
        </p:txBody>
      </p:sp>
    </p:spTree>
    <p:extLst>
      <p:ext uri="{BB962C8B-B14F-4D97-AF65-F5344CB8AC3E}">
        <p14:creationId xmlns:p14="http://schemas.microsoft.com/office/powerpoint/2010/main" val="760618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LOAD DATA INFILE</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10000"/>
          </a:bodyPr>
          <a:lstStyle/>
          <a:p>
            <a:pPr marL="0" indent="0" algn="just">
              <a:spcAft>
                <a:spcPts val="1200"/>
              </a:spcAft>
              <a:buNone/>
            </a:pPr>
            <a:r>
              <a:rPr lang="en-US" dirty="0"/>
              <a:t>SHOW VARIABLES LIKE "</a:t>
            </a:r>
            <a:r>
              <a:rPr lang="en-US" dirty="0" err="1"/>
              <a:t>secure_file_priv</a:t>
            </a:r>
            <a:r>
              <a:rPr lang="en-US" dirty="0"/>
              <a:t>";</a:t>
            </a:r>
          </a:p>
          <a:p>
            <a:pPr marL="0" indent="0" algn="just">
              <a:spcAft>
                <a:spcPts val="1200"/>
              </a:spcAft>
              <a:buNone/>
            </a:pPr>
            <a:endParaRPr lang="en-US" dirty="0"/>
          </a:p>
          <a:p>
            <a:pPr marL="0" indent="0" algn="just">
              <a:spcAft>
                <a:spcPts val="1200"/>
              </a:spcAft>
              <a:buNone/>
            </a:pPr>
            <a:r>
              <a:rPr lang="en-US" dirty="0"/>
              <a:t>LOAD DATA INFILE 'C:/path_of_file/file.csv'</a:t>
            </a:r>
          </a:p>
          <a:p>
            <a:pPr marL="0" indent="0" algn="just">
              <a:spcAft>
                <a:spcPts val="1200"/>
              </a:spcAft>
              <a:buNone/>
            </a:pPr>
            <a:r>
              <a:rPr lang="en-US" dirty="0"/>
              <a:t>INTO TABLE </a:t>
            </a:r>
            <a:r>
              <a:rPr lang="en-US" dirty="0" err="1"/>
              <a:t>table_name</a:t>
            </a:r>
            <a:endParaRPr lang="en-US" dirty="0"/>
          </a:p>
          <a:p>
            <a:pPr marL="0" indent="0" algn="just">
              <a:spcAft>
                <a:spcPts val="1200"/>
              </a:spcAft>
              <a:buNone/>
            </a:pPr>
            <a:r>
              <a:rPr lang="en-US" dirty="0"/>
              <a:t>FIELDS TERMINATED BY ','</a:t>
            </a:r>
          </a:p>
          <a:p>
            <a:pPr marL="0" indent="0" algn="just">
              <a:spcAft>
                <a:spcPts val="1200"/>
              </a:spcAft>
              <a:buNone/>
            </a:pPr>
            <a:r>
              <a:rPr lang="en-US" dirty="0"/>
              <a:t>ENCLOSED BY '"'</a:t>
            </a:r>
          </a:p>
          <a:p>
            <a:pPr marL="0" indent="0" algn="just">
              <a:spcAft>
                <a:spcPts val="1200"/>
              </a:spcAft>
              <a:buNone/>
            </a:pPr>
            <a:r>
              <a:rPr lang="en-US" dirty="0"/>
              <a:t>LINES TERMINATED BY '\n'</a:t>
            </a:r>
          </a:p>
          <a:p>
            <a:pPr marL="0" indent="0" algn="just">
              <a:spcAft>
                <a:spcPts val="1200"/>
              </a:spcAft>
              <a:buNone/>
            </a:pPr>
            <a:r>
              <a:rPr lang="en-US" dirty="0"/>
              <a:t>IGNORE 1 ROWS;</a:t>
            </a:r>
            <a:endParaRPr lang="pt-BR" dirty="0"/>
          </a:p>
          <a:p>
            <a:pPr marL="0" indent="0" algn="just">
              <a:spcAft>
                <a:spcPts val="1200"/>
              </a:spcAft>
              <a:buNone/>
            </a:pPr>
            <a:endParaRPr lang="pt-BR" dirty="0"/>
          </a:p>
          <a:p>
            <a:pPr marL="0" indent="0" algn="just">
              <a:spcAft>
                <a:spcPts val="1200"/>
              </a:spcAft>
              <a:buNone/>
            </a:pPr>
            <a:endParaRPr lang="pt-BR" dirty="0"/>
          </a:p>
          <a:p>
            <a:pPr marL="0" indent="0" algn="just">
              <a:spcAft>
                <a:spcPts val="1200"/>
              </a:spcAft>
              <a:buNone/>
            </a:pPr>
            <a:endParaRPr lang="pt-BR" dirty="0"/>
          </a:p>
          <a:p>
            <a:pPr marL="0" lvl="0" indent="0" algn="just" rtl="0">
              <a:spcBef>
                <a:spcPts val="0"/>
              </a:spcBef>
              <a:spcAft>
                <a:spcPts val="1200"/>
              </a:spcAft>
              <a:buNone/>
            </a:pPr>
            <a:endParaRPr lang="pt-BR" dirty="0"/>
          </a:p>
          <a:p>
            <a:pPr marL="0" lvl="0" indent="0" algn="just" rtl="0">
              <a:spcBef>
                <a:spcPts val="0"/>
              </a:spcBef>
              <a:spcAft>
                <a:spcPts val="1200"/>
              </a:spcAft>
              <a:buNone/>
            </a:pPr>
            <a:endParaRPr lang="pt-BR" dirty="0"/>
          </a:p>
        </p:txBody>
      </p:sp>
    </p:spTree>
    <p:extLst>
      <p:ext uri="{BB962C8B-B14F-4D97-AF65-F5344CB8AC3E}">
        <p14:creationId xmlns:p14="http://schemas.microsoft.com/office/powerpoint/2010/main" val="848801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165259"/>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Estrutura tabela </a:t>
            </a:r>
            <a:r>
              <a:rPr lang="pt-BR" err="1">
                <a:latin typeface="Tahoma" panose="020B0604030504040204" pitchFamily="34" charset="0"/>
                <a:ea typeface="Tahoma" panose="020B0604030504040204" pitchFamily="34" charset="0"/>
                <a:cs typeface="Tahoma" panose="020B0604030504040204" pitchFamily="34" charset="0"/>
              </a:rPr>
              <a:t>passengers</a:t>
            </a:r>
            <a:r>
              <a:rPr lang="pt-BR">
                <a:latin typeface="Tahoma" panose="020B0604030504040204" pitchFamily="34" charset="0"/>
                <a:ea typeface="Tahoma" panose="020B0604030504040204" pitchFamily="34" charset="0"/>
                <a:cs typeface="Tahoma" panose="020B0604030504040204" pitchFamily="34" charset="0"/>
              </a:rPr>
              <a:t> </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431920" y="880401"/>
            <a:ext cx="8520600" cy="33402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0"/>
              </a:spcBef>
              <a:spcAft>
                <a:spcPts val="1200"/>
              </a:spcAft>
              <a:buNone/>
            </a:pPr>
            <a:r>
              <a:rPr lang="pt-BR" sz="7200" dirty="0"/>
              <a:t>CREATE TABLE </a:t>
            </a:r>
            <a:r>
              <a:rPr lang="pt-BR" sz="7200" dirty="0" err="1"/>
              <a:t>passengers</a:t>
            </a:r>
            <a:r>
              <a:rPr lang="pt-BR" sz="7200" dirty="0"/>
              <a:t> (	</a:t>
            </a:r>
          </a:p>
          <a:p>
            <a:pPr marL="0" lvl="0" indent="0" algn="just" rtl="0">
              <a:spcBef>
                <a:spcPts val="0"/>
              </a:spcBef>
              <a:spcAft>
                <a:spcPts val="1200"/>
              </a:spcAft>
              <a:buNone/>
            </a:pPr>
            <a:r>
              <a:rPr lang="pt-BR" sz="7200" dirty="0" err="1"/>
              <a:t>PassengerId</a:t>
            </a:r>
            <a:r>
              <a:rPr lang="pt-BR" sz="7200" dirty="0"/>
              <a:t> </a:t>
            </a:r>
            <a:r>
              <a:rPr lang="pt-BR" sz="7200" dirty="0" err="1"/>
              <a:t>int</a:t>
            </a:r>
            <a:r>
              <a:rPr lang="pt-BR" sz="7200" dirty="0"/>
              <a:t> </a:t>
            </a:r>
            <a:r>
              <a:rPr lang="pt-BR" sz="7200" dirty="0" err="1"/>
              <a:t>not</a:t>
            </a:r>
            <a:r>
              <a:rPr lang="pt-BR" sz="7200" dirty="0"/>
              <a:t> </a:t>
            </a:r>
            <a:r>
              <a:rPr lang="pt-BR" sz="7200" dirty="0" err="1"/>
              <a:t>null</a:t>
            </a:r>
            <a:r>
              <a:rPr lang="pt-BR" sz="7200" dirty="0"/>
              <a:t> </a:t>
            </a:r>
            <a:r>
              <a:rPr lang="pt-BR" sz="7200" dirty="0" err="1"/>
              <a:t>primary</a:t>
            </a:r>
            <a:r>
              <a:rPr lang="pt-BR" sz="7200" dirty="0"/>
              <a:t> </a:t>
            </a:r>
            <a:r>
              <a:rPr lang="pt-BR" sz="7200" dirty="0" err="1"/>
              <a:t>key</a:t>
            </a:r>
            <a:r>
              <a:rPr lang="pt-BR" sz="7200" dirty="0"/>
              <a:t>,    </a:t>
            </a:r>
          </a:p>
          <a:p>
            <a:pPr marL="0" lvl="0" indent="0" algn="just" rtl="0">
              <a:spcBef>
                <a:spcPts val="0"/>
              </a:spcBef>
              <a:spcAft>
                <a:spcPts val="1200"/>
              </a:spcAft>
              <a:buNone/>
            </a:pPr>
            <a:r>
              <a:rPr lang="pt-BR" sz="7200" dirty="0" err="1"/>
              <a:t>Survived</a:t>
            </a:r>
            <a:r>
              <a:rPr lang="pt-BR" sz="7200" dirty="0"/>
              <a:t> char(1) </a:t>
            </a:r>
            <a:r>
              <a:rPr lang="pt-BR" sz="7200" dirty="0" err="1"/>
              <a:t>not</a:t>
            </a:r>
            <a:r>
              <a:rPr lang="pt-BR" sz="7200" dirty="0"/>
              <a:t> </a:t>
            </a:r>
            <a:r>
              <a:rPr lang="pt-BR" sz="7200" dirty="0" err="1"/>
              <a:t>null</a:t>
            </a:r>
            <a:r>
              <a:rPr lang="pt-BR" sz="7200" dirty="0"/>
              <a:t>,    </a:t>
            </a:r>
          </a:p>
          <a:p>
            <a:pPr marL="0" lvl="0" indent="0" algn="just" rtl="0">
              <a:spcBef>
                <a:spcPts val="0"/>
              </a:spcBef>
              <a:spcAft>
                <a:spcPts val="1200"/>
              </a:spcAft>
              <a:buNone/>
            </a:pPr>
            <a:r>
              <a:rPr lang="pt-BR" sz="7200" dirty="0" err="1"/>
              <a:t>Pclass</a:t>
            </a:r>
            <a:r>
              <a:rPr lang="pt-BR" sz="7200" dirty="0"/>
              <a:t> </a:t>
            </a:r>
            <a:r>
              <a:rPr lang="pt-BR" sz="7200" dirty="0" err="1"/>
              <a:t>int</a:t>
            </a:r>
            <a:r>
              <a:rPr lang="pt-BR" sz="7200" dirty="0"/>
              <a:t> </a:t>
            </a:r>
            <a:r>
              <a:rPr lang="pt-BR" sz="7200" dirty="0" err="1"/>
              <a:t>not</a:t>
            </a:r>
            <a:r>
              <a:rPr lang="pt-BR" sz="7200" dirty="0"/>
              <a:t> </a:t>
            </a:r>
            <a:r>
              <a:rPr lang="pt-BR" sz="7200" dirty="0" err="1"/>
              <a:t>null</a:t>
            </a:r>
            <a:r>
              <a:rPr lang="pt-BR" sz="7200" dirty="0"/>
              <a:t>,    </a:t>
            </a:r>
          </a:p>
          <a:p>
            <a:pPr marL="0" lvl="0" indent="0" algn="just">
              <a:spcAft>
                <a:spcPts val="1200"/>
              </a:spcAft>
              <a:buNone/>
            </a:pPr>
            <a:r>
              <a:rPr lang="pt-BR" sz="7200" dirty="0" err="1"/>
              <a:t>Passenger_name</a:t>
            </a:r>
            <a:r>
              <a:rPr lang="pt-BR" sz="7200" dirty="0"/>
              <a:t> </a:t>
            </a:r>
            <a:r>
              <a:rPr lang="pt-BR" sz="7200" dirty="0" err="1"/>
              <a:t>varchar</a:t>
            </a:r>
            <a:r>
              <a:rPr lang="pt-BR" sz="7200" dirty="0"/>
              <a:t>(100) </a:t>
            </a:r>
            <a:r>
              <a:rPr lang="pt-BR" sz="7200" dirty="0" err="1"/>
              <a:t>not</a:t>
            </a:r>
            <a:r>
              <a:rPr lang="pt-BR" sz="7200" dirty="0"/>
              <a:t> </a:t>
            </a:r>
            <a:r>
              <a:rPr lang="pt-BR" sz="7200" dirty="0" err="1"/>
              <a:t>null</a:t>
            </a:r>
            <a:r>
              <a:rPr lang="pt-BR" sz="7200" dirty="0"/>
              <a:t>,    </a:t>
            </a:r>
          </a:p>
          <a:p>
            <a:pPr marL="0" lvl="0" indent="0" algn="just" rtl="0">
              <a:spcBef>
                <a:spcPts val="0"/>
              </a:spcBef>
              <a:spcAft>
                <a:spcPts val="1200"/>
              </a:spcAft>
              <a:buNone/>
            </a:pPr>
            <a:r>
              <a:rPr lang="pt-BR" sz="7200" dirty="0"/>
              <a:t>Sex char(6), Age char(5), </a:t>
            </a:r>
            <a:r>
              <a:rPr lang="pt-BR" sz="7200" dirty="0" err="1"/>
              <a:t>SibSp</a:t>
            </a:r>
            <a:r>
              <a:rPr lang="pt-BR" sz="7200" dirty="0"/>
              <a:t> </a:t>
            </a:r>
            <a:r>
              <a:rPr lang="pt-BR" sz="7200" dirty="0" err="1"/>
              <a:t>int</a:t>
            </a:r>
            <a:r>
              <a:rPr lang="pt-BR" sz="7200" dirty="0"/>
              <a:t>,    </a:t>
            </a:r>
          </a:p>
          <a:p>
            <a:pPr marL="0" lvl="0" indent="0" algn="just" rtl="0">
              <a:spcBef>
                <a:spcPts val="0"/>
              </a:spcBef>
              <a:spcAft>
                <a:spcPts val="1200"/>
              </a:spcAft>
              <a:buNone/>
            </a:pPr>
            <a:r>
              <a:rPr lang="pt-BR" sz="7200" dirty="0" err="1"/>
              <a:t>Parch</a:t>
            </a:r>
            <a:r>
              <a:rPr lang="pt-BR" sz="7200" dirty="0"/>
              <a:t> </a:t>
            </a:r>
            <a:r>
              <a:rPr lang="pt-BR" sz="7200" dirty="0" err="1"/>
              <a:t>int</a:t>
            </a:r>
            <a:r>
              <a:rPr lang="pt-BR" sz="7200" dirty="0"/>
              <a:t>, Ticket </a:t>
            </a:r>
            <a:r>
              <a:rPr lang="pt-BR" sz="7200" dirty="0" err="1"/>
              <a:t>varchar</a:t>
            </a:r>
            <a:r>
              <a:rPr lang="pt-BR" sz="7200" dirty="0"/>
              <a:t>(20), Fare char(10),    </a:t>
            </a:r>
          </a:p>
          <a:p>
            <a:pPr marL="0" lvl="0" indent="0" algn="just" rtl="0">
              <a:spcBef>
                <a:spcPts val="0"/>
              </a:spcBef>
              <a:spcAft>
                <a:spcPts val="1200"/>
              </a:spcAft>
              <a:buNone/>
            </a:pPr>
            <a:r>
              <a:rPr lang="pt-BR" sz="7200" dirty="0" err="1"/>
              <a:t>Cabin</a:t>
            </a:r>
            <a:r>
              <a:rPr lang="pt-BR" sz="7200" dirty="0"/>
              <a:t> </a:t>
            </a:r>
            <a:r>
              <a:rPr lang="pt-BR" sz="7200" dirty="0" err="1"/>
              <a:t>varchar</a:t>
            </a:r>
            <a:r>
              <a:rPr lang="pt-BR" sz="7200" dirty="0"/>
              <a:t>(50) default </a:t>
            </a:r>
            <a:r>
              <a:rPr lang="pt-BR" sz="7200" dirty="0" err="1"/>
              <a:t>null</a:t>
            </a:r>
            <a:r>
              <a:rPr lang="pt-BR" sz="7200" dirty="0"/>
              <a:t>,    </a:t>
            </a:r>
          </a:p>
          <a:p>
            <a:pPr marL="0" indent="0" algn="just">
              <a:spcAft>
                <a:spcPts val="1200"/>
              </a:spcAft>
              <a:buNone/>
            </a:pPr>
            <a:r>
              <a:rPr lang="pt-BR" sz="7200" dirty="0" err="1"/>
              <a:t>Embarked</a:t>
            </a:r>
            <a:r>
              <a:rPr lang="pt-BR" sz="7200" dirty="0"/>
              <a:t> char(2) );</a:t>
            </a:r>
          </a:p>
          <a:p>
            <a:pPr marL="0" lvl="0" indent="0" algn="just" rtl="0">
              <a:spcBef>
                <a:spcPts val="0"/>
              </a:spcBef>
              <a:spcAft>
                <a:spcPts val="1200"/>
              </a:spcAft>
              <a:buNone/>
            </a:pPr>
            <a:endParaRPr lang="pt-BR" dirty="0"/>
          </a:p>
        </p:txBody>
      </p:sp>
    </p:spTree>
    <p:extLst>
      <p:ext uri="{BB962C8B-B14F-4D97-AF65-F5344CB8AC3E}">
        <p14:creationId xmlns:p14="http://schemas.microsoft.com/office/powerpoint/2010/main" val="432689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Tahoma" panose="020B0604030504040204" pitchFamily="34" charset="0"/>
                <a:ea typeface="Tahoma" panose="020B0604030504040204" pitchFamily="34" charset="0"/>
                <a:cs typeface="Tahoma" panose="020B0604030504040204" pitchFamily="34" charset="0"/>
              </a:rPr>
              <a:t>QUERYS</a:t>
            </a:r>
            <a:endParaRPr>
              <a:latin typeface="Tahoma" panose="020B0604030504040204" pitchFamily="34" charset="0"/>
              <a:ea typeface="Tahoma" panose="020B0604030504040204" pitchFamily="34" charset="0"/>
              <a:cs typeface="Tahoma" panose="020B0604030504040204" pitchFamily="34" charset="0"/>
            </a:endParaRPr>
          </a:p>
        </p:txBody>
      </p:sp>
      <p:sp>
        <p:nvSpPr>
          <p:cNvPr id="63" name="Google Shape;63;p14"/>
          <p:cNvSpPr txBox="1">
            <a:spLocks noGrp="1"/>
          </p:cNvSpPr>
          <p:nvPr>
            <p:ph type="body" idx="1"/>
          </p:nvPr>
        </p:nvSpPr>
        <p:spPr>
          <a:xfrm>
            <a:off x="311700" y="1356266"/>
            <a:ext cx="8520600" cy="3340200"/>
          </a:xfrm>
          <a:prstGeom prst="rect">
            <a:avLst/>
          </a:prstGeom>
        </p:spPr>
        <p:txBody>
          <a:bodyPr spcFirstLastPara="1" wrap="square" lIns="91425" tIns="91425" rIns="91425" bIns="91425" anchor="t" anchorCtr="0">
            <a:normAutofit fontScale="85000" lnSpcReduction="10000"/>
          </a:bodyPr>
          <a:lstStyle/>
          <a:p>
            <a:pPr marL="0" indent="0" algn="just">
              <a:spcAft>
                <a:spcPts val="1200"/>
              </a:spcAft>
              <a:buNone/>
            </a:pPr>
            <a:r>
              <a:rPr lang="pt-BR"/>
              <a:t>1. Qual é o número do bilhete e o nome do passageiro de id 144? </a:t>
            </a:r>
          </a:p>
          <a:p>
            <a:pPr marL="0" indent="0" algn="just">
              <a:spcAft>
                <a:spcPts val="1200"/>
              </a:spcAft>
              <a:buNone/>
            </a:pPr>
            <a:r>
              <a:rPr lang="pt-BR"/>
              <a:t>2. Quantas pessoas menores de 18 anos havia no navio? </a:t>
            </a:r>
          </a:p>
          <a:p>
            <a:pPr marL="0" indent="0" algn="just">
              <a:spcAft>
                <a:spcPts val="1200"/>
              </a:spcAft>
              <a:buNone/>
            </a:pPr>
            <a:r>
              <a:rPr lang="pt-BR"/>
              <a:t>3. Quantas sobreviveram no navio no navio? </a:t>
            </a:r>
          </a:p>
          <a:p>
            <a:pPr marL="0" indent="0" algn="just">
              <a:spcAft>
                <a:spcPts val="1200"/>
              </a:spcAft>
              <a:buNone/>
            </a:pPr>
            <a:r>
              <a:rPr lang="pt-BR"/>
              <a:t>4. Quantas morreram no navio no navio? </a:t>
            </a:r>
          </a:p>
          <a:p>
            <a:pPr marL="0" indent="0" algn="just">
              <a:spcAft>
                <a:spcPts val="1200"/>
              </a:spcAft>
              <a:buNone/>
            </a:pPr>
            <a:r>
              <a:rPr lang="pt-BR"/>
              <a:t>5. O passageiro de id 395 sobreviveu? E o Sr. Thomas O’Brien? </a:t>
            </a:r>
          </a:p>
          <a:p>
            <a:pPr marL="0" indent="0" algn="just">
              <a:spcAft>
                <a:spcPts val="1200"/>
              </a:spcAft>
              <a:buNone/>
            </a:pPr>
            <a:r>
              <a:rPr lang="pt-BR"/>
              <a:t>6. Qual é o nome da Sra. Thomas O’Brien? Ela sobreviveu? </a:t>
            </a:r>
          </a:p>
          <a:p>
            <a:pPr marL="0" lvl="0" indent="0" algn="just" rtl="0">
              <a:spcBef>
                <a:spcPts val="0"/>
              </a:spcBef>
              <a:spcAft>
                <a:spcPts val="1200"/>
              </a:spcAft>
              <a:buNone/>
            </a:pPr>
            <a:r>
              <a:rPr lang="pt-BR"/>
              <a:t>7. Quantas mulheres havia no navio? </a:t>
            </a:r>
          </a:p>
          <a:p>
            <a:pPr marL="0" indent="0" algn="just">
              <a:spcAft>
                <a:spcPts val="1200"/>
              </a:spcAft>
              <a:buNone/>
            </a:pPr>
            <a:r>
              <a:rPr lang="pt-BR"/>
              <a:t>8. Quantos homens havia no navio? </a:t>
            </a:r>
          </a:p>
          <a:p>
            <a:pPr marL="0" indent="0" algn="just">
              <a:spcAft>
                <a:spcPts val="1200"/>
              </a:spcAft>
              <a:buNone/>
            </a:pPr>
            <a:endParaRPr lang="pt-BR"/>
          </a:p>
          <a:p>
            <a:pPr marL="0" lvl="0" indent="0" algn="just" rtl="0">
              <a:spcBef>
                <a:spcPts val="0"/>
              </a:spcBef>
              <a:spcAft>
                <a:spcPts val="1200"/>
              </a:spcAft>
              <a:buNone/>
            </a:pPr>
            <a:endParaRPr lang="pt-BR"/>
          </a:p>
        </p:txBody>
      </p:sp>
    </p:spTree>
    <p:extLst>
      <p:ext uri="{BB962C8B-B14F-4D97-AF65-F5344CB8AC3E}">
        <p14:creationId xmlns:p14="http://schemas.microsoft.com/office/powerpoint/2010/main" val="1618394657"/>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E3601C06B1EFB408C0BAEAE9A0A4A42" ma:contentTypeVersion="10" ma:contentTypeDescription="Create a new document." ma:contentTypeScope="" ma:versionID="38a2c8d7f845583da3887f8191a0c076">
  <xsd:schema xmlns:xsd="http://www.w3.org/2001/XMLSchema" xmlns:xs="http://www.w3.org/2001/XMLSchema" xmlns:p="http://schemas.microsoft.com/office/2006/metadata/properties" xmlns:ns2="ab182417-812f-4699-b874-e8fbb368b370" xmlns:ns3="1e57d431-15d3-41eb-aae4-61b60859a017" targetNamespace="http://schemas.microsoft.com/office/2006/metadata/properties" ma:root="true" ma:fieldsID="bc2fee7c42114d27ffc46d2ea3e3d163" ns2:_="" ns3:_="">
    <xsd:import namespace="ab182417-812f-4699-b874-e8fbb368b370"/>
    <xsd:import namespace="1e57d431-15d3-41eb-aae4-61b60859a01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182417-812f-4699-b874-e8fbb368b3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b59a213-3ed0-46ab-9563-01ee8d1fa89a"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e57d431-15d3-41eb-aae4-61b60859a01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d4323a0-0c1a-4f46-acb9-6ee1ec48ba51}" ma:internalName="TaxCatchAll" ma:showField="CatchAllData" ma:web="1e57d431-15d3-41eb-aae4-61b60859a017">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e57d431-15d3-41eb-aae4-61b60859a017" xsi:nil="true"/>
    <lcf76f155ced4ddcb4097134ff3c332f xmlns="ab182417-812f-4699-b874-e8fbb368b37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985D379-631A-4FA6-B2E4-1E51684A7382}">
  <ds:schemaRefs>
    <ds:schemaRef ds:uri="1e57d431-15d3-41eb-aae4-61b60859a017"/>
    <ds:schemaRef ds:uri="ab182417-812f-4699-b874-e8fbb368b3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FBEC98E-EA40-464C-9E93-E411204C2A6C}">
  <ds:schemaRefs>
    <ds:schemaRef ds:uri="http://schemas.microsoft.com/sharepoint/v3/contenttype/forms"/>
  </ds:schemaRefs>
</ds:datastoreItem>
</file>

<file path=customXml/itemProps3.xml><?xml version="1.0" encoding="utf-8"?>
<ds:datastoreItem xmlns:ds="http://schemas.openxmlformats.org/officeDocument/2006/customXml" ds:itemID="{EBA8D3A0-4937-4940-8975-BADD8F429C12}">
  <ds:schemaRefs>
    <ds:schemaRef ds:uri="1e57d431-15d3-41eb-aae4-61b60859a017"/>
    <ds:schemaRef ds:uri="ab182417-812f-4699-b874-e8fbb368b37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TotalTime>
  <Words>676</Words>
  <Application>Microsoft Office PowerPoint</Application>
  <PresentationFormat>Apresentação na tela (16:9)</PresentationFormat>
  <Paragraphs>76</Paragraphs>
  <Slides>10</Slides>
  <Notes>10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10</vt:i4>
      </vt:variant>
    </vt:vector>
  </HeadingPairs>
  <TitlesOfParts>
    <vt:vector size="15" baseType="lpstr">
      <vt:lpstr>Arial</vt:lpstr>
      <vt:lpstr>Source Code Pro</vt:lpstr>
      <vt:lpstr>Tahoma</vt:lpstr>
      <vt:lpstr>Amatic SC</vt:lpstr>
      <vt:lpstr>Beach Day</vt:lpstr>
      <vt:lpstr>ESTUDO DE CASO</vt:lpstr>
      <vt:lpstr>Banco de Dados – Titanic</vt:lpstr>
      <vt:lpstr>DATASETS</vt:lpstr>
      <vt:lpstr>CSV - Comma-separated values</vt:lpstr>
      <vt:lpstr>SQL</vt:lpstr>
      <vt:lpstr>LOAD DATA INFILE</vt:lpstr>
      <vt:lpstr>LOAD DATA INFILE</vt:lpstr>
      <vt:lpstr>Estrutura tabela passengers </vt:lpstr>
      <vt:lpstr>QUERYS</vt:lpstr>
      <vt:lpstr>QUERYS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Thiago</dc:creator>
  <cp:lastModifiedBy>Fábrica - Aluno 4</cp:lastModifiedBy>
  <cp:revision>6</cp:revision>
  <dcterms:modified xsi:type="dcterms:W3CDTF">2023-07-18T19:36:36Z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0x0101009E3601C06B1EFB408C0BAEAE9A0A4A42</vt:lpwstr>
  </property>
  <property fmtid="{D5CDD505-2E9C-101B-9397-08002B2CF9AE}" pid="3" name="MediaServiceImageTags">
    <vt:lpwstr/>
  </property>
</Properties>
</file>