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43"/>
  </p:notesMasterIdLst>
  <p:sldIdLst>
    <p:sldId id="256" r:id="rId5"/>
    <p:sldId id="257" r:id="rId6"/>
    <p:sldId id="291" r:id="rId7"/>
    <p:sldId id="265" r:id="rId8"/>
    <p:sldId id="262" r:id="rId9"/>
    <p:sldId id="261" r:id="rId10"/>
    <p:sldId id="263" r:id="rId11"/>
    <p:sldId id="258" r:id="rId12"/>
    <p:sldId id="259" r:id="rId13"/>
    <p:sldId id="287" r:id="rId14"/>
    <p:sldId id="269" r:id="rId15"/>
    <p:sldId id="295" r:id="rId16"/>
    <p:sldId id="267" r:id="rId17"/>
    <p:sldId id="260" r:id="rId18"/>
    <p:sldId id="268" r:id="rId19"/>
    <p:sldId id="286" r:id="rId20"/>
    <p:sldId id="289" r:id="rId21"/>
    <p:sldId id="271" r:id="rId22"/>
    <p:sldId id="272" r:id="rId23"/>
    <p:sldId id="270" r:id="rId24"/>
    <p:sldId id="276" r:id="rId25"/>
    <p:sldId id="283" r:id="rId26"/>
    <p:sldId id="282" r:id="rId27"/>
    <p:sldId id="275" r:id="rId28"/>
    <p:sldId id="280" r:id="rId29"/>
    <p:sldId id="277" r:id="rId30"/>
    <p:sldId id="292" r:id="rId31"/>
    <p:sldId id="293" r:id="rId32"/>
    <p:sldId id="285" r:id="rId33"/>
    <p:sldId id="274" r:id="rId34"/>
    <p:sldId id="278" r:id="rId35"/>
    <p:sldId id="281" r:id="rId36"/>
    <p:sldId id="294" r:id="rId37"/>
    <p:sldId id="299" r:id="rId38"/>
    <p:sldId id="279" r:id="rId39"/>
    <p:sldId id="297" r:id="rId40"/>
    <p:sldId id="298" r:id="rId41"/>
    <p:sldId id="296" r:id="rId42"/>
  </p:sldIdLst>
  <p:sldSz cx="9144000" cy="5143500" type="screen16x9"/>
  <p:notesSz cx="6858000" cy="9144000"/>
  <p:embeddedFontLst>
    <p:embeddedFont>
      <p:font typeface="Amatic SC" panose="00000500000000000000" pitchFamily="2" charset="-79"/>
      <p:regular r:id="rId44"/>
      <p:bold r:id="rId45"/>
    </p:embeddedFont>
    <p:embeddedFont>
      <p:font typeface="Source Code Pro" panose="020B0509030403020204" pitchFamily="49" charset="0"/>
      <p:regular r:id="rId46"/>
      <p:bold r:id="rId47"/>
      <p:italic r:id="rId48"/>
      <p:boldItalic r:id="rId49"/>
    </p:embeddedFont>
    <p:embeddedFont>
      <p:font typeface="Tahoma" panose="020B0604030504040204" pitchFamily="34" charset="0"/>
      <p:regular r:id="rId50"/>
      <p:bold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542C2A-0161-4A67-BAFC-8A3A4B315557}" v="1" dt="2023-05-31T18:00:41.506"/>
    <p1510:client id="{DE2302B4-F006-42FE-AD75-7E310F7FF1E2}" v="1" dt="2023-06-15T20:59:37.744"/>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2.fntdata"/><Relationship Id="rId53"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font" Target="fonts/font8.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3.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6.fntdata"/><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1.fntdata"/><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z Chimenes" userId="S::luiz6489576@aluno.ms.senac.br::3846675d-7497-4e08-9d3f-af0fcb094651" providerId="AD" clId="Web-{78542C2A-0161-4A67-BAFC-8A3A4B315557}"/>
    <pc:docChg chg="modSld">
      <pc:chgData name="Luiz Chimenes" userId="S::luiz6489576@aluno.ms.senac.br::3846675d-7497-4e08-9d3f-af0fcb094651" providerId="AD" clId="Web-{78542C2A-0161-4A67-BAFC-8A3A4B315557}" dt="2023-05-31T18:00:41.506" v="0"/>
      <pc:docMkLst>
        <pc:docMk/>
      </pc:docMkLst>
      <pc:sldChg chg="addSp">
        <pc:chgData name="Luiz Chimenes" userId="S::luiz6489576@aluno.ms.senac.br::3846675d-7497-4e08-9d3f-af0fcb094651" providerId="AD" clId="Web-{78542C2A-0161-4A67-BAFC-8A3A4B315557}" dt="2023-05-31T18:00:41.506" v="0"/>
        <pc:sldMkLst>
          <pc:docMk/>
          <pc:sldMk cId="0" sldId="256"/>
        </pc:sldMkLst>
        <pc:inkChg chg="add">
          <ac:chgData name="Luiz Chimenes" userId="S::luiz6489576@aluno.ms.senac.br::3846675d-7497-4e08-9d3f-af0fcb094651" providerId="AD" clId="Web-{78542C2A-0161-4A67-BAFC-8A3A4B315557}" dt="2023-05-31T18:00:41.506" v="0"/>
          <ac:inkMkLst>
            <pc:docMk/>
            <pc:sldMk cId="0" sldId="256"/>
            <ac:inkMk id="2" creationId="{FD1BD5F6-A12A-F290-C683-3CF98403AC3B}"/>
          </ac:inkMkLst>
        </pc:inkChg>
      </pc:sldChg>
    </pc:docChg>
  </pc:docChgLst>
  <pc:docChgLst>
    <pc:chgData name="Joceyr Martins" userId="S::joceyr6071166@aluno.ms.senac.br::a72cf62c-3c42-4bf6-9062-710674be2c3c" providerId="AD" clId="Web-{DE2302B4-F006-42FE-AD75-7E310F7FF1E2}"/>
    <pc:docChg chg="modSld">
      <pc:chgData name="Joceyr Martins" userId="S::joceyr6071166@aluno.ms.senac.br::a72cf62c-3c42-4bf6-9062-710674be2c3c" providerId="AD" clId="Web-{DE2302B4-F006-42FE-AD75-7E310F7FF1E2}" dt="2023-06-15T20:59:37.744" v="0" actId="1076"/>
      <pc:docMkLst>
        <pc:docMk/>
      </pc:docMkLst>
      <pc:sldChg chg="modSp">
        <pc:chgData name="Joceyr Martins" userId="S::joceyr6071166@aluno.ms.senac.br::a72cf62c-3c42-4bf6-9062-710674be2c3c" providerId="AD" clId="Web-{DE2302B4-F006-42FE-AD75-7E310F7FF1E2}" dt="2023-06-15T20:59:37.744" v="0" actId="1076"/>
        <pc:sldMkLst>
          <pc:docMk/>
          <pc:sldMk cId="1954652585" sldId="265"/>
        </pc:sldMkLst>
        <pc:spChg chg="mod">
          <ac:chgData name="Joceyr Martins" userId="S::joceyr6071166@aluno.ms.senac.br::a72cf62c-3c42-4bf6-9062-710674be2c3c" providerId="AD" clId="Web-{DE2302B4-F006-42FE-AD75-7E310F7FF1E2}" dt="2023-06-15T20:59:37.744" v="0" actId="1076"/>
          <ac:spMkLst>
            <pc:docMk/>
            <pc:sldMk cId="1954652585" sldId="265"/>
            <ac:spMk id="63"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31T18:00:43.638"/>
    </inkml:context>
    <inkml:brush xml:id="br0">
      <inkml:brushProperty name="width" value="0.1" units="cm"/>
      <inkml:brushProperty name="height" value="0.1" units="cm"/>
    </inkml:brush>
  </inkml:definitions>
  <inkml:trace contextRef="#ctx0" brushRef="#br0">2434 3281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3796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9912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570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7121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860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341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6697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7165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486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0123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53154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2066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9360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7611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4686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07044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4860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1800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90840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7286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93688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43977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79592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6027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47042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9533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44492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93276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68818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0834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6518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7304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5075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2372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9536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8991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pt-B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pt-BR" sz="4400">
                <a:latin typeface="Tahoma" panose="020B0604030504040204" pitchFamily="34" charset="0"/>
                <a:ea typeface="Tahoma" panose="020B0604030504040204" pitchFamily="34" charset="0"/>
                <a:cs typeface="Tahoma" panose="020B0604030504040204" pitchFamily="34" charset="0"/>
              </a:rPr>
              <a:t>LINGUAGEM SQL</a:t>
            </a:r>
            <a:endParaRPr sz="4400">
              <a:latin typeface="Tahoma" panose="020B0604030504040204" pitchFamily="34" charset="0"/>
              <a:ea typeface="Tahoma" panose="020B0604030504040204" pitchFamily="34" charset="0"/>
              <a:cs typeface="Tahoma" panose="020B0604030504040204" pitchFamily="34" charset="0"/>
            </a:endParaRPr>
          </a:p>
        </p:txBody>
      </p:sp>
      <p:sp>
        <p:nvSpPr>
          <p:cNvPr id="57" name="Google Shape;57;p13"/>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p>
            <a:pPr marL="0" indent="0">
              <a:lnSpc>
                <a:spcPct val="120000"/>
              </a:lnSpc>
              <a:buSzPts val="8000"/>
            </a:pPr>
            <a:r>
              <a:rPr lang="pt-BR" sz="1800" b="0">
                <a:solidFill>
                  <a:schemeClr val="dk2"/>
                </a:solidFill>
                <a:sym typeface="Amatic SC"/>
              </a:rPr>
              <a:t>Prof. Thiago Almeida</a:t>
            </a:r>
            <a:endParaRPr sz="1800" b="0">
              <a:solidFill>
                <a:schemeClr val="dk2"/>
              </a:solidFill>
              <a:sym typeface="Amatic SC"/>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D1BD5F6-A12A-F290-C683-3CF98403AC3B}"/>
                  </a:ext>
                </a:extLst>
              </p14:cNvPr>
              <p14:cNvContentPartPr/>
              <p14:nvPr/>
            </p14:nvContentPartPr>
            <p14:xfrm>
              <a:off x="-153328" y="662103"/>
              <a:ext cx="6969" cy="6969"/>
            </p14:xfrm>
          </p:contentPart>
        </mc:Choice>
        <mc:Fallback>
          <p:pic>
            <p:nvPicPr>
              <p:cNvPr id="2" name="Ink 1">
                <a:extLst>
                  <a:ext uri="{FF2B5EF4-FFF2-40B4-BE49-F238E27FC236}">
                    <a16:creationId xmlns:a16="http://schemas.microsoft.com/office/drawing/2014/main" id="{FD1BD5F6-A12A-F290-C683-3CF98403AC3B}"/>
                  </a:ext>
                </a:extLst>
              </p:cNvPr>
              <p:cNvPicPr/>
              <p:nvPr/>
            </p:nvPicPr>
            <p:blipFill>
              <a:blip r:embed="rId4"/>
              <a:stretch>
                <a:fillRect/>
              </a:stretch>
            </p:blipFill>
            <p:spPr>
              <a:xfrm>
                <a:off x="-501778" y="313653"/>
                <a:ext cx="696900" cy="69690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DQL</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indent="0" algn="just">
              <a:lnSpc>
                <a:spcPct val="105000"/>
              </a:lnSpc>
              <a:spcAft>
                <a:spcPts val="1200"/>
              </a:spcAft>
              <a:buNone/>
            </a:pPr>
            <a:r>
              <a:rPr lang="pt-BR" sz="1500"/>
              <a:t>DQL (Linguagem de Consulta de dados). O comando mais utilizado em SQL, é o comando que mais aceita recursos avançados de buscas no Banco de Dados como filtros, ordenação, agrupamentos, totalização, colunas virtuais, junções em tabelas, entre outros. O principal comando de consulta é:	</a:t>
            </a:r>
          </a:p>
          <a:p>
            <a:pPr marL="0" indent="0" algn="just">
              <a:lnSpc>
                <a:spcPct val="105000"/>
              </a:lnSpc>
              <a:spcAft>
                <a:spcPts val="1200"/>
              </a:spcAft>
              <a:buNone/>
            </a:pPr>
            <a:endParaRPr lang="pt-BR" sz="1500"/>
          </a:p>
          <a:p>
            <a:pPr marL="0" indent="0" algn="just">
              <a:lnSpc>
                <a:spcPct val="105000"/>
              </a:lnSpc>
              <a:spcAft>
                <a:spcPts val="1200"/>
              </a:spcAft>
              <a:buNone/>
            </a:pPr>
            <a:r>
              <a:rPr lang="pt-BR" sz="1500"/>
              <a:t>SELECT -&gt; Recupera linhas do banco de dados e permite a seleção de uma ou várias linhas ou colunas de uma ou várias tabelas.</a:t>
            </a:r>
          </a:p>
          <a:p>
            <a:pPr marL="0" indent="0" algn="just">
              <a:lnSpc>
                <a:spcPct val="105000"/>
              </a:lnSpc>
              <a:spcAft>
                <a:spcPts val="1200"/>
              </a:spcAft>
              <a:buNone/>
            </a:pPr>
            <a:endParaRPr lang="pt-BR" sz="1500"/>
          </a:p>
        </p:txBody>
      </p:sp>
    </p:spTree>
    <p:extLst>
      <p:ext uri="{BB962C8B-B14F-4D97-AF65-F5344CB8AC3E}">
        <p14:creationId xmlns:p14="http://schemas.microsoft.com/office/powerpoint/2010/main" val="351374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SELECT</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indent="0" algn="just">
              <a:lnSpc>
                <a:spcPct val="105000"/>
              </a:lnSpc>
              <a:spcAft>
                <a:spcPts val="1200"/>
              </a:spcAft>
              <a:buNone/>
            </a:pPr>
            <a:r>
              <a:rPr lang="pt-BR" sz="1500"/>
              <a:t>SELECT "</a:t>
            </a:r>
            <a:r>
              <a:rPr lang="pt-BR" sz="1500" err="1"/>
              <a:t>nome_coluna</a:t>
            </a:r>
            <a:r>
              <a:rPr lang="pt-BR" sz="1500"/>
              <a:t>" FROM "</a:t>
            </a:r>
            <a:r>
              <a:rPr lang="pt-BR" sz="1500" err="1"/>
              <a:t>nome_tabela</a:t>
            </a:r>
            <a:r>
              <a:rPr lang="pt-BR" sz="1500"/>
              <a:t>";</a:t>
            </a:r>
          </a:p>
          <a:p>
            <a:pPr marL="0" indent="0" algn="just">
              <a:lnSpc>
                <a:spcPct val="105000"/>
              </a:lnSpc>
              <a:spcAft>
                <a:spcPts val="1200"/>
              </a:spcAft>
              <a:buNone/>
            </a:pPr>
            <a:endParaRPr lang="pt-BR" sz="1500"/>
          </a:p>
          <a:p>
            <a:pPr marL="0" indent="0" algn="just">
              <a:lnSpc>
                <a:spcPct val="105000"/>
              </a:lnSpc>
              <a:spcAft>
                <a:spcPts val="1200"/>
              </a:spcAft>
              <a:buNone/>
            </a:pPr>
            <a:r>
              <a:rPr lang="pt-BR" sz="1500"/>
              <a:t>Exemplos:</a:t>
            </a:r>
          </a:p>
          <a:p>
            <a:pPr marL="0" indent="0" algn="just">
              <a:lnSpc>
                <a:spcPct val="105000"/>
              </a:lnSpc>
              <a:spcAft>
                <a:spcPts val="1200"/>
              </a:spcAft>
              <a:buNone/>
            </a:pPr>
            <a:r>
              <a:rPr lang="pt-BR" sz="1500"/>
              <a:t>SELECT * FROM pessoa;</a:t>
            </a:r>
          </a:p>
          <a:p>
            <a:pPr marL="0" indent="0" algn="just">
              <a:lnSpc>
                <a:spcPct val="105000"/>
              </a:lnSpc>
              <a:spcAft>
                <a:spcPts val="1200"/>
              </a:spcAft>
              <a:buNone/>
            </a:pPr>
            <a:r>
              <a:rPr lang="pt-BR" sz="1500"/>
              <a:t>SELECT nome FROM pessoa;</a:t>
            </a:r>
          </a:p>
          <a:p>
            <a:pPr marL="0" indent="0" algn="just">
              <a:lnSpc>
                <a:spcPct val="105000"/>
              </a:lnSpc>
              <a:spcAft>
                <a:spcPts val="1200"/>
              </a:spcAft>
              <a:buNone/>
            </a:pPr>
            <a:r>
              <a:rPr lang="pt-BR" sz="1500"/>
              <a:t>SELECT nome, </a:t>
            </a:r>
            <a:r>
              <a:rPr lang="pt-BR" sz="1500" err="1"/>
              <a:t>cpf</a:t>
            </a:r>
            <a:r>
              <a:rPr lang="pt-BR" sz="1500"/>
              <a:t> FROM pessoa;</a:t>
            </a:r>
          </a:p>
          <a:p>
            <a:pPr marL="0" indent="0" algn="just">
              <a:lnSpc>
                <a:spcPct val="105000"/>
              </a:lnSpc>
              <a:spcAft>
                <a:spcPts val="1200"/>
              </a:spcAft>
              <a:buNone/>
            </a:pPr>
            <a:r>
              <a:rPr lang="pt-BR" sz="1500"/>
              <a:t>SELECT nome, </a:t>
            </a:r>
            <a:r>
              <a:rPr lang="pt-BR" sz="1500" err="1"/>
              <a:t>cpf</a:t>
            </a:r>
            <a:r>
              <a:rPr lang="pt-BR" sz="1500"/>
              <a:t>, idade FROM pessoa;</a:t>
            </a:r>
          </a:p>
          <a:p>
            <a:pPr marL="0" indent="0" algn="just">
              <a:lnSpc>
                <a:spcPct val="105000"/>
              </a:lnSpc>
              <a:spcAft>
                <a:spcPts val="1200"/>
              </a:spcAft>
              <a:buNone/>
            </a:pPr>
            <a:endParaRPr lang="pt-BR" sz="1500"/>
          </a:p>
          <a:p>
            <a:pPr marL="0" indent="0" algn="just">
              <a:lnSpc>
                <a:spcPct val="105000"/>
              </a:lnSpc>
              <a:spcAft>
                <a:spcPts val="1200"/>
              </a:spcAft>
              <a:buNone/>
            </a:pPr>
            <a:endParaRPr lang="pt-BR" sz="1500"/>
          </a:p>
          <a:p>
            <a:pPr marL="0" indent="0" algn="just">
              <a:lnSpc>
                <a:spcPct val="105000"/>
              </a:lnSpc>
              <a:spcAft>
                <a:spcPts val="1200"/>
              </a:spcAft>
              <a:buNone/>
            </a:pPr>
            <a:endParaRPr lang="pt-BR" sz="1500"/>
          </a:p>
        </p:txBody>
      </p:sp>
    </p:spTree>
    <p:extLst>
      <p:ext uri="{BB962C8B-B14F-4D97-AF65-F5344CB8AC3E}">
        <p14:creationId xmlns:p14="http://schemas.microsoft.com/office/powerpoint/2010/main" val="1518609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CREATE TABLE + CONSTRAINTS</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143614"/>
            <a:ext cx="8520600" cy="33402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1200"/>
              </a:spcAft>
              <a:buNone/>
            </a:pPr>
            <a:r>
              <a:rPr lang="pt-BR"/>
              <a:t>CREATE TABLE pessoa (</a:t>
            </a:r>
          </a:p>
          <a:p>
            <a:pPr marL="0" lvl="0" indent="0" algn="just" rtl="0">
              <a:spcBef>
                <a:spcPts val="0"/>
              </a:spcBef>
              <a:spcAft>
                <a:spcPts val="1200"/>
              </a:spcAft>
              <a:buNone/>
            </a:pPr>
            <a:r>
              <a:rPr lang="pt-BR"/>
              <a:t> id INT NOT NULL </a:t>
            </a:r>
            <a:r>
              <a:rPr lang="pt-BR">
                <a:solidFill>
                  <a:srgbClr val="FF0000"/>
                </a:solidFill>
              </a:rPr>
              <a:t>AUTO_INCREMENT</a:t>
            </a:r>
            <a:r>
              <a:rPr lang="pt-BR"/>
              <a:t>,</a:t>
            </a:r>
          </a:p>
          <a:p>
            <a:pPr marL="0" lvl="0" indent="0" algn="just" rtl="0">
              <a:spcBef>
                <a:spcPts val="0"/>
              </a:spcBef>
              <a:spcAft>
                <a:spcPts val="1200"/>
              </a:spcAft>
              <a:buNone/>
            </a:pPr>
            <a:r>
              <a:rPr lang="pt-BR"/>
              <a:t> nome VARCHAR (100) NOT NULL,</a:t>
            </a:r>
          </a:p>
          <a:p>
            <a:pPr marL="0" lvl="0" indent="0" algn="just" rtl="0">
              <a:spcBef>
                <a:spcPts val="0"/>
              </a:spcBef>
              <a:spcAft>
                <a:spcPts val="1200"/>
              </a:spcAft>
              <a:buNone/>
            </a:pPr>
            <a:r>
              <a:rPr lang="pt-BR"/>
              <a:t> </a:t>
            </a:r>
            <a:r>
              <a:rPr lang="pt-BR" err="1"/>
              <a:t>cpf</a:t>
            </a:r>
            <a:r>
              <a:rPr lang="pt-BR"/>
              <a:t> CHAR(11) </a:t>
            </a:r>
            <a:r>
              <a:rPr lang="pt-BR">
                <a:solidFill>
                  <a:srgbClr val="FF0000"/>
                </a:solidFill>
              </a:rPr>
              <a:t>NOT NULL UNIQUE</a:t>
            </a:r>
            <a:r>
              <a:rPr lang="pt-BR"/>
              <a:t>,</a:t>
            </a:r>
          </a:p>
          <a:p>
            <a:pPr marL="0" lvl="0" indent="0" algn="just" rtl="0">
              <a:spcBef>
                <a:spcPts val="0"/>
              </a:spcBef>
              <a:spcAft>
                <a:spcPts val="1200"/>
              </a:spcAft>
              <a:buNone/>
            </a:pPr>
            <a:r>
              <a:rPr lang="pt-BR"/>
              <a:t> idade INT NOT NULL,</a:t>
            </a:r>
          </a:p>
          <a:p>
            <a:pPr marL="0" lvl="0" indent="0" algn="just" rtl="0">
              <a:spcBef>
                <a:spcPts val="0"/>
              </a:spcBef>
              <a:spcAft>
                <a:spcPts val="1200"/>
              </a:spcAft>
              <a:buNone/>
            </a:pPr>
            <a:r>
              <a:rPr lang="pt-BR"/>
              <a:t> </a:t>
            </a:r>
            <a:r>
              <a:rPr lang="pt-BR">
                <a:solidFill>
                  <a:srgbClr val="FF0000"/>
                </a:solidFill>
              </a:rPr>
              <a:t>PRIMARY KEY (id)</a:t>
            </a:r>
          </a:p>
          <a:p>
            <a:pPr marL="0" lvl="0" indent="0" algn="just" rtl="0">
              <a:spcBef>
                <a:spcPts val="0"/>
              </a:spcBef>
              <a:spcAft>
                <a:spcPts val="1200"/>
              </a:spcAft>
              <a:buNone/>
            </a:pPr>
            <a:r>
              <a:rPr lang="pt-BR"/>
              <a:t> );</a:t>
            </a:r>
          </a:p>
          <a:p>
            <a:pPr marL="0" lvl="0" indent="0" algn="just" rtl="0">
              <a:spcBef>
                <a:spcPts val="0"/>
              </a:spcBef>
              <a:spcAft>
                <a:spcPts val="1200"/>
              </a:spcAft>
              <a:buNone/>
            </a:pPr>
            <a:endParaRPr lang="pt-BR"/>
          </a:p>
        </p:txBody>
      </p:sp>
    </p:spTree>
    <p:extLst>
      <p:ext uri="{BB962C8B-B14F-4D97-AF65-F5344CB8AC3E}">
        <p14:creationId xmlns:p14="http://schemas.microsoft.com/office/powerpoint/2010/main" val="780235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ALTER TABLE + CONSTRAINTS</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093850"/>
            <a:ext cx="8520600" cy="3563065"/>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US"/>
              <a:t>ALTER TABLE </a:t>
            </a:r>
            <a:r>
              <a:rPr lang="en-US" err="1"/>
              <a:t>pessoa</a:t>
            </a:r>
            <a:r>
              <a:rPr lang="en-US"/>
              <a:t> ADD COLUMN </a:t>
            </a:r>
            <a:r>
              <a:rPr lang="en-US" err="1"/>
              <a:t>cidade</a:t>
            </a:r>
            <a:r>
              <a:rPr lang="en-US"/>
              <a:t> VARCHAR(100) NOT NULL;</a:t>
            </a:r>
          </a:p>
          <a:p>
            <a:pPr marL="0" indent="0" algn="just">
              <a:spcAft>
                <a:spcPts val="1200"/>
              </a:spcAft>
              <a:buNone/>
            </a:pPr>
            <a:r>
              <a:rPr lang="en-US"/>
              <a:t>ALTER TABLE </a:t>
            </a:r>
            <a:r>
              <a:rPr lang="en-US" err="1"/>
              <a:t>pessoa</a:t>
            </a:r>
            <a:r>
              <a:rPr lang="en-US"/>
              <a:t> ADD COLUMN </a:t>
            </a:r>
            <a:r>
              <a:rPr lang="en-US" err="1"/>
              <a:t>sexo</a:t>
            </a:r>
            <a:r>
              <a:rPr lang="en-US"/>
              <a:t> ENUM (‘F’,’M’) NOT NULL;</a:t>
            </a:r>
          </a:p>
          <a:p>
            <a:pPr marL="0" lvl="0" indent="0" algn="just" rtl="0">
              <a:spcBef>
                <a:spcPts val="0"/>
              </a:spcBef>
              <a:spcAft>
                <a:spcPts val="1200"/>
              </a:spcAft>
              <a:buNone/>
            </a:pPr>
            <a:r>
              <a:rPr lang="pt-BR"/>
              <a:t>ALTER TABLE pessoa MODIFY COLUMN id SMALLINT AUTO_INCREMENT NOT NULL;</a:t>
            </a:r>
          </a:p>
          <a:p>
            <a:pPr marL="0" indent="0" algn="just">
              <a:spcAft>
                <a:spcPts val="1200"/>
              </a:spcAft>
              <a:buNone/>
            </a:pPr>
            <a:r>
              <a:rPr lang="pt-BR"/>
              <a:t>____________________________________________________________________________________</a:t>
            </a:r>
            <a:r>
              <a:rPr lang="en-US"/>
              <a:t>ALTER TABLE </a:t>
            </a:r>
            <a:r>
              <a:rPr lang="en-US" err="1"/>
              <a:t>pessoa</a:t>
            </a:r>
            <a:r>
              <a:rPr lang="en-US"/>
              <a:t> ADD COLUMN </a:t>
            </a:r>
            <a:r>
              <a:rPr lang="en-US" err="1"/>
              <a:t>id_dep</a:t>
            </a:r>
            <a:r>
              <a:rPr lang="en-US"/>
              <a:t> INT NOT NULL;</a:t>
            </a:r>
          </a:p>
          <a:p>
            <a:pPr marL="0" indent="0" algn="just">
              <a:spcAft>
                <a:spcPts val="1200"/>
              </a:spcAft>
              <a:buNone/>
            </a:pPr>
            <a:endParaRPr lang="en-US"/>
          </a:p>
          <a:p>
            <a:pPr marL="0" indent="0" algn="just">
              <a:spcAft>
                <a:spcPts val="1200"/>
              </a:spcAft>
              <a:buNone/>
            </a:pPr>
            <a:endParaRPr lang="en-US"/>
          </a:p>
          <a:p>
            <a:pPr marL="0" lvl="0" indent="0" algn="just" rtl="0">
              <a:spcBef>
                <a:spcPts val="0"/>
              </a:spcBef>
              <a:spcAft>
                <a:spcPts val="1200"/>
              </a:spcAft>
              <a:buNone/>
            </a:pPr>
            <a:endParaRPr lang="pt-BR"/>
          </a:p>
        </p:txBody>
      </p:sp>
      <p:sp>
        <p:nvSpPr>
          <p:cNvPr id="4" name="CaixaDeTexto 3">
            <a:extLst>
              <a:ext uri="{FF2B5EF4-FFF2-40B4-BE49-F238E27FC236}">
                <a16:creationId xmlns:a16="http://schemas.microsoft.com/office/drawing/2014/main" id="{F57D65C7-F118-4692-963A-C3D4B025D760}"/>
              </a:ext>
            </a:extLst>
          </p:cNvPr>
          <p:cNvSpPr txBox="1"/>
          <p:nvPr/>
        </p:nvSpPr>
        <p:spPr>
          <a:xfrm>
            <a:off x="311700" y="4472249"/>
            <a:ext cx="4678326" cy="369332"/>
          </a:xfrm>
          <a:prstGeom prst="rect">
            <a:avLst/>
          </a:prstGeom>
          <a:noFill/>
        </p:spPr>
        <p:txBody>
          <a:bodyPr wrap="square" rtlCol="0">
            <a:spAutoFit/>
          </a:bodyPr>
          <a:lstStyle/>
          <a:p>
            <a:r>
              <a:rPr lang="pt-BR" sz="1800">
                <a:solidFill>
                  <a:schemeClr val="dk2"/>
                </a:solidFill>
                <a:latin typeface="Source Code Pro"/>
                <a:ea typeface="Source Code Pro"/>
                <a:sym typeface="Source Code Pro"/>
              </a:rPr>
              <a:t>DESCRIBE pessoa; </a:t>
            </a:r>
          </a:p>
        </p:txBody>
      </p:sp>
    </p:spTree>
    <p:extLst>
      <p:ext uri="{BB962C8B-B14F-4D97-AF65-F5344CB8AC3E}">
        <p14:creationId xmlns:p14="http://schemas.microsoft.com/office/powerpoint/2010/main" val="588433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DML</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lnSpcReduction="10000"/>
          </a:bodyPr>
          <a:lstStyle/>
          <a:p>
            <a:pPr marL="0" indent="0" algn="just">
              <a:lnSpc>
                <a:spcPct val="105000"/>
              </a:lnSpc>
              <a:spcAft>
                <a:spcPts val="1200"/>
              </a:spcAft>
              <a:buNone/>
            </a:pPr>
            <a:r>
              <a:rPr lang="pt-BR" sz="1500"/>
              <a:t>DML (Linguagem de Manipulação de Dados) – É um conjunto de instruções usada nas consultas e modificações dos dados armazenados nas tabelas do banco de dados. Os principais comandos são:</a:t>
            </a:r>
          </a:p>
          <a:p>
            <a:pPr marL="0" indent="0" algn="just">
              <a:lnSpc>
                <a:spcPct val="105000"/>
              </a:lnSpc>
              <a:spcAft>
                <a:spcPts val="1200"/>
              </a:spcAft>
              <a:buNone/>
            </a:pPr>
            <a:endParaRPr lang="pt-BR" sz="1500"/>
          </a:p>
          <a:p>
            <a:pPr marL="0" indent="0" algn="just">
              <a:lnSpc>
                <a:spcPct val="105000"/>
              </a:lnSpc>
              <a:spcAft>
                <a:spcPts val="1200"/>
              </a:spcAft>
              <a:buNone/>
            </a:pPr>
            <a:r>
              <a:rPr lang="pt-BR" sz="1500"/>
              <a:t>INSERT -&gt; Instrução utilizada para inserir dados a uma ou mais tabelas no banco de dados </a:t>
            </a:r>
          </a:p>
          <a:p>
            <a:pPr marL="0" indent="0" algn="just">
              <a:lnSpc>
                <a:spcPct val="105000"/>
              </a:lnSpc>
              <a:spcAft>
                <a:spcPts val="1200"/>
              </a:spcAft>
              <a:buNone/>
            </a:pPr>
            <a:r>
              <a:rPr lang="pt-BR" sz="1500"/>
              <a:t>UPDATE -&gt; Instrução utilizada para atualizar dados de uma ou mais tabelas no banco de dados</a:t>
            </a:r>
          </a:p>
          <a:p>
            <a:pPr marL="0" indent="0" algn="just">
              <a:lnSpc>
                <a:spcPct val="105000"/>
              </a:lnSpc>
              <a:spcAft>
                <a:spcPts val="1200"/>
              </a:spcAft>
              <a:buNone/>
            </a:pPr>
            <a:r>
              <a:rPr lang="pt-BR" sz="1500"/>
              <a:t>DELETE -&gt; Instrução utilizada para excluir dados de uma ou mais tabelas no banco de dados</a:t>
            </a:r>
          </a:p>
        </p:txBody>
      </p:sp>
    </p:spTree>
    <p:extLst>
      <p:ext uri="{BB962C8B-B14F-4D97-AF65-F5344CB8AC3E}">
        <p14:creationId xmlns:p14="http://schemas.microsoft.com/office/powerpoint/2010/main" val="148052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INSERT INTO</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indent="0" algn="just">
              <a:lnSpc>
                <a:spcPct val="105000"/>
              </a:lnSpc>
              <a:spcAft>
                <a:spcPts val="1200"/>
              </a:spcAft>
              <a:buNone/>
            </a:pPr>
            <a:r>
              <a:rPr lang="pt-BR" sz="1500"/>
              <a:t>INSERT INTO "</a:t>
            </a:r>
            <a:r>
              <a:rPr lang="pt-BR" sz="1500" err="1"/>
              <a:t>nome_tabela</a:t>
            </a:r>
            <a:r>
              <a:rPr lang="pt-BR" sz="1500"/>
              <a:t>" ("coluna 1", "coluna 2", ...)</a:t>
            </a:r>
            <a:br>
              <a:rPr lang="pt-BR" sz="1500"/>
            </a:br>
            <a:r>
              <a:rPr lang="pt-BR" sz="1500"/>
              <a:t>VALUES ("valor 1", "valor 2", ...);</a:t>
            </a:r>
          </a:p>
          <a:p>
            <a:pPr marL="0" indent="0" algn="just">
              <a:lnSpc>
                <a:spcPct val="105000"/>
              </a:lnSpc>
              <a:spcAft>
                <a:spcPts val="1200"/>
              </a:spcAft>
              <a:buNone/>
            </a:pPr>
            <a:endParaRPr lang="pt-BR" sz="1500"/>
          </a:p>
          <a:p>
            <a:pPr marL="0" indent="0" algn="just">
              <a:lnSpc>
                <a:spcPct val="105000"/>
              </a:lnSpc>
              <a:spcAft>
                <a:spcPts val="1200"/>
              </a:spcAft>
              <a:buNone/>
            </a:pPr>
            <a:r>
              <a:rPr lang="pt-BR" sz="1500"/>
              <a:t>INSERT INTO pessoa (id, nome, </a:t>
            </a:r>
            <a:r>
              <a:rPr lang="pt-BR" sz="1500" err="1"/>
              <a:t>cpf</a:t>
            </a:r>
            <a:r>
              <a:rPr lang="pt-BR" sz="1500"/>
              <a:t>, idade, </a:t>
            </a:r>
            <a:r>
              <a:rPr lang="pt-BR" sz="1500" err="1"/>
              <a:t>endereco</a:t>
            </a:r>
            <a:r>
              <a:rPr lang="pt-BR" sz="1500"/>
              <a:t>, </a:t>
            </a:r>
            <a:r>
              <a:rPr lang="pt-BR" sz="1500" err="1"/>
              <a:t>id_dep</a:t>
            </a:r>
            <a:r>
              <a:rPr lang="pt-BR" sz="1500"/>
              <a:t>) VALUES (DEFAULT, "João Antônio", "02802903011", 25, "Av. Afonso Pena, 5555",1);</a:t>
            </a:r>
          </a:p>
          <a:p>
            <a:pPr marL="0" indent="0" algn="just">
              <a:lnSpc>
                <a:spcPct val="105000"/>
              </a:lnSpc>
              <a:spcAft>
                <a:spcPts val="1200"/>
              </a:spcAft>
              <a:buNone/>
            </a:pPr>
            <a:endParaRPr lang="pt-BR" sz="1500"/>
          </a:p>
          <a:p>
            <a:pPr marL="0" indent="0" algn="just">
              <a:lnSpc>
                <a:spcPct val="105000"/>
              </a:lnSpc>
              <a:spcAft>
                <a:spcPts val="1200"/>
              </a:spcAft>
              <a:buNone/>
            </a:pPr>
            <a:endParaRPr lang="pt-BR" sz="1500"/>
          </a:p>
          <a:p>
            <a:pPr marL="0" indent="0" algn="just">
              <a:lnSpc>
                <a:spcPct val="105000"/>
              </a:lnSpc>
              <a:spcAft>
                <a:spcPts val="1200"/>
              </a:spcAft>
              <a:buNone/>
            </a:pPr>
            <a:r>
              <a:rPr lang="pt-BR" sz="1500"/>
              <a:t>*Agora cadastre 20 pessoas em seu banco de dados;</a:t>
            </a:r>
          </a:p>
        </p:txBody>
      </p:sp>
    </p:spTree>
    <p:extLst>
      <p:ext uri="{BB962C8B-B14F-4D97-AF65-F5344CB8AC3E}">
        <p14:creationId xmlns:p14="http://schemas.microsoft.com/office/powerpoint/2010/main" val="1890799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OPERATORS</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fontScale="92500"/>
          </a:bodyPr>
          <a:lstStyle/>
          <a:p>
            <a:pPr marL="0" indent="0" algn="just">
              <a:lnSpc>
                <a:spcPct val="105000"/>
              </a:lnSpc>
              <a:spcAft>
                <a:spcPts val="1200"/>
              </a:spcAft>
              <a:buNone/>
            </a:pPr>
            <a:r>
              <a:rPr lang="pt-BR" sz="1500"/>
              <a:t>Operadores aritméticos, lógicos e comparação são usados em consultas SQL para realizar tarefas como somar ou agrupar valores, comparar valores do banco de dados com constantes e variáveis, entre outras. Esses operadores nos auxiliam na construções de consultas a fim ajudar na comparação de valores e estabelecer diferenças entre um resultado e outro.</a:t>
            </a:r>
          </a:p>
          <a:p>
            <a:pPr marL="0" indent="0" algn="just">
              <a:lnSpc>
                <a:spcPct val="105000"/>
              </a:lnSpc>
              <a:spcAft>
                <a:spcPts val="1200"/>
              </a:spcAft>
              <a:buNone/>
            </a:pPr>
            <a:r>
              <a:rPr lang="pt-BR" sz="1500"/>
              <a:t>=   igual				=&gt; menor ou igual</a:t>
            </a:r>
          </a:p>
          <a:p>
            <a:pPr marL="0" indent="0" algn="just">
              <a:lnSpc>
                <a:spcPct val="105000"/>
              </a:lnSpc>
              <a:spcAft>
                <a:spcPts val="1200"/>
              </a:spcAft>
              <a:buNone/>
            </a:pPr>
            <a:r>
              <a:rPr lang="pt-BR" sz="1500"/>
              <a:t>&lt;&gt;  Diferente				AND</a:t>
            </a:r>
          </a:p>
          <a:p>
            <a:pPr marL="0" indent="0" algn="just">
              <a:lnSpc>
                <a:spcPct val="105000"/>
              </a:lnSpc>
              <a:spcAft>
                <a:spcPts val="1200"/>
              </a:spcAft>
              <a:buNone/>
            </a:pPr>
            <a:r>
              <a:rPr lang="pt-BR" sz="1500"/>
              <a:t>&lt;   maior				OR	</a:t>
            </a:r>
          </a:p>
          <a:p>
            <a:pPr marL="0" indent="0" algn="just">
              <a:lnSpc>
                <a:spcPct val="105000"/>
              </a:lnSpc>
              <a:spcAft>
                <a:spcPts val="1200"/>
              </a:spcAft>
              <a:buNone/>
            </a:pPr>
            <a:r>
              <a:rPr lang="pt-BR" sz="1500"/>
              <a:t>&lt;=  maior ou igual			LIKE</a:t>
            </a:r>
          </a:p>
          <a:p>
            <a:pPr marL="0" indent="0" algn="just">
              <a:lnSpc>
                <a:spcPct val="105000"/>
              </a:lnSpc>
              <a:spcAft>
                <a:spcPts val="1200"/>
              </a:spcAft>
              <a:buNone/>
            </a:pPr>
            <a:r>
              <a:rPr lang="pt-BR" sz="1500"/>
              <a:t>&gt;   Menor				+   -   *   /</a:t>
            </a:r>
          </a:p>
        </p:txBody>
      </p:sp>
    </p:spTree>
    <p:extLst>
      <p:ext uri="{BB962C8B-B14F-4D97-AF65-F5344CB8AC3E}">
        <p14:creationId xmlns:p14="http://schemas.microsoft.com/office/powerpoint/2010/main" val="3503237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CLAUSES</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fontScale="92500" lnSpcReduction="10000"/>
          </a:bodyPr>
          <a:lstStyle/>
          <a:p>
            <a:pPr marL="0" indent="0" algn="just">
              <a:lnSpc>
                <a:spcPct val="105000"/>
              </a:lnSpc>
              <a:spcAft>
                <a:spcPts val="1200"/>
              </a:spcAft>
              <a:buNone/>
            </a:pPr>
            <a:r>
              <a:rPr lang="pt-BR" sz="1500"/>
              <a:t>O WHERE que muitas vezes é confundido com um comando na verdade também é uma cláusula pois não pode ser executado sozinho. Ele também depende de um Comando como neste exemplo o SELECT. Mas ele também poderia ser usado com o UPDATE ou DELETE. São elas: </a:t>
            </a:r>
          </a:p>
          <a:p>
            <a:pPr marL="0" indent="0" algn="just">
              <a:lnSpc>
                <a:spcPct val="105000"/>
              </a:lnSpc>
              <a:spcAft>
                <a:spcPts val="1200"/>
              </a:spcAft>
              <a:buNone/>
            </a:pPr>
            <a:r>
              <a:rPr lang="pt-BR" sz="1500"/>
              <a:t>- FROM</a:t>
            </a:r>
          </a:p>
          <a:p>
            <a:pPr marL="0" indent="0" algn="just">
              <a:lnSpc>
                <a:spcPct val="105000"/>
              </a:lnSpc>
              <a:spcAft>
                <a:spcPts val="1200"/>
              </a:spcAft>
              <a:buNone/>
            </a:pPr>
            <a:r>
              <a:rPr lang="pt-BR" sz="1500"/>
              <a:t>- WHERE</a:t>
            </a:r>
          </a:p>
          <a:p>
            <a:pPr marL="0" indent="0" algn="just">
              <a:lnSpc>
                <a:spcPct val="105000"/>
              </a:lnSpc>
              <a:spcAft>
                <a:spcPts val="1200"/>
              </a:spcAft>
              <a:buNone/>
            </a:pPr>
            <a:r>
              <a:rPr lang="pt-BR" sz="1500"/>
              <a:t>- ORDER BY</a:t>
            </a:r>
          </a:p>
          <a:p>
            <a:pPr marL="0" indent="0" algn="just">
              <a:lnSpc>
                <a:spcPct val="105000"/>
              </a:lnSpc>
              <a:spcAft>
                <a:spcPts val="1200"/>
              </a:spcAft>
              <a:buNone/>
            </a:pPr>
            <a:r>
              <a:rPr lang="pt-BR" sz="1500"/>
              <a:t>- GROUP BY</a:t>
            </a:r>
          </a:p>
          <a:p>
            <a:pPr marL="0" indent="0" algn="just">
              <a:lnSpc>
                <a:spcPct val="105000"/>
              </a:lnSpc>
              <a:spcAft>
                <a:spcPts val="1200"/>
              </a:spcAft>
              <a:buNone/>
            </a:pPr>
            <a:r>
              <a:rPr lang="pt-BR" sz="1500"/>
              <a:t>- HAVING	</a:t>
            </a:r>
          </a:p>
          <a:p>
            <a:pPr marL="0" indent="0" algn="just">
              <a:lnSpc>
                <a:spcPct val="105000"/>
              </a:lnSpc>
              <a:spcAft>
                <a:spcPts val="1200"/>
              </a:spcAft>
              <a:buNone/>
            </a:pPr>
            <a:r>
              <a:rPr lang="pt-BR" sz="1500"/>
              <a:t>- LIMIT</a:t>
            </a:r>
          </a:p>
        </p:txBody>
      </p:sp>
    </p:spTree>
    <p:extLst>
      <p:ext uri="{BB962C8B-B14F-4D97-AF65-F5344CB8AC3E}">
        <p14:creationId xmlns:p14="http://schemas.microsoft.com/office/powerpoint/2010/main" val="3015308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WHERE</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fontScale="92500" lnSpcReduction="10000"/>
          </a:bodyPr>
          <a:lstStyle/>
          <a:p>
            <a:pPr marL="0" indent="0" algn="just">
              <a:lnSpc>
                <a:spcPct val="105000"/>
              </a:lnSpc>
              <a:spcAft>
                <a:spcPts val="1200"/>
              </a:spcAft>
              <a:buNone/>
            </a:pPr>
            <a:r>
              <a:rPr lang="pt-BR" sz="1500"/>
              <a:t>Especifica critérios de campo que devem ser atendidos por cada registro a ser incluído nos resultados.</a:t>
            </a:r>
          </a:p>
          <a:p>
            <a:pPr marL="0" indent="0" algn="just">
              <a:lnSpc>
                <a:spcPct val="105000"/>
              </a:lnSpc>
              <a:spcAft>
                <a:spcPts val="1200"/>
              </a:spcAft>
              <a:buNone/>
            </a:pPr>
            <a:r>
              <a:rPr lang="pt-BR" sz="1500"/>
              <a:t>SELECT "</a:t>
            </a:r>
            <a:r>
              <a:rPr lang="pt-BR" sz="1500" err="1"/>
              <a:t>nome_coluna</a:t>
            </a:r>
            <a:r>
              <a:rPr lang="pt-BR" sz="1500"/>
              <a:t>"</a:t>
            </a:r>
          </a:p>
          <a:p>
            <a:pPr marL="0" indent="0" algn="just">
              <a:lnSpc>
                <a:spcPct val="105000"/>
              </a:lnSpc>
              <a:spcAft>
                <a:spcPts val="1200"/>
              </a:spcAft>
              <a:buNone/>
            </a:pPr>
            <a:r>
              <a:rPr lang="pt-BR" sz="1500"/>
              <a:t>FROM "</a:t>
            </a:r>
            <a:r>
              <a:rPr lang="pt-BR" sz="1500" err="1"/>
              <a:t>nome_tabela</a:t>
            </a:r>
            <a:r>
              <a:rPr lang="pt-BR" sz="1500"/>
              <a:t>"</a:t>
            </a:r>
          </a:p>
          <a:p>
            <a:pPr marL="0" indent="0" algn="just">
              <a:lnSpc>
                <a:spcPct val="105000"/>
              </a:lnSpc>
              <a:spcAft>
                <a:spcPts val="1200"/>
              </a:spcAft>
              <a:buNone/>
            </a:pPr>
            <a:r>
              <a:rPr lang="pt-BR" sz="1500"/>
              <a:t>WHERE "condição";</a:t>
            </a:r>
          </a:p>
          <a:p>
            <a:pPr marL="0" indent="0" algn="just">
              <a:lnSpc>
                <a:spcPct val="105000"/>
              </a:lnSpc>
              <a:spcAft>
                <a:spcPts val="1200"/>
              </a:spcAft>
              <a:buNone/>
            </a:pPr>
            <a:endParaRPr lang="pt-BR" sz="1500"/>
          </a:p>
          <a:p>
            <a:pPr marL="0" indent="0" algn="just">
              <a:lnSpc>
                <a:spcPct val="105000"/>
              </a:lnSpc>
              <a:spcAft>
                <a:spcPts val="1200"/>
              </a:spcAft>
              <a:buNone/>
            </a:pPr>
            <a:r>
              <a:rPr lang="pt-BR" sz="1500"/>
              <a:t>SELECT nome</a:t>
            </a:r>
          </a:p>
          <a:p>
            <a:pPr marL="0" indent="0" algn="just">
              <a:lnSpc>
                <a:spcPct val="105000"/>
              </a:lnSpc>
              <a:spcAft>
                <a:spcPts val="1200"/>
              </a:spcAft>
              <a:buNone/>
            </a:pPr>
            <a:r>
              <a:rPr lang="pt-BR" sz="1500"/>
              <a:t>FROM pessoa</a:t>
            </a:r>
          </a:p>
          <a:p>
            <a:pPr marL="0" indent="0" algn="just">
              <a:lnSpc>
                <a:spcPct val="105000"/>
              </a:lnSpc>
              <a:spcAft>
                <a:spcPts val="1200"/>
              </a:spcAft>
              <a:buNone/>
            </a:pPr>
            <a:r>
              <a:rPr lang="pt-BR" sz="1500"/>
              <a:t>WHERE id = 4;</a:t>
            </a:r>
          </a:p>
        </p:txBody>
      </p:sp>
    </p:spTree>
    <p:extLst>
      <p:ext uri="{BB962C8B-B14F-4D97-AF65-F5344CB8AC3E}">
        <p14:creationId xmlns:p14="http://schemas.microsoft.com/office/powerpoint/2010/main" val="1509783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UPDATE</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indent="0" algn="just">
              <a:lnSpc>
                <a:spcPct val="105000"/>
              </a:lnSpc>
              <a:spcAft>
                <a:spcPts val="1200"/>
              </a:spcAft>
              <a:buNone/>
            </a:pPr>
            <a:r>
              <a:rPr lang="pt-BR" sz="1500"/>
              <a:t>UPDATE "</a:t>
            </a:r>
            <a:r>
              <a:rPr lang="pt-BR" sz="1500" err="1"/>
              <a:t>nome_tabela</a:t>
            </a:r>
            <a:r>
              <a:rPr lang="pt-BR" sz="1500"/>
              <a:t>"</a:t>
            </a:r>
          </a:p>
          <a:p>
            <a:pPr marL="0" indent="0" algn="just">
              <a:lnSpc>
                <a:spcPct val="105000"/>
              </a:lnSpc>
              <a:spcAft>
                <a:spcPts val="1200"/>
              </a:spcAft>
              <a:buNone/>
            </a:pPr>
            <a:r>
              <a:rPr lang="pt-BR" sz="1500"/>
              <a:t>SET "coluna 1" = [novo valor]</a:t>
            </a:r>
          </a:p>
          <a:p>
            <a:pPr marL="0" indent="0" algn="just">
              <a:lnSpc>
                <a:spcPct val="105000"/>
              </a:lnSpc>
              <a:spcAft>
                <a:spcPts val="1200"/>
              </a:spcAft>
              <a:buNone/>
            </a:pPr>
            <a:r>
              <a:rPr lang="pt-BR" sz="1500"/>
              <a:t>WHERE "condição";</a:t>
            </a:r>
          </a:p>
          <a:p>
            <a:pPr marL="0" indent="0" algn="just">
              <a:lnSpc>
                <a:spcPct val="105000"/>
              </a:lnSpc>
              <a:spcAft>
                <a:spcPts val="1200"/>
              </a:spcAft>
              <a:buNone/>
            </a:pPr>
            <a:endParaRPr lang="pt-BR" sz="1500"/>
          </a:p>
          <a:p>
            <a:pPr marL="0" indent="0" algn="just">
              <a:lnSpc>
                <a:spcPct val="105000"/>
              </a:lnSpc>
              <a:spcAft>
                <a:spcPts val="1200"/>
              </a:spcAft>
              <a:buNone/>
            </a:pPr>
            <a:r>
              <a:rPr lang="pt-BR" sz="1500"/>
              <a:t>UPDATE pessoa </a:t>
            </a:r>
          </a:p>
          <a:p>
            <a:pPr marL="0" indent="0" algn="just">
              <a:lnSpc>
                <a:spcPct val="105000"/>
              </a:lnSpc>
              <a:spcAft>
                <a:spcPts val="1200"/>
              </a:spcAft>
              <a:buNone/>
            </a:pPr>
            <a:r>
              <a:rPr lang="pt-BR" sz="1500"/>
              <a:t>SET nome = "Maurício Teodoro"</a:t>
            </a:r>
          </a:p>
          <a:p>
            <a:pPr marL="0" indent="0" algn="just">
              <a:lnSpc>
                <a:spcPct val="105000"/>
              </a:lnSpc>
              <a:spcAft>
                <a:spcPts val="1200"/>
              </a:spcAft>
              <a:buNone/>
            </a:pPr>
            <a:r>
              <a:rPr lang="pt-BR" sz="1500"/>
              <a:t>WHERE id = 4;</a:t>
            </a:r>
          </a:p>
        </p:txBody>
      </p:sp>
    </p:spTree>
    <p:extLst>
      <p:ext uri="{BB962C8B-B14F-4D97-AF65-F5344CB8AC3E}">
        <p14:creationId xmlns:p14="http://schemas.microsoft.com/office/powerpoint/2010/main" val="3608188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STRUCTURED QUERY LANGUAGE</a:t>
            </a:r>
          </a:p>
        </p:txBody>
      </p:sp>
      <p:sp>
        <p:nvSpPr>
          <p:cNvPr id="63" name="Google Shape;63;p14"/>
          <p:cNvSpPr txBox="1">
            <a:spLocks noGrp="1"/>
          </p:cNvSpPr>
          <p:nvPr>
            <p:ph type="body" idx="1"/>
          </p:nvPr>
        </p:nvSpPr>
        <p:spPr>
          <a:xfrm>
            <a:off x="311700" y="1625624"/>
            <a:ext cx="4260300" cy="3340200"/>
          </a:xfrm>
          <a:prstGeom prst="rect">
            <a:avLst/>
          </a:prstGeom>
        </p:spPr>
        <p:txBody>
          <a:bodyPr spcFirstLastPara="1" wrap="square" lIns="91425" tIns="91425" rIns="91425" bIns="91425" anchor="t" anchorCtr="0">
            <a:normAutofit fontScale="62500" lnSpcReduction="20000"/>
          </a:bodyPr>
          <a:lstStyle/>
          <a:p>
            <a:pPr marL="0" lvl="0" indent="0" algn="just" rtl="0">
              <a:spcBef>
                <a:spcPts val="0"/>
              </a:spcBef>
              <a:spcAft>
                <a:spcPts val="1200"/>
              </a:spcAft>
              <a:buNone/>
            </a:pPr>
            <a:r>
              <a:rPr lang="pt-BR"/>
              <a:t>A linguagem SQL surgiu em meados da década de 70, sendo resultado de um estudo de E. F. </a:t>
            </a:r>
            <a:r>
              <a:rPr lang="pt-BR" err="1"/>
              <a:t>Codd</a:t>
            </a:r>
            <a:r>
              <a:rPr lang="pt-BR"/>
              <a:t>, membro do laboratório de pesquisa da IBM em San Jose, Califórnia. Este estudo tinha foco em desenvolver uma linguagem que adapta-se ao modelo relacional. O primeiro sistema de BD baseado em SQL tornou-se comercial no final dos anos 70 juntamente com outros sistema de </a:t>
            </a:r>
            <a:r>
              <a:rPr lang="pt-BR" err="1"/>
              <a:t>BD’s</a:t>
            </a:r>
            <a:r>
              <a:rPr lang="pt-BR"/>
              <a:t> relacionais. O sucesso da linguagem SQL foi tão grande que obrigou o ANSI (American </a:t>
            </a:r>
            <a:r>
              <a:rPr lang="pt-BR" err="1"/>
              <a:t>National</a:t>
            </a:r>
            <a:r>
              <a:rPr lang="pt-BR"/>
              <a:t> </a:t>
            </a:r>
            <a:r>
              <a:rPr lang="pt-BR" err="1"/>
              <a:t>Standarts</a:t>
            </a:r>
            <a:r>
              <a:rPr lang="pt-BR"/>
              <a:t> </a:t>
            </a:r>
            <a:r>
              <a:rPr lang="pt-BR" err="1"/>
              <a:t>Institute</a:t>
            </a:r>
            <a:r>
              <a:rPr lang="pt-BR"/>
              <a:t>), a padronizar as implementações da linguagem, assim, nos dias de hoje, a maior parte de </a:t>
            </a:r>
            <a:r>
              <a:rPr lang="pt-BR" err="1"/>
              <a:t>BD’s</a:t>
            </a:r>
            <a:r>
              <a:rPr lang="pt-BR"/>
              <a:t> seguem criteriosamente esta padronização.</a:t>
            </a:r>
          </a:p>
        </p:txBody>
      </p:sp>
      <p:pic>
        <p:nvPicPr>
          <p:cNvPr id="3" name="Imagem 2">
            <a:extLst>
              <a:ext uri="{FF2B5EF4-FFF2-40B4-BE49-F238E27FC236}">
                <a16:creationId xmlns:a16="http://schemas.microsoft.com/office/drawing/2014/main" id="{3CA2180F-0BDD-4855-8C59-FC027751643C}"/>
              </a:ext>
            </a:extLst>
          </p:cNvPr>
          <p:cNvPicPr>
            <a:picLocks noChangeAspect="1"/>
          </p:cNvPicPr>
          <p:nvPr/>
        </p:nvPicPr>
        <p:blipFill>
          <a:blip r:embed="rId3"/>
          <a:stretch>
            <a:fillRect/>
          </a:stretch>
        </p:blipFill>
        <p:spPr>
          <a:xfrm>
            <a:off x="5309193" y="1228675"/>
            <a:ext cx="2778640" cy="351818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DELETE</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indent="0" algn="just">
              <a:lnSpc>
                <a:spcPct val="105000"/>
              </a:lnSpc>
              <a:spcAft>
                <a:spcPts val="1200"/>
              </a:spcAft>
              <a:buNone/>
            </a:pPr>
            <a:endParaRPr lang="pt-BR" sz="1500"/>
          </a:p>
          <a:p>
            <a:pPr marL="0" indent="0" algn="just">
              <a:lnSpc>
                <a:spcPct val="105000"/>
              </a:lnSpc>
              <a:spcAft>
                <a:spcPts val="1200"/>
              </a:spcAft>
              <a:buNone/>
            </a:pPr>
            <a:r>
              <a:rPr lang="pt-BR" sz="1500"/>
              <a:t>DELETE FROM "</a:t>
            </a:r>
            <a:r>
              <a:rPr lang="pt-BR" sz="1500" err="1"/>
              <a:t>nome_tabela</a:t>
            </a:r>
            <a:r>
              <a:rPr lang="pt-BR" sz="1500"/>
              <a:t>“ WHERE </a:t>
            </a:r>
            <a:r>
              <a:rPr lang="pt-BR" sz="1500" err="1"/>
              <a:t>WHERE</a:t>
            </a:r>
            <a:r>
              <a:rPr lang="pt-BR" sz="1500"/>
              <a:t> "condição";</a:t>
            </a:r>
          </a:p>
          <a:p>
            <a:pPr marL="0" indent="0" algn="just">
              <a:lnSpc>
                <a:spcPct val="105000"/>
              </a:lnSpc>
              <a:spcAft>
                <a:spcPts val="1200"/>
              </a:spcAft>
              <a:buNone/>
            </a:pPr>
            <a:endParaRPr lang="pt-BR" sz="1500"/>
          </a:p>
          <a:p>
            <a:pPr marL="0" indent="0" algn="just">
              <a:lnSpc>
                <a:spcPct val="105000"/>
              </a:lnSpc>
              <a:spcAft>
                <a:spcPts val="1200"/>
              </a:spcAft>
              <a:buNone/>
            </a:pPr>
            <a:endParaRPr lang="pt-BR" sz="1500"/>
          </a:p>
          <a:p>
            <a:pPr marL="0" indent="0" algn="just">
              <a:lnSpc>
                <a:spcPct val="105000"/>
              </a:lnSpc>
              <a:spcAft>
                <a:spcPts val="1200"/>
              </a:spcAft>
              <a:buNone/>
            </a:pPr>
            <a:r>
              <a:rPr lang="en-US" sz="1500"/>
              <a:t>DELETE FROM </a:t>
            </a:r>
            <a:r>
              <a:rPr lang="en-US" sz="1500" err="1"/>
              <a:t>pessoa</a:t>
            </a:r>
            <a:r>
              <a:rPr lang="en-US" sz="1500"/>
              <a:t> WHERE </a:t>
            </a:r>
            <a:r>
              <a:rPr lang="en-US" sz="1500" err="1"/>
              <a:t>id_emp</a:t>
            </a:r>
            <a:r>
              <a:rPr lang="en-US" sz="1500"/>
              <a:t> = 24;</a:t>
            </a:r>
          </a:p>
          <a:p>
            <a:pPr marL="0" indent="0" algn="just">
              <a:lnSpc>
                <a:spcPct val="105000"/>
              </a:lnSpc>
              <a:spcAft>
                <a:spcPts val="1200"/>
              </a:spcAft>
              <a:buNone/>
            </a:pPr>
            <a:endParaRPr lang="pt-BR" sz="1500"/>
          </a:p>
        </p:txBody>
      </p:sp>
    </p:spTree>
    <p:extLst>
      <p:ext uri="{BB962C8B-B14F-4D97-AF65-F5344CB8AC3E}">
        <p14:creationId xmlns:p14="http://schemas.microsoft.com/office/powerpoint/2010/main" val="3996429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ORDER BY</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093850"/>
            <a:ext cx="8520600" cy="3475025"/>
          </a:xfrm>
          <a:prstGeom prst="rect">
            <a:avLst/>
          </a:prstGeom>
        </p:spPr>
        <p:txBody>
          <a:bodyPr spcFirstLastPara="1" wrap="square" lIns="91425" tIns="91425" rIns="91425" bIns="91425" anchor="t" anchorCtr="0">
            <a:normAutofit/>
          </a:bodyPr>
          <a:lstStyle/>
          <a:p>
            <a:pPr marL="0" indent="0" algn="just">
              <a:lnSpc>
                <a:spcPct val="105000"/>
              </a:lnSpc>
              <a:spcAft>
                <a:spcPts val="1200"/>
              </a:spcAft>
              <a:buNone/>
            </a:pPr>
            <a:r>
              <a:rPr lang="en-US" sz="1500"/>
              <a:t>SELECT "</a:t>
            </a:r>
            <a:r>
              <a:rPr lang="en-US" sz="1500" err="1"/>
              <a:t>nome_coluna</a:t>
            </a:r>
            <a:r>
              <a:rPr lang="en-US" sz="1500"/>
              <a:t>"</a:t>
            </a:r>
          </a:p>
          <a:p>
            <a:pPr marL="0" indent="0" algn="just">
              <a:lnSpc>
                <a:spcPct val="105000"/>
              </a:lnSpc>
              <a:spcAft>
                <a:spcPts val="1200"/>
              </a:spcAft>
              <a:buNone/>
            </a:pPr>
            <a:r>
              <a:rPr lang="en-US" sz="1500"/>
              <a:t>FROM "</a:t>
            </a:r>
            <a:r>
              <a:rPr lang="en-US" sz="1500" err="1"/>
              <a:t>nome_tabela</a:t>
            </a:r>
            <a:r>
              <a:rPr lang="en-US" sz="1500"/>
              <a:t>"</a:t>
            </a:r>
          </a:p>
          <a:p>
            <a:pPr marL="0" indent="0" algn="just">
              <a:lnSpc>
                <a:spcPct val="105000"/>
              </a:lnSpc>
              <a:spcAft>
                <a:spcPts val="1200"/>
              </a:spcAft>
              <a:buNone/>
            </a:pPr>
            <a:r>
              <a:rPr lang="en-US" sz="1500"/>
              <a:t>[WHERE "</a:t>
            </a:r>
            <a:r>
              <a:rPr lang="en-US" sz="1500" err="1"/>
              <a:t>condição</a:t>
            </a:r>
            <a:r>
              <a:rPr lang="en-US" sz="1500"/>
              <a:t>"]</a:t>
            </a:r>
          </a:p>
          <a:p>
            <a:pPr marL="0" indent="0" algn="just">
              <a:lnSpc>
                <a:spcPct val="105000"/>
              </a:lnSpc>
              <a:spcAft>
                <a:spcPts val="1200"/>
              </a:spcAft>
              <a:buNone/>
            </a:pPr>
            <a:r>
              <a:rPr lang="en-US" sz="1500"/>
              <a:t>ORDER BY "</a:t>
            </a:r>
            <a:r>
              <a:rPr lang="en-US" sz="1500" err="1"/>
              <a:t>nome_coluna</a:t>
            </a:r>
            <a:r>
              <a:rPr lang="en-US" sz="1500"/>
              <a:t>" [ASC, DESC];</a:t>
            </a:r>
          </a:p>
          <a:p>
            <a:pPr marL="0" indent="0" algn="just">
              <a:lnSpc>
                <a:spcPct val="105000"/>
              </a:lnSpc>
              <a:spcAft>
                <a:spcPts val="1200"/>
              </a:spcAft>
              <a:buNone/>
            </a:pPr>
            <a:r>
              <a:rPr lang="en-US" sz="1500"/>
              <a:t>________________________________________________________________________</a:t>
            </a:r>
          </a:p>
          <a:p>
            <a:pPr marL="0" indent="0" algn="just">
              <a:lnSpc>
                <a:spcPct val="105000"/>
              </a:lnSpc>
              <a:spcAft>
                <a:spcPts val="1200"/>
              </a:spcAft>
              <a:buNone/>
            </a:pPr>
            <a:r>
              <a:rPr lang="en-US" sz="1500"/>
              <a:t>SELECT * FROM </a:t>
            </a:r>
            <a:r>
              <a:rPr lang="en-US" sz="1500" err="1"/>
              <a:t>pessoa</a:t>
            </a:r>
            <a:r>
              <a:rPr lang="en-US" sz="1500"/>
              <a:t> ORDER BY </a:t>
            </a:r>
            <a:r>
              <a:rPr lang="en-US" sz="1500" err="1"/>
              <a:t>idade</a:t>
            </a:r>
            <a:r>
              <a:rPr lang="en-US" sz="1500"/>
              <a:t> DESC;</a:t>
            </a:r>
          </a:p>
          <a:p>
            <a:pPr marL="0" indent="0" algn="just">
              <a:lnSpc>
                <a:spcPct val="105000"/>
              </a:lnSpc>
              <a:spcAft>
                <a:spcPts val="1200"/>
              </a:spcAft>
              <a:buNone/>
            </a:pPr>
            <a:endParaRPr lang="en-US" sz="1500"/>
          </a:p>
          <a:p>
            <a:pPr marL="0" indent="0" algn="just">
              <a:lnSpc>
                <a:spcPct val="105000"/>
              </a:lnSpc>
              <a:spcAft>
                <a:spcPts val="1200"/>
              </a:spcAft>
              <a:buNone/>
            </a:pPr>
            <a:r>
              <a:rPr lang="en-US" sz="1500"/>
              <a:t>SELECT </a:t>
            </a:r>
            <a:r>
              <a:rPr lang="pt-BR" sz="1500"/>
              <a:t>nome, idade FROM pessoa ORDER BY idade ASC;</a:t>
            </a:r>
          </a:p>
        </p:txBody>
      </p:sp>
    </p:spTree>
    <p:extLst>
      <p:ext uri="{BB962C8B-B14F-4D97-AF65-F5344CB8AC3E}">
        <p14:creationId xmlns:p14="http://schemas.microsoft.com/office/powerpoint/2010/main" val="732198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IN / AND / OR</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indent="0" algn="just">
              <a:lnSpc>
                <a:spcPct val="105000"/>
              </a:lnSpc>
              <a:spcAft>
                <a:spcPts val="1200"/>
              </a:spcAft>
              <a:buNone/>
            </a:pPr>
            <a:r>
              <a:rPr lang="pt-BR" sz="1500"/>
              <a:t>SELECT "</a:t>
            </a:r>
            <a:r>
              <a:rPr lang="pt-BR" sz="1500" err="1"/>
              <a:t>nome_coluna</a:t>
            </a:r>
            <a:r>
              <a:rPr lang="pt-BR" sz="1500"/>
              <a:t>"</a:t>
            </a:r>
          </a:p>
          <a:p>
            <a:pPr marL="0" indent="0" algn="just">
              <a:lnSpc>
                <a:spcPct val="105000"/>
              </a:lnSpc>
              <a:spcAft>
                <a:spcPts val="1200"/>
              </a:spcAft>
              <a:buNone/>
            </a:pPr>
            <a:r>
              <a:rPr lang="pt-BR" sz="1500"/>
              <a:t>FROM "</a:t>
            </a:r>
            <a:r>
              <a:rPr lang="pt-BR" sz="1500" err="1"/>
              <a:t>nome_tabela</a:t>
            </a:r>
            <a:r>
              <a:rPr lang="pt-BR" sz="1500"/>
              <a:t>"</a:t>
            </a:r>
          </a:p>
          <a:p>
            <a:pPr marL="0" indent="0" algn="just">
              <a:lnSpc>
                <a:spcPct val="105000"/>
              </a:lnSpc>
              <a:spcAft>
                <a:spcPts val="1200"/>
              </a:spcAft>
              <a:buNone/>
            </a:pPr>
            <a:r>
              <a:rPr lang="pt-BR" sz="1500"/>
              <a:t>WHERE "</a:t>
            </a:r>
            <a:r>
              <a:rPr lang="pt-BR" sz="1500" err="1"/>
              <a:t>nome_coluna</a:t>
            </a:r>
            <a:r>
              <a:rPr lang="pt-BR" sz="1500"/>
              <a:t>" IN ('valor1', 'valor2', ...);</a:t>
            </a:r>
          </a:p>
          <a:p>
            <a:pPr marL="0" indent="0" algn="just">
              <a:lnSpc>
                <a:spcPct val="105000"/>
              </a:lnSpc>
              <a:spcAft>
                <a:spcPts val="1200"/>
              </a:spcAft>
              <a:buNone/>
            </a:pPr>
            <a:endParaRPr lang="pt-BR" sz="1500"/>
          </a:p>
          <a:p>
            <a:pPr marL="0" indent="0" algn="just">
              <a:lnSpc>
                <a:spcPct val="105000"/>
              </a:lnSpc>
              <a:spcAft>
                <a:spcPts val="1200"/>
              </a:spcAft>
              <a:buNone/>
            </a:pPr>
            <a:r>
              <a:rPr lang="pt-BR" sz="1500"/>
              <a:t>SELECT "</a:t>
            </a:r>
            <a:r>
              <a:rPr lang="pt-BR" sz="1500" err="1"/>
              <a:t>nome_coluna</a:t>
            </a:r>
            <a:r>
              <a:rPr lang="pt-BR" sz="1500"/>
              <a:t>"</a:t>
            </a:r>
          </a:p>
          <a:p>
            <a:pPr marL="0" indent="0" algn="just">
              <a:lnSpc>
                <a:spcPct val="105000"/>
              </a:lnSpc>
              <a:spcAft>
                <a:spcPts val="1200"/>
              </a:spcAft>
              <a:buNone/>
            </a:pPr>
            <a:r>
              <a:rPr lang="pt-BR" sz="1500"/>
              <a:t>FROM "</a:t>
            </a:r>
            <a:r>
              <a:rPr lang="pt-BR" sz="1500" err="1"/>
              <a:t>nome_tabela</a:t>
            </a:r>
            <a:r>
              <a:rPr lang="pt-BR" sz="1500"/>
              <a:t>"</a:t>
            </a:r>
          </a:p>
          <a:p>
            <a:pPr marL="0" indent="0" algn="just">
              <a:lnSpc>
                <a:spcPct val="105000"/>
              </a:lnSpc>
              <a:spcAft>
                <a:spcPts val="1200"/>
              </a:spcAft>
              <a:buNone/>
            </a:pPr>
            <a:r>
              <a:rPr lang="pt-BR" sz="1500"/>
              <a:t>WHERE "condição simples"</a:t>
            </a:r>
          </a:p>
          <a:p>
            <a:pPr marL="0" indent="0" algn="just">
              <a:lnSpc>
                <a:spcPct val="105000"/>
              </a:lnSpc>
              <a:spcAft>
                <a:spcPts val="1200"/>
              </a:spcAft>
              <a:buNone/>
            </a:pPr>
            <a:r>
              <a:rPr lang="pt-BR" sz="1500"/>
              <a:t>{[AND|OR] "condição simples"}+;</a:t>
            </a:r>
            <a:endParaRPr lang="en-US" sz="1500"/>
          </a:p>
        </p:txBody>
      </p:sp>
    </p:spTree>
    <p:extLst>
      <p:ext uri="{BB962C8B-B14F-4D97-AF65-F5344CB8AC3E}">
        <p14:creationId xmlns:p14="http://schemas.microsoft.com/office/powerpoint/2010/main" val="3021090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IN / AND / OR</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indent="0" algn="just">
              <a:lnSpc>
                <a:spcPct val="105000"/>
              </a:lnSpc>
              <a:spcAft>
                <a:spcPts val="1200"/>
              </a:spcAft>
              <a:buNone/>
            </a:pPr>
            <a:r>
              <a:rPr lang="pt-BR" sz="1500"/>
              <a:t>Exemplos:</a:t>
            </a:r>
          </a:p>
          <a:p>
            <a:pPr marL="0" indent="0" algn="just">
              <a:lnSpc>
                <a:spcPct val="105000"/>
              </a:lnSpc>
              <a:spcAft>
                <a:spcPts val="1200"/>
              </a:spcAft>
              <a:buNone/>
            </a:pPr>
            <a:endParaRPr lang="pt-BR" sz="1500"/>
          </a:p>
          <a:p>
            <a:pPr marL="0" indent="0" algn="just">
              <a:lnSpc>
                <a:spcPct val="105000"/>
              </a:lnSpc>
              <a:spcAft>
                <a:spcPts val="1200"/>
              </a:spcAft>
              <a:buNone/>
            </a:pPr>
            <a:r>
              <a:rPr lang="en-US" sz="1500"/>
              <a:t>SELECT * FROM </a:t>
            </a:r>
            <a:r>
              <a:rPr lang="en-US" sz="1500" err="1"/>
              <a:t>pessoa</a:t>
            </a:r>
            <a:r>
              <a:rPr lang="en-US" sz="1500"/>
              <a:t> WHERE id IN (1,2,8,18); </a:t>
            </a:r>
          </a:p>
          <a:p>
            <a:pPr marL="0" indent="0" algn="just">
              <a:lnSpc>
                <a:spcPct val="105000"/>
              </a:lnSpc>
              <a:spcAft>
                <a:spcPts val="1200"/>
              </a:spcAft>
              <a:buNone/>
            </a:pPr>
            <a:endParaRPr lang="en-US" sz="1500"/>
          </a:p>
          <a:p>
            <a:pPr marL="0" indent="0" algn="just">
              <a:lnSpc>
                <a:spcPct val="105000"/>
              </a:lnSpc>
              <a:spcAft>
                <a:spcPts val="1200"/>
              </a:spcAft>
              <a:buNone/>
            </a:pPr>
            <a:r>
              <a:rPr lang="en-US" sz="1500"/>
              <a:t>SELECT * FROM </a:t>
            </a:r>
            <a:r>
              <a:rPr lang="en-US" sz="1500" err="1"/>
              <a:t>pessoa</a:t>
            </a:r>
            <a:r>
              <a:rPr lang="en-US" sz="1500"/>
              <a:t> WHERE id &gt; 8 AND id &lt; 18;</a:t>
            </a:r>
          </a:p>
          <a:p>
            <a:pPr marL="0" indent="0" algn="just">
              <a:lnSpc>
                <a:spcPct val="105000"/>
              </a:lnSpc>
              <a:spcAft>
                <a:spcPts val="1200"/>
              </a:spcAft>
              <a:buNone/>
            </a:pPr>
            <a:endParaRPr lang="en-US" sz="1500"/>
          </a:p>
          <a:p>
            <a:pPr marL="0" indent="0" algn="just">
              <a:lnSpc>
                <a:spcPct val="105000"/>
              </a:lnSpc>
              <a:spcAft>
                <a:spcPts val="1200"/>
              </a:spcAft>
              <a:buNone/>
            </a:pPr>
            <a:r>
              <a:rPr lang="en-US" sz="1500"/>
              <a:t>SELECT * FROM </a:t>
            </a:r>
            <a:r>
              <a:rPr lang="en-US" sz="1500" err="1"/>
              <a:t>pessoa</a:t>
            </a:r>
            <a:r>
              <a:rPr lang="en-US" sz="1500"/>
              <a:t> WHERE </a:t>
            </a:r>
            <a:r>
              <a:rPr lang="en-US" sz="1500" err="1"/>
              <a:t>idade</a:t>
            </a:r>
            <a:r>
              <a:rPr lang="en-US" sz="1500"/>
              <a:t> &gt; 25 OR id=10;</a:t>
            </a:r>
          </a:p>
          <a:p>
            <a:pPr marL="0" indent="0" algn="just">
              <a:lnSpc>
                <a:spcPct val="105000"/>
              </a:lnSpc>
              <a:spcAft>
                <a:spcPts val="1200"/>
              </a:spcAft>
              <a:buNone/>
            </a:pPr>
            <a:endParaRPr lang="en-US" sz="1500"/>
          </a:p>
        </p:txBody>
      </p:sp>
    </p:spTree>
    <p:extLst>
      <p:ext uri="{BB962C8B-B14F-4D97-AF65-F5344CB8AC3E}">
        <p14:creationId xmlns:p14="http://schemas.microsoft.com/office/powerpoint/2010/main" val="3181836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AGGREGATION FUNCTIONS</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indent="0" algn="just">
              <a:lnSpc>
                <a:spcPct val="105000"/>
              </a:lnSpc>
              <a:spcAft>
                <a:spcPts val="1200"/>
              </a:spcAft>
              <a:buNone/>
            </a:pPr>
            <a:r>
              <a:rPr lang="en-US" sz="1500"/>
              <a:t>As </a:t>
            </a:r>
            <a:r>
              <a:rPr lang="en-US" sz="1500" err="1"/>
              <a:t>funções</a:t>
            </a:r>
            <a:r>
              <a:rPr lang="en-US" sz="1500"/>
              <a:t> de </a:t>
            </a:r>
            <a:r>
              <a:rPr lang="en-US" sz="1500" err="1"/>
              <a:t>agregação</a:t>
            </a:r>
            <a:r>
              <a:rPr lang="en-US" sz="1500"/>
              <a:t> </a:t>
            </a:r>
            <a:r>
              <a:rPr lang="en-US" sz="1500" err="1"/>
              <a:t>em</a:t>
            </a:r>
            <a:r>
              <a:rPr lang="en-US" sz="1500"/>
              <a:t> SQL </a:t>
            </a:r>
            <a:r>
              <a:rPr lang="en-US" sz="1500" err="1"/>
              <a:t>permitem</a:t>
            </a:r>
            <a:r>
              <a:rPr lang="en-US" sz="1500"/>
              <a:t> </a:t>
            </a:r>
            <a:r>
              <a:rPr lang="en-US" sz="1500" err="1"/>
              <a:t>executar</a:t>
            </a:r>
            <a:r>
              <a:rPr lang="en-US" sz="1500"/>
              <a:t> </a:t>
            </a:r>
            <a:r>
              <a:rPr lang="en-US" sz="1500" err="1"/>
              <a:t>uma</a:t>
            </a:r>
            <a:r>
              <a:rPr lang="en-US" sz="1500"/>
              <a:t> </a:t>
            </a:r>
            <a:r>
              <a:rPr lang="en-US" sz="1500" err="1"/>
              <a:t>operação</a:t>
            </a:r>
            <a:r>
              <a:rPr lang="en-US" sz="1500"/>
              <a:t> </a:t>
            </a:r>
            <a:r>
              <a:rPr lang="en-US" sz="1500" err="1"/>
              <a:t>aritmética</a:t>
            </a:r>
            <a:r>
              <a:rPr lang="en-US" sz="1500"/>
              <a:t> </a:t>
            </a:r>
            <a:r>
              <a:rPr lang="en-US" sz="1500" err="1"/>
              <a:t>nos</a:t>
            </a:r>
            <a:r>
              <a:rPr lang="en-US" sz="1500"/>
              <a:t> </a:t>
            </a:r>
            <a:r>
              <a:rPr lang="en-US" sz="1500" err="1"/>
              <a:t>valores</a:t>
            </a:r>
            <a:r>
              <a:rPr lang="en-US" sz="1500"/>
              <a:t> de </a:t>
            </a:r>
            <a:r>
              <a:rPr lang="en-US" sz="1500" err="1"/>
              <a:t>uma</a:t>
            </a:r>
            <a:r>
              <a:rPr lang="en-US" sz="1500"/>
              <a:t> </a:t>
            </a:r>
            <a:r>
              <a:rPr lang="en-US" sz="1500" err="1"/>
              <a:t>coluna</a:t>
            </a:r>
            <a:r>
              <a:rPr lang="en-US" sz="1500"/>
              <a:t> </a:t>
            </a:r>
            <a:r>
              <a:rPr lang="en-US" sz="1500" err="1"/>
              <a:t>em</a:t>
            </a:r>
            <a:r>
              <a:rPr lang="en-US" sz="1500"/>
              <a:t> </a:t>
            </a:r>
            <a:r>
              <a:rPr lang="en-US" sz="1500" err="1"/>
              <a:t>todos</a:t>
            </a:r>
            <a:r>
              <a:rPr lang="en-US" sz="1500"/>
              <a:t> </a:t>
            </a:r>
            <a:r>
              <a:rPr lang="en-US" sz="1500" err="1"/>
              <a:t>os</a:t>
            </a:r>
            <a:r>
              <a:rPr lang="en-US" sz="1500"/>
              <a:t> </a:t>
            </a:r>
            <a:r>
              <a:rPr lang="en-US" sz="1500" err="1"/>
              <a:t>registros</a:t>
            </a:r>
            <a:r>
              <a:rPr lang="en-US" sz="1500"/>
              <a:t> da </a:t>
            </a:r>
            <a:r>
              <a:rPr lang="en-US" sz="1500" err="1"/>
              <a:t>tabela</a:t>
            </a:r>
            <a:r>
              <a:rPr lang="en-US" sz="1500"/>
              <a:t> e </a:t>
            </a:r>
            <a:r>
              <a:rPr lang="en-US" sz="1500" err="1"/>
              <a:t>retornam</a:t>
            </a:r>
            <a:r>
              <a:rPr lang="en-US" sz="1500"/>
              <a:t> um valor </a:t>
            </a:r>
            <a:r>
              <a:rPr lang="en-US" sz="1500" err="1"/>
              <a:t>único</a:t>
            </a:r>
            <a:r>
              <a:rPr lang="en-US" sz="1500"/>
              <a:t> </a:t>
            </a:r>
            <a:r>
              <a:rPr lang="en-US" sz="1500" err="1"/>
              <a:t>baseado</a:t>
            </a:r>
            <a:r>
              <a:rPr lang="en-US" sz="1500"/>
              <a:t> num conjunto de </a:t>
            </a:r>
            <a:r>
              <a:rPr lang="en-US" sz="1500" err="1"/>
              <a:t>valores</a:t>
            </a:r>
            <a:r>
              <a:rPr lang="en-US" sz="1500"/>
              <a:t>.</a:t>
            </a:r>
          </a:p>
          <a:p>
            <a:pPr marL="0" indent="0" algn="just">
              <a:lnSpc>
                <a:spcPct val="105000"/>
              </a:lnSpc>
              <a:spcAft>
                <a:spcPts val="1200"/>
              </a:spcAft>
              <a:buNone/>
            </a:pPr>
            <a:endParaRPr lang="en-US" sz="1500"/>
          </a:p>
          <a:p>
            <a:pPr marL="0" indent="0" algn="just">
              <a:lnSpc>
                <a:spcPct val="105000"/>
              </a:lnSpc>
              <a:spcAft>
                <a:spcPts val="1200"/>
              </a:spcAft>
              <a:buNone/>
            </a:pPr>
            <a:r>
              <a:rPr lang="en-US" sz="1500"/>
              <a:t>SELECT </a:t>
            </a:r>
            <a:r>
              <a:rPr lang="en-US" sz="1500" err="1"/>
              <a:t>função</a:t>
            </a:r>
            <a:r>
              <a:rPr lang="en-US" sz="1500"/>
              <a:t>("</a:t>
            </a:r>
            <a:r>
              <a:rPr lang="en-US" sz="1500" err="1"/>
              <a:t>nome_coluna</a:t>
            </a:r>
            <a:r>
              <a:rPr lang="en-US" sz="1500"/>
              <a:t>")</a:t>
            </a:r>
          </a:p>
          <a:p>
            <a:pPr marL="0" indent="0" algn="just">
              <a:lnSpc>
                <a:spcPct val="105000"/>
              </a:lnSpc>
              <a:spcAft>
                <a:spcPts val="1200"/>
              </a:spcAft>
              <a:buNone/>
            </a:pPr>
            <a:r>
              <a:rPr lang="en-US" sz="1500"/>
              <a:t>FROM "</a:t>
            </a:r>
            <a:r>
              <a:rPr lang="en-US" sz="1500" err="1"/>
              <a:t>nome_tabela</a:t>
            </a:r>
            <a:r>
              <a:rPr lang="en-US" sz="1500"/>
              <a:t>";</a:t>
            </a:r>
          </a:p>
        </p:txBody>
      </p:sp>
    </p:spTree>
    <p:extLst>
      <p:ext uri="{BB962C8B-B14F-4D97-AF65-F5344CB8AC3E}">
        <p14:creationId xmlns:p14="http://schemas.microsoft.com/office/powerpoint/2010/main" val="760232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AGGREGATION FUNCTIONS</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indent="0" algn="just">
              <a:lnSpc>
                <a:spcPct val="105000"/>
              </a:lnSpc>
              <a:spcAft>
                <a:spcPts val="1200"/>
              </a:spcAft>
              <a:buNone/>
            </a:pPr>
            <a:r>
              <a:rPr lang="en-US" sz="1500"/>
              <a:t>SELECT COUNT </a:t>
            </a:r>
            <a:r>
              <a:rPr lang="en-US" sz="1500" err="1"/>
              <a:t>ou</a:t>
            </a:r>
            <a:r>
              <a:rPr lang="en-US" sz="1500"/>
              <a:t> SUM </a:t>
            </a:r>
            <a:r>
              <a:rPr lang="en-US" sz="1500" err="1"/>
              <a:t>ou</a:t>
            </a:r>
            <a:r>
              <a:rPr lang="en-US" sz="1500"/>
              <a:t> AVG("</a:t>
            </a:r>
            <a:r>
              <a:rPr lang="en-US" sz="1500" err="1"/>
              <a:t>nome_coluna</a:t>
            </a:r>
            <a:r>
              <a:rPr lang="en-US" sz="1500"/>
              <a:t>")</a:t>
            </a:r>
          </a:p>
          <a:p>
            <a:pPr marL="0" indent="0" algn="just">
              <a:lnSpc>
                <a:spcPct val="105000"/>
              </a:lnSpc>
              <a:spcAft>
                <a:spcPts val="1200"/>
              </a:spcAft>
              <a:buNone/>
            </a:pPr>
            <a:r>
              <a:rPr lang="en-US" sz="1500"/>
              <a:t>FROM "</a:t>
            </a:r>
            <a:r>
              <a:rPr lang="en-US" sz="1500" err="1"/>
              <a:t>nome_tabela</a:t>
            </a:r>
            <a:r>
              <a:rPr lang="en-US" sz="1500"/>
              <a:t>";</a:t>
            </a:r>
          </a:p>
          <a:p>
            <a:pPr marL="0" indent="0" algn="just">
              <a:lnSpc>
                <a:spcPct val="105000"/>
              </a:lnSpc>
              <a:spcAft>
                <a:spcPts val="1200"/>
              </a:spcAft>
              <a:buNone/>
            </a:pPr>
            <a:endParaRPr lang="en-US" sz="1500"/>
          </a:p>
          <a:p>
            <a:pPr marL="0" indent="0" algn="just">
              <a:lnSpc>
                <a:spcPct val="105000"/>
              </a:lnSpc>
              <a:spcAft>
                <a:spcPts val="1200"/>
              </a:spcAft>
              <a:buNone/>
            </a:pPr>
            <a:r>
              <a:rPr lang="en-US" sz="1500"/>
              <a:t>SELECT COUNT(*) FROM </a:t>
            </a:r>
            <a:r>
              <a:rPr lang="en-US" sz="1500" err="1"/>
              <a:t>pessoa</a:t>
            </a:r>
            <a:r>
              <a:rPr lang="en-US" sz="1500"/>
              <a:t>;</a:t>
            </a:r>
          </a:p>
          <a:p>
            <a:pPr marL="0" indent="0" algn="just">
              <a:lnSpc>
                <a:spcPct val="105000"/>
              </a:lnSpc>
              <a:spcAft>
                <a:spcPts val="1200"/>
              </a:spcAft>
              <a:buNone/>
            </a:pPr>
            <a:r>
              <a:rPr lang="en-US" sz="1500"/>
              <a:t>SELECT MIN(</a:t>
            </a:r>
            <a:r>
              <a:rPr lang="en-US" sz="1500" err="1"/>
              <a:t>idade</a:t>
            </a:r>
            <a:r>
              <a:rPr lang="en-US" sz="1500"/>
              <a:t>) FROM </a:t>
            </a:r>
            <a:r>
              <a:rPr lang="en-US" sz="1500" err="1"/>
              <a:t>pessoa</a:t>
            </a:r>
            <a:r>
              <a:rPr lang="en-US" sz="1500"/>
              <a:t>;</a:t>
            </a:r>
          </a:p>
          <a:p>
            <a:pPr marL="0" indent="0" algn="just">
              <a:lnSpc>
                <a:spcPct val="105000"/>
              </a:lnSpc>
              <a:spcAft>
                <a:spcPts val="1200"/>
              </a:spcAft>
              <a:buNone/>
            </a:pPr>
            <a:r>
              <a:rPr lang="en-US" sz="1500"/>
              <a:t>SELECT MAX(</a:t>
            </a:r>
            <a:r>
              <a:rPr lang="en-US" sz="1500" err="1"/>
              <a:t>idade</a:t>
            </a:r>
            <a:r>
              <a:rPr lang="en-US" sz="1500"/>
              <a:t>) FROM </a:t>
            </a:r>
            <a:r>
              <a:rPr lang="en-US" sz="1500" err="1"/>
              <a:t>pessoa</a:t>
            </a:r>
            <a:r>
              <a:rPr lang="en-US" sz="1500"/>
              <a:t>;</a:t>
            </a:r>
          </a:p>
          <a:p>
            <a:pPr marL="0" indent="0" algn="just">
              <a:lnSpc>
                <a:spcPct val="105000"/>
              </a:lnSpc>
              <a:spcAft>
                <a:spcPts val="1200"/>
              </a:spcAft>
              <a:buNone/>
            </a:pPr>
            <a:r>
              <a:rPr lang="en-US" sz="1500"/>
              <a:t>SELECT SUM(</a:t>
            </a:r>
            <a:r>
              <a:rPr lang="en-US" sz="1500" err="1"/>
              <a:t>idade</a:t>
            </a:r>
            <a:r>
              <a:rPr lang="en-US" sz="1500"/>
              <a:t>) FROM </a:t>
            </a:r>
            <a:r>
              <a:rPr lang="en-US" sz="1500" err="1"/>
              <a:t>pessoa</a:t>
            </a:r>
            <a:r>
              <a:rPr lang="en-US" sz="1500"/>
              <a:t>;</a:t>
            </a:r>
          </a:p>
          <a:p>
            <a:pPr marL="0" indent="0" algn="just">
              <a:lnSpc>
                <a:spcPct val="105000"/>
              </a:lnSpc>
              <a:spcAft>
                <a:spcPts val="1200"/>
              </a:spcAft>
              <a:buNone/>
            </a:pPr>
            <a:r>
              <a:rPr lang="en-US" sz="1500"/>
              <a:t>SELECT AVG(</a:t>
            </a:r>
            <a:r>
              <a:rPr lang="en-US" sz="1500" err="1"/>
              <a:t>idade</a:t>
            </a:r>
            <a:r>
              <a:rPr lang="en-US" sz="1500"/>
              <a:t>) FROM </a:t>
            </a:r>
            <a:r>
              <a:rPr lang="en-US" sz="1500" err="1"/>
              <a:t>pessoa</a:t>
            </a:r>
            <a:r>
              <a:rPr lang="en-US" sz="1500"/>
              <a:t>; </a:t>
            </a:r>
            <a:endParaRPr lang="pt-BR" sz="1500"/>
          </a:p>
        </p:txBody>
      </p:sp>
    </p:spTree>
    <p:extLst>
      <p:ext uri="{BB962C8B-B14F-4D97-AF65-F5344CB8AC3E}">
        <p14:creationId xmlns:p14="http://schemas.microsoft.com/office/powerpoint/2010/main" val="1514886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DISTINCT</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49940"/>
            <a:ext cx="8520600" cy="3340200"/>
          </a:xfrm>
          <a:prstGeom prst="rect">
            <a:avLst/>
          </a:prstGeom>
        </p:spPr>
        <p:txBody>
          <a:bodyPr spcFirstLastPara="1" wrap="square" lIns="91425" tIns="91425" rIns="91425" bIns="91425" anchor="t" anchorCtr="0">
            <a:normAutofit/>
          </a:bodyPr>
          <a:lstStyle/>
          <a:p>
            <a:pPr marL="0" indent="0" algn="just">
              <a:lnSpc>
                <a:spcPct val="105000"/>
              </a:lnSpc>
              <a:spcAft>
                <a:spcPts val="1200"/>
              </a:spcAft>
              <a:buNone/>
            </a:pPr>
            <a:r>
              <a:rPr lang="pt-BR" sz="1500"/>
              <a:t>A instrução SELECT DISTINCT é usada para retornar apenas valores distintos (diferentes).</a:t>
            </a:r>
          </a:p>
          <a:p>
            <a:pPr marL="0" indent="0" algn="just">
              <a:lnSpc>
                <a:spcPct val="105000"/>
              </a:lnSpc>
              <a:spcAft>
                <a:spcPts val="1200"/>
              </a:spcAft>
              <a:buNone/>
            </a:pPr>
            <a:r>
              <a:rPr lang="pt-BR" sz="1500"/>
              <a:t>Dentro de uma tabela, uma coluna geralmente contém muitos valores duplicados; e às vezes você só deseja listar os valores diferentes (distintos).</a:t>
            </a:r>
            <a:endParaRPr lang="en-US" sz="1500"/>
          </a:p>
          <a:p>
            <a:pPr marL="0" indent="0" algn="just">
              <a:lnSpc>
                <a:spcPct val="105000"/>
              </a:lnSpc>
              <a:spcAft>
                <a:spcPts val="1200"/>
              </a:spcAft>
              <a:buNone/>
            </a:pPr>
            <a:r>
              <a:rPr lang="en-US" sz="1500"/>
              <a:t>SELECT DISTINCT </a:t>
            </a:r>
            <a:r>
              <a:rPr lang="pt-BR" sz="1500"/>
              <a:t>"</a:t>
            </a:r>
            <a:r>
              <a:rPr lang="pt-BR" sz="1500" err="1"/>
              <a:t>nome_coluna</a:t>
            </a:r>
            <a:r>
              <a:rPr lang="pt-BR" sz="1500"/>
              <a:t>"</a:t>
            </a:r>
            <a:endParaRPr lang="en-US" sz="1500"/>
          </a:p>
          <a:p>
            <a:pPr marL="0" indent="0" algn="just">
              <a:lnSpc>
                <a:spcPct val="105000"/>
              </a:lnSpc>
              <a:spcAft>
                <a:spcPts val="1200"/>
              </a:spcAft>
              <a:buNone/>
            </a:pPr>
            <a:r>
              <a:rPr lang="en-US" sz="1500"/>
              <a:t>FROM </a:t>
            </a:r>
            <a:r>
              <a:rPr lang="pt-BR" sz="1500"/>
              <a:t>"</a:t>
            </a:r>
            <a:r>
              <a:rPr lang="pt-BR" sz="1500" err="1"/>
              <a:t>nome_tabela</a:t>
            </a:r>
            <a:r>
              <a:rPr lang="pt-BR" sz="1500"/>
              <a:t>"</a:t>
            </a:r>
            <a:r>
              <a:rPr lang="en-US" sz="1500"/>
              <a:t>;</a:t>
            </a:r>
          </a:p>
          <a:p>
            <a:pPr marL="0" indent="0" algn="just">
              <a:lnSpc>
                <a:spcPct val="105000"/>
              </a:lnSpc>
              <a:spcAft>
                <a:spcPts val="1200"/>
              </a:spcAft>
              <a:buNone/>
            </a:pPr>
            <a:endParaRPr lang="en-US" sz="1500"/>
          </a:p>
          <a:p>
            <a:pPr marL="0" indent="0" algn="just">
              <a:lnSpc>
                <a:spcPct val="105000"/>
              </a:lnSpc>
              <a:spcAft>
                <a:spcPts val="1200"/>
              </a:spcAft>
              <a:buNone/>
            </a:pPr>
            <a:r>
              <a:rPr lang="en-US" sz="1500"/>
              <a:t>SELECT DISTINCT </a:t>
            </a:r>
            <a:r>
              <a:rPr lang="en-US" sz="1500" err="1"/>
              <a:t>cidade</a:t>
            </a:r>
            <a:r>
              <a:rPr lang="en-US" sz="1500"/>
              <a:t> FROM </a:t>
            </a:r>
            <a:r>
              <a:rPr lang="en-US" sz="1500" err="1"/>
              <a:t>pessoa</a:t>
            </a:r>
            <a:r>
              <a:rPr lang="en-US" sz="1500"/>
              <a:t>;</a:t>
            </a:r>
          </a:p>
        </p:txBody>
      </p:sp>
    </p:spTree>
    <p:extLst>
      <p:ext uri="{BB962C8B-B14F-4D97-AF65-F5344CB8AC3E}">
        <p14:creationId xmlns:p14="http://schemas.microsoft.com/office/powerpoint/2010/main" val="1096752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ALIASES</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49940"/>
            <a:ext cx="8520600" cy="3340200"/>
          </a:xfrm>
          <a:prstGeom prst="rect">
            <a:avLst/>
          </a:prstGeom>
        </p:spPr>
        <p:txBody>
          <a:bodyPr spcFirstLastPara="1" wrap="square" lIns="91425" tIns="91425" rIns="91425" bIns="91425" anchor="t" anchorCtr="0">
            <a:normAutofit/>
          </a:bodyPr>
          <a:lstStyle/>
          <a:p>
            <a:pPr marL="0" indent="0" algn="just">
              <a:lnSpc>
                <a:spcPct val="105000"/>
              </a:lnSpc>
              <a:spcAft>
                <a:spcPts val="1200"/>
              </a:spcAft>
              <a:buNone/>
            </a:pPr>
            <a:r>
              <a:rPr lang="pt-BR" sz="1500"/>
              <a:t>Os </a:t>
            </a:r>
            <a:r>
              <a:rPr lang="pt-BR" sz="1500" err="1"/>
              <a:t>aliases</a:t>
            </a:r>
            <a:r>
              <a:rPr lang="pt-BR" sz="1500"/>
              <a:t> SQL são usados ​​para dar a uma tabela ou coluna de uma tabela um nome temporário. Os apelidos costumam ser usados ​​para tornar os nomes das colunas mais legíveis. Um alias existe apenas para a duração dessa consulta. Um alias é criado com a palavra-chave AS.</a:t>
            </a:r>
          </a:p>
          <a:p>
            <a:pPr marL="0" indent="0" algn="just">
              <a:lnSpc>
                <a:spcPct val="105000"/>
              </a:lnSpc>
              <a:spcAft>
                <a:spcPts val="1200"/>
              </a:spcAft>
              <a:buNone/>
            </a:pPr>
            <a:endParaRPr lang="en-US" sz="1500"/>
          </a:p>
          <a:p>
            <a:pPr marL="0" indent="0" algn="just">
              <a:lnSpc>
                <a:spcPct val="105000"/>
              </a:lnSpc>
              <a:spcAft>
                <a:spcPts val="1200"/>
              </a:spcAft>
              <a:buNone/>
            </a:pPr>
            <a:r>
              <a:rPr lang="en-US" sz="1500"/>
              <a:t>SELECT </a:t>
            </a:r>
            <a:r>
              <a:rPr lang="pt-BR" sz="1500"/>
              <a:t>"</a:t>
            </a:r>
            <a:r>
              <a:rPr lang="pt-BR" sz="1500" err="1"/>
              <a:t>nome_coluna</a:t>
            </a:r>
            <a:r>
              <a:rPr lang="pt-BR" sz="1500"/>
              <a:t>" </a:t>
            </a:r>
            <a:r>
              <a:rPr lang="en-US" sz="1500"/>
              <a:t>AS </a:t>
            </a:r>
            <a:r>
              <a:rPr lang="pt-BR" sz="1500"/>
              <a:t>"</a:t>
            </a:r>
            <a:r>
              <a:rPr lang="en-US" sz="1500" err="1"/>
              <a:t>novo_nome</a:t>
            </a:r>
            <a:r>
              <a:rPr lang="pt-BR" sz="1500"/>
              <a:t>"</a:t>
            </a:r>
            <a:endParaRPr lang="en-US" sz="1500"/>
          </a:p>
          <a:p>
            <a:pPr marL="0" indent="0" algn="just">
              <a:lnSpc>
                <a:spcPct val="105000"/>
              </a:lnSpc>
              <a:spcAft>
                <a:spcPts val="1200"/>
              </a:spcAft>
              <a:buNone/>
            </a:pPr>
            <a:r>
              <a:rPr lang="en-US" sz="1500"/>
              <a:t>FROM </a:t>
            </a:r>
            <a:r>
              <a:rPr lang="pt-BR" sz="1500"/>
              <a:t>"</a:t>
            </a:r>
            <a:r>
              <a:rPr lang="pt-BR" sz="1500" err="1"/>
              <a:t>nome_tabela</a:t>
            </a:r>
            <a:r>
              <a:rPr lang="pt-BR" sz="1500"/>
              <a:t>"</a:t>
            </a:r>
            <a:r>
              <a:rPr lang="en-US" sz="1500"/>
              <a:t>;</a:t>
            </a:r>
          </a:p>
          <a:p>
            <a:pPr marL="0" indent="0" algn="just">
              <a:lnSpc>
                <a:spcPct val="105000"/>
              </a:lnSpc>
              <a:spcAft>
                <a:spcPts val="1200"/>
              </a:spcAft>
              <a:buNone/>
            </a:pPr>
            <a:endParaRPr lang="en-US" sz="1500"/>
          </a:p>
          <a:p>
            <a:pPr marL="0" indent="0" algn="just">
              <a:lnSpc>
                <a:spcPct val="105000"/>
              </a:lnSpc>
              <a:spcAft>
                <a:spcPts val="1200"/>
              </a:spcAft>
              <a:buNone/>
            </a:pPr>
            <a:r>
              <a:rPr lang="en-US" sz="1500"/>
              <a:t>SELECT COUNT(*) AS total FROM </a:t>
            </a:r>
            <a:r>
              <a:rPr lang="en-US" sz="1500" err="1"/>
              <a:t>pessoa</a:t>
            </a:r>
            <a:r>
              <a:rPr lang="en-US" sz="1500"/>
              <a:t>;</a:t>
            </a:r>
          </a:p>
        </p:txBody>
      </p:sp>
    </p:spTree>
    <p:extLst>
      <p:ext uri="{BB962C8B-B14F-4D97-AF65-F5344CB8AC3E}">
        <p14:creationId xmlns:p14="http://schemas.microsoft.com/office/powerpoint/2010/main" val="4012031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GROUP BY</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093850"/>
            <a:ext cx="8520600" cy="3475025"/>
          </a:xfrm>
          <a:prstGeom prst="rect">
            <a:avLst/>
          </a:prstGeom>
        </p:spPr>
        <p:txBody>
          <a:bodyPr spcFirstLastPara="1" wrap="square" lIns="91425" tIns="91425" rIns="91425" bIns="91425" anchor="t" anchorCtr="0">
            <a:normAutofit fontScale="92500" lnSpcReduction="10000"/>
          </a:bodyPr>
          <a:lstStyle/>
          <a:p>
            <a:pPr marL="0" indent="0" algn="just">
              <a:lnSpc>
                <a:spcPct val="105000"/>
              </a:lnSpc>
              <a:spcAft>
                <a:spcPts val="1200"/>
              </a:spcAft>
              <a:buNone/>
            </a:pPr>
            <a:r>
              <a:rPr lang="en-US" sz="1500"/>
              <a:t>SELECT "</a:t>
            </a:r>
            <a:r>
              <a:rPr lang="en-US" sz="1500" err="1"/>
              <a:t>nome_coluna</a:t>
            </a:r>
            <a:r>
              <a:rPr lang="en-US" sz="1500"/>
              <a:t>"</a:t>
            </a:r>
          </a:p>
          <a:p>
            <a:pPr marL="0" indent="0" algn="just">
              <a:lnSpc>
                <a:spcPct val="105000"/>
              </a:lnSpc>
              <a:spcAft>
                <a:spcPts val="1200"/>
              </a:spcAft>
              <a:buNone/>
            </a:pPr>
            <a:r>
              <a:rPr lang="en-US" sz="1500"/>
              <a:t>FROM "</a:t>
            </a:r>
            <a:r>
              <a:rPr lang="en-US" sz="1500" err="1"/>
              <a:t>nome_tabela</a:t>
            </a:r>
            <a:r>
              <a:rPr lang="en-US" sz="1500"/>
              <a:t>"</a:t>
            </a:r>
          </a:p>
          <a:p>
            <a:pPr marL="0" indent="0" algn="just">
              <a:lnSpc>
                <a:spcPct val="105000"/>
              </a:lnSpc>
              <a:spcAft>
                <a:spcPts val="1200"/>
              </a:spcAft>
              <a:buNone/>
            </a:pPr>
            <a:r>
              <a:rPr lang="en-US" sz="1500"/>
              <a:t>[WHERE "</a:t>
            </a:r>
            <a:r>
              <a:rPr lang="en-US" sz="1500" err="1"/>
              <a:t>condição</a:t>
            </a:r>
            <a:r>
              <a:rPr lang="en-US" sz="1500"/>
              <a:t>"]</a:t>
            </a:r>
          </a:p>
          <a:p>
            <a:pPr marL="0" indent="0" algn="just">
              <a:lnSpc>
                <a:spcPct val="105000"/>
              </a:lnSpc>
              <a:spcAft>
                <a:spcPts val="1200"/>
              </a:spcAft>
              <a:buNone/>
            </a:pPr>
            <a:r>
              <a:rPr lang="en-US" sz="1500"/>
              <a:t>GROUP BY "</a:t>
            </a:r>
            <a:r>
              <a:rPr lang="en-US" sz="1500" err="1"/>
              <a:t>nome_coluna</a:t>
            </a:r>
            <a:r>
              <a:rPr lang="en-US" sz="1500"/>
              <a:t>" [ASC, DESC];</a:t>
            </a:r>
          </a:p>
          <a:p>
            <a:pPr marL="0" indent="0" algn="just">
              <a:lnSpc>
                <a:spcPct val="105000"/>
              </a:lnSpc>
              <a:spcAft>
                <a:spcPts val="1200"/>
              </a:spcAft>
              <a:buNone/>
            </a:pPr>
            <a:r>
              <a:rPr lang="en-US" sz="1500"/>
              <a:t>________________________________________________________________________</a:t>
            </a:r>
          </a:p>
          <a:p>
            <a:pPr marL="0" indent="0" algn="just">
              <a:lnSpc>
                <a:spcPct val="105000"/>
              </a:lnSpc>
              <a:spcAft>
                <a:spcPts val="1200"/>
              </a:spcAft>
              <a:buNone/>
            </a:pPr>
            <a:endParaRPr lang="en-US" sz="1500"/>
          </a:p>
          <a:p>
            <a:pPr marL="0" indent="0" algn="just">
              <a:lnSpc>
                <a:spcPct val="105000"/>
              </a:lnSpc>
              <a:spcAft>
                <a:spcPts val="1200"/>
              </a:spcAft>
              <a:buNone/>
            </a:pPr>
            <a:r>
              <a:rPr lang="en-US" sz="1500"/>
              <a:t>SELECT COUNT(id), </a:t>
            </a:r>
            <a:r>
              <a:rPr lang="en-US" sz="1500" err="1"/>
              <a:t>cidade</a:t>
            </a:r>
            <a:r>
              <a:rPr lang="en-US" sz="1500"/>
              <a:t> </a:t>
            </a:r>
          </a:p>
          <a:p>
            <a:pPr marL="0" indent="0" algn="just">
              <a:lnSpc>
                <a:spcPct val="105000"/>
              </a:lnSpc>
              <a:spcAft>
                <a:spcPts val="1200"/>
              </a:spcAft>
              <a:buNone/>
            </a:pPr>
            <a:r>
              <a:rPr lang="en-US" sz="1500"/>
              <a:t>FROM </a:t>
            </a:r>
            <a:r>
              <a:rPr lang="en-US" sz="1500" err="1"/>
              <a:t>pessoa</a:t>
            </a:r>
            <a:r>
              <a:rPr lang="en-US" sz="1500"/>
              <a:t> </a:t>
            </a:r>
          </a:p>
          <a:p>
            <a:pPr marL="0" indent="0" algn="just">
              <a:lnSpc>
                <a:spcPct val="105000"/>
              </a:lnSpc>
              <a:spcAft>
                <a:spcPts val="1200"/>
              </a:spcAft>
              <a:buNone/>
            </a:pPr>
            <a:r>
              <a:rPr lang="en-US" sz="1500"/>
              <a:t>GROUP BY </a:t>
            </a:r>
            <a:r>
              <a:rPr lang="en-US" sz="1500" err="1"/>
              <a:t>cidade</a:t>
            </a:r>
            <a:r>
              <a:rPr lang="en-US" sz="1500"/>
              <a:t>;</a:t>
            </a:r>
            <a:endParaRPr lang="pt-BR" sz="1500"/>
          </a:p>
        </p:txBody>
      </p:sp>
    </p:spTree>
    <p:extLst>
      <p:ext uri="{BB962C8B-B14F-4D97-AF65-F5344CB8AC3E}">
        <p14:creationId xmlns:p14="http://schemas.microsoft.com/office/powerpoint/2010/main" val="2895986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LIMIT</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093850"/>
            <a:ext cx="8520600" cy="3475025"/>
          </a:xfrm>
          <a:prstGeom prst="rect">
            <a:avLst/>
          </a:prstGeom>
        </p:spPr>
        <p:txBody>
          <a:bodyPr spcFirstLastPara="1" wrap="square" lIns="91425" tIns="91425" rIns="91425" bIns="91425" anchor="t" anchorCtr="0">
            <a:normAutofit/>
          </a:bodyPr>
          <a:lstStyle/>
          <a:p>
            <a:pPr marL="0" indent="0" algn="just">
              <a:lnSpc>
                <a:spcPct val="105000"/>
              </a:lnSpc>
              <a:spcAft>
                <a:spcPts val="1200"/>
              </a:spcAft>
              <a:buNone/>
            </a:pPr>
            <a:r>
              <a:rPr lang="pt-BR" sz="1500"/>
              <a:t>A cláusula LIMIT é usada na instrução SELECT para restringir o número de linhas a serem retornadas. A cláusula LIMIT aceita um ou dois argumentos. Os valores de ambos os argumentos devem ser zero ou inteiros positivos.</a:t>
            </a:r>
          </a:p>
          <a:p>
            <a:pPr marL="0" indent="0" algn="just">
              <a:lnSpc>
                <a:spcPct val="105000"/>
              </a:lnSpc>
              <a:spcAft>
                <a:spcPts val="1200"/>
              </a:spcAft>
              <a:buNone/>
            </a:pPr>
            <a:r>
              <a:rPr lang="en-US" sz="1500"/>
              <a:t>________________________________________________________________________</a:t>
            </a:r>
          </a:p>
          <a:p>
            <a:pPr marL="0" indent="0" algn="just">
              <a:lnSpc>
                <a:spcPct val="105000"/>
              </a:lnSpc>
              <a:spcAft>
                <a:spcPts val="1200"/>
              </a:spcAft>
              <a:buNone/>
            </a:pPr>
            <a:endParaRPr lang="en-US" sz="1500"/>
          </a:p>
          <a:p>
            <a:pPr marL="0" indent="0" algn="just">
              <a:lnSpc>
                <a:spcPct val="105000"/>
              </a:lnSpc>
              <a:spcAft>
                <a:spcPts val="1200"/>
              </a:spcAft>
              <a:buNone/>
            </a:pPr>
            <a:r>
              <a:rPr lang="en-US" sz="1500"/>
              <a:t>SELECT * FROM </a:t>
            </a:r>
            <a:r>
              <a:rPr lang="en-US" sz="1500" err="1"/>
              <a:t>pessoa</a:t>
            </a:r>
            <a:r>
              <a:rPr lang="en-US" sz="1500"/>
              <a:t> </a:t>
            </a:r>
          </a:p>
          <a:p>
            <a:pPr marL="0" indent="0" algn="just">
              <a:lnSpc>
                <a:spcPct val="105000"/>
              </a:lnSpc>
              <a:spcAft>
                <a:spcPts val="1200"/>
              </a:spcAft>
              <a:buNone/>
            </a:pPr>
            <a:r>
              <a:rPr lang="en-US" sz="1500"/>
              <a:t>WHERE </a:t>
            </a:r>
            <a:r>
              <a:rPr lang="en-US" sz="1500" err="1"/>
              <a:t>idade</a:t>
            </a:r>
            <a:r>
              <a:rPr lang="en-US" sz="1500"/>
              <a:t> &gt; 18</a:t>
            </a:r>
          </a:p>
          <a:p>
            <a:pPr marL="0" indent="0" algn="just">
              <a:lnSpc>
                <a:spcPct val="105000"/>
              </a:lnSpc>
              <a:spcAft>
                <a:spcPts val="1200"/>
              </a:spcAft>
              <a:buNone/>
            </a:pPr>
            <a:r>
              <a:rPr lang="en-US" sz="1500"/>
              <a:t>LIMIT 10;</a:t>
            </a:r>
          </a:p>
          <a:p>
            <a:pPr marL="0" indent="0" algn="just">
              <a:lnSpc>
                <a:spcPct val="105000"/>
              </a:lnSpc>
              <a:spcAft>
                <a:spcPts val="1200"/>
              </a:spcAft>
              <a:buNone/>
            </a:pPr>
            <a:endParaRPr lang="en-US" sz="1500"/>
          </a:p>
        </p:txBody>
      </p:sp>
    </p:spTree>
    <p:extLst>
      <p:ext uri="{BB962C8B-B14F-4D97-AF65-F5344CB8AC3E}">
        <p14:creationId xmlns:p14="http://schemas.microsoft.com/office/powerpoint/2010/main" val="2900047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SINTAXE</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pt-BR"/>
              <a:t>Sintaxe é o conjunto de regras pelas quais os elementos de um idioma são combinados corretamente. SQL sintaxe é baseada na sintaxe em inglês.</a:t>
            </a:r>
          </a:p>
          <a:p>
            <a:pPr marL="0" lvl="0" indent="0" algn="l" rtl="0">
              <a:spcBef>
                <a:spcPts val="0"/>
              </a:spcBef>
              <a:spcAft>
                <a:spcPts val="1200"/>
              </a:spcAft>
              <a:buNone/>
            </a:pPr>
            <a:r>
              <a:rPr lang="pt-BR"/>
              <a:t>Uma entrada SQL é constituída por uma sequência de comandos. Um comando é composto por uma sequência de termos (tokens), formados por comandos, cláusulas e operadores, terminados por um ponto-e-vírgula (";").</a:t>
            </a:r>
          </a:p>
        </p:txBody>
      </p:sp>
    </p:spTree>
    <p:extLst>
      <p:ext uri="{BB962C8B-B14F-4D97-AF65-F5344CB8AC3E}">
        <p14:creationId xmlns:p14="http://schemas.microsoft.com/office/powerpoint/2010/main" val="191477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LIKE</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fontScale="92500" lnSpcReduction="10000"/>
          </a:bodyPr>
          <a:lstStyle/>
          <a:p>
            <a:pPr marL="0" indent="0" algn="just">
              <a:lnSpc>
                <a:spcPct val="105000"/>
              </a:lnSpc>
              <a:spcAft>
                <a:spcPts val="1200"/>
              </a:spcAft>
              <a:buNone/>
            </a:pPr>
            <a:r>
              <a:rPr lang="pt-BR" sz="1500"/>
              <a:t>O operador LIKE é usado em uma cláusula WHERE para pesquisar um padrão especificado em uma coluna. </a:t>
            </a:r>
          </a:p>
          <a:p>
            <a:pPr marL="0" indent="0" algn="just">
              <a:lnSpc>
                <a:spcPct val="105000"/>
              </a:lnSpc>
              <a:spcAft>
                <a:spcPts val="1200"/>
              </a:spcAft>
              <a:buNone/>
            </a:pPr>
            <a:r>
              <a:rPr lang="pt-BR" sz="1500"/>
              <a:t>Existem dois curingas geralmente usados ​​em conjunto com o operador LIKE:</a:t>
            </a:r>
          </a:p>
          <a:p>
            <a:pPr marL="285750" indent="-285750" algn="just">
              <a:lnSpc>
                <a:spcPct val="105000"/>
              </a:lnSpc>
              <a:spcAft>
                <a:spcPts val="1200"/>
              </a:spcAft>
              <a:buFont typeface="Wingdings" panose="05000000000000000000" pitchFamily="2" charset="2"/>
              <a:buChar char="ü"/>
            </a:pPr>
            <a:r>
              <a:rPr lang="pt-BR" sz="1500"/>
              <a:t> O sinal de porcentagem (%) representa zero, um ou vários caracteres</a:t>
            </a:r>
          </a:p>
          <a:p>
            <a:pPr marL="285750" indent="-285750" algn="just">
              <a:lnSpc>
                <a:spcPct val="105000"/>
              </a:lnSpc>
              <a:spcAft>
                <a:spcPts val="1200"/>
              </a:spcAft>
              <a:buFont typeface="Wingdings" panose="05000000000000000000" pitchFamily="2" charset="2"/>
              <a:buChar char="ü"/>
            </a:pPr>
            <a:r>
              <a:rPr lang="pt-BR" sz="1500"/>
              <a:t> O sinal de sublinhado (_) representa um único caractere</a:t>
            </a:r>
          </a:p>
          <a:p>
            <a:pPr marL="0" indent="0" algn="just">
              <a:lnSpc>
                <a:spcPct val="105000"/>
              </a:lnSpc>
              <a:spcAft>
                <a:spcPts val="1200"/>
              </a:spcAft>
              <a:buNone/>
            </a:pPr>
            <a:r>
              <a:rPr lang="en-US" sz="1500"/>
              <a:t>______________________________________________________________________________</a:t>
            </a:r>
          </a:p>
          <a:p>
            <a:pPr marL="0" indent="0" algn="just">
              <a:lnSpc>
                <a:spcPct val="105000"/>
              </a:lnSpc>
              <a:spcAft>
                <a:spcPts val="1200"/>
              </a:spcAft>
              <a:buNone/>
            </a:pPr>
            <a:r>
              <a:rPr lang="en-US" sz="1500"/>
              <a:t>SELECT * FROM </a:t>
            </a:r>
            <a:r>
              <a:rPr lang="en-US" sz="1500" err="1"/>
              <a:t>pessoa</a:t>
            </a:r>
            <a:r>
              <a:rPr lang="en-US" sz="1500"/>
              <a:t> WHERE </a:t>
            </a:r>
            <a:r>
              <a:rPr lang="en-US" sz="1500" err="1"/>
              <a:t>nome</a:t>
            </a:r>
            <a:r>
              <a:rPr lang="en-US" sz="1500"/>
              <a:t> LIKE 'L%';</a:t>
            </a:r>
          </a:p>
          <a:p>
            <a:pPr marL="0" indent="0" algn="just">
              <a:lnSpc>
                <a:spcPct val="105000"/>
              </a:lnSpc>
              <a:spcAft>
                <a:spcPts val="1200"/>
              </a:spcAft>
              <a:buNone/>
            </a:pPr>
            <a:r>
              <a:rPr lang="en-US" sz="1500"/>
              <a:t>SELECT * FROM </a:t>
            </a:r>
            <a:r>
              <a:rPr lang="en-US" sz="1500" err="1"/>
              <a:t>pessoa</a:t>
            </a:r>
            <a:r>
              <a:rPr lang="en-US" sz="1500"/>
              <a:t> WHERE </a:t>
            </a:r>
            <a:r>
              <a:rPr lang="en-US" sz="1500" err="1"/>
              <a:t>nome</a:t>
            </a:r>
            <a:r>
              <a:rPr lang="en-US" sz="1500"/>
              <a:t> LIKE '%A’;</a:t>
            </a:r>
          </a:p>
          <a:p>
            <a:pPr marL="0" indent="0" algn="just">
              <a:lnSpc>
                <a:spcPct val="105000"/>
              </a:lnSpc>
              <a:spcAft>
                <a:spcPts val="1200"/>
              </a:spcAft>
              <a:buNone/>
            </a:pPr>
            <a:r>
              <a:rPr lang="en-US" sz="1500"/>
              <a:t>SELECT * FROM </a:t>
            </a:r>
            <a:r>
              <a:rPr lang="en-US" sz="1500" err="1"/>
              <a:t>pessoa</a:t>
            </a:r>
            <a:r>
              <a:rPr lang="en-US" sz="1500"/>
              <a:t> where </a:t>
            </a:r>
            <a:r>
              <a:rPr lang="en-US" sz="1500" err="1"/>
              <a:t>nome</a:t>
            </a:r>
            <a:r>
              <a:rPr lang="en-US" sz="1500"/>
              <a:t> LIKE “J%A";</a:t>
            </a:r>
          </a:p>
          <a:p>
            <a:pPr marL="0" indent="0" algn="just">
              <a:lnSpc>
                <a:spcPct val="105000"/>
              </a:lnSpc>
              <a:spcAft>
                <a:spcPts val="1200"/>
              </a:spcAft>
              <a:buNone/>
            </a:pPr>
            <a:endParaRPr lang="en-US" sz="1500"/>
          </a:p>
          <a:p>
            <a:pPr marL="0" indent="0" algn="just">
              <a:lnSpc>
                <a:spcPct val="105000"/>
              </a:lnSpc>
              <a:spcAft>
                <a:spcPts val="1200"/>
              </a:spcAft>
              <a:buNone/>
            </a:pPr>
            <a:endParaRPr lang="pt-BR" sz="1500"/>
          </a:p>
        </p:txBody>
      </p:sp>
    </p:spTree>
    <p:extLst>
      <p:ext uri="{BB962C8B-B14F-4D97-AF65-F5344CB8AC3E}">
        <p14:creationId xmlns:p14="http://schemas.microsoft.com/office/powerpoint/2010/main" val="4255397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LIKE</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indent="0" algn="just">
              <a:lnSpc>
                <a:spcPct val="105000"/>
              </a:lnSpc>
              <a:spcAft>
                <a:spcPts val="1200"/>
              </a:spcAft>
              <a:buNone/>
            </a:pPr>
            <a:endParaRPr lang="en-US" sz="1500"/>
          </a:p>
        </p:txBody>
      </p:sp>
      <p:pic>
        <p:nvPicPr>
          <p:cNvPr id="3" name="Imagem 2">
            <a:extLst>
              <a:ext uri="{FF2B5EF4-FFF2-40B4-BE49-F238E27FC236}">
                <a16:creationId xmlns:a16="http://schemas.microsoft.com/office/drawing/2014/main" id="{48BFABCC-996E-4338-8DC3-FB48684F7656}"/>
              </a:ext>
            </a:extLst>
          </p:cNvPr>
          <p:cNvPicPr>
            <a:picLocks noChangeAspect="1"/>
          </p:cNvPicPr>
          <p:nvPr/>
        </p:nvPicPr>
        <p:blipFill>
          <a:blip r:embed="rId3"/>
          <a:stretch>
            <a:fillRect/>
          </a:stretch>
        </p:blipFill>
        <p:spPr>
          <a:xfrm>
            <a:off x="269358" y="1228675"/>
            <a:ext cx="8605284" cy="3093663"/>
          </a:xfrm>
          <a:prstGeom prst="rect">
            <a:avLst/>
          </a:prstGeom>
        </p:spPr>
      </p:pic>
    </p:spTree>
    <p:extLst>
      <p:ext uri="{BB962C8B-B14F-4D97-AF65-F5344CB8AC3E}">
        <p14:creationId xmlns:p14="http://schemas.microsoft.com/office/powerpoint/2010/main" val="34940036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BETWEEN</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indent="0" algn="just">
              <a:lnSpc>
                <a:spcPct val="105000"/>
              </a:lnSpc>
              <a:spcAft>
                <a:spcPts val="1200"/>
              </a:spcAft>
              <a:buNone/>
            </a:pPr>
            <a:r>
              <a:rPr lang="en-US" sz="1500"/>
              <a:t>SELECT "</a:t>
            </a:r>
            <a:r>
              <a:rPr lang="en-US" sz="1500" err="1"/>
              <a:t>nome_coluna</a:t>
            </a:r>
            <a:r>
              <a:rPr lang="en-US" sz="1500"/>
              <a:t>"</a:t>
            </a:r>
          </a:p>
          <a:p>
            <a:pPr marL="0" indent="0" algn="just">
              <a:lnSpc>
                <a:spcPct val="105000"/>
              </a:lnSpc>
              <a:spcAft>
                <a:spcPts val="1200"/>
              </a:spcAft>
              <a:buNone/>
            </a:pPr>
            <a:r>
              <a:rPr lang="en-US" sz="1500"/>
              <a:t>FROM "</a:t>
            </a:r>
            <a:r>
              <a:rPr lang="en-US" sz="1500" err="1"/>
              <a:t>nome_tabela</a:t>
            </a:r>
            <a:r>
              <a:rPr lang="en-US" sz="1500"/>
              <a:t>"</a:t>
            </a:r>
          </a:p>
          <a:p>
            <a:pPr marL="0" indent="0" algn="just">
              <a:lnSpc>
                <a:spcPct val="105000"/>
              </a:lnSpc>
              <a:spcAft>
                <a:spcPts val="1200"/>
              </a:spcAft>
              <a:buNone/>
            </a:pPr>
            <a:r>
              <a:rPr lang="en-US" sz="1500"/>
              <a:t>WHERE "</a:t>
            </a:r>
            <a:r>
              <a:rPr lang="en-US" sz="1500" err="1"/>
              <a:t>nome_coluna</a:t>
            </a:r>
            <a:r>
              <a:rPr lang="en-US" sz="1500"/>
              <a:t>" </a:t>
            </a:r>
            <a:r>
              <a:rPr lang="en-US" sz="1500">
                <a:solidFill>
                  <a:srgbClr val="FF0000"/>
                </a:solidFill>
              </a:rPr>
              <a:t>BETWEEN</a:t>
            </a:r>
            <a:r>
              <a:rPr lang="en-US" sz="1500"/>
              <a:t> 'valor1' AND 'valor2’;</a:t>
            </a:r>
          </a:p>
          <a:p>
            <a:pPr marL="0" indent="0" algn="just">
              <a:lnSpc>
                <a:spcPct val="105000"/>
              </a:lnSpc>
              <a:spcAft>
                <a:spcPts val="1200"/>
              </a:spcAft>
              <a:buNone/>
            </a:pPr>
            <a:endParaRPr lang="en-US" sz="1500"/>
          </a:p>
          <a:p>
            <a:pPr marL="0" indent="0" algn="just">
              <a:lnSpc>
                <a:spcPct val="105000"/>
              </a:lnSpc>
              <a:spcAft>
                <a:spcPts val="1200"/>
              </a:spcAft>
              <a:buNone/>
            </a:pPr>
            <a:r>
              <a:rPr lang="en-US" sz="1500"/>
              <a:t>SELECT </a:t>
            </a:r>
            <a:r>
              <a:rPr lang="en-US" sz="1500" err="1"/>
              <a:t>nome,idade</a:t>
            </a:r>
            <a:r>
              <a:rPr lang="en-US" sz="1500"/>
              <a:t> </a:t>
            </a:r>
          </a:p>
          <a:p>
            <a:pPr marL="0" indent="0" algn="just">
              <a:lnSpc>
                <a:spcPct val="105000"/>
              </a:lnSpc>
              <a:spcAft>
                <a:spcPts val="1200"/>
              </a:spcAft>
              <a:buNone/>
            </a:pPr>
            <a:r>
              <a:rPr lang="en-US" sz="1500"/>
              <a:t>FROM </a:t>
            </a:r>
            <a:r>
              <a:rPr lang="en-US" sz="1500" err="1"/>
              <a:t>pessoa</a:t>
            </a:r>
            <a:r>
              <a:rPr lang="en-US" sz="1500"/>
              <a:t> </a:t>
            </a:r>
          </a:p>
          <a:p>
            <a:pPr marL="0" indent="0" algn="just">
              <a:lnSpc>
                <a:spcPct val="105000"/>
              </a:lnSpc>
              <a:spcAft>
                <a:spcPts val="1200"/>
              </a:spcAft>
              <a:buNone/>
            </a:pPr>
            <a:r>
              <a:rPr lang="en-US" sz="1500"/>
              <a:t>WHERE </a:t>
            </a:r>
            <a:r>
              <a:rPr lang="en-US" sz="1500" err="1"/>
              <a:t>idade</a:t>
            </a:r>
            <a:r>
              <a:rPr lang="en-US" sz="1500"/>
              <a:t> </a:t>
            </a:r>
            <a:r>
              <a:rPr lang="en-US" sz="1500">
                <a:solidFill>
                  <a:srgbClr val="FF0000"/>
                </a:solidFill>
              </a:rPr>
              <a:t>BETWEEN</a:t>
            </a:r>
            <a:r>
              <a:rPr lang="en-US" sz="1500"/>
              <a:t> 18 AND 23</a:t>
            </a:r>
          </a:p>
          <a:p>
            <a:pPr marL="0" indent="0" algn="just">
              <a:lnSpc>
                <a:spcPct val="105000"/>
              </a:lnSpc>
              <a:spcAft>
                <a:spcPts val="1200"/>
              </a:spcAft>
              <a:buNone/>
            </a:pPr>
            <a:r>
              <a:rPr lang="en-US" sz="1500"/>
              <a:t>ORDER BY </a:t>
            </a:r>
            <a:r>
              <a:rPr lang="en-US" sz="1500" err="1"/>
              <a:t>idade</a:t>
            </a:r>
            <a:r>
              <a:rPr lang="en-US" sz="1500"/>
              <a:t> DESC;</a:t>
            </a:r>
            <a:endParaRPr lang="pt-BR" sz="1500"/>
          </a:p>
        </p:txBody>
      </p:sp>
    </p:spTree>
    <p:extLst>
      <p:ext uri="{BB962C8B-B14F-4D97-AF65-F5344CB8AC3E}">
        <p14:creationId xmlns:p14="http://schemas.microsoft.com/office/powerpoint/2010/main" val="3285546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HAVING</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fontScale="92500" lnSpcReduction="20000"/>
          </a:bodyPr>
          <a:lstStyle/>
          <a:p>
            <a:pPr marL="0" indent="0" algn="just">
              <a:lnSpc>
                <a:spcPct val="105000"/>
              </a:lnSpc>
              <a:spcAft>
                <a:spcPts val="1200"/>
              </a:spcAft>
              <a:buNone/>
            </a:pPr>
            <a:r>
              <a:rPr lang="en-US" sz="1500"/>
              <a:t>SELECT "</a:t>
            </a:r>
            <a:r>
              <a:rPr lang="en-US" sz="1500" err="1"/>
              <a:t>nome_coluna</a:t>
            </a:r>
            <a:r>
              <a:rPr lang="en-US" sz="1500"/>
              <a:t>"</a:t>
            </a:r>
          </a:p>
          <a:p>
            <a:pPr marL="0" indent="0" algn="just">
              <a:lnSpc>
                <a:spcPct val="105000"/>
              </a:lnSpc>
              <a:spcAft>
                <a:spcPts val="1200"/>
              </a:spcAft>
              <a:buNone/>
            </a:pPr>
            <a:r>
              <a:rPr lang="en-US" sz="1500"/>
              <a:t>FROM "</a:t>
            </a:r>
            <a:r>
              <a:rPr lang="en-US" sz="1500" err="1"/>
              <a:t>nome_tabela</a:t>
            </a:r>
            <a:r>
              <a:rPr lang="en-US" sz="1500"/>
              <a:t>"</a:t>
            </a:r>
          </a:p>
          <a:p>
            <a:pPr marL="0" indent="0" algn="just">
              <a:lnSpc>
                <a:spcPct val="105000"/>
              </a:lnSpc>
              <a:spcAft>
                <a:spcPts val="1200"/>
              </a:spcAft>
              <a:buNone/>
            </a:pPr>
            <a:r>
              <a:rPr lang="en-US" sz="1500"/>
              <a:t>GROUP BY "</a:t>
            </a:r>
            <a:r>
              <a:rPr lang="en-US" sz="1500" err="1"/>
              <a:t>nome_coluna</a:t>
            </a:r>
            <a:r>
              <a:rPr lang="en-US" sz="1500"/>
              <a:t>"</a:t>
            </a:r>
          </a:p>
          <a:p>
            <a:pPr marL="0" indent="0" algn="just">
              <a:lnSpc>
                <a:spcPct val="105000"/>
              </a:lnSpc>
              <a:spcAft>
                <a:spcPts val="1200"/>
              </a:spcAft>
              <a:buNone/>
            </a:pPr>
            <a:r>
              <a:rPr lang="en-US" sz="1500"/>
              <a:t>HAVING “</a:t>
            </a:r>
            <a:r>
              <a:rPr lang="en-US" sz="1500" err="1"/>
              <a:t>condição</a:t>
            </a:r>
            <a:r>
              <a:rPr lang="en-US" sz="1500"/>
              <a:t>"</a:t>
            </a:r>
          </a:p>
          <a:p>
            <a:pPr marL="0" indent="0" algn="just">
              <a:lnSpc>
                <a:spcPct val="105000"/>
              </a:lnSpc>
              <a:spcAft>
                <a:spcPts val="1200"/>
              </a:spcAft>
              <a:buNone/>
            </a:pPr>
            <a:endParaRPr lang="en-US" sz="1500"/>
          </a:p>
          <a:p>
            <a:pPr marL="0" indent="0" algn="just">
              <a:lnSpc>
                <a:spcPct val="105000"/>
              </a:lnSpc>
              <a:spcAft>
                <a:spcPts val="1200"/>
              </a:spcAft>
              <a:buNone/>
            </a:pPr>
            <a:r>
              <a:rPr lang="en-US" sz="1500"/>
              <a:t>SELECT COUNT(id) as Total, </a:t>
            </a:r>
            <a:r>
              <a:rPr lang="en-US" sz="1500" err="1"/>
              <a:t>idade</a:t>
            </a:r>
            <a:endParaRPr lang="en-US" sz="1500"/>
          </a:p>
          <a:p>
            <a:pPr marL="0" indent="0" algn="just">
              <a:lnSpc>
                <a:spcPct val="105000"/>
              </a:lnSpc>
              <a:spcAft>
                <a:spcPts val="1200"/>
              </a:spcAft>
              <a:buNone/>
            </a:pPr>
            <a:r>
              <a:rPr lang="en-US" sz="1500"/>
              <a:t>FROM </a:t>
            </a:r>
            <a:r>
              <a:rPr lang="en-US" sz="1500" err="1"/>
              <a:t>pessoa</a:t>
            </a:r>
            <a:endParaRPr lang="en-US" sz="1500"/>
          </a:p>
          <a:p>
            <a:pPr marL="0" indent="0" algn="just">
              <a:lnSpc>
                <a:spcPct val="105000"/>
              </a:lnSpc>
              <a:spcAft>
                <a:spcPts val="1200"/>
              </a:spcAft>
              <a:buNone/>
            </a:pPr>
            <a:r>
              <a:rPr lang="en-US" sz="1500"/>
              <a:t>GROUP BY </a:t>
            </a:r>
            <a:r>
              <a:rPr lang="en-US" sz="1500" err="1"/>
              <a:t>idade</a:t>
            </a:r>
            <a:endParaRPr lang="en-US" sz="1500"/>
          </a:p>
          <a:p>
            <a:pPr marL="0" indent="0" algn="just">
              <a:lnSpc>
                <a:spcPct val="105000"/>
              </a:lnSpc>
              <a:spcAft>
                <a:spcPts val="1200"/>
              </a:spcAft>
              <a:buNone/>
            </a:pPr>
            <a:r>
              <a:rPr lang="en-US" sz="1500"/>
              <a:t>HAVING </a:t>
            </a:r>
            <a:r>
              <a:rPr lang="en-US" sz="1500" err="1"/>
              <a:t>idade</a:t>
            </a:r>
            <a:r>
              <a:rPr lang="en-US" sz="1500"/>
              <a:t> &lt;&gt; 22;</a:t>
            </a:r>
            <a:endParaRPr lang="pt-BR" sz="1500"/>
          </a:p>
        </p:txBody>
      </p:sp>
    </p:spTree>
    <p:extLst>
      <p:ext uri="{BB962C8B-B14F-4D97-AF65-F5344CB8AC3E}">
        <p14:creationId xmlns:p14="http://schemas.microsoft.com/office/powerpoint/2010/main" val="346604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RELATIONSHIP</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548888"/>
          </a:xfrm>
          <a:prstGeom prst="rect">
            <a:avLst/>
          </a:prstGeom>
        </p:spPr>
        <p:txBody>
          <a:bodyPr spcFirstLastPara="1" wrap="square" lIns="91425" tIns="91425" rIns="91425" bIns="91425" anchor="t" anchorCtr="0">
            <a:normAutofit fontScale="85000" lnSpcReduction="20000"/>
          </a:bodyPr>
          <a:lstStyle/>
          <a:p>
            <a:pPr marL="0" indent="0" algn="just">
              <a:spcAft>
                <a:spcPts val="1200"/>
              </a:spcAft>
              <a:buNone/>
            </a:pPr>
            <a:r>
              <a:rPr lang="en-US" sz="1600"/>
              <a:t>	CREATE TABLE </a:t>
            </a:r>
            <a:r>
              <a:rPr lang="en-US" sz="1600" err="1"/>
              <a:t>carro</a:t>
            </a:r>
            <a:r>
              <a:rPr lang="en-US" sz="1600"/>
              <a:t>(</a:t>
            </a:r>
          </a:p>
          <a:p>
            <a:pPr marL="0" indent="0" algn="just">
              <a:spcAft>
                <a:spcPts val="1200"/>
              </a:spcAft>
              <a:buNone/>
            </a:pPr>
            <a:r>
              <a:rPr lang="en-US" sz="1600"/>
              <a:t>	</a:t>
            </a:r>
            <a:r>
              <a:rPr lang="en-US" sz="1600" err="1"/>
              <a:t>id_carro</a:t>
            </a:r>
            <a:r>
              <a:rPr lang="en-US" sz="1600"/>
              <a:t> INT NOT NULL AUTO_INCREMENT,</a:t>
            </a:r>
          </a:p>
          <a:p>
            <a:pPr marL="0" indent="0" algn="just">
              <a:spcAft>
                <a:spcPts val="1200"/>
              </a:spcAft>
              <a:buNone/>
            </a:pPr>
            <a:r>
              <a:rPr lang="en-US" sz="1600"/>
              <a:t>	</a:t>
            </a:r>
            <a:r>
              <a:rPr lang="en-US" sz="1600" err="1"/>
              <a:t>renavam</a:t>
            </a:r>
            <a:r>
              <a:rPr lang="en-US" sz="1600"/>
              <a:t> INT NOT NULL UNSIGNED ZEROFILL,</a:t>
            </a:r>
          </a:p>
          <a:p>
            <a:pPr marL="0" indent="0" algn="just">
              <a:spcAft>
                <a:spcPts val="1200"/>
              </a:spcAft>
              <a:buNone/>
            </a:pPr>
            <a:r>
              <a:rPr lang="en-US" sz="1600"/>
              <a:t>	</a:t>
            </a:r>
            <a:r>
              <a:rPr lang="en-US" sz="1600" err="1"/>
              <a:t>placa</a:t>
            </a:r>
            <a:r>
              <a:rPr lang="en-US" sz="1600"/>
              <a:t> char(8) NOT NULL,</a:t>
            </a:r>
          </a:p>
          <a:p>
            <a:pPr marL="0" indent="0" algn="just">
              <a:spcAft>
                <a:spcPts val="1200"/>
              </a:spcAft>
              <a:buNone/>
            </a:pPr>
            <a:r>
              <a:rPr lang="en-US" sz="1600"/>
              <a:t>	CONSTRAINT PRIMARY KEY (</a:t>
            </a:r>
            <a:r>
              <a:rPr lang="en-US" sz="1600" err="1"/>
              <a:t>id_carro</a:t>
            </a:r>
            <a:r>
              <a:rPr lang="en-US" sz="1600"/>
              <a:t>));	</a:t>
            </a:r>
          </a:p>
          <a:p>
            <a:pPr marL="0" indent="0" algn="just">
              <a:spcAft>
                <a:spcPts val="1200"/>
              </a:spcAft>
              <a:buNone/>
            </a:pPr>
            <a:endParaRPr lang="en-US" sz="1600"/>
          </a:p>
          <a:p>
            <a:pPr marL="914400" lvl="2" indent="0" algn="just">
              <a:spcAft>
                <a:spcPts val="1200"/>
              </a:spcAft>
              <a:buNone/>
            </a:pPr>
            <a:r>
              <a:rPr lang="en-US" sz="1200"/>
              <a:t>ALTER TABLE </a:t>
            </a:r>
            <a:r>
              <a:rPr lang="en-US" sz="1200" err="1"/>
              <a:t>carro</a:t>
            </a:r>
            <a:endParaRPr lang="en-US" sz="1200"/>
          </a:p>
          <a:p>
            <a:pPr marL="914400" lvl="2" indent="0" algn="just">
              <a:spcAft>
                <a:spcPts val="1200"/>
              </a:spcAft>
              <a:buNone/>
            </a:pPr>
            <a:r>
              <a:rPr lang="en-US" sz="1200"/>
              <a:t>ADD CONSTRAINT </a:t>
            </a:r>
            <a:r>
              <a:rPr lang="en-US" sz="1200" err="1"/>
              <a:t>fk_pessoa</a:t>
            </a:r>
            <a:endParaRPr lang="en-US" sz="1200"/>
          </a:p>
          <a:p>
            <a:pPr marL="914400" lvl="2" indent="0" algn="just">
              <a:spcAft>
                <a:spcPts val="1200"/>
              </a:spcAft>
              <a:buNone/>
            </a:pPr>
            <a:r>
              <a:rPr lang="en-US" sz="1200"/>
              <a:t>FOREIGN KEY (</a:t>
            </a:r>
            <a:r>
              <a:rPr lang="en-US" sz="1200" err="1"/>
              <a:t>id_pessoa</a:t>
            </a:r>
            <a:r>
              <a:rPr lang="en-US" sz="1200"/>
              <a:t>)</a:t>
            </a:r>
          </a:p>
          <a:p>
            <a:pPr marL="914400" lvl="2" indent="0" algn="just">
              <a:spcAft>
                <a:spcPts val="1200"/>
              </a:spcAft>
              <a:buNone/>
            </a:pPr>
            <a:r>
              <a:rPr lang="en-US" sz="1200"/>
              <a:t>REFERENCES </a:t>
            </a:r>
            <a:r>
              <a:rPr lang="en-US" sz="1200" err="1"/>
              <a:t>pessoa</a:t>
            </a:r>
            <a:r>
              <a:rPr lang="en-US" sz="1200"/>
              <a:t> (</a:t>
            </a:r>
            <a:r>
              <a:rPr lang="en-US" sz="1200" err="1"/>
              <a:t>id_pessoa</a:t>
            </a:r>
            <a:r>
              <a:rPr lang="en-US" sz="1200"/>
              <a:t>);</a:t>
            </a:r>
            <a:endParaRPr lang="pt-BR" sz="1500"/>
          </a:p>
        </p:txBody>
      </p:sp>
    </p:spTree>
    <p:extLst>
      <p:ext uri="{BB962C8B-B14F-4D97-AF65-F5344CB8AC3E}">
        <p14:creationId xmlns:p14="http://schemas.microsoft.com/office/powerpoint/2010/main" val="23048790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ACID</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indent="0" algn="just">
              <a:lnSpc>
                <a:spcPct val="105000"/>
              </a:lnSpc>
              <a:spcAft>
                <a:spcPts val="1200"/>
              </a:spcAft>
              <a:buNone/>
            </a:pPr>
            <a:r>
              <a:rPr lang="pt-BR" sz="1500"/>
              <a:t>Em ciência da computação, ACID (acrônimo de Atomicidade, Consistência, Isolamento e Durabilidade - do inglês: </a:t>
            </a:r>
            <a:r>
              <a:rPr lang="pt-BR" sz="1500" err="1"/>
              <a:t>Atomicity</a:t>
            </a:r>
            <a:r>
              <a:rPr lang="pt-BR" sz="1500"/>
              <a:t>, </a:t>
            </a:r>
            <a:r>
              <a:rPr lang="pt-BR" sz="1500" err="1"/>
              <a:t>Consistency</a:t>
            </a:r>
            <a:r>
              <a:rPr lang="pt-BR" sz="1500"/>
              <a:t>, </a:t>
            </a:r>
            <a:r>
              <a:rPr lang="pt-BR" sz="1500" err="1"/>
              <a:t>Isolation</a:t>
            </a:r>
            <a:r>
              <a:rPr lang="pt-BR" sz="1500"/>
              <a:t>, </a:t>
            </a:r>
            <a:r>
              <a:rPr lang="pt-BR" sz="1500" err="1"/>
              <a:t>Durability</a:t>
            </a:r>
            <a:r>
              <a:rPr lang="pt-BR" sz="1500"/>
              <a:t>) é um conjunto de propriedades de transação em banco de dados.</a:t>
            </a:r>
          </a:p>
          <a:p>
            <a:pPr marL="0" indent="0" algn="just">
              <a:lnSpc>
                <a:spcPct val="105000"/>
              </a:lnSpc>
              <a:spcAft>
                <a:spcPts val="1200"/>
              </a:spcAft>
              <a:buNone/>
            </a:pPr>
            <a:endParaRPr lang="pt-BR" sz="1500"/>
          </a:p>
          <a:p>
            <a:pPr marL="0" indent="0" algn="just">
              <a:lnSpc>
                <a:spcPct val="105000"/>
              </a:lnSpc>
              <a:spcAft>
                <a:spcPts val="1200"/>
              </a:spcAft>
              <a:buNone/>
            </a:pPr>
            <a:r>
              <a:rPr lang="pt-BR" sz="1500"/>
              <a:t>No contexto de banco de dados, transação é uma sequência de operações de banco de dados que satisfaz as propriedades ACID e, portanto, pode ser percebida como uma operação lógica única sobre os dados. Por exemplo, uma transferência de fundos de uma conta bancária para outra, mesmo envolvendo múltiplas mudanças, como debitar uma conta e creditar outra, é uma transação única.</a:t>
            </a:r>
          </a:p>
        </p:txBody>
      </p:sp>
    </p:spTree>
    <p:extLst>
      <p:ext uri="{BB962C8B-B14F-4D97-AF65-F5344CB8AC3E}">
        <p14:creationId xmlns:p14="http://schemas.microsoft.com/office/powerpoint/2010/main" val="875149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ACID</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285750" indent="-285750" algn="just">
              <a:lnSpc>
                <a:spcPct val="105000"/>
              </a:lnSpc>
              <a:spcAft>
                <a:spcPts val="1200"/>
              </a:spcAft>
            </a:pPr>
            <a:r>
              <a:rPr lang="pt-BR" sz="1500"/>
              <a:t>Atomicidade: uma transação é uma sequência de operações indivisível, ou é executado como um todo, ou tudo é desfeito.</a:t>
            </a:r>
          </a:p>
          <a:p>
            <a:pPr marL="285750" indent="-285750" algn="just">
              <a:lnSpc>
                <a:spcPct val="105000"/>
              </a:lnSpc>
              <a:spcAft>
                <a:spcPts val="1200"/>
              </a:spcAft>
            </a:pPr>
            <a:r>
              <a:rPr lang="pt-BR" sz="1500"/>
              <a:t>Consistência: ao final da transação, o estado dos dados deve ser consistente.</a:t>
            </a:r>
          </a:p>
          <a:p>
            <a:pPr marL="285750" indent="-285750" algn="just">
              <a:lnSpc>
                <a:spcPct val="105000"/>
              </a:lnSpc>
              <a:spcAft>
                <a:spcPts val="1200"/>
              </a:spcAft>
            </a:pPr>
            <a:r>
              <a:rPr lang="pt-BR" sz="1500"/>
              <a:t>Isolamento: embora alguns sistemas permitam quebrar o isolamento, em geral, uma transação em andamento não pode ser acessada por outras transações de modo a evitar leitura de um estado inconsistente, uma "sujeira".</a:t>
            </a:r>
          </a:p>
          <a:p>
            <a:pPr marL="285750" indent="-285750" algn="just">
              <a:lnSpc>
                <a:spcPct val="105000"/>
              </a:lnSpc>
              <a:spcAft>
                <a:spcPts val="1200"/>
              </a:spcAft>
            </a:pPr>
            <a:r>
              <a:rPr lang="pt-BR" sz="1500"/>
              <a:t>Durabilidade: em caso de sucesso (</a:t>
            </a:r>
            <a:r>
              <a:rPr lang="pt-BR" sz="1500" err="1"/>
              <a:t>commit</a:t>
            </a:r>
            <a:r>
              <a:rPr lang="pt-BR" sz="1500"/>
              <a:t>) a persistência dos dados deve ser garantida</a:t>
            </a:r>
          </a:p>
        </p:txBody>
      </p:sp>
    </p:spTree>
    <p:extLst>
      <p:ext uri="{BB962C8B-B14F-4D97-AF65-F5344CB8AC3E}">
        <p14:creationId xmlns:p14="http://schemas.microsoft.com/office/powerpoint/2010/main" val="995635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TRANSACTION</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fontScale="85000" lnSpcReduction="20000"/>
          </a:bodyPr>
          <a:lstStyle/>
          <a:p>
            <a:pPr marL="0" indent="0" algn="just">
              <a:lnSpc>
                <a:spcPct val="105000"/>
              </a:lnSpc>
              <a:spcAft>
                <a:spcPts val="1200"/>
              </a:spcAft>
              <a:buNone/>
            </a:pPr>
            <a:r>
              <a:rPr lang="pt-BR" sz="1500"/>
              <a:t>O Banco de Dados permite executar uma sequência de operações como um bloco indivisível de forma a garantir a integridade dos dados em um ambiente com acesso concorrente.</a:t>
            </a:r>
          </a:p>
          <a:p>
            <a:pPr marL="0" indent="0" algn="just">
              <a:lnSpc>
                <a:spcPct val="105000"/>
              </a:lnSpc>
              <a:spcAft>
                <a:spcPts val="1200"/>
              </a:spcAft>
              <a:buNone/>
            </a:pPr>
            <a:r>
              <a:rPr lang="pt-BR" sz="1500"/>
              <a:t>______________________________________________________________________________</a:t>
            </a:r>
          </a:p>
          <a:p>
            <a:pPr marL="0" indent="0" algn="just">
              <a:lnSpc>
                <a:spcPct val="105000"/>
              </a:lnSpc>
              <a:spcAft>
                <a:spcPts val="1200"/>
              </a:spcAft>
              <a:buNone/>
            </a:pPr>
            <a:r>
              <a:rPr lang="pt-BR" sz="1500"/>
              <a:t>START TRANSACTION</a:t>
            </a:r>
          </a:p>
          <a:p>
            <a:pPr marL="0" indent="0" algn="just">
              <a:lnSpc>
                <a:spcPct val="105000"/>
              </a:lnSpc>
              <a:spcAft>
                <a:spcPts val="1200"/>
              </a:spcAft>
              <a:buNone/>
            </a:pPr>
            <a:r>
              <a:rPr lang="pt-BR" sz="1500"/>
              <a:t>DELETE FROM pessoa WHERE id &gt; 1; ou UPDATE sem WHERE;</a:t>
            </a:r>
          </a:p>
          <a:p>
            <a:pPr marL="0" indent="0" algn="just">
              <a:lnSpc>
                <a:spcPct val="105000"/>
              </a:lnSpc>
              <a:spcAft>
                <a:spcPts val="1200"/>
              </a:spcAft>
              <a:buNone/>
            </a:pPr>
            <a:r>
              <a:rPr lang="pt-BR" sz="1500"/>
              <a:t>SELECT * FROM pessoa;</a:t>
            </a:r>
          </a:p>
          <a:p>
            <a:pPr marL="0" indent="0" algn="just">
              <a:lnSpc>
                <a:spcPct val="105000"/>
              </a:lnSpc>
              <a:spcAft>
                <a:spcPts val="1200"/>
              </a:spcAft>
              <a:buNone/>
            </a:pPr>
            <a:r>
              <a:rPr lang="pt-BR" sz="1500"/>
              <a:t>ROLLBACK; --Reverte uma transação explícita ou implícita ao começo da transação ou a um ponto de salvamento dentro da transação. </a:t>
            </a:r>
          </a:p>
          <a:p>
            <a:pPr marL="0" indent="0" algn="just">
              <a:lnSpc>
                <a:spcPct val="105000"/>
              </a:lnSpc>
              <a:spcAft>
                <a:spcPts val="1200"/>
              </a:spcAft>
              <a:buNone/>
            </a:pPr>
            <a:r>
              <a:rPr lang="pt-BR" sz="1500"/>
              <a:t>COMMIT;</a:t>
            </a:r>
          </a:p>
          <a:p>
            <a:pPr marL="0" indent="0" algn="just">
              <a:lnSpc>
                <a:spcPct val="105000"/>
              </a:lnSpc>
              <a:spcAft>
                <a:spcPts val="1200"/>
              </a:spcAft>
              <a:buNone/>
            </a:pPr>
            <a:r>
              <a:rPr lang="pt-BR" sz="1500"/>
              <a:t>SELECT * FROM pessoa;</a:t>
            </a:r>
          </a:p>
        </p:txBody>
      </p:sp>
    </p:spTree>
    <p:extLst>
      <p:ext uri="{BB962C8B-B14F-4D97-AF65-F5344CB8AC3E}">
        <p14:creationId xmlns:p14="http://schemas.microsoft.com/office/powerpoint/2010/main" val="4040380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TRUNCATE / DROP TABLE</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lnSpcReduction="10000"/>
          </a:bodyPr>
          <a:lstStyle/>
          <a:p>
            <a:pPr marL="0" indent="0" algn="just">
              <a:lnSpc>
                <a:spcPct val="105000"/>
              </a:lnSpc>
              <a:spcAft>
                <a:spcPts val="1200"/>
              </a:spcAft>
              <a:buNone/>
            </a:pPr>
            <a:r>
              <a:rPr lang="pt-BR" sz="1500"/>
              <a:t>TRUNCATE TABLE -&gt; Remove todas as linhas de uma tabela sem registrar as exclusões de linhas individuais.</a:t>
            </a:r>
            <a:endParaRPr lang="it-IT" sz="1500"/>
          </a:p>
          <a:p>
            <a:pPr marL="0" indent="0" algn="just">
              <a:lnSpc>
                <a:spcPct val="105000"/>
              </a:lnSpc>
              <a:spcAft>
                <a:spcPts val="1200"/>
              </a:spcAft>
              <a:buNone/>
            </a:pPr>
            <a:r>
              <a:rPr lang="it-IT" sz="1500"/>
              <a:t>TRUNCATE TABLE "nome_tabela";</a:t>
            </a:r>
            <a:endParaRPr lang="en-US" sz="1500"/>
          </a:p>
          <a:p>
            <a:pPr marL="0" indent="0" algn="just">
              <a:lnSpc>
                <a:spcPct val="105000"/>
              </a:lnSpc>
              <a:spcAft>
                <a:spcPts val="1200"/>
              </a:spcAft>
              <a:buNone/>
            </a:pPr>
            <a:r>
              <a:rPr lang="it-IT" sz="1500"/>
              <a:t>TRUNCATE TABLE teste;</a:t>
            </a:r>
          </a:p>
          <a:p>
            <a:pPr marL="0" indent="0" algn="just">
              <a:lnSpc>
                <a:spcPct val="105000"/>
              </a:lnSpc>
              <a:spcAft>
                <a:spcPts val="1200"/>
              </a:spcAft>
              <a:buNone/>
            </a:pPr>
            <a:endParaRPr lang="it-IT" sz="1500"/>
          </a:p>
          <a:p>
            <a:pPr marL="0" indent="0" algn="just">
              <a:lnSpc>
                <a:spcPct val="105000"/>
              </a:lnSpc>
              <a:spcAft>
                <a:spcPts val="1200"/>
              </a:spcAft>
              <a:buNone/>
            </a:pPr>
            <a:r>
              <a:rPr lang="pt-BR" sz="1500"/>
              <a:t>DROP -&gt; Use instruções DROP para remover entidades existentes. Use DROP TABLE para remover uma tabela de um banco de dados.</a:t>
            </a:r>
          </a:p>
          <a:p>
            <a:pPr marL="0" indent="0" algn="just">
              <a:lnSpc>
                <a:spcPct val="105000"/>
              </a:lnSpc>
              <a:spcAft>
                <a:spcPts val="1200"/>
              </a:spcAft>
              <a:buNone/>
            </a:pPr>
            <a:r>
              <a:rPr lang="it-IT" sz="1500"/>
              <a:t>DROP TABLE "nome_tabela";</a:t>
            </a:r>
            <a:endParaRPr lang="en-US" sz="1500"/>
          </a:p>
          <a:p>
            <a:pPr marL="0" indent="0" algn="just">
              <a:lnSpc>
                <a:spcPct val="105000"/>
              </a:lnSpc>
              <a:spcAft>
                <a:spcPts val="1200"/>
              </a:spcAft>
              <a:buNone/>
            </a:pPr>
            <a:r>
              <a:rPr lang="it-IT" sz="1500"/>
              <a:t>DROP TABLE teste;</a:t>
            </a:r>
          </a:p>
          <a:p>
            <a:pPr marL="0" indent="0" algn="just">
              <a:lnSpc>
                <a:spcPct val="105000"/>
              </a:lnSpc>
              <a:spcAft>
                <a:spcPts val="1200"/>
              </a:spcAft>
              <a:buNone/>
            </a:pPr>
            <a:endParaRPr lang="pt-BR" sz="1500"/>
          </a:p>
        </p:txBody>
      </p:sp>
    </p:spTree>
    <p:extLst>
      <p:ext uri="{BB962C8B-B14F-4D97-AF65-F5344CB8AC3E}">
        <p14:creationId xmlns:p14="http://schemas.microsoft.com/office/powerpoint/2010/main" val="4205720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SINTAXE</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271828" y="1222030"/>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pt-BR"/>
              <a:t>Uma instrução SQL simples cria um Banco de Dados segue a seguinte estrutura:</a:t>
            </a:r>
          </a:p>
          <a:p>
            <a:pPr marL="0" lvl="0" indent="0" algn="l" rtl="0">
              <a:spcBef>
                <a:spcPts val="0"/>
              </a:spcBef>
              <a:spcAft>
                <a:spcPts val="1200"/>
              </a:spcAft>
              <a:buNone/>
            </a:pPr>
            <a:r>
              <a:rPr lang="pt-BR"/>
              <a:t>CREATE DATABASE "</a:t>
            </a:r>
            <a:r>
              <a:rPr lang="pt-BR" err="1"/>
              <a:t>nome_do_banco</a:t>
            </a:r>
            <a:r>
              <a:rPr lang="pt-BR"/>
              <a:t>";</a:t>
            </a:r>
          </a:p>
          <a:p>
            <a:pPr marL="0" lvl="0" indent="0" algn="l" rtl="0">
              <a:spcBef>
                <a:spcPts val="0"/>
              </a:spcBef>
              <a:spcAft>
                <a:spcPts val="1200"/>
              </a:spcAft>
              <a:buNone/>
            </a:pPr>
            <a:r>
              <a:rPr lang="pt-BR"/>
              <a:t>Agora uma instrução para selecionar uma lista de dados:</a:t>
            </a:r>
          </a:p>
          <a:p>
            <a:pPr marL="0" lvl="0" indent="0" algn="l" rtl="0">
              <a:spcBef>
                <a:spcPts val="0"/>
              </a:spcBef>
              <a:spcAft>
                <a:spcPts val="1200"/>
              </a:spcAft>
              <a:buNone/>
            </a:pPr>
            <a:r>
              <a:rPr lang="pt-BR"/>
              <a:t>SELECT "</a:t>
            </a:r>
            <a:r>
              <a:rPr lang="pt-BR" err="1"/>
              <a:t>nome_coluna</a:t>
            </a:r>
            <a:r>
              <a:rPr lang="pt-BR"/>
              <a:t>" FROM "</a:t>
            </a:r>
            <a:r>
              <a:rPr lang="pt-BR" err="1"/>
              <a:t>nome_tabela</a:t>
            </a:r>
            <a:r>
              <a:rPr lang="pt-BR"/>
              <a:t>";</a:t>
            </a:r>
          </a:p>
        </p:txBody>
      </p:sp>
    </p:spTree>
    <p:extLst>
      <p:ext uri="{BB962C8B-B14F-4D97-AF65-F5344CB8AC3E}">
        <p14:creationId xmlns:p14="http://schemas.microsoft.com/office/powerpoint/2010/main" val="195465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DDL</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fontScale="85000" lnSpcReduction="10000"/>
          </a:bodyPr>
          <a:lstStyle/>
          <a:p>
            <a:pPr marL="0" lvl="0" indent="0" algn="just" rtl="0">
              <a:spcBef>
                <a:spcPts val="0"/>
              </a:spcBef>
              <a:spcAft>
                <a:spcPts val="1200"/>
              </a:spcAft>
              <a:buNone/>
            </a:pPr>
            <a:r>
              <a:rPr lang="pt-BR"/>
              <a:t>DDL (Linguagem de Definição de Dados) – É um conjunto de instruções usado para criar e modificar as estruturas dos objetos armazenados no banco de dados.</a:t>
            </a:r>
          </a:p>
          <a:p>
            <a:pPr marL="0" lvl="0" indent="0" algn="just" rtl="0">
              <a:spcBef>
                <a:spcPts val="0"/>
              </a:spcBef>
              <a:spcAft>
                <a:spcPts val="1200"/>
              </a:spcAft>
              <a:buNone/>
            </a:pPr>
            <a:r>
              <a:rPr lang="pt-BR"/>
              <a:t>ALTER -&gt; Use as instruções ALTER para modificar a definição de entidades existentes. Use ALTER TABLE para adicionar uma nova coluna a uma tabela ou use ALTER DATABASE para definir opções do banco de dados.</a:t>
            </a:r>
          </a:p>
          <a:p>
            <a:pPr marL="0" lvl="0" indent="0" algn="just" rtl="0">
              <a:spcBef>
                <a:spcPts val="0"/>
              </a:spcBef>
              <a:spcAft>
                <a:spcPts val="1200"/>
              </a:spcAft>
              <a:buNone/>
            </a:pPr>
            <a:r>
              <a:rPr lang="pt-BR"/>
              <a:t>CREATE -&gt; Use instruções CREATE para definir novas entidades. Use CREATE TABLE para adicionar uma nova tabela em um banco de dados.</a:t>
            </a:r>
          </a:p>
          <a:p>
            <a:pPr marL="0" lvl="0" indent="0" algn="just" rtl="0">
              <a:spcBef>
                <a:spcPts val="0"/>
              </a:spcBef>
              <a:spcAft>
                <a:spcPts val="1200"/>
              </a:spcAft>
              <a:buNone/>
            </a:pPr>
            <a:r>
              <a:rPr lang="pt-BR"/>
              <a:t>DROP -&gt; Use instruções DROP para remover entidades existentes. Use DROP TABLE para remover uma tabela de um banco de dados.</a:t>
            </a:r>
          </a:p>
          <a:p>
            <a:pPr marL="0" lvl="0" indent="0" algn="l" rtl="0">
              <a:spcBef>
                <a:spcPts val="0"/>
              </a:spcBef>
              <a:spcAft>
                <a:spcPts val="1200"/>
              </a:spcAft>
              <a:buNone/>
            </a:pPr>
            <a:endParaRPr/>
          </a:p>
        </p:txBody>
      </p:sp>
    </p:spTree>
    <p:extLst>
      <p:ext uri="{BB962C8B-B14F-4D97-AF65-F5344CB8AC3E}">
        <p14:creationId xmlns:p14="http://schemas.microsoft.com/office/powerpoint/2010/main" val="2052281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DDL - SINTAXE</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pt-BR"/>
              <a:t>CREATE DATABASE cadastro;</a:t>
            </a:r>
          </a:p>
          <a:p>
            <a:pPr marL="0" indent="0">
              <a:spcAft>
                <a:spcPts val="1200"/>
              </a:spcAft>
              <a:buNone/>
            </a:pPr>
            <a:r>
              <a:rPr lang="pt-BR"/>
              <a:t>SHOW DATABASES;</a:t>
            </a:r>
          </a:p>
          <a:p>
            <a:pPr marL="0" lvl="0" indent="0" algn="l" rtl="0">
              <a:spcBef>
                <a:spcPts val="0"/>
              </a:spcBef>
              <a:spcAft>
                <a:spcPts val="1200"/>
              </a:spcAft>
              <a:buNone/>
            </a:pPr>
            <a:r>
              <a:rPr lang="pt-BR"/>
              <a:t>USE DATABASE cadastro;</a:t>
            </a:r>
          </a:p>
          <a:p>
            <a:pPr marL="0" lvl="0" indent="0" algn="l" rtl="0">
              <a:spcBef>
                <a:spcPts val="0"/>
              </a:spcBef>
              <a:spcAft>
                <a:spcPts val="1200"/>
              </a:spcAft>
              <a:buNone/>
            </a:pPr>
            <a:r>
              <a:rPr lang="pt-BR"/>
              <a:t>-------------------------------------------------------------</a:t>
            </a:r>
          </a:p>
          <a:p>
            <a:pPr marL="0" lvl="0" indent="0" algn="l" rtl="0">
              <a:spcBef>
                <a:spcPts val="0"/>
              </a:spcBef>
              <a:spcAft>
                <a:spcPts val="1200"/>
              </a:spcAft>
              <a:buNone/>
            </a:pPr>
            <a:r>
              <a:rPr lang="pt-BR"/>
              <a:t>DROP TABLE cadastro;</a:t>
            </a:r>
          </a:p>
          <a:p>
            <a:pPr marL="0" indent="0">
              <a:spcAft>
                <a:spcPts val="1200"/>
              </a:spcAft>
              <a:buNone/>
            </a:pPr>
            <a:r>
              <a:rPr lang="pt-BR"/>
              <a:t>SHOW TABLES;</a:t>
            </a:r>
          </a:p>
        </p:txBody>
      </p:sp>
    </p:spTree>
    <p:extLst>
      <p:ext uri="{BB962C8B-B14F-4D97-AF65-F5344CB8AC3E}">
        <p14:creationId xmlns:p14="http://schemas.microsoft.com/office/powerpoint/2010/main" val="245521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DDL - SINTAXE</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endParaRPr lang="pt-BR"/>
          </a:p>
          <a:p>
            <a:pPr marL="0" lvl="0" indent="0" algn="l" rtl="0">
              <a:spcBef>
                <a:spcPts val="0"/>
              </a:spcBef>
              <a:spcAft>
                <a:spcPts val="1200"/>
              </a:spcAft>
              <a:buNone/>
            </a:pPr>
            <a:r>
              <a:rPr lang="pt-BR"/>
              <a:t>CREATE TABLE "</a:t>
            </a:r>
            <a:r>
              <a:rPr lang="pt-BR" err="1"/>
              <a:t>nome_tabela</a:t>
            </a:r>
            <a:r>
              <a:rPr lang="pt-BR"/>
              <a:t>"</a:t>
            </a:r>
          </a:p>
          <a:p>
            <a:pPr marL="0" lvl="0" indent="0" algn="l" rtl="0">
              <a:spcBef>
                <a:spcPts val="0"/>
              </a:spcBef>
              <a:spcAft>
                <a:spcPts val="1200"/>
              </a:spcAft>
              <a:buNone/>
            </a:pPr>
            <a:r>
              <a:rPr lang="pt-BR"/>
              <a:t>("coluna 1" "tipo_dados_para_coluna_1"  </a:t>
            </a:r>
            <a:r>
              <a:rPr lang="pt-BR" err="1"/>
              <a:t>restricoes</a:t>
            </a:r>
            <a:r>
              <a:rPr lang="pt-BR"/>
              <a:t>,</a:t>
            </a:r>
          </a:p>
          <a:p>
            <a:pPr marL="0" lvl="0" indent="0" algn="l" rtl="0">
              <a:spcBef>
                <a:spcPts val="0"/>
              </a:spcBef>
              <a:spcAft>
                <a:spcPts val="1200"/>
              </a:spcAft>
              <a:buNone/>
            </a:pPr>
            <a:r>
              <a:rPr lang="pt-BR"/>
              <a:t>"coluna 2" "tipo_dados_para_coluna_2" </a:t>
            </a:r>
            <a:r>
              <a:rPr lang="pt-BR" err="1"/>
              <a:t>restricoes</a:t>
            </a:r>
            <a:r>
              <a:rPr lang="pt-BR"/>
              <a:t>,</a:t>
            </a:r>
          </a:p>
          <a:p>
            <a:pPr marL="0" lvl="0" indent="0" algn="l" rtl="0">
              <a:spcBef>
                <a:spcPts val="0"/>
              </a:spcBef>
              <a:spcAft>
                <a:spcPts val="1200"/>
              </a:spcAft>
              <a:buNone/>
            </a:pPr>
            <a:r>
              <a:rPr lang="pt-BR" err="1"/>
              <a:t>restricoes</a:t>
            </a:r>
            <a:r>
              <a:rPr lang="pt-BR"/>
              <a:t> extras</a:t>
            </a:r>
          </a:p>
          <a:p>
            <a:pPr marL="0" lvl="0" indent="0" algn="l" rtl="0">
              <a:spcBef>
                <a:spcPts val="0"/>
              </a:spcBef>
              <a:spcAft>
                <a:spcPts val="1200"/>
              </a:spcAft>
              <a:buNone/>
            </a:pPr>
            <a:r>
              <a:rPr lang="pt-BR"/>
              <a:t>... );</a:t>
            </a:r>
          </a:p>
          <a:p>
            <a:pPr marL="0" lvl="0" indent="0" algn="l" rtl="0">
              <a:spcBef>
                <a:spcPts val="0"/>
              </a:spcBef>
              <a:spcAft>
                <a:spcPts val="1200"/>
              </a:spcAft>
              <a:buNone/>
            </a:pPr>
            <a:r>
              <a:rPr lang="pt-BR"/>
              <a:t>	</a:t>
            </a:r>
          </a:p>
        </p:txBody>
      </p:sp>
    </p:spTree>
    <p:extLst>
      <p:ext uri="{BB962C8B-B14F-4D97-AF65-F5344CB8AC3E}">
        <p14:creationId xmlns:p14="http://schemas.microsoft.com/office/powerpoint/2010/main" val="3349273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CONSTRAINTS</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fontScale="92500"/>
          </a:bodyPr>
          <a:lstStyle/>
          <a:p>
            <a:pPr marL="0" lvl="0" indent="0" algn="just" rtl="0">
              <a:spcBef>
                <a:spcPts val="0"/>
              </a:spcBef>
              <a:spcAft>
                <a:spcPts val="1200"/>
              </a:spcAft>
              <a:buNone/>
            </a:pPr>
            <a:r>
              <a:rPr lang="pt-BR"/>
              <a:t>As restrições no SQL são regras predefinidas e restrições que são aplicadas em uma única coluna ou várias colunas, em relação aos valores permitidos nas colunas, para manter a integridade, precisão e confiabilidade dos dados dessa coluna.</a:t>
            </a:r>
          </a:p>
          <a:p>
            <a:pPr marL="0" lvl="0" indent="0" algn="l" rtl="0">
              <a:spcBef>
                <a:spcPts val="0"/>
              </a:spcBef>
              <a:spcAft>
                <a:spcPts val="1200"/>
              </a:spcAft>
              <a:buNone/>
            </a:pPr>
            <a:r>
              <a:rPr lang="pt-BR"/>
              <a:t>NOT NULL;			PRIMARY KEY;</a:t>
            </a:r>
          </a:p>
          <a:p>
            <a:pPr marL="0" lvl="0" indent="0" algn="l" rtl="0">
              <a:spcBef>
                <a:spcPts val="0"/>
              </a:spcBef>
              <a:spcAft>
                <a:spcPts val="1200"/>
              </a:spcAft>
              <a:buNone/>
            </a:pPr>
            <a:r>
              <a:rPr lang="pt-BR"/>
              <a:t>DEFAULT;			FOREIGN KEY;			</a:t>
            </a:r>
          </a:p>
          <a:p>
            <a:pPr marL="0" lvl="0" indent="0" algn="l" rtl="0">
              <a:spcBef>
                <a:spcPts val="0"/>
              </a:spcBef>
              <a:spcAft>
                <a:spcPts val="1200"/>
              </a:spcAft>
              <a:buNone/>
            </a:pPr>
            <a:r>
              <a:rPr lang="pt-BR"/>
              <a:t>UNIQUE;</a:t>
            </a:r>
          </a:p>
          <a:p>
            <a:pPr marL="0" lvl="0" indent="0" algn="l" rtl="0">
              <a:spcBef>
                <a:spcPts val="0"/>
              </a:spcBef>
              <a:spcAft>
                <a:spcPts val="1200"/>
              </a:spcAft>
              <a:buNone/>
            </a:pPr>
            <a:r>
              <a:rPr lang="pt-BR"/>
              <a:t>AUTO_INCREMENT;</a:t>
            </a:r>
          </a:p>
          <a:p>
            <a:pPr marL="0" lvl="0" indent="0" algn="l" rtl="0">
              <a:spcBef>
                <a:spcPts val="0"/>
              </a:spcBef>
              <a:spcAft>
                <a:spcPts val="1200"/>
              </a:spcAft>
              <a:buNone/>
            </a:pPr>
            <a:endParaRPr lang="pt-BR"/>
          </a:p>
        </p:txBody>
      </p:sp>
    </p:spTree>
    <p:extLst>
      <p:ext uri="{BB962C8B-B14F-4D97-AF65-F5344CB8AC3E}">
        <p14:creationId xmlns:p14="http://schemas.microsoft.com/office/powerpoint/2010/main" val="4220963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CREATE TABLE + CONSTRAINTS</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143614"/>
            <a:ext cx="8520600" cy="33402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1200"/>
              </a:spcAft>
              <a:buNone/>
            </a:pPr>
            <a:r>
              <a:rPr lang="pt-BR"/>
              <a:t>CREATE TABLE pessoa (</a:t>
            </a:r>
          </a:p>
          <a:p>
            <a:pPr marL="0" lvl="0" indent="0" algn="just" rtl="0">
              <a:spcBef>
                <a:spcPts val="0"/>
              </a:spcBef>
              <a:spcAft>
                <a:spcPts val="1200"/>
              </a:spcAft>
              <a:buNone/>
            </a:pPr>
            <a:r>
              <a:rPr lang="pt-BR"/>
              <a:t> id INT NOT NULL,</a:t>
            </a:r>
          </a:p>
          <a:p>
            <a:pPr marL="0" lvl="0" indent="0" algn="just" rtl="0">
              <a:spcBef>
                <a:spcPts val="0"/>
              </a:spcBef>
              <a:spcAft>
                <a:spcPts val="1200"/>
              </a:spcAft>
              <a:buNone/>
            </a:pPr>
            <a:r>
              <a:rPr lang="pt-BR"/>
              <a:t> nome VARCHAR (100) NOT NULL,</a:t>
            </a:r>
          </a:p>
          <a:p>
            <a:pPr marL="0" lvl="0" indent="0" algn="just" rtl="0">
              <a:spcBef>
                <a:spcPts val="0"/>
              </a:spcBef>
              <a:spcAft>
                <a:spcPts val="1200"/>
              </a:spcAft>
              <a:buNone/>
            </a:pPr>
            <a:r>
              <a:rPr lang="pt-BR"/>
              <a:t> </a:t>
            </a:r>
            <a:r>
              <a:rPr lang="pt-BR" err="1"/>
              <a:t>cpf</a:t>
            </a:r>
            <a:r>
              <a:rPr lang="pt-BR"/>
              <a:t> CHAR(11) NOT NULL UNIQUE,</a:t>
            </a:r>
          </a:p>
          <a:p>
            <a:pPr marL="0" lvl="0" indent="0" algn="just" rtl="0">
              <a:spcBef>
                <a:spcPts val="0"/>
              </a:spcBef>
              <a:spcAft>
                <a:spcPts val="1200"/>
              </a:spcAft>
              <a:buNone/>
            </a:pPr>
            <a:r>
              <a:rPr lang="pt-BR"/>
              <a:t> idade INT NOT NULL,</a:t>
            </a:r>
          </a:p>
          <a:p>
            <a:pPr marL="0" lvl="0" indent="0" algn="just" rtl="0">
              <a:spcBef>
                <a:spcPts val="0"/>
              </a:spcBef>
              <a:spcAft>
                <a:spcPts val="1200"/>
              </a:spcAft>
              <a:buNone/>
            </a:pPr>
            <a:r>
              <a:rPr lang="pt-BR"/>
              <a:t> </a:t>
            </a:r>
            <a:r>
              <a:rPr lang="pt-BR">
                <a:solidFill>
                  <a:srgbClr val="FF0000"/>
                </a:solidFill>
              </a:rPr>
              <a:t>PRIMARY KEY (id)</a:t>
            </a:r>
          </a:p>
          <a:p>
            <a:pPr marL="0" lvl="0" indent="0" algn="just" rtl="0">
              <a:spcBef>
                <a:spcPts val="0"/>
              </a:spcBef>
              <a:spcAft>
                <a:spcPts val="1200"/>
              </a:spcAft>
              <a:buNone/>
            </a:pPr>
            <a:r>
              <a:rPr lang="pt-BR"/>
              <a:t> );</a:t>
            </a:r>
          </a:p>
          <a:p>
            <a:pPr marL="0" lvl="0" indent="0" algn="just" rtl="0">
              <a:spcBef>
                <a:spcPts val="0"/>
              </a:spcBef>
              <a:spcAft>
                <a:spcPts val="1200"/>
              </a:spcAft>
              <a:buNone/>
            </a:pPr>
            <a:endParaRPr lang="pt-BR"/>
          </a:p>
        </p:txBody>
      </p:sp>
      <p:sp>
        <p:nvSpPr>
          <p:cNvPr id="2" name="CaixaDeTexto 1">
            <a:extLst>
              <a:ext uri="{FF2B5EF4-FFF2-40B4-BE49-F238E27FC236}">
                <a16:creationId xmlns:a16="http://schemas.microsoft.com/office/drawing/2014/main" id="{C199EB8A-AE1C-4BC8-AB14-26E36865B34F}"/>
              </a:ext>
            </a:extLst>
          </p:cNvPr>
          <p:cNvSpPr txBox="1"/>
          <p:nvPr/>
        </p:nvSpPr>
        <p:spPr>
          <a:xfrm>
            <a:off x="311700" y="4348912"/>
            <a:ext cx="4678326" cy="369332"/>
          </a:xfrm>
          <a:prstGeom prst="rect">
            <a:avLst/>
          </a:prstGeom>
          <a:noFill/>
        </p:spPr>
        <p:txBody>
          <a:bodyPr wrap="square" rtlCol="0">
            <a:spAutoFit/>
          </a:bodyPr>
          <a:lstStyle/>
          <a:p>
            <a:r>
              <a:rPr lang="pt-BR" sz="1800">
                <a:solidFill>
                  <a:schemeClr val="dk2"/>
                </a:solidFill>
                <a:latin typeface="Source Code Pro"/>
                <a:ea typeface="Source Code Pro"/>
                <a:sym typeface="Source Code Pro"/>
              </a:rPr>
              <a:t>SHOW TABLES; </a:t>
            </a:r>
          </a:p>
        </p:txBody>
      </p:sp>
    </p:spTree>
    <p:extLst>
      <p:ext uri="{BB962C8B-B14F-4D97-AF65-F5344CB8AC3E}">
        <p14:creationId xmlns:p14="http://schemas.microsoft.com/office/powerpoint/2010/main" val="936360799"/>
      </p:ext>
    </p:extLst>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E3601C06B1EFB408C0BAEAE9A0A4A42" ma:contentTypeVersion="10" ma:contentTypeDescription="Create a new document." ma:contentTypeScope="" ma:versionID="38a2c8d7f845583da3887f8191a0c076">
  <xsd:schema xmlns:xsd="http://www.w3.org/2001/XMLSchema" xmlns:xs="http://www.w3.org/2001/XMLSchema" xmlns:p="http://schemas.microsoft.com/office/2006/metadata/properties" xmlns:ns2="ab182417-812f-4699-b874-e8fbb368b370" xmlns:ns3="1e57d431-15d3-41eb-aae4-61b60859a017" targetNamespace="http://schemas.microsoft.com/office/2006/metadata/properties" ma:root="true" ma:fieldsID="bc2fee7c42114d27ffc46d2ea3e3d163" ns2:_="" ns3:_="">
    <xsd:import namespace="ab182417-812f-4699-b874-e8fbb368b370"/>
    <xsd:import namespace="1e57d431-15d3-41eb-aae4-61b60859a017"/>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182417-812f-4699-b874-e8fbb368b3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b59a213-3ed0-46ab-9563-01ee8d1fa89a"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57d431-15d3-41eb-aae4-61b60859a017"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0d4323a0-0c1a-4f46-acb9-6ee1ec48ba51}" ma:internalName="TaxCatchAll" ma:showField="CatchAllData" ma:web="1e57d431-15d3-41eb-aae4-61b60859a017">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1e57d431-15d3-41eb-aae4-61b60859a017" xsi:nil="true"/>
    <lcf76f155ced4ddcb4097134ff3c332f xmlns="ab182417-812f-4699-b874-e8fbb368b370">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5879E4-A78E-40D0-8A51-CD407DA32C1D}">
  <ds:schemaRefs>
    <ds:schemaRef ds:uri="1e57d431-15d3-41eb-aae4-61b60859a017"/>
    <ds:schemaRef ds:uri="ab182417-812f-4699-b874-e8fbb368b37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1FFF8B7-F241-4508-A5DF-3B5C0694FBEC}">
  <ds:schemaRefs>
    <ds:schemaRef ds:uri="1e57d431-15d3-41eb-aae4-61b60859a017"/>
    <ds:schemaRef ds:uri="ab182417-812f-4699-b874-e8fbb368b37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BD00F52-57F5-4134-A442-9996A7D0A26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38</Slides>
  <Notes>38</Notes>
  <HiddenSlides>0</HiddenSlide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Beach Day</vt:lpstr>
      <vt:lpstr>LINGUAGEM SQL</vt:lpstr>
      <vt:lpstr>STRUCTURED QUERY LANGUAGE</vt:lpstr>
      <vt:lpstr>SINTAXE</vt:lpstr>
      <vt:lpstr>SINTAXE</vt:lpstr>
      <vt:lpstr>DDL</vt:lpstr>
      <vt:lpstr>DDL - SINTAXE</vt:lpstr>
      <vt:lpstr>DDL - SINTAXE</vt:lpstr>
      <vt:lpstr>CONSTRAINTS</vt:lpstr>
      <vt:lpstr>CREATE TABLE + CONSTRAINTS</vt:lpstr>
      <vt:lpstr>DQL</vt:lpstr>
      <vt:lpstr>SELECT</vt:lpstr>
      <vt:lpstr>CREATE TABLE + CONSTRAINTS</vt:lpstr>
      <vt:lpstr>ALTER TABLE + CONSTRAINTS</vt:lpstr>
      <vt:lpstr>DML</vt:lpstr>
      <vt:lpstr>INSERT INTO</vt:lpstr>
      <vt:lpstr>OPERATORS</vt:lpstr>
      <vt:lpstr>CLAUSES</vt:lpstr>
      <vt:lpstr>WHERE</vt:lpstr>
      <vt:lpstr>UPDATE</vt:lpstr>
      <vt:lpstr>DELETE</vt:lpstr>
      <vt:lpstr>ORDER BY</vt:lpstr>
      <vt:lpstr>IN / AND / OR</vt:lpstr>
      <vt:lpstr>IN / AND / OR</vt:lpstr>
      <vt:lpstr>AGGREGATION FUNCTIONS</vt:lpstr>
      <vt:lpstr>AGGREGATION FUNCTIONS</vt:lpstr>
      <vt:lpstr>DISTINCT</vt:lpstr>
      <vt:lpstr>ALIASES</vt:lpstr>
      <vt:lpstr>GROUP BY</vt:lpstr>
      <vt:lpstr>LIMIT</vt:lpstr>
      <vt:lpstr>LIKE</vt:lpstr>
      <vt:lpstr>LIKE</vt:lpstr>
      <vt:lpstr>BETWEEN</vt:lpstr>
      <vt:lpstr>HAVING</vt:lpstr>
      <vt:lpstr>RELATIONSHIP</vt:lpstr>
      <vt:lpstr>ACID</vt:lpstr>
      <vt:lpstr>ACID</vt:lpstr>
      <vt:lpstr>TRANSACTION</vt:lpstr>
      <vt:lpstr>TRUNCATE / DROP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Thiago</dc:creator>
  <cp:revision>2</cp:revision>
  <dcterms:modified xsi:type="dcterms:W3CDTF">2023-06-15T20:59:38Z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0x0101009E3601C06B1EFB408C0BAEAE9A0A4A42</vt:lpwstr>
  </property>
  <property fmtid="{D5CDD505-2E9C-101B-9397-08002B2CF9AE}" pid="3" name="MediaServiceImageTags">
    <vt:lpwstr/>
  </property>
</Properties>
</file>