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62" r:id="rId6"/>
    <p:sldId id="304" r:id="rId7"/>
    <p:sldId id="315" r:id="rId8"/>
    <p:sldId id="316" r:id="rId9"/>
    <p:sldId id="309" r:id="rId10"/>
    <p:sldId id="312" r:id="rId11"/>
    <p:sldId id="303" r:id="rId12"/>
    <p:sldId id="311" r:id="rId13"/>
    <p:sldId id="302" r:id="rId14"/>
    <p:sldId id="305" r:id="rId15"/>
    <p:sldId id="291" r:id="rId16"/>
    <p:sldId id="299" r:id="rId17"/>
    <p:sldId id="306" r:id="rId18"/>
    <p:sldId id="265" r:id="rId19"/>
    <p:sldId id="300" r:id="rId20"/>
    <p:sldId id="307" r:id="rId21"/>
    <p:sldId id="308" r:id="rId22"/>
    <p:sldId id="310" r:id="rId23"/>
    <p:sldId id="313" r:id="rId24"/>
    <p:sldId id="314" r:id="rId25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7"/>
      <p:bold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A33AA-E045-40B6-A49A-5C0F968E0A37}" v="3" dt="2023-06-20T19:31:14.972"/>
    <p1510:client id="{2F2D3408-A715-4ED2-9F9D-C95A8D98D09C}" v="20" dt="2023-06-15T20:59:25.349"/>
    <p1510:client id="{644F2F27-132D-47D3-B08C-BB79BF0C0274}" v="1" dt="2023-06-20T18:07:36.073"/>
    <p1510:client id="{7A2586D0-A085-4D88-883C-7AFF2D4E34ED}" v="1" dt="2023-06-20T19:22:13.854"/>
    <p1510:client id="{C6CB3DA1-334E-4743-8B17-9177E3137284}" v="1" dt="2023-06-22T18:15:07.461"/>
    <p1510:client id="{C9F75538-E4B1-45D0-BC22-B5C0DD2764C8}" v="1" dt="2023-06-15T21:09:38.161"/>
    <p1510:client id="{EB8A2E36-9302-4F0D-876D-46FF85E4F8E3}" v="40" dt="2023-06-20T18:39:53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Oliveira" userId="S::andre29247086@aluno.ms.senac.br::53ffe003-ca07-4839-a328-7aba92bf97ef" providerId="AD" clId="Web-{7A2586D0-A085-4D88-883C-7AFF2D4E34ED}"/>
    <pc:docChg chg="sldOrd">
      <pc:chgData name="Andre Oliveira" userId="S::andre29247086@aluno.ms.senac.br::53ffe003-ca07-4839-a328-7aba92bf97ef" providerId="AD" clId="Web-{7A2586D0-A085-4D88-883C-7AFF2D4E34ED}" dt="2023-06-20T19:22:13.854" v="0"/>
      <pc:docMkLst>
        <pc:docMk/>
      </pc:docMkLst>
      <pc:sldChg chg="ord">
        <pc:chgData name="Andre Oliveira" userId="S::andre29247086@aluno.ms.senac.br::53ffe003-ca07-4839-a328-7aba92bf97ef" providerId="AD" clId="Web-{7A2586D0-A085-4D88-883C-7AFF2D4E34ED}" dt="2023-06-20T19:22:13.854" v="0"/>
        <pc:sldMkLst>
          <pc:docMk/>
          <pc:sldMk cId="1954652585" sldId="265"/>
        </pc:sldMkLst>
      </pc:sldChg>
    </pc:docChg>
  </pc:docChgLst>
  <pc:docChgLst>
    <pc:chgData name="Leandro Ribas" userId="S::leandro48612926@aluno.ms.senac.br::9c1b0601-740d-468b-8051-29801ce990ce" providerId="AD" clId="Web-{EB8A2E36-9302-4F0D-876D-46FF85E4F8E3}"/>
    <pc:docChg chg="modSld">
      <pc:chgData name="Leandro Ribas" userId="S::leandro48612926@aluno.ms.senac.br::9c1b0601-740d-468b-8051-29801ce990ce" providerId="AD" clId="Web-{EB8A2E36-9302-4F0D-876D-46FF85E4F8E3}" dt="2023-06-20T18:39:53.209" v="39" actId="20577"/>
      <pc:docMkLst>
        <pc:docMk/>
      </pc:docMkLst>
      <pc:sldChg chg="modSp">
        <pc:chgData name="Leandro Ribas" userId="S::leandro48612926@aluno.ms.senac.br::9c1b0601-740d-468b-8051-29801ce990ce" providerId="AD" clId="Web-{EB8A2E36-9302-4F0D-876D-46FF85E4F8E3}" dt="2023-06-20T18:39:53.209" v="39" actId="20577"/>
        <pc:sldMkLst>
          <pc:docMk/>
          <pc:sldMk cId="4110754254" sldId="306"/>
        </pc:sldMkLst>
        <pc:spChg chg="mod">
          <ac:chgData name="Leandro Ribas" userId="S::leandro48612926@aluno.ms.senac.br::9c1b0601-740d-468b-8051-29801ce990ce" providerId="AD" clId="Web-{EB8A2E36-9302-4F0D-876D-46FF85E4F8E3}" dt="2023-06-20T18:39:53.209" v="39" actId="20577"/>
          <ac:spMkLst>
            <pc:docMk/>
            <pc:sldMk cId="4110754254" sldId="306"/>
            <ac:spMk id="63" creationId="{00000000-0000-0000-0000-000000000000}"/>
          </ac:spMkLst>
        </pc:spChg>
      </pc:sldChg>
    </pc:docChg>
  </pc:docChgLst>
  <pc:docChgLst>
    <pc:chgData name="Igor Albieri" userId="S::igor49350466@aluno.ms.senac.br::772f4ffa-31b0-417f-8b2e-abe22b1fca78" providerId="AD" clId="Web-{C9F75538-E4B1-45D0-BC22-B5C0DD2764C8}"/>
    <pc:docChg chg="modSld">
      <pc:chgData name="Igor Albieri" userId="S::igor49350466@aluno.ms.senac.br::772f4ffa-31b0-417f-8b2e-abe22b1fca78" providerId="AD" clId="Web-{C9F75538-E4B1-45D0-BC22-B5C0DD2764C8}" dt="2023-06-15T21:09:38.161" v="0" actId="20577"/>
      <pc:docMkLst>
        <pc:docMk/>
      </pc:docMkLst>
      <pc:sldChg chg="modSp">
        <pc:chgData name="Igor Albieri" userId="S::igor49350466@aluno.ms.senac.br::772f4ffa-31b0-417f-8b2e-abe22b1fca78" providerId="AD" clId="Web-{C9F75538-E4B1-45D0-BC22-B5C0DD2764C8}" dt="2023-06-15T21:09:38.161" v="0" actId="20577"/>
        <pc:sldMkLst>
          <pc:docMk/>
          <pc:sldMk cId="1609027205" sldId="314"/>
        </pc:sldMkLst>
        <pc:spChg chg="mod">
          <ac:chgData name="Igor Albieri" userId="S::igor49350466@aluno.ms.senac.br::772f4ffa-31b0-417f-8b2e-abe22b1fca78" providerId="AD" clId="Web-{C9F75538-E4B1-45D0-BC22-B5C0DD2764C8}" dt="2023-06-15T21:09:38.161" v="0" actId="20577"/>
          <ac:spMkLst>
            <pc:docMk/>
            <pc:sldMk cId="1609027205" sldId="314"/>
            <ac:spMk id="63" creationId="{00000000-0000-0000-0000-000000000000}"/>
          </ac:spMkLst>
        </pc:spChg>
      </pc:sldChg>
    </pc:docChg>
  </pc:docChgLst>
  <pc:docChgLst>
    <pc:chgData name="Andre Oliveira" userId="S::andre29247086@aluno.ms.senac.br::53ffe003-ca07-4839-a328-7aba92bf97ef" providerId="AD" clId="Web-{C6CB3DA1-334E-4743-8B17-9177E3137284}"/>
    <pc:docChg chg="sldOrd">
      <pc:chgData name="Andre Oliveira" userId="S::andre29247086@aluno.ms.senac.br::53ffe003-ca07-4839-a328-7aba92bf97ef" providerId="AD" clId="Web-{C6CB3DA1-334E-4743-8B17-9177E3137284}" dt="2023-06-22T18:15:07.461" v="0"/>
      <pc:docMkLst>
        <pc:docMk/>
      </pc:docMkLst>
      <pc:sldChg chg="ord">
        <pc:chgData name="Andre Oliveira" userId="S::andre29247086@aluno.ms.senac.br::53ffe003-ca07-4839-a328-7aba92bf97ef" providerId="AD" clId="Web-{C6CB3DA1-334E-4743-8B17-9177E3137284}" dt="2023-06-22T18:15:07.461" v="0"/>
        <pc:sldMkLst>
          <pc:docMk/>
          <pc:sldMk cId="1954652585" sldId="265"/>
        </pc:sldMkLst>
      </pc:sldChg>
    </pc:docChg>
  </pc:docChgLst>
  <pc:docChgLst>
    <pc:chgData name="Wanderley Terra" userId="S::wanderley47616366@aluno.ms.senac.br::ec759123-1179-45e6-8045-5e554fe5ee36" providerId="AD" clId="Web-{034A33AA-E045-40B6-A49A-5C0F968E0A37}"/>
    <pc:docChg chg="modSld">
      <pc:chgData name="Wanderley Terra" userId="S::wanderley47616366@aluno.ms.senac.br::ec759123-1179-45e6-8045-5e554fe5ee36" providerId="AD" clId="Web-{034A33AA-E045-40B6-A49A-5C0F968E0A37}" dt="2023-06-20T19:31:14.972" v="2"/>
      <pc:docMkLst>
        <pc:docMk/>
      </pc:docMkLst>
      <pc:sldChg chg="addSp delSp modSp">
        <pc:chgData name="Wanderley Terra" userId="S::wanderley47616366@aluno.ms.senac.br::ec759123-1179-45e6-8045-5e554fe5ee36" providerId="AD" clId="Web-{034A33AA-E045-40B6-A49A-5C0F968E0A37}" dt="2023-06-20T19:31:14.972" v="2"/>
        <pc:sldMkLst>
          <pc:docMk/>
          <pc:sldMk cId="1609027205" sldId="314"/>
        </pc:sldMkLst>
        <pc:spChg chg="add del mod">
          <ac:chgData name="Wanderley Terra" userId="S::wanderley47616366@aluno.ms.senac.br::ec759123-1179-45e6-8045-5e554fe5ee36" providerId="AD" clId="Web-{034A33AA-E045-40B6-A49A-5C0F968E0A37}" dt="2023-06-20T19:31:14.972" v="2"/>
          <ac:spMkLst>
            <pc:docMk/>
            <pc:sldMk cId="1609027205" sldId="314"/>
            <ac:spMk id="2" creationId="{B059EED6-8ACB-0EF4-8770-452C599DCF88}"/>
          </ac:spMkLst>
        </pc:spChg>
      </pc:sldChg>
    </pc:docChg>
  </pc:docChgLst>
  <pc:docChgLst>
    <pc:chgData name="Igor Albieri" userId="S::igor49350466@aluno.ms.senac.br::772f4ffa-31b0-417f-8b2e-abe22b1fca78" providerId="AD" clId="Web-{644F2F27-132D-47D3-B08C-BB79BF0C0274}"/>
    <pc:docChg chg="modSld">
      <pc:chgData name="Igor Albieri" userId="S::igor49350466@aluno.ms.senac.br::772f4ffa-31b0-417f-8b2e-abe22b1fca78" providerId="AD" clId="Web-{644F2F27-132D-47D3-B08C-BB79BF0C0274}" dt="2023-06-20T18:07:36.073" v="0" actId="20577"/>
      <pc:docMkLst>
        <pc:docMk/>
      </pc:docMkLst>
      <pc:sldChg chg="modSp">
        <pc:chgData name="Igor Albieri" userId="S::igor49350466@aluno.ms.senac.br::772f4ffa-31b0-417f-8b2e-abe22b1fca78" providerId="AD" clId="Web-{644F2F27-132D-47D3-B08C-BB79BF0C0274}" dt="2023-06-20T18:07:36.073" v="0" actId="20577"/>
        <pc:sldMkLst>
          <pc:docMk/>
          <pc:sldMk cId="1609027205" sldId="314"/>
        </pc:sldMkLst>
        <pc:spChg chg="mod">
          <ac:chgData name="Igor Albieri" userId="S::igor49350466@aluno.ms.senac.br::772f4ffa-31b0-417f-8b2e-abe22b1fca78" providerId="AD" clId="Web-{644F2F27-132D-47D3-B08C-BB79BF0C0274}" dt="2023-06-20T18:07:36.073" v="0" actId="20577"/>
          <ac:spMkLst>
            <pc:docMk/>
            <pc:sldMk cId="1609027205" sldId="314"/>
            <ac:spMk id="63" creationId="{00000000-0000-0000-0000-000000000000}"/>
          </ac:spMkLst>
        </pc:spChg>
      </pc:sldChg>
    </pc:docChg>
  </pc:docChgLst>
  <pc:docChgLst>
    <pc:chgData name="Arthur Teixeira" userId="S::arthur47856556@aluno.ms.senac.br::ae4f238c-0051-4d03-829d-5b9420d3b835" providerId="AD" clId="Web-{2F2D3408-A715-4ED2-9F9D-C95A8D98D09C}"/>
    <pc:docChg chg="modSld">
      <pc:chgData name="Arthur Teixeira" userId="S::arthur47856556@aluno.ms.senac.br::ae4f238c-0051-4d03-829d-5b9420d3b835" providerId="AD" clId="Web-{2F2D3408-A715-4ED2-9F9D-C95A8D98D09C}" dt="2023-06-15T20:43:38.725" v="15" actId="20577"/>
      <pc:docMkLst>
        <pc:docMk/>
      </pc:docMkLst>
      <pc:sldChg chg="modSp">
        <pc:chgData name="Arthur Teixeira" userId="S::arthur47856556@aluno.ms.senac.br::ae4f238c-0051-4d03-829d-5b9420d3b835" providerId="AD" clId="Web-{2F2D3408-A715-4ED2-9F9D-C95A8D98D09C}" dt="2023-06-15T20:43:38.725" v="15" actId="20577"/>
        <pc:sldMkLst>
          <pc:docMk/>
          <pc:sldMk cId="1868812054" sldId="313"/>
        </pc:sldMkLst>
        <pc:spChg chg="mod">
          <ac:chgData name="Arthur Teixeira" userId="S::arthur47856556@aluno.ms.senac.br::ae4f238c-0051-4d03-829d-5b9420d3b835" providerId="AD" clId="Web-{2F2D3408-A715-4ED2-9F9D-C95A8D98D09C}" dt="2023-06-15T20:43:38.725" v="15" actId="20577"/>
          <ac:spMkLst>
            <pc:docMk/>
            <pc:sldMk cId="1868812054" sldId="313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1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602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36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1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1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518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52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7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575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94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304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86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33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66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1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5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34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7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73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28a1d0f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28a1d0fc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4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date-and-time-functions-reference-fd1b5961-c1ae-4677-be58-074152f97b8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LINGUAGEM SQL</a:t>
            </a:r>
            <a:endParaRPr sz="4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>
              <a:lnSpc>
                <a:spcPct val="120000"/>
              </a:lnSpc>
              <a:buSzPts val="8000"/>
            </a:pPr>
            <a:r>
              <a:rPr lang="pt-BR" sz="1800" b="0">
                <a:solidFill>
                  <a:schemeClr val="dk2"/>
                </a:solidFill>
                <a:sym typeface="Amatic SC"/>
              </a:rPr>
              <a:t>Prof. Thiago Almeida</a:t>
            </a:r>
            <a:endParaRPr sz="1800" b="0">
              <a:solidFill>
                <a:schemeClr val="dk2"/>
              </a:solidFill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Os índices são usados ​​para localizar linhas com valores de coluna específicos rapidamente. Sem um índice, o MySQL deve começar com a primeira linha e então ler toda a tabela para encontrar as linhas relevantes. Quanto maior for a tabela, maior será o custo. Se a tabela tiver um índice para as colunas em questão, o MySQL pode determinar rapidamente a posição a ser buscada no meio do arquivo de dados sem ter que olhar todos os dados. Isso é muito mais rápido do que ler cada linha sequencialmente.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73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s-ES">
                <a:solidFill>
                  <a:srgbClr val="FF0000"/>
                </a:solidFill>
              </a:rPr>
              <a:t>EXPLAIN</a:t>
            </a:r>
            <a:r>
              <a:rPr lang="es-ES"/>
              <a:t> SELECT * FROM funcionarios WHERE </a:t>
            </a:r>
            <a:r>
              <a:rPr lang="es-ES" err="1"/>
              <a:t>cidade</a:t>
            </a:r>
            <a:r>
              <a:rPr lang="es-ES"/>
              <a:t> LIKE 'R%';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s-ES"/>
              <a:t>CREATE INDEX </a:t>
            </a:r>
            <a:r>
              <a:rPr lang="es-ES" err="1"/>
              <a:t>nome_do_index</a:t>
            </a:r>
            <a:r>
              <a:rPr lang="es-ES"/>
              <a:t> ON </a:t>
            </a:r>
            <a:r>
              <a:rPr lang="es-ES" err="1"/>
              <a:t>nome_da_tabela</a:t>
            </a:r>
            <a:r>
              <a:rPr lang="es-ES"/>
              <a:t>(coluna);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s-ES">
                <a:solidFill>
                  <a:srgbClr val="FF0000"/>
                </a:solidFill>
              </a:rPr>
              <a:t>SHOW </a:t>
            </a:r>
            <a:r>
              <a:rPr lang="es-ES"/>
              <a:t>INDEX FROM funcionarios;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>
                <a:solidFill>
                  <a:srgbClr val="FF0000"/>
                </a:solidFill>
              </a:rPr>
              <a:t>CREATE INDEX </a:t>
            </a:r>
            <a:r>
              <a:rPr lang="es-ES" err="1"/>
              <a:t>idx_funcionario</a:t>
            </a:r>
            <a:r>
              <a:rPr lang="es-ES"/>
              <a:t> ON funcionarios(</a:t>
            </a:r>
            <a:r>
              <a:rPr lang="es-ES" err="1"/>
              <a:t>cidade</a:t>
            </a:r>
            <a:r>
              <a:rPr lang="es-ES"/>
              <a:t>);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>
                <a:solidFill>
                  <a:srgbClr val="FF0000"/>
                </a:solidFill>
              </a:rPr>
              <a:t>DROP</a:t>
            </a:r>
            <a:r>
              <a:rPr lang="es-ES"/>
              <a:t> INDEX </a:t>
            </a:r>
            <a:r>
              <a:rPr lang="es-ES" err="1"/>
              <a:t>idx_funcionario</a:t>
            </a:r>
            <a:r>
              <a:rPr lang="es-ES"/>
              <a:t> ON funcionarios;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E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err="1"/>
              <a:t>Dicas</a:t>
            </a:r>
            <a:r>
              <a:rPr lang="es-ES"/>
              <a:t>: usar índices </a:t>
            </a:r>
            <a:r>
              <a:rPr lang="es-ES" err="1"/>
              <a:t>somente</a:t>
            </a:r>
            <a:r>
              <a:rPr lang="es-ES"/>
              <a:t> em colunas que </a:t>
            </a:r>
            <a:r>
              <a:rPr lang="es-ES" err="1"/>
              <a:t>são</a:t>
            </a:r>
            <a:r>
              <a:rPr lang="es-ES"/>
              <a:t> </a:t>
            </a:r>
            <a:r>
              <a:rPr lang="es-ES" err="1"/>
              <a:t>mais</a:t>
            </a:r>
            <a:r>
              <a:rPr lang="es-ES"/>
              <a:t> consultadas, </a:t>
            </a:r>
            <a:r>
              <a:rPr lang="es-ES" err="1"/>
              <a:t>não</a:t>
            </a:r>
            <a:r>
              <a:rPr lang="es-ES"/>
              <a:t> criar em colunas que </a:t>
            </a:r>
            <a:r>
              <a:rPr lang="es-ES" err="1"/>
              <a:t>são</a:t>
            </a:r>
            <a:r>
              <a:rPr lang="es-ES"/>
              <a:t> </a:t>
            </a:r>
            <a:r>
              <a:rPr lang="es-ES" err="1"/>
              <a:t>muito</a:t>
            </a:r>
            <a:r>
              <a:rPr lang="es-ES"/>
              <a:t> alteradas.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6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b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Uma cláusula JOIN é usada para combinar linhas de duas ou mais tabelas, com base em uma coluna relacionada entre elas.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Aqui estão os principais tipos de </a:t>
            </a:r>
            <a:r>
              <a:rPr lang="pt-BR" err="1"/>
              <a:t>JOINs</a:t>
            </a:r>
            <a:r>
              <a:rPr lang="pt-BR"/>
              <a:t> em SQL: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INNER JOIN: Retorna registros que possuem valores correspondentes em ambas as tabelas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LEFT JOIN: Retorna todos os registros da tabela da esquerda e os registros correspondentes da tabela da direita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RIGHT JOIN: Retorna todos os registros da tabela da direita e os registros correspondentes da tabela da esquerda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FULL JOIN: Retorna todos os registros quando há uma correspondência na tabela da esquerda ou da direita.</a:t>
            </a:r>
          </a:p>
        </p:txBody>
      </p:sp>
    </p:spTree>
    <p:extLst>
      <p:ext uri="{BB962C8B-B14F-4D97-AF65-F5344CB8AC3E}">
        <p14:creationId xmlns:p14="http://schemas.microsoft.com/office/powerpoint/2010/main" val="19147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b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613BAB-BDA8-4967-BF54-FF9C967A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30" y="997056"/>
            <a:ext cx="5574340" cy="40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2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INNER JOIN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* FROM </a:t>
            </a:r>
            <a:r>
              <a:rPr lang="en-US" err="1"/>
              <a:t>alunos</a:t>
            </a:r>
            <a:r>
              <a:rPr lang="en-US"/>
              <a:t> AS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INNER JOIN </a:t>
            </a:r>
            <a:r>
              <a:rPr lang="en-US" err="1"/>
              <a:t>cursos</a:t>
            </a:r>
            <a:r>
              <a:rPr lang="en-US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 </a:t>
            </a:r>
            <a:r>
              <a:rPr lang="en-US" err="1"/>
              <a:t>a.id_curso</a:t>
            </a:r>
            <a:r>
              <a:rPr lang="en-US"/>
              <a:t> = </a:t>
            </a:r>
            <a:r>
              <a:rPr lang="en-US" err="1"/>
              <a:t>c.id_curso</a:t>
            </a:r>
            <a:r>
              <a:rPr lang="en-US"/>
              <a:t>;</a:t>
            </a:r>
          </a:p>
          <a:p>
            <a:pPr marL="0" indent="0">
              <a:spcAft>
                <a:spcPts val="1200"/>
              </a:spcAft>
              <a:buNone/>
            </a:pPr>
            <a:endParaRPr lang="en-US"/>
          </a:p>
          <a:p>
            <a:pPr marL="0" indent="0">
              <a:spcAft>
                <a:spcPts val="1200"/>
              </a:spcAft>
              <a:buNone/>
            </a:pPr>
            <a:r>
              <a:rPr lang="en-US"/>
              <a:t>OBS: </a:t>
            </a:r>
            <a:r>
              <a:rPr lang="en-US" err="1"/>
              <a:t>Retorna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registros</a:t>
            </a:r>
            <a:r>
              <a:rPr lang="en-US"/>
              <a:t> </a:t>
            </a:r>
            <a:r>
              <a:rPr lang="en-US" err="1"/>
              <a:t>quando</a:t>
            </a:r>
            <a:r>
              <a:rPr lang="en-US"/>
              <a:t> </a:t>
            </a:r>
            <a:r>
              <a:rPr lang="en-US" err="1"/>
              <a:t>houver</a:t>
            </a:r>
            <a:r>
              <a:rPr lang="en-US"/>
              <a:t> </a:t>
            </a:r>
            <a:r>
              <a:rPr lang="en-US" err="1"/>
              <a:t>correspondência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ambas tabelas.</a:t>
            </a:r>
          </a:p>
        </p:txBody>
      </p:sp>
    </p:spTree>
    <p:extLst>
      <p:ext uri="{BB962C8B-B14F-4D97-AF65-F5344CB8AC3E}">
        <p14:creationId xmlns:p14="http://schemas.microsoft.com/office/powerpoint/2010/main" val="411075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JOIN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SELECT * FROM alunos AS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LEFT JOIN </a:t>
            </a:r>
            <a:r>
              <a:rPr lang="en-US" err="1"/>
              <a:t>cursos</a:t>
            </a:r>
            <a:r>
              <a:rPr lang="en-US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 </a:t>
            </a:r>
            <a:r>
              <a:rPr lang="en-US" err="1"/>
              <a:t>a.id_curso</a:t>
            </a:r>
            <a:r>
              <a:rPr lang="en-US"/>
              <a:t> = </a:t>
            </a:r>
            <a:r>
              <a:rPr lang="en-US" err="1"/>
              <a:t>c.id_curso</a:t>
            </a:r>
            <a:r>
              <a:rPr lang="en-US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indent="0">
              <a:spcAft>
                <a:spcPts val="1200"/>
              </a:spcAft>
              <a:buNone/>
            </a:pPr>
            <a:r>
              <a:rPr lang="en-US"/>
              <a:t>OBS: </a:t>
            </a:r>
            <a:r>
              <a:rPr lang="en-US" err="1"/>
              <a:t>Retorna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registros</a:t>
            </a:r>
            <a:r>
              <a:rPr lang="en-US"/>
              <a:t> da </a:t>
            </a:r>
            <a:r>
              <a:rPr lang="en-US" err="1"/>
              <a:t>tabela</a:t>
            </a:r>
            <a:r>
              <a:rPr lang="en-US"/>
              <a:t> à </a:t>
            </a:r>
            <a:r>
              <a:rPr lang="en-US" err="1"/>
              <a:t>esquerda</a:t>
            </a:r>
            <a:r>
              <a:rPr lang="en-US"/>
              <a:t>, </a:t>
            </a:r>
            <a:r>
              <a:rPr lang="en-US" err="1"/>
              <a:t>mesmo</a:t>
            </a:r>
            <a:r>
              <a:rPr lang="en-US"/>
              <a:t> se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houver</a:t>
            </a:r>
            <a:r>
              <a:rPr lang="en-US"/>
              <a:t> </a:t>
            </a:r>
            <a:r>
              <a:rPr lang="en-US" err="1"/>
              <a:t>nenhuma</a:t>
            </a:r>
            <a:r>
              <a:rPr lang="en-US"/>
              <a:t> </a:t>
            </a:r>
            <a:r>
              <a:rPr lang="en-US" err="1"/>
              <a:t>correspondência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tabela</a:t>
            </a:r>
            <a:r>
              <a:rPr lang="en-US"/>
              <a:t> à </a:t>
            </a:r>
            <a:r>
              <a:rPr lang="en-US" err="1"/>
              <a:t>direita</a:t>
            </a:r>
            <a:r>
              <a:rPr lang="en-US"/>
              <a:t>. </a:t>
            </a:r>
            <a:r>
              <a:rPr lang="en-US" err="1"/>
              <a:t>Prioriza</a:t>
            </a:r>
            <a:r>
              <a:rPr lang="en-US"/>
              <a:t> a </a:t>
            </a:r>
            <a:r>
              <a:rPr lang="en-US" err="1"/>
              <a:t>tabela</a:t>
            </a:r>
            <a:r>
              <a:rPr lang="en-US"/>
              <a:t> </a:t>
            </a:r>
            <a:r>
              <a:rPr lang="en-US" err="1"/>
              <a:t>esquerda</a:t>
            </a:r>
            <a:r>
              <a:rPr lang="en-US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5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JOIN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SELECT * FROM alunos AS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RIGHT JOIN </a:t>
            </a:r>
            <a:r>
              <a:rPr lang="en-US" err="1"/>
              <a:t>cursos</a:t>
            </a:r>
            <a:r>
              <a:rPr lang="en-US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 </a:t>
            </a:r>
            <a:r>
              <a:rPr lang="en-US" err="1"/>
              <a:t>a.id_curso</a:t>
            </a:r>
            <a:r>
              <a:rPr lang="en-US"/>
              <a:t> = </a:t>
            </a:r>
            <a:r>
              <a:rPr lang="en-US" err="1"/>
              <a:t>c.id_curso</a:t>
            </a:r>
            <a:r>
              <a:rPr lang="en-US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indent="0">
              <a:spcAft>
                <a:spcPts val="1200"/>
              </a:spcAft>
              <a:buNone/>
            </a:pPr>
            <a:endParaRPr lang="en-US"/>
          </a:p>
          <a:p>
            <a:pPr marL="0" indent="0">
              <a:spcAft>
                <a:spcPts val="1200"/>
              </a:spcAft>
              <a:buNone/>
            </a:pPr>
            <a:r>
              <a:rPr lang="en-US"/>
              <a:t>OBS: </a:t>
            </a:r>
            <a:r>
              <a:rPr lang="en-US" err="1"/>
              <a:t>Retorna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registros</a:t>
            </a:r>
            <a:r>
              <a:rPr lang="en-US"/>
              <a:t> da </a:t>
            </a:r>
            <a:r>
              <a:rPr lang="en-US" err="1"/>
              <a:t>tabela</a:t>
            </a:r>
            <a:r>
              <a:rPr lang="en-US"/>
              <a:t> à </a:t>
            </a:r>
            <a:r>
              <a:rPr lang="en-US" err="1"/>
              <a:t>direita</a:t>
            </a:r>
            <a:r>
              <a:rPr lang="en-US"/>
              <a:t>, </a:t>
            </a:r>
            <a:r>
              <a:rPr lang="en-US" err="1"/>
              <a:t>mesmo</a:t>
            </a:r>
            <a:r>
              <a:rPr lang="en-US"/>
              <a:t> se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houver</a:t>
            </a:r>
            <a:r>
              <a:rPr lang="en-US"/>
              <a:t> </a:t>
            </a:r>
            <a:r>
              <a:rPr lang="en-US" err="1"/>
              <a:t>nenhuma</a:t>
            </a:r>
            <a:r>
              <a:rPr lang="en-US"/>
              <a:t> </a:t>
            </a:r>
            <a:r>
              <a:rPr lang="en-US" err="1"/>
              <a:t>correspondência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tabela</a:t>
            </a:r>
            <a:r>
              <a:rPr lang="en-US"/>
              <a:t> à </a:t>
            </a:r>
            <a:r>
              <a:rPr lang="en-US" err="1"/>
              <a:t>esquerda</a:t>
            </a:r>
            <a:r>
              <a:rPr lang="en-US"/>
              <a:t>. </a:t>
            </a:r>
            <a:r>
              <a:rPr lang="en-US" err="1"/>
              <a:t>Prioriza</a:t>
            </a:r>
            <a:r>
              <a:rPr lang="en-US"/>
              <a:t> a </a:t>
            </a:r>
            <a:r>
              <a:rPr lang="en-US" err="1"/>
              <a:t>tabela</a:t>
            </a:r>
            <a:r>
              <a:rPr lang="en-US"/>
              <a:t> </a:t>
            </a:r>
            <a:r>
              <a:rPr lang="en-US" err="1"/>
              <a:t>direita</a:t>
            </a:r>
            <a:r>
              <a:rPr lang="en-US"/>
              <a:t>.</a:t>
            </a:r>
            <a:endParaRPr lang="pt-BR"/>
          </a:p>
          <a:p>
            <a:pPr marL="0" indent="0">
              <a:spcAft>
                <a:spcPts val="120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64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JOIN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 err="1"/>
              <a:t>a.nomealuno</a:t>
            </a:r>
            <a:r>
              <a:rPr lang="en-US"/>
              <a:t>, </a:t>
            </a:r>
            <a:r>
              <a:rPr lang="en-US" err="1"/>
              <a:t>c.nomecurso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FROM </a:t>
            </a:r>
            <a:r>
              <a:rPr lang="en-US" err="1"/>
              <a:t>alunos</a:t>
            </a:r>
            <a:r>
              <a:rPr lang="en-US"/>
              <a:t> AS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FULL JOIN </a:t>
            </a:r>
            <a:r>
              <a:rPr lang="en-US" err="1"/>
              <a:t>cursos</a:t>
            </a:r>
            <a:r>
              <a:rPr lang="en-US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 </a:t>
            </a:r>
            <a:r>
              <a:rPr lang="en-US" err="1"/>
              <a:t>a.id_curso</a:t>
            </a:r>
            <a:r>
              <a:rPr lang="en-US"/>
              <a:t> = </a:t>
            </a:r>
            <a:r>
              <a:rPr lang="en-US" err="1"/>
              <a:t>c.id_curso</a:t>
            </a:r>
            <a:r>
              <a:rPr lang="en-US"/>
              <a:t>;</a:t>
            </a:r>
          </a:p>
          <a:p>
            <a:pPr marL="0" indent="0">
              <a:spcAft>
                <a:spcPts val="1200"/>
              </a:spcAft>
              <a:buNone/>
            </a:pPr>
            <a:endParaRPr lang="en-US"/>
          </a:p>
          <a:p>
            <a:pPr marL="0" indent="0">
              <a:spcAft>
                <a:spcPts val="1200"/>
              </a:spcAft>
              <a:buNone/>
            </a:pPr>
            <a:r>
              <a:rPr lang="en-US"/>
              <a:t>OBS: </a:t>
            </a:r>
            <a:r>
              <a:rPr lang="en-US" err="1"/>
              <a:t>Combinação</a:t>
            </a:r>
            <a:r>
              <a:rPr lang="en-US"/>
              <a:t> de RIGHT JOIN com LEFT JOIN, </a:t>
            </a:r>
            <a:r>
              <a:rPr lang="en-US" err="1"/>
              <a:t>retornando</a:t>
            </a:r>
            <a:r>
              <a:rPr lang="en-US"/>
              <a:t> </a:t>
            </a:r>
            <a:r>
              <a:rPr lang="en-US" err="1"/>
              <a:t>registros</a:t>
            </a:r>
            <a:r>
              <a:rPr lang="en-US"/>
              <a:t> que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possuam</a:t>
            </a:r>
            <a:r>
              <a:rPr lang="en-US"/>
              <a:t> </a:t>
            </a:r>
            <a:r>
              <a:rPr lang="en-US" err="1"/>
              <a:t>correspondências</a:t>
            </a:r>
            <a:r>
              <a:rPr lang="en-US"/>
              <a:t> entre as </a:t>
            </a:r>
            <a:r>
              <a:rPr lang="en-US" err="1"/>
              <a:t>duas</a:t>
            </a:r>
            <a:r>
              <a:rPr lang="en-US"/>
              <a:t> </a:t>
            </a:r>
            <a:r>
              <a:rPr lang="en-US" err="1"/>
              <a:t>tabelas</a:t>
            </a:r>
            <a:r>
              <a:rPr lang="en-US"/>
              <a:t>.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5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JOIN - MYSQL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SELECT </a:t>
            </a:r>
            <a:r>
              <a:rPr lang="en-US" err="1"/>
              <a:t>a.nomealuno</a:t>
            </a:r>
            <a:r>
              <a:rPr lang="en-US"/>
              <a:t>, </a:t>
            </a:r>
            <a:r>
              <a:rPr lang="en-US" err="1"/>
              <a:t>c.nomecurso</a:t>
            </a:r>
            <a:r>
              <a:rPr lang="en-US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FROM alunos AS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LEFT JOIN </a:t>
            </a:r>
            <a:r>
              <a:rPr lang="en-US" err="1"/>
              <a:t>cursos</a:t>
            </a:r>
            <a:r>
              <a:rPr lang="en-US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 </a:t>
            </a:r>
            <a:r>
              <a:rPr lang="en-US" err="1"/>
              <a:t>a.id_curso</a:t>
            </a:r>
            <a:r>
              <a:rPr lang="en-US"/>
              <a:t> = </a:t>
            </a:r>
            <a:r>
              <a:rPr lang="en-US" err="1"/>
              <a:t>c.id_curso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UNION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/>
              <a:t>SELECT </a:t>
            </a:r>
            <a:r>
              <a:rPr lang="en-US" err="1"/>
              <a:t>a.nomealuno</a:t>
            </a:r>
            <a:r>
              <a:rPr lang="en-US"/>
              <a:t>, </a:t>
            </a:r>
            <a:r>
              <a:rPr lang="en-US" err="1"/>
              <a:t>c.nomecurso</a:t>
            </a:r>
            <a:r>
              <a:rPr lang="en-US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FROM alunos AS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RIGHT JOIN </a:t>
            </a:r>
            <a:r>
              <a:rPr lang="en-US" err="1"/>
              <a:t>cursos</a:t>
            </a:r>
            <a:r>
              <a:rPr lang="en-US"/>
              <a:t> AS 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ON </a:t>
            </a:r>
            <a:r>
              <a:rPr lang="en-US" err="1"/>
              <a:t>a.id_curso</a:t>
            </a:r>
            <a:r>
              <a:rPr lang="en-US"/>
              <a:t> = </a:t>
            </a:r>
            <a:r>
              <a:rPr lang="en-US" err="1"/>
              <a:t>c.id_curso</a:t>
            </a:r>
            <a:r>
              <a:rPr lang="en-US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3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 JOIN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FF80F4-6D3F-4907-A6BA-B4A5B7676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48" y="990485"/>
            <a:ext cx="4735904" cy="406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  <a:endParaRPr lang="pt-BR" sz="3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 err="1"/>
              <a:t>current_date</a:t>
            </a:r>
            <a:r>
              <a:rPr lang="en-US"/>
              <a:t>();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 err="1"/>
              <a:t>current_timestamp</a:t>
            </a:r>
            <a:r>
              <a:rPr lang="en-US"/>
              <a:t>();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 err="1"/>
              <a:t>current_time</a:t>
            </a:r>
            <a:r>
              <a:rPr lang="en-US"/>
              <a:t>();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 err="1"/>
              <a:t>curdate</a:t>
            </a:r>
            <a:r>
              <a:rPr lang="en-US"/>
              <a:t>();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 err="1"/>
              <a:t>curtime</a:t>
            </a:r>
            <a:r>
              <a:rPr lang="en-US"/>
              <a:t>();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/>
              <a:t>SELECT now();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/>
              <a:t>INSERT INTO </a:t>
            </a:r>
            <a:r>
              <a:rPr lang="en-US" err="1"/>
              <a:t>tabela</a:t>
            </a:r>
            <a:r>
              <a:rPr lang="en-US"/>
              <a:t> (data) VALUES (</a:t>
            </a:r>
            <a:r>
              <a:rPr lang="en-US" err="1"/>
              <a:t>current_date</a:t>
            </a:r>
            <a:r>
              <a:rPr lang="en-US"/>
              <a:t>());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8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 – Utilizando o INNER JOIN selecione o id, nome do funcionário e seu respectivo cargo.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 – Utilizando o INNER JOIN selecione o id, nome do funcionário e em qual departamento está alocado.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3 – Utilizando o INNER JOIN selecione o id, nome do funcionários e seus respectivos dependentes.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/>
              <a:t>4 – Utilizando o INNER JOIN selecione os funcionários, seus cargos e o departamento que está lotado.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2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Exercícios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5 – Utilizando o LEFT JOIN selecione os funcionários que não possuem cargos.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6 – Utilizando o RIGHT JOIN selecione os departamentos que não contém funcionários alocados.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pt-BR"/>
              <a:t>7 – Utilizando o LEFT JOIN selecione os funcionários que não possuem dependentes.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8 – Utilizando o RIGHT JOIN selecione os dependentes que não estão vinculados a algum funcionário.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DATE_FORMAT</a:t>
            </a:r>
            <a:r>
              <a:rPr lang="en-US"/>
              <a:t>(</a:t>
            </a:r>
            <a:r>
              <a:rPr lang="en-US" err="1"/>
              <a:t>dataentrega</a:t>
            </a:r>
            <a:r>
              <a:rPr lang="en-US"/>
              <a:t>,'%d/%m/%y’) FROM </a:t>
            </a:r>
            <a:r>
              <a:rPr lang="en-US" err="1"/>
              <a:t>vendas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%d – </a:t>
            </a:r>
            <a:r>
              <a:rPr lang="en-US" err="1"/>
              <a:t>dia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%m – </a:t>
            </a:r>
            <a:r>
              <a:rPr lang="en-US" err="1"/>
              <a:t>mês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%y – </a:t>
            </a:r>
            <a:r>
              <a:rPr lang="en-US" err="1"/>
              <a:t>ano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DATE_ADD</a:t>
            </a:r>
            <a:r>
              <a:rPr lang="en-US"/>
              <a:t>(</a:t>
            </a:r>
            <a:r>
              <a:rPr lang="en-US" err="1"/>
              <a:t>dataentrega</a:t>
            </a:r>
            <a:r>
              <a:rPr lang="en-US"/>
              <a:t>, INTERVAL 30 DAY) FROM </a:t>
            </a:r>
            <a:r>
              <a:rPr lang="en-US" err="1"/>
              <a:t>vendas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 </a:t>
            </a:r>
            <a:r>
              <a:rPr lang="en-US">
                <a:solidFill>
                  <a:srgbClr val="FF0000"/>
                </a:solidFill>
              </a:rPr>
              <a:t>DATE_SUB</a:t>
            </a:r>
            <a:r>
              <a:rPr lang="en-US"/>
              <a:t>("2017-06-15", INTERVAL 10 DAY); --HOUR,MINUTE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DATEDIFF</a:t>
            </a:r>
            <a:r>
              <a:rPr lang="en-US"/>
              <a:t>(</a:t>
            </a:r>
            <a:r>
              <a:rPr lang="en-US" err="1"/>
              <a:t>datacompra</a:t>
            </a:r>
            <a:r>
              <a:rPr lang="en-US"/>
              <a:t>, </a:t>
            </a:r>
            <a:r>
              <a:rPr lang="en-US" err="1"/>
              <a:t>dataentrega</a:t>
            </a:r>
            <a:r>
              <a:rPr lang="en-US"/>
              <a:t>) FROM </a:t>
            </a:r>
            <a:r>
              <a:rPr lang="en-US" err="1"/>
              <a:t>vendas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PERIOD_DIFF</a:t>
            </a:r>
            <a:r>
              <a:rPr lang="en-US"/>
              <a:t>(</a:t>
            </a:r>
            <a:r>
              <a:rPr lang="en-US" err="1"/>
              <a:t>admissao</a:t>
            </a:r>
            <a:r>
              <a:rPr lang="en-US"/>
              <a:t>, </a:t>
            </a:r>
            <a:r>
              <a:rPr lang="en-US" err="1"/>
              <a:t>demissao</a:t>
            </a:r>
            <a:r>
              <a:rPr lang="en-US"/>
              <a:t>) FROM </a:t>
            </a:r>
            <a:r>
              <a:rPr lang="en-US" err="1"/>
              <a:t>funcionarios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8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DATE_FORMAT</a:t>
            </a:r>
            <a:r>
              <a:rPr lang="en-US"/>
              <a:t>(</a:t>
            </a:r>
            <a:r>
              <a:rPr lang="en-US" err="1"/>
              <a:t>dataentrega</a:t>
            </a:r>
            <a:r>
              <a:rPr lang="en-US"/>
              <a:t>,'%d/%m/%y’) FROM </a:t>
            </a:r>
            <a:r>
              <a:rPr lang="en-US" err="1"/>
              <a:t>vendas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%d – </a:t>
            </a:r>
            <a:r>
              <a:rPr lang="en-US" err="1"/>
              <a:t>dia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%m – </a:t>
            </a:r>
            <a:r>
              <a:rPr lang="en-US" err="1"/>
              <a:t>mês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%y – </a:t>
            </a:r>
            <a:r>
              <a:rPr lang="en-US" err="1"/>
              <a:t>ano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DAY</a:t>
            </a:r>
            <a:r>
              <a:rPr lang="en-US"/>
              <a:t>(</a:t>
            </a:r>
            <a:r>
              <a:rPr lang="en-US" err="1"/>
              <a:t>dataentrega</a:t>
            </a:r>
            <a:r>
              <a:rPr lang="en-US"/>
              <a:t>) AS </a:t>
            </a:r>
            <a:r>
              <a:rPr lang="en-US" err="1"/>
              <a:t>Dia</a:t>
            </a:r>
            <a:r>
              <a:rPr lang="en-US"/>
              <a:t>,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FF0000"/>
                </a:solidFill>
              </a:rPr>
              <a:t>MONTH</a:t>
            </a:r>
            <a:r>
              <a:rPr lang="en-US"/>
              <a:t>(</a:t>
            </a:r>
            <a:r>
              <a:rPr lang="en-US" err="1"/>
              <a:t>dataentrega</a:t>
            </a:r>
            <a:r>
              <a:rPr lang="en-US"/>
              <a:t>) AS </a:t>
            </a:r>
            <a:r>
              <a:rPr lang="en-US" err="1"/>
              <a:t>Mês</a:t>
            </a:r>
            <a:r>
              <a:rPr lang="en-US"/>
              <a:t>,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FF0000"/>
                </a:solidFill>
              </a:rPr>
              <a:t>YEAR</a:t>
            </a:r>
            <a:r>
              <a:rPr lang="en-US"/>
              <a:t>(</a:t>
            </a:r>
            <a:r>
              <a:rPr lang="en-US" err="1"/>
              <a:t>dataentrega</a:t>
            </a:r>
            <a:r>
              <a:rPr lang="en-US"/>
              <a:t>) AS </a:t>
            </a:r>
            <a:r>
              <a:rPr lang="en-US" err="1"/>
              <a:t>Ano</a:t>
            </a:r>
            <a:r>
              <a:rPr lang="en-US"/>
              <a:t> FROM </a:t>
            </a:r>
            <a:r>
              <a:rPr lang="en-US" err="1"/>
              <a:t>vendas</a:t>
            </a:r>
            <a:r>
              <a:rPr lang="en-US"/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AND TIME FUNCTIONS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err="1"/>
              <a:t>Retornando</a:t>
            </a:r>
            <a:r>
              <a:rPr lang="en-US"/>
              <a:t> a </a:t>
            </a:r>
            <a:r>
              <a:rPr lang="en-US" err="1"/>
              <a:t>idade</a:t>
            </a:r>
            <a:r>
              <a:rPr lang="en-US"/>
              <a:t> da </a:t>
            </a:r>
            <a:r>
              <a:rPr lang="en-US" err="1"/>
              <a:t>pessoa</a:t>
            </a:r>
            <a:r>
              <a:rPr lang="en-US"/>
              <a:t> com base </a:t>
            </a:r>
            <a:r>
              <a:rPr lang="en-US" err="1"/>
              <a:t>na</a:t>
            </a:r>
            <a:r>
              <a:rPr lang="en-US"/>
              <a:t> data de </a:t>
            </a:r>
            <a:r>
              <a:rPr lang="en-US" err="1"/>
              <a:t>nascimento</a:t>
            </a:r>
            <a:r>
              <a:rPr lang="en-US"/>
              <a:t> </a:t>
            </a:r>
            <a:r>
              <a:rPr lang="en-US" err="1"/>
              <a:t>cadastrada</a:t>
            </a:r>
            <a:r>
              <a:rPr lang="en-US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SELECT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rgbClr val="FF0000"/>
                </a:solidFill>
              </a:rPr>
              <a:t>TIMESTAMPDIFF(YEAR, idade, NOW()) </a:t>
            </a:r>
            <a:r>
              <a:rPr lang="pt-BR"/>
              <a:t>AS TEMPO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FROM </a:t>
            </a:r>
            <a:r>
              <a:rPr lang="pt-BR" err="1"/>
              <a:t>funcionarios</a:t>
            </a:r>
            <a:r>
              <a:rPr lang="pt-BR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622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SUBQUERY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* FROM </a:t>
            </a:r>
            <a:r>
              <a:rPr lang="en-US" err="1"/>
              <a:t>pessoas</a:t>
            </a:r>
            <a:r>
              <a:rPr lang="en-US"/>
              <a:t> WHERE </a:t>
            </a:r>
            <a:r>
              <a:rPr lang="en-US" err="1"/>
              <a:t>nome</a:t>
            </a:r>
            <a:r>
              <a:rPr lang="en-US"/>
              <a:t> LIKE ‘J%’;   -&gt; query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FF0000"/>
                </a:solidFill>
              </a:rPr>
              <a:t>DELETE FROM </a:t>
            </a:r>
            <a:r>
              <a:rPr lang="en-US" err="1">
                <a:solidFill>
                  <a:srgbClr val="FF0000"/>
                </a:solidFill>
              </a:rPr>
              <a:t>pessoas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WHERE </a:t>
            </a:r>
            <a:r>
              <a:rPr lang="en-US" err="1"/>
              <a:t>id_pessoa</a:t>
            </a:r>
            <a:r>
              <a:rPr lang="en-US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 (SELECT </a:t>
            </a:r>
            <a:r>
              <a:rPr lang="en-US" err="1"/>
              <a:t>id_pessoa</a:t>
            </a:r>
            <a:r>
              <a:rPr lang="en-US"/>
              <a:t> FROM </a:t>
            </a:r>
            <a:r>
              <a:rPr lang="en-US" err="1"/>
              <a:t>pessoas</a:t>
            </a:r>
            <a:r>
              <a:rPr lang="en-US"/>
              <a:t> WHERE </a:t>
            </a:r>
            <a:r>
              <a:rPr lang="en-US" err="1"/>
              <a:t>nome</a:t>
            </a:r>
            <a:r>
              <a:rPr lang="en-US"/>
              <a:t> LIKE ‘J%’);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FF0000"/>
                </a:solidFill>
              </a:rPr>
              <a:t>UPDATE </a:t>
            </a:r>
            <a:r>
              <a:rPr lang="en-US" err="1">
                <a:solidFill>
                  <a:srgbClr val="FF0000"/>
                </a:solidFill>
              </a:rPr>
              <a:t>pessoas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SET </a:t>
            </a:r>
            <a:r>
              <a:rPr lang="en-US" err="1"/>
              <a:t>cidade</a:t>
            </a:r>
            <a:r>
              <a:rPr lang="en-US"/>
              <a:t> = "Salvador"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WHERE </a:t>
            </a:r>
            <a:r>
              <a:rPr lang="en-US" err="1"/>
              <a:t>id_pessoa</a:t>
            </a:r>
            <a:r>
              <a:rPr lang="en-US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FF0000"/>
                </a:solidFill>
              </a:rPr>
              <a:t>IN (SELECT p </a:t>
            </a:r>
            <a:r>
              <a:rPr lang="en-US" err="1">
                <a:solidFill>
                  <a:srgbClr val="FF0000"/>
                </a:solidFill>
              </a:rPr>
              <a:t>id_pessoa</a:t>
            </a:r>
            <a:r>
              <a:rPr lang="en-US">
                <a:solidFill>
                  <a:srgbClr val="FF0000"/>
                </a:solidFill>
              </a:rPr>
              <a:t> FROM </a:t>
            </a:r>
            <a:r>
              <a:rPr lang="en-US" err="1">
                <a:solidFill>
                  <a:srgbClr val="FF0000"/>
                </a:solidFill>
              </a:rPr>
              <a:t>pessoas</a:t>
            </a:r>
            <a:r>
              <a:rPr lang="en-US">
                <a:solidFill>
                  <a:srgbClr val="FF0000"/>
                </a:solidFill>
              </a:rPr>
              <a:t> WHERE </a:t>
            </a:r>
            <a:r>
              <a:rPr lang="en-US" err="1">
                <a:solidFill>
                  <a:srgbClr val="FF0000"/>
                </a:solidFill>
              </a:rPr>
              <a:t>cidade</a:t>
            </a:r>
            <a:r>
              <a:rPr lang="en-US">
                <a:solidFill>
                  <a:srgbClr val="FF0000"/>
                </a:solidFill>
              </a:rPr>
              <a:t> = "</a:t>
            </a:r>
            <a:r>
              <a:rPr lang="en-US" err="1">
                <a:solidFill>
                  <a:srgbClr val="FF0000"/>
                </a:solidFill>
              </a:rPr>
              <a:t>Dourados</a:t>
            </a:r>
            <a:r>
              <a:rPr lang="en-US">
                <a:solidFill>
                  <a:srgbClr val="FF0000"/>
                </a:solidFill>
              </a:rPr>
              <a:t>" );</a:t>
            </a:r>
          </a:p>
        </p:txBody>
      </p:sp>
    </p:spTree>
    <p:extLst>
      <p:ext uri="{BB962C8B-B14F-4D97-AF65-F5344CB8AC3E}">
        <p14:creationId xmlns:p14="http://schemas.microsoft.com/office/powerpoint/2010/main" val="352447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 DATA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INSERT INTO </a:t>
            </a:r>
            <a:r>
              <a:rPr lang="en-US" err="1"/>
              <a:t>tabela</a:t>
            </a: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 coluna1, coluna2, NULL, coluna3 FROM </a:t>
            </a:r>
            <a:r>
              <a:rPr lang="en-US" err="1"/>
              <a:t>outra_tabela</a:t>
            </a: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INSERT INTO </a:t>
            </a:r>
            <a:r>
              <a:rPr lang="en-US" err="1"/>
              <a:t>funcionarios</a:t>
            </a: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SELECT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id,nome,NULL,’Valor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Padrao</a:t>
            </a:r>
            <a:r>
              <a:rPr lang="en-US">
                <a:solidFill>
                  <a:srgbClr val="FF0000"/>
                </a:solidFill>
              </a:rPr>
              <a:t>’,</a:t>
            </a:r>
            <a:r>
              <a:rPr lang="en-US" err="1">
                <a:solidFill>
                  <a:srgbClr val="FF0000"/>
                </a:solidFill>
              </a:rPr>
              <a:t>sexo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FROM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pessoa</a:t>
            </a:r>
            <a:r>
              <a:rPr lang="en-US">
                <a:solidFill>
                  <a:srgbClr val="FF0000"/>
                </a:solidFill>
              </a:rPr>
              <a:t>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err="1"/>
              <a:t>Dica</a:t>
            </a:r>
            <a:r>
              <a:rPr lang="en-US"/>
              <a:t>: compare a </a:t>
            </a:r>
            <a:r>
              <a:rPr lang="en-US" err="1"/>
              <a:t>estrutura</a:t>
            </a:r>
            <a:r>
              <a:rPr lang="en-US"/>
              <a:t> das </a:t>
            </a:r>
            <a:r>
              <a:rPr lang="en-US" err="1"/>
              <a:t>tabelas</a:t>
            </a:r>
            <a:r>
              <a:rPr lang="en-US"/>
              <a:t>, </a:t>
            </a:r>
            <a:r>
              <a:rPr lang="en-US" err="1"/>
              <a:t>sequência</a:t>
            </a:r>
            <a:r>
              <a:rPr lang="en-US"/>
              <a:t> das </a:t>
            </a:r>
            <a:r>
              <a:rPr lang="en-US" err="1"/>
              <a:t>colunas</a:t>
            </a:r>
            <a:r>
              <a:rPr lang="en-US"/>
              <a:t> e </a:t>
            </a:r>
            <a:r>
              <a:rPr lang="en-US" err="1"/>
              <a:t>possíveis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 </a:t>
            </a:r>
            <a:r>
              <a:rPr lang="en-US" err="1"/>
              <a:t>nulos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padrões</a:t>
            </a:r>
            <a:r>
              <a:rPr lang="en-US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0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operador UNION é usado para combinar o conjunto de resultados de duas ou mais instruções SELECT.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pt-BR"/>
          </a:p>
          <a:p>
            <a:pPr marL="285750" indent="-285750" algn="just">
              <a:spcAft>
                <a:spcPts val="1200"/>
              </a:spcAft>
            </a:pPr>
            <a:r>
              <a:rPr lang="pt-BR"/>
              <a:t>Cada instrução SELECT em UNION deve ter o mesmo número de colunas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/>
              <a:t>As colunas também devem ter tipos de dados semelhantes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/>
              <a:t>As colunas em cada instrução SELECT também devem estar na mesma ordem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6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UNION</a:t>
            </a:r>
            <a:endParaRPr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SELECT </a:t>
            </a:r>
            <a:r>
              <a:rPr lang="pt-BR" err="1"/>
              <a:t>a.nomealuno</a:t>
            </a:r>
            <a:r>
              <a:rPr lang="pt-BR"/>
              <a:t> AS </a:t>
            </a:r>
            <a:r>
              <a:rPr lang="pt-BR" err="1">
                <a:solidFill>
                  <a:srgbClr val="FF0000"/>
                </a:solidFill>
              </a:rPr>
              <a:t>descricao</a:t>
            </a:r>
            <a:r>
              <a:rPr lang="pt-BR"/>
              <a:t>, 'ALUNO' AS TIPO -&gt;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FROM aluno AS a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0000"/>
                </a:solidFill>
              </a:rPr>
              <a:t>UNION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SELECT </a:t>
            </a:r>
            <a:r>
              <a:rPr lang="pt-BR" err="1"/>
              <a:t>c.nomecurso</a:t>
            </a:r>
            <a:r>
              <a:rPr lang="pt-BR"/>
              <a:t> AS </a:t>
            </a:r>
            <a:r>
              <a:rPr lang="pt-BR" err="1">
                <a:solidFill>
                  <a:srgbClr val="FF0000"/>
                </a:solidFill>
              </a:rPr>
              <a:t>descricao</a:t>
            </a:r>
            <a:r>
              <a:rPr lang="pt-BR"/>
              <a:t>, 'CURSO' AS TIPO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FROM curso AS c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ORDER BY </a:t>
            </a:r>
            <a:r>
              <a:rPr lang="pt-BR" err="1"/>
              <a:t>descricao</a:t>
            </a:r>
            <a:r>
              <a:rPr lang="pt-BR"/>
              <a:t>;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96376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601C06B1EFB408C0BAEAE9A0A4A42" ma:contentTypeVersion="10" ma:contentTypeDescription="Create a new document." ma:contentTypeScope="" ma:versionID="38a2c8d7f845583da3887f8191a0c076">
  <xsd:schema xmlns:xsd="http://www.w3.org/2001/XMLSchema" xmlns:xs="http://www.w3.org/2001/XMLSchema" xmlns:p="http://schemas.microsoft.com/office/2006/metadata/properties" xmlns:ns2="ab182417-812f-4699-b874-e8fbb368b370" xmlns:ns3="1e57d431-15d3-41eb-aae4-61b60859a017" targetNamespace="http://schemas.microsoft.com/office/2006/metadata/properties" ma:root="true" ma:fieldsID="bc2fee7c42114d27ffc46d2ea3e3d163" ns2:_="" ns3:_="">
    <xsd:import namespace="ab182417-812f-4699-b874-e8fbb368b370"/>
    <xsd:import namespace="1e57d431-15d3-41eb-aae4-61b60859a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82417-812f-4699-b874-e8fbb368b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59a213-3ed0-46ab-9563-01ee8d1fa8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57d431-15d3-41eb-aae4-61b60859a01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d4323a0-0c1a-4f46-acb9-6ee1ec48ba51}" ma:internalName="TaxCatchAll" ma:showField="CatchAllData" ma:web="1e57d431-15d3-41eb-aae4-61b60859a0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57d431-15d3-41eb-aae4-61b60859a017" xsi:nil="true"/>
    <lcf76f155ced4ddcb4097134ff3c332f xmlns="ab182417-812f-4699-b874-e8fbb368b37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811CB-E0D4-468D-8842-CDEF6CE48D51}">
  <ds:schemaRefs>
    <ds:schemaRef ds:uri="1e57d431-15d3-41eb-aae4-61b60859a017"/>
    <ds:schemaRef ds:uri="ab182417-812f-4699-b874-e8fbb368b3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571D9C-3253-4D0D-AA23-546767A2CE1B}">
  <ds:schemaRefs>
    <ds:schemaRef ds:uri="1e57d431-15d3-41eb-aae4-61b60859a017"/>
    <ds:schemaRef ds:uri="ab182417-812f-4699-b874-e8fbb368b37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258269-ADC9-41F9-99D1-ED8F131A93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Beach Day</vt:lpstr>
      <vt:lpstr>LINGUAGEM SQL</vt:lpstr>
      <vt:lpstr>DATE AND TIME FUNCTIONS</vt:lpstr>
      <vt:lpstr>DATE AND TIME FUNCTIONS</vt:lpstr>
      <vt:lpstr>DATE AND TIME FUNCTIONS</vt:lpstr>
      <vt:lpstr>DATE AND TIME FUNCTIONS</vt:lpstr>
      <vt:lpstr>SUBQUERY</vt:lpstr>
      <vt:lpstr>EXPORT DATA</vt:lpstr>
      <vt:lpstr>UNION</vt:lpstr>
      <vt:lpstr>UNION</vt:lpstr>
      <vt:lpstr>INDEX</vt:lpstr>
      <vt:lpstr>INDEX</vt:lpstr>
      <vt:lpstr>JOIN </vt:lpstr>
      <vt:lpstr>JOIN </vt:lpstr>
      <vt:lpstr>INNER JOIN</vt:lpstr>
      <vt:lpstr>LEFT JOIN</vt:lpstr>
      <vt:lpstr>RIGHT JOIN</vt:lpstr>
      <vt:lpstr>FULL JOIN</vt:lpstr>
      <vt:lpstr>FULL JOIN - MYSQL</vt:lpstr>
      <vt:lpstr>SELF JOIN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Thiago</dc:creator>
  <cp:revision>2</cp:revision>
  <dcterms:modified xsi:type="dcterms:W3CDTF">2023-06-22T18:15:08Z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0x0101009E3601C06B1EFB408C0BAEAE9A0A4A42</vt:lpwstr>
  </property>
  <property fmtid="{D5CDD505-2E9C-101B-9397-08002B2CF9AE}" pid="3" name="MediaServiceImageTags">
    <vt:lpwstr/>
  </property>
</Properties>
</file>