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3" r:id="rId3"/>
    <p:sldId id="267" r:id="rId4"/>
    <p:sldId id="266" r:id="rId5"/>
    <p:sldId id="286" r:id="rId6"/>
    <p:sldId id="265" r:id="rId7"/>
    <p:sldId id="268" r:id="rId8"/>
    <p:sldId id="270" r:id="rId9"/>
    <p:sldId id="264" r:id="rId10"/>
    <p:sldId id="273" r:id="rId11"/>
    <p:sldId id="274" r:id="rId12"/>
    <p:sldId id="275" r:id="rId13"/>
    <p:sldId id="276" r:id="rId14"/>
    <p:sldId id="278" r:id="rId15"/>
    <p:sldId id="279" r:id="rId16"/>
    <p:sldId id="281" r:id="rId17"/>
    <p:sldId id="282" r:id="rId18"/>
    <p:sldId id="280" r:id="rId19"/>
    <p:sldId id="283" r:id="rId20"/>
    <p:sldId id="284" r:id="rId21"/>
    <p:sldId id="285" r:id="rId22"/>
  </p:sldIdLst>
  <p:sldSz cx="9144000" cy="5143500" type="screen16x9"/>
  <p:notesSz cx="6858000" cy="9144000"/>
  <p:embeddedFontLst>
    <p:embeddedFont>
      <p:font typeface="Amatic SC" panose="020B0604020202020204" charset="-79"/>
      <p:regular r:id="rId24"/>
      <p:bold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7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57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2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0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802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93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64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8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72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7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88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4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5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74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3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41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LINGUAGEM SQL</a:t>
            </a:r>
            <a:endParaRPr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lnSpc>
                <a:spcPct val="120000"/>
              </a:lnSpc>
              <a:buSzPts val="8000"/>
            </a:pPr>
            <a:r>
              <a:rPr lang="pt-BR" sz="1800" b="0" dirty="0">
                <a:solidFill>
                  <a:schemeClr val="dk2"/>
                </a:solidFill>
                <a:sym typeface="Amatic SC"/>
              </a:rPr>
              <a:t>Prof. Thiago Almeida</a:t>
            </a:r>
            <a:endParaRPr sz="1800" b="0" dirty="0">
              <a:solidFill>
                <a:schemeClr val="dk2"/>
              </a:solidFill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/>
              <a:t>Automatiza inserção de dados que exigem cálculos;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/>
              <a:t>Verifica a integridade dos dados;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/>
              <a:t>Registra os logs e atividades em determinada tabela;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/>
              <a:t>Arquivamento de registros excluídos;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35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CREATE TRIGGER </a:t>
            </a:r>
            <a:r>
              <a:rPr lang="pt-BR" dirty="0" err="1"/>
              <a:t>nome_trigger</a:t>
            </a: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ON tabela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FOR EACH ROW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800" dirty="0"/>
              <a:t>/*COMANDOS*/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800" dirty="0"/>
              <a:t>-- TIMING = BEFORE | AFTER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/>
              <a:t>-- OPERATION = INSERT | UPDATE | DELETE</a:t>
            </a:r>
            <a:endParaRPr lang="pt-BR" sz="18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21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CREATE TRIGGER </a:t>
            </a:r>
            <a:r>
              <a:rPr lang="pt-BR" dirty="0" err="1"/>
              <a:t>tr_comissao_func</a:t>
            </a:r>
            <a:r>
              <a:rPr lang="pt-BR" dirty="0"/>
              <a:t> BEFORE INSERT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ON </a:t>
            </a:r>
            <a:r>
              <a:rPr lang="pt-BR" dirty="0" err="1"/>
              <a:t>funcionario</a:t>
            </a: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FOR EACH ROW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/>
              <a:t>SET </a:t>
            </a:r>
            <a:r>
              <a:rPr lang="pt-BR" dirty="0" err="1"/>
              <a:t>NEW.comissao</a:t>
            </a:r>
            <a:r>
              <a:rPr lang="pt-BR" dirty="0"/>
              <a:t> = (</a:t>
            </a:r>
            <a:r>
              <a:rPr lang="pt-BR" dirty="0" err="1"/>
              <a:t>new.salario</a:t>
            </a:r>
            <a:r>
              <a:rPr lang="pt-BR" dirty="0"/>
              <a:t> * 1.1);</a:t>
            </a:r>
            <a:endParaRPr lang="pt-BR" sz="1800" dirty="0"/>
          </a:p>
          <a:p>
            <a:pPr marL="0" indent="0" algn="just">
              <a:spcAft>
                <a:spcPts val="1200"/>
              </a:spcAft>
              <a:buNone/>
            </a:pPr>
            <a:endParaRPr lang="pt-BR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800" dirty="0"/>
              <a:t>-- TIMING = BEFORE | AFTER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/>
              <a:t>-- OPERATION = INSERT | UPDATE | DELETE</a:t>
            </a:r>
            <a:endParaRPr lang="pt-BR" sz="18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34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GRANT AND REVOKE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Você pode CONCEDER privilégios e REVOGAR em vários objetos de banco de dados no MySQL. Você pode então ver os privilégios atribuídos a um usuário usando o comando SHOW GRANTS. Veremos como conceder e revogar privilégios em tabelas, funções e procedimentos no MySQL.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Você pode conceder aos usuários vários privilégios para as tabelas. Essas permissões podem ser qualquer combinação de SELECT, INSERT, UPDATE, DELETE, INDEX, CREATE, ALTER, DROP, GRANT OPTION ou ALL.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A sintaxe para conceder privilégios em uma tabela no MySQL é: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GRANT privileges ON object TO user;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1882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GRANT AND REVOKE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2EEF0-40BE-4211-92EA-E6E3297B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43" y="1113786"/>
            <a:ext cx="7238114" cy="37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GRANT AND REVOKE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SELECT USER FROM MYSQL.USER;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SHOW GRANTS;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CREATE USER </a:t>
            </a:r>
            <a:r>
              <a:rPr lang="pt-BR" sz="1400" dirty="0" err="1"/>
              <a:t>joao</a:t>
            </a:r>
            <a:endParaRPr lang="pt-BR" sz="1400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SHOW GRANTS FOR </a:t>
            </a:r>
            <a:r>
              <a:rPr lang="pt-BR" sz="1400" dirty="0" err="1"/>
              <a:t>joao@localhost</a:t>
            </a:r>
            <a:r>
              <a:rPr lang="pt-BR" sz="1400" dirty="0"/>
              <a:t>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GRANT USAGE ON *.* TO </a:t>
            </a:r>
            <a:r>
              <a:rPr lang="en-US" sz="1400" dirty="0" err="1"/>
              <a:t>adm@localhost</a:t>
            </a:r>
            <a:r>
              <a:rPr lang="en-US" sz="1400" dirty="0"/>
              <a:t> IDENTIFIED BY '1234’;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SHOW GRANTS FOR </a:t>
            </a:r>
            <a:r>
              <a:rPr lang="en-US" sz="1400" dirty="0" err="1"/>
              <a:t>adm@localhost</a:t>
            </a:r>
            <a:r>
              <a:rPr lang="en-US" sz="1400" dirty="0"/>
              <a:t>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--</a:t>
            </a:r>
            <a:r>
              <a:rPr lang="en-US" sz="1400" dirty="0" err="1"/>
              <a:t>criando</a:t>
            </a:r>
            <a:r>
              <a:rPr lang="en-US" sz="1400" dirty="0"/>
              <a:t> </a:t>
            </a:r>
            <a:r>
              <a:rPr lang="en-US" sz="1400" dirty="0" err="1"/>
              <a:t>acesso</a:t>
            </a:r>
            <a:r>
              <a:rPr lang="en-US" sz="1400" dirty="0"/>
              <a:t> para </a:t>
            </a:r>
            <a:r>
              <a:rPr lang="en-US" sz="1400" dirty="0" err="1"/>
              <a:t>usuario</a:t>
            </a:r>
            <a:r>
              <a:rPr lang="en-US" sz="1400" dirty="0"/>
              <a:t> de fora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GRANT ALL ON *.* TO </a:t>
            </a:r>
            <a:r>
              <a:rPr lang="en-US" sz="1400" dirty="0" err="1"/>
              <a:t>usuario</a:t>
            </a:r>
            <a:r>
              <a:rPr lang="en-US" sz="1400" dirty="0"/>
              <a:t> IDENTIFIED BY '4321' WITH GRANT OPTION;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SHOW GRANTS FOR </a:t>
            </a:r>
            <a:r>
              <a:rPr lang="pt-BR" sz="1400" dirty="0" err="1"/>
              <a:t>usuario</a:t>
            </a:r>
            <a:r>
              <a:rPr lang="pt-BR" sz="1400" dirty="0"/>
              <a:t>;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83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GRANT AND REVOKE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 err="1"/>
              <a:t>LEVELs</a:t>
            </a:r>
            <a:r>
              <a:rPr lang="pt-BR" sz="1400" dirty="0"/>
              <a:t>: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 - GLOBAL: O usuário tem acesso a todas as tabelas de todos os bancos de dados;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 - DATABASE: Esse privilégio atribui ao usuário acesso a todas as tabelas de um banco específico;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 - TABLE: Neste privilegio o usuário tem acesso a todas as colunas de uma tabela específica;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 - COLUMN: O usuário possui acesso apenas a colunas específicas de uma determinada tabela;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8607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GRANT AND REVOKE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--atribuindo privilégio somente para um banco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GRANT SELECT, INSERT, UPDATE, DELETE ON bdloja.* TO </a:t>
            </a:r>
            <a:r>
              <a:rPr lang="pt-BR" sz="1400" dirty="0" err="1"/>
              <a:t>joao@localhost</a:t>
            </a:r>
            <a:r>
              <a:rPr lang="pt-BR" sz="1400" dirty="0"/>
              <a:t>;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--removendo privilégios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REVOKE SELECT ON </a:t>
            </a:r>
            <a:r>
              <a:rPr lang="en-US" sz="1400" dirty="0" err="1"/>
              <a:t>tabela</a:t>
            </a:r>
            <a:r>
              <a:rPr lang="en-US" sz="1400" dirty="0"/>
              <a:t>/view FROM '*'@'localhost';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REVOKE DELETE, UPDATE ON </a:t>
            </a:r>
            <a:r>
              <a:rPr lang="pt-BR" sz="1400" dirty="0"/>
              <a:t>bdloja.* </a:t>
            </a:r>
            <a:r>
              <a:rPr lang="en-US" sz="1400" dirty="0"/>
              <a:t>FROM ‘</a:t>
            </a:r>
            <a:r>
              <a:rPr lang="en-US" sz="1400" dirty="0" err="1"/>
              <a:t>joao</a:t>
            </a:r>
            <a:r>
              <a:rPr lang="en-US" sz="1400" dirty="0"/>
              <a:t>'@'localhost';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REVOKE ALL ON </a:t>
            </a:r>
            <a:r>
              <a:rPr lang="pt-BR" sz="1400" dirty="0"/>
              <a:t>bdloja.*</a:t>
            </a:r>
            <a:r>
              <a:rPr lang="en-US" sz="1400" dirty="0"/>
              <a:t> FROM '</a:t>
            </a:r>
            <a:r>
              <a:rPr lang="en-US" sz="1400" dirty="0" err="1"/>
              <a:t>adm</a:t>
            </a:r>
            <a:r>
              <a:rPr lang="en-US" sz="1400" dirty="0"/>
              <a:t>'@'localhost';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REVOKE EXECUTE ON { FUNCTION | PROCEDURE } </a:t>
            </a:r>
            <a:r>
              <a:rPr lang="en-US" sz="1400" dirty="0" err="1"/>
              <a:t>sp_pessoa_save</a:t>
            </a:r>
            <a:r>
              <a:rPr lang="en-US" sz="1400" dirty="0"/>
              <a:t> FROM </a:t>
            </a:r>
            <a:r>
              <a:rPr lang="en-US" sz="1400" dirty="0" err="1"/>
              <a:t>joao</a:t>
            </a:r>
            <a:r>
              <a:rPr lang="en-US" sz="1400" dirty="0"/>
              <a:t>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1163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AND RESTORE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5EBB68-55B4-4D42-8E98-BC3BFCAC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56" y="950318"/>
            <a:ext cx="6181934" cy="4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4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AND RESTORE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CB76C-EA32-49B3-9284-8B0D8604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1015878"/>
            <a:ext cx="6399964" cy="39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é um objeto que pertence a um banco de dados, definida e baseada em declarações </a:t>
            </a:r>
            <a:r>
              <a:rPr lang="pt-BR" dirty="0" err="1"/>
              <a:t>SELECT´s</a:t>
            </a:r>
            <a:r>
              <a:rPr lang="pt-BR" dirty="0"/>
              <a:t>, retornando uma determinada visualização de dados de uma ou mais tabelas.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Esses objetos são chamados por vezes de “virtual </a:t>
            </a:r>
            <a:r>
              <a:rPr lang="pt-BR" dirty="0" err="1"/>
              <a:t>tables</a:t>
            </a:r>
            <a:r>
              <a:rPr lang="pt-BR" dirty="0"/>
              <a:t>“, formada a partir de outras tabelas que por sua vez são chamadas de “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” ou ainda outras </a:t>
            </a:r>
            <a:r>
              <a:rPr lang="pt-BR" dirty="0" err="1"/>
              <a:t>Views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7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AND RESTORE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3AFF86-DF67-48F9-9138-FBCADFC1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71" y="1093850"/>
            <a:ext cx="6466857" cy="39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AND RESTORE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963E89-7069-4836-99DD-3EF4A5B7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46" y="1015878"/>
            <a:ext cx="6605358" cy="40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Aplicações das </a:t>
            </a:r>
            <a:r>
              <a:rPr lang="pt-BR" dirty="0" err="1"/>
              <a:t>Views</a:t>
            </a:r>
            <a:r>
              <a:rPr lang="pt-BR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- Para simplificar o acesso a dados que estão armazenados em múltiplas tabelas relacionadas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- Implementar segurança nos dados de uma tabela, por exemplo criando uma visão que limite os dados que podem ser acessados, por meio de uma cláusula WHERE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- Prover isolamento de uma aplicação da estrutura específica de tabelas do banco acessado.</a:t>
            </a:r>
          </a:p>
        </p:txBody>
      </p:sp>
    </p:spTree>
    <p:extLst>
      <p:ext uri="{BB962C8B-B14F-4D97-AF65-F5344CB8AC3E}">
        <p14:creationId xmlns:p14="http://schemas.microsoft.com/office/powerpoint/2010/main" val="114616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CREATE VIEW </a:t>
            </a:r>
            <a:r>
              <a:rPr lang="pt-BR" dirty="0" err="1"/>
              <a:t>vw_nome_da_view</a:t>
            </a:r>
            <a:r>
              <a:rPr lang="pt-BR" dirty="0"/>
              <a:t> AS SELECT * FROM </a:t>
            </a:r>
            <a:r>
              <a:rPr lang="pt-BR" dirty="0" err="1"/>
              <a:t>nome_tabela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Show </a:t>
            </a:r>
            <a:r>
              <a:rPr lang="pt-BR" dirty="0" err="1"/>
              <a:t>Tables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ALTER VIEW </a:t>
            </a:r>
            <a:r>
              <a:rPr lang="pt-BR" dirty="0" err="1"/>
              <a:t>vw_nome_da_view</a:t>
            </a:r>
            <a:r>
              <a:rPr lang="pt-BR" dirty="0"/>
              <a:t> AS SELECT * FROM </a:t>
            </a:r>
            <a:r>
              <a:rPr lang="pt-BR" dirty="0" err="1"/>
              <a:t>nome_outra_tabela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DROP VIEW vw_nome_da_view;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95868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pt-BR" sz="1100" b="1" dirty="0"/>
              <a:t>CREATE VIEW </a:t>
            </a:r>
            <a:r>
              <a:rPr lang="pt-BR" sz="1100" dirty="0" err="1"/>
              <a:t>vw_cli_prod_qtd</a:t>
            </a:r>
            <a:r>
              <a:rPr lang="pt-BR" sz="1100" dirty="0"/>
              <a:t> </a:t>
            </a:r>
            <a:r>
              <a:rPr lang="pt-BR" sz="1100" b="1" dirty="0"/>
              <a:t>AS</a:t>
            </a:r>
            <a:r>
              <a:rPr lang="pt-BR" sz="1100" dirty="0"/>
              <a:t>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b="1" dirty="0"/>
              <a:t>SELECT</a:t>
            </a:r>
            <a:r>
              <a:rPr lang="pt-BR" sz="1100" dirty="0"/>
              <a:t> </a:t>
            </a:r>
            <a:r>
              <a:rPr lang="pt-BR" sz="1100" dirty="0" err="1"/>
              <a:t>p.nome</a:t>
            </a:r>
            <a:r>
              <a:rPr lang="pt-BR" sz="1100" dirty="0"/>
              <a:t> as </a:t>
            </a:r>
            <a:r>
              <a:rPr lang="pt-BR" sz="1100" dirty="0" err="1"/>
              <a:t>nomeProd</a:t>
            </a:r>
            <a:r>
              <a:rPr lang="pt-BR" sz="1100" dirty="0"/>
              <a:t>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p.codigo</a:t>
            </a:r>
            <a:r>
              <a:rPr lang="pt-BR" sz="1100" dirty="0"/>
              <a:t>,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c.nome</a:t>
            </a:r>
            <a:r>
              <a:rPr lang="pt-BR" sz="1100" dirty="0"/>
              <a:t> as </a:t>
            </a:r>
            <a:r>
              <a:rPr lang="pt-BR" sz="1100" dirty="0" err="1"/>
              <a:t>cli</a:t>
            </a:r>
            <a:r>
              <a:rPr lang="pt-BR" sz="1100" dirty="0"/>
              <a:t>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c.codigo</a:t>
            </a:r>
            <a:r>
              <a:rPr lang="pt-BR" sz="1100" dirty="0"/>
              <a:t> as </a:t>
            </a:r>
            <a:r>
              <a:rPr lang="pt-BR" sz="1100" dirty="0" err="1"/>
              <a:t>codcli</a:t>
            </a:r>
            <a:r>
              <a:rPr lang="pt-BR" sz="1100" dirty="0"/>
              <a:t>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sum(</a:t>
            </a:r>
            <a:r>
              <a:rPr lang="pt-BR" sz="1100" dirty="0" err="1"/>
              <a:t>inf.qtd_vedida</a:t>
            </a:r>
            <a:r>
              <a:rPr lang="pt-BR" sz="1100" dirty="0"/>
              <a:t>) as </a:t>
            </a:r>
            <a:r>
              <a:rPr lang="pt-BR" sz="1100" dirty="0" err="1"/>
              <a:t>qtdComprProd</a:t>
            </a:r>
            <a:endParaRPr lang="pt-BR" sz="1100" dirty="0"/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b="1" dirty="0"/>
              <a:t>FROM</a:t>
            </a:r>
            <a:r>
              <a:rPr lang="pt-BR" sz="1100" dirty="0"/>
              <a:t> cliente c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inner</a:t>
            </a:r>
            <a:r>
              <a:rPr lang="pt-BR" sz="1100" dirty="0"/>
              <a:t> </a:t>
            </a:r>
            <a:r>
              <a:rPr lang="pt-BR" sz="1100" dirty="0" err="1"/>
              <a:t>join</a:t>
            </a:r>
            <a:r>
              <a:rPr lang="pt-BR" sz="1100" dirty="0"/>
              <a:t> </a:t>
            </a:r>
            <a:r>
              <a:rPr lang="pt-BR" sz="1100" dirty="0" err="1"/>
              <a:t>nota_fiscal</a:t>
            </a:r>
            <a:r>
              <a:rPr lang="pt-BR" sz="1100" dirty="0"/>
              <a:t> </a:t>
            </a:r>
            <a:r>
              <a:rPr lang="pt-BR" sz="1100" dirty="0" err="1"/>
              <a:t>nf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c.codigo</a:t>
            </a:r>
            <a:r>
              <a:rPr lang="pt-BR" sz="1100" dirty="0"/>
              <a:t> = </a:t>
            </a:r>
            <a:r>
              <a:rPr lang="pt-BR" sz="1100" dirty="0" err="1"/>
              <a:t>nf.cod_cliente</a:t>
            </a:r>
            <a:endParaRPr lang="pt-BR" sz="1100" dirty="0"/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inner</a:t>
            </a:r>
            <a:r>
              <a:rPr lang="pt-BR" sz="1100" dirty="0"/>
              <a:t> </a:t>
            </a:r>
            <a:r>
              <a:rPr lang="pt-BR" sz="1100" dirty="0" err="1"/>
              <a:t>join</a:t>
            </a:r>
            <a:r>
              <a:rPr lang="pt-BR" sz="1100" dirty="0"/>
              <a:t> </a:t>
            </a:r>
            <a:r>
              <a:rPr lang="pt-BR" sz="1100" dirty="0" err="1"/>
              <a:t>item_nota_fiscal</a:t>
            </a:r>
            <a:r>
              <a:rPr lang="pt-BR" sz="1100" dirty="0"/>
              <a:t> </a:t>
            </a:r>
            <a:r>
              <a:rPr lang="pt-BR" sz="1100" dirty="0" err="1"/>
              <a:t>inf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inf.numero_nf</a:t>
            </a:r>
            <a:r>
              <a:rPr lang="pt-BR" sz="1100" dirty="0"/>
              <a:t> = </a:t>
            </a:r>
            <a:r>
              <a:rPr lang="pt-BR" sz="1100" dirty="0" err="1"/>
              <a:t>nf.numero_nf</a:t>
            </a:r>
            <a:endParaRPr lang="pt-BR" sz="1100" dirty="0"/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dirty="0"/>
              <a:t>       </a:t>
            </a:r>
            <a:r>
              <a:rPr lang="pt-BR" sz="1100" dirty="0" err="1"/>
              <a:t>inner</a:t>
            </a:r>
            <a:r>
              <a:rPr lang="pt-BR" sz="1100" dirty="0"/>
              <a:t> </a:t>
            </a:r>
            <a:r>
              <a:rPr lang="pt-BR" sz="1100" dirty="0" err="1"/>
              <a:t>join</a:t>
            </a:r>
            <a:r>
              <a:rPr lang="pt-BR" sz="1100" dirty="0"/>
              <a:t> produto p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p.codigo</a:t>
            </a:r>
            <a:r>
              <a:rPr lang="pt-BR" sz="1100" dirty="0"/>
              <a:t> = </a:t>
            </a:r>
            <a:r>
              <a:rPr lang="pt-BR" sz="1100" dirty="0" err="1"/>
              <a:t>inf.cod_produto</a:t>
            </a:r>
            <a:endParaRPr lang="pt-BR" sz="1100" dirty="0"/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b="1" dirty="0"/>
              <a:t>GROUP BY </a:t>
            </a:r>
            <a:r>
              <a:rPr lang="pt-BR" sz="1100" dirty="0" err="1"/>
              <a:t>p.nome</a:t>
            </a:r>
            <a:r>
              <a:rPr lang="pt-BR" sz="1100" dirty="0"/>
              <a:t>, </a:t>
            </a:r>
            <a:r>
              <a:rPr lang="pt-BR" sz="1100" dirty="0" err="1"/>
              <a:t>p.codigo</a:t>
            </a:r>
            <a:r>
              <a:rPr lang="pt-BR" sz="1100" dirty="0"/>
              <a:t>, </a:t>
            </a:r>
            <a:r>
              <a:rPr lang="pt-BR" sz="1100" dirty="0" err="1"/>
              <a:t>c.nome</a:t>
            </a:r>
            <a:r>
              <a:rPr lang="pt-BR" sz="1100" dirty="0"/>
              <a:t>, </a:t>
            </a:r>
            <a:r>
              <a:rPr lang="pt-BR" sz="1100" dirty="0" err="1"/>
              <a:t>c.codigo</a:t>
            </a:r>
            <a:endParaRPr lang="pt-BR" sz="1100" dirty="0"/>
          </a:p>
          <a:p>
            <a:pPr marL="0" lvl="0" indent="0">
              <a:spcAft>
                <a:spcPts val="1200"/>
              </a:spcAft>
              <a:buNone/>
            </a:pPr>
            <a:r>
              <a:rPr lang="pt-BR" sz="1100" b="1" dirty="0"/>
              <a:t>ORDER BY </a:t>
            </a:r>
            <a:r>
              <a:rPr lang="pt-BR" sz="1100" dirty="0" err="1"/>
              <a:t>c.nome</a:t>
            </a:r>
            <a:r>
              <a:rPr lang="pt-BR" sz="1100" dirty="0"/>
              <a:t>, </a:t>
            </a:r>
            <a:r>
              <a:rPr lang="pt-BR" sz="1100" dirty="0" err="1"/>
              <a:t>qtdComprProd</a:t>
            </a:r>
            <a:r>
              <a:rPr lang="pt-BR" sz="1100" dirty="0"/>
              <a:t> </a:t>
            </a:r>
            <a:r>
              <a:rPr lang="pt-BR" sz="1100" dirty="0" err="1"/>
              <a:t>desc</a:t>
            </a:r>
            <a:r>
              <a:rPr lang="pt-BR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919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Um procedimento armazenado (</a:t>
            </a:r>
            <a:r>
              <a:rPr lang="pt-BR" dirty="0" err="1"/>
              <a:t>Stored</a:t>
            </a:r>
            <a:r>
              <a:rPr lang="pt-BR" dirty="0"/>
              <a:t> Procedures) ou somente PROCEDURE é um código SQL que você pode armazenar, para que o código possa ser reutilizado posteriormente.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Portanto, se você tiver uma consulta SQL que escreve repetidamente, salve-a como um procedimento armazenado e, em seguida, chame-a para executá-la.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Você também pode passar parâmetros para um procedimento armazenado, para que o procedimento armazenado possa agir com base no(s) valor(es) passado(s) como parâmetro(s).</a:t>
            </a:r>
          </a:p>
        </p:txBody>
      </p:sp>
    </p:spTree>
    <p:extLst>
      <p:ext uri="{BB962C8B-B14F-4D97-AF65-F5344CB8AC3E}">
        <p14:creationId xmlns:p14="http://schemas.microsoft.com/office/powerpoint/2010/main" val="32602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DELIMITER $$   ---inicia o delimitador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CREATE PROCEDURE </a:t>
            </a:r>
            <a:r>
              <a:rPr lang="pt-BR" dirty="0" err="1"/>
              <a:t>sp_nome_da_procedure</a:t>
            </a:r>
            <a:r>
              <a:rPr lang="pt-BR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	</a:t>
            </a:r>
            <a:r>
              <a:rPr lang="pt-BR" dirty="0" err="1"/>
              <a:t>parametro</a:t>
            </a:r>
            <a:r>
              <a:rPr lang="pt-BR" dirty="0"/>
              <a:t>  </a:t>
            </a:r>
            <a:r>
              <a:rPr lang="pt-BR" dirty="0" err="1"/>
              <a:t>tipo_de_dados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BEGIN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	</a:t>
            </a:r>
            <a:r>
              <a:rPr lang="pt-BR" sz="1800" dirty="0"/>
              <a:t>/*COMANDOS*/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END  $$</a:t>
            </a:r>
          </a:p>
          <a:p>
            <a:pPr marL="0" indent="0">
              <a:spcAft>
                <a:spcPts val="1200"/>
              </a:spcAft>
              <a:buNone/>
            </a:pPr>
            <a:endParaRPr lang="pt-BR" dirty="0"/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DELIMITER ;  ---volta para o padrão de ; no final do código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0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DELIMITER $$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CREATE PROCEDURE </a:t>
            </a:r>
            <a:r>
              <a:rPr lang="pt-BR" dirty="0" err="1"/>
              <a:t>sp_pessoa_save</a:t>
            </a:r>
            <a:r>
              <a:rPr lang="pt-BR" dirty="0"/>
              <a:t>(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 err="1"/>
              <a:t>pnome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(100),</a:t>
            </a:r>
            <a:r>
              <a:rPr lang="pt-BR" dirty="0" err="1"/>
              <a:t>pcpf</a:t>
            </a:r>
            <a:r>
              <a:rPr lang="pt-BR" dirty="0"/>
              <a:t> char(11),</a:t>
            </a:r>
            <a:r>
              <a:rPr lang="pt-BR" dirty="0" err="1"/>
              <a:t>pcad</a:t>
            </a:r>
            <a:r>
              <a:rPr lang="pt-BR" dirty="0"/>
              <a:t> </a:t>
            </a:r>
            <a:r>
              <a:rPr lang="pt-BR" dirty="0" err="1"/>
              <a:t>datetime</a:t>
            </a:r>
            <a:r>
              <a:rPr lang="pt-BR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BEGIN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	INSERT INTO pessoa VALUES (</a:t>
            </a:r>
            <a:r>
              <a:rPr lang="pt-BR" dirty="0" err="1"/>
              <a:t>null,pnome,pcpf,pcad</a:t>
            </a:r>
            <a:r>
              <a:rPr lang="pt-BR" dirty="0"/>
              <a:t>);  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	SELECT * FROM pessoa WHERE </a:t>
            </a:r>
            <a:r>
              <a:rPr lang="pt-BR" dirty="0" err="1"/>
              <a:t>idpessoa</a:t>
            </a:r>
            <a:r>
              <a:rPr lang="pt-BR" dirty="0"/>
              <a:t> = LAST_INSET_ID();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/>
              <a:t>END $$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call </a:t>
            </a:r>
            <a:r>
              <a:rPr lang="en-US" dirty="0" err="1"/>
              <a:t>sp_pessoa_save</a:t>
            </a:r>
            <a:r>
              <a:rPr lang="en-US" dirty="0"/>
              <a:t>(‘Juarez Mariano’,’04404504647',current_date());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97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O termo trigger (gatilho em inglês) define uma estrutura do banco de dados que funciona, como o nome sugere, como uma função que é disparada mediante alguma ação. Geralmente essas ações que disparam os triggers são alterações nas tabelas por meio de comandos DML (INSERT, UPDATE e DELETE).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Uma trigger está intimamente relacionado a uma tabela, sempre que uma dessas ações é efetuada sobre essa tabela, é possível dispará-lo para executar alguma tarefa.	</a:t>
            </a:r>
          </a:p>
        </p:txBody>
      </p:sp>
    </p:spTree>
    <p:extLst>
      <p:ext uri="{BB962C8B-B14F-4D97-AF65-F5344CB8AC3E}">
        <p14:creationId xmlns:p14="http://schemas.microsoft.com/office/powerpoint/2010/main" val="1888971021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601C06B1EFB408C0BAEAE9A0A4A42" ma:contentTypeVersion="10" ma:contentTypeDescription="Create a new document." ma:contentTypeScope="" ma:versionID="38a2c8d7f845583da3887f8191a0c076">
  <xsd:schema xmlns:xsd="http://www.w3.org/2001/XMLSchema" xmlns:xs="http://www.w3.org/2001/XMLSchema" xmlns:p="http://schemas.microsoft.com/office/2006/metadata/properties" xmlns:ns2="ab182417-812f-4699-b874-e8fbb368b370" xmlns:ns3="1e57d431-15d3-41eb-aae4-61b60859a017" targetNamespace="http://schemas.microsoft.com/office/2006/metadata/properties" ma:root="true" ma:fieldsID="bc2fee7c42114d27ffc46d2ea3e3d163" ns2:_="" ns3:_="">
    <xsd:import namespace="ab182417-812f-4699-b874-e8fbb368b370"/>
    <xsd:import namespace="1e57d431-15d3-41eb-aae4-61b60859a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82417-812f-4699-b874-e8fbb368b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d431-15d3-41eb-aae4-61b60859a0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d4323a0-0c1a-4f46-acb9-6ee1ec48ba51}" ma:internalName="TaxCatchAll" ma:showField="CatchAllData" ma:web="1e57d431-15d3-41eb-aae4-61b60859a0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57d431-15d3-41eb-aae4-61b60859a017" xsi:nil="true"/>
    <lcf76f155ced4ddcb4097134ff3c332f xmlns="ab182417-812f-4699-b874-e8fbb368b37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02C267-2AEB-4E2A-B7AD-29074FDE6454}"/>
</file>

<file path=customXml/itemProps2.xml><?xml version="1.0" encoding="utf-8"?>
<ds:datastoreItem xmlns:ds="http://schemas.openxmlformats.org/officeDocument/2006/customXml" ds:itemID="{3B727BA4-B4BC-4412-8E16-26346AD2E72E}"/>
</file>

<file path=customXml/itemProps3.xml><?xml version="1.0" encoding="utf-8"?>
<ds:datastoreItem xmlns:ds="http://schemas.openxmlformats.org/officeDocument/2006/customXml" ds:itemID="{C572A9DA-7051-4C7F-A942-19CB1F29356D}"/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1058</Words>
  <Application>Microsoft Office PowerPoint</Application>
  <PresentationFormat>Apresentação na tela 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Amatic SC</vt:lpstr>
      <vt:lpstr>Source Code Pro</vt:lpstr>
      <vt:lpstr>Tahoma</vt:lpstr>
      <vt:lpstr>Arial</vt:lpstr>
      <vt:lpstr>Beach Day</vt:lpstr>
      <vt:lpstr>LINGUAGEM SQL</vt:lpstr>
      <vt:lpstr>VIEWS</vt:lpstr>
      <vt:lpstr>VIEWS</vt:lpstr>
      <vt:lpstr>VIEWS</vt:lpstr>
      <vt:lpstr>VIEWS</vt:lpstr>
      <vt:lpstr>STORED PROCEDURES</vt:lpstr>
      <vt:lpstr>PROCEDURES</vt:lpstr>
      <vt:lpstr>PROCEDURES</vt:lpstr>
      <vt:lpstr>TRIGGERS</vt:lpstr>
      <vt:lpstr>TRIGGERS</vt:lpstr>
      <vt:lpstr>TRIGGERS</vt:lpstr>
      <vt:lpstr>TRIGGERS</vt:lpstr>
      <vt:lpstr>GRANT AND REVOKE</vt:lpstr>
      <vt:lpstr>GRANT AND REVOKE</vt:lpstr>
      <vt:lpstr>GRANT AND REVOKE</vt:lpstr>
      <vt:lpstr>GRANT AND REVOKE</vt:lpstr>
      <vt:lpstr>GRANT AND REVOKE</vt:lpstr>
      <vt:lpstr>BACKUP AND RESTORE</vt:lpstr>
      <vt:lpstr>BACKUP AND RESTORE</vt:lpstr>
      <vt:lpstr>BACKUP AND RESTORE</vt:lpstr>
      <vt:lpstr>BACKUP AND RESTORE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Thiago</dc:creator>
  <cp:lastModifiedBy>Horto - Lab. 303</cp:lastModifiedBy>
  <cp:revision>73</cp:revision>
  <dcterms:modified xsi:type="dcterms:W3CDTF">2023-07-04T17:45:45Z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0x0101009E3601C06B1EFB408C0BAEAE9A0A4A42</vt:lpwstr>
  </property>
</Properties>
</file>