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71" r:id="rId6"/>
    <p:sldId id="273" r:id="rId7"/>
    <p:sldId id="272" r:id="rId8"/>
    <p:sldId id="274" r:id="rId9"/>
    <p:sldId id="275" r:id="rId10"/>
    <p:sldId id="276" r:id="rId11"/>
    <p:sldId id="279" r:id="rId12"/>
    <p:sldId id="277" r:id="rId13"/>
    <p:sldId id="278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Source Code Pro" panose="020B060402020202020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4C769-4A12-44D4-8686-2B0396143967}" v="2" dt="2023-07-06T18:19:10.640"/>
    <p1510:client id="{55B51B26-52D6-4B51-B1AE-99BC87AA5B00}" v="1" dt="2023-07-11T18:16:13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Teixeira" userId="S::arthur47856556@aluno.ms.senac.br::ae4f238c-0051-4d03-829d-5b9420d3b835" providerId="AD" clId="Web-{36D4C769-4A12-44D4-8686-2B0396143967}"/>
    <pc:docChg chg="modSld">
      <pc:chgData name="Arthur Teixeira" userId="S::arthur47856556@aluno.ms.senac.br::ae4f238c-0051-4d03-829d-5b9420d3b835" providerId="AD" clId="Web-{36D4C769-4A12-44D4-8686-2B0396143967}" dt="2023-07-06T18:19:10.640" v="1" actId="20577"/>
      <pc:docMkLst>
        <pc:docMk/>
      </pc:docMkLst>
      <pc:sldChg chg="modSp">
        <pc:chgData name="Arthur Teixeira" userId="S::arthur47856556@aluno.ms.senac.br::ae4f238c-0051-4d03-829d-5b9420d3b835" providerId="AD" clId="Web-{36D4C769-4A12-44D4-8686-2B0396143967}" dt="2023-07-06T18:19:10.640" v="1" actId="20577"/>
        <pc:sldMkLst>
          <pc:docMk/>
          <pc:sldMk cId="3682476521" sldId="272"/>
        </pc:sldMkLst>
        <pc:spChg chg="mod">
          <ac:chgData name="Arthur Teixeira" userId="S::arthur47856556@aluno.ms.senac.br::ae4f238c-0051-4d03-829d-5b9420d3b835" providerId="AD" clId="Web-{36D4C769-4A12-44D4-8686-2B0396143967}" dt="2023-07-06T18:19:10.640" v="1" actId="20577"/>
          <ac:spMkLst>
            <pc:docMk/>
            <pc:sldMk cId="3682476521" sldId="272"/>
            <ac:spMk id="63" creationId="{00000000-0000-0000-0000-000000000000}"/>
          </ac:spMkLst>
        </pc:spChg>
      </pc:sldChg>
    </pc:docChg>
  </pc:docChgLst>
  <pc:docChgLst>
    <pc:chgData name="Thays Ferreira" userId="S::thays49235556@aluno.ms.senac.br::cf10a220-7677-4542-81ec-906af83779b6" providerId="AD" clId="Web-{55B51B26-52D6-4B51-B1AE-99BC87AA5B00}"/>
    <pc:docChg chg="modSld">
      <pc:chgData name="Thays Ferreira" userId="S::thays49235556@aluno.ms.senac.br::cf10a220-7677-4542-81ec-906af83779b6" providerId="AD" clId="Web-{55B51B26-52D6-4B51-B1AE-99BC87AA5B00}" dt="2023-07-11T18:16:13.233" v="0" actId="14100"/>
      <pc:docMkLst>
        <pc:docMk/>
      </pc:docMkLst>
      <pc:sldChg chg="modSp">
        <pc:chgData name="Thays Ferreira" userId="S::thays49235556@aluno.ms.senac.br::cf10a220-7677-4542-81ec-906af83779b6" providerId="AD" clId="Web-{55B51B26-52D6-4B51-B1AE-99BC87AA5B00}" dt="2023-07-11T18:16:13.233" v="0" actId="14100"/>
        <pc:sldMkLst>
          <pc:docMk/>
          <pc:sldMk cId="2481010696" sldId="277"/>
        </pc:sldMkLst>
        <pc:spChg chg="mod">
          <ac:chgData name="Thays Ferreira" userId="S::thays49235556@aluno.ms.senac.br::cf10a220-7677-4542-81ec-906af83779b6" providerId="AD" clId="Web-{55B51B26-52D6-4B51-B1AE-99BC87AA5B00}" dt="2023-07-11T18:16:13.233" v="0" actId="14100"/>
          <ac:spMkLst>
            <pc:docMk/>
            <pc:sldMk cId="2481010696" sldId="277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5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49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6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75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12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17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7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307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39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LINGUAGEM SQL</a:t>
            </a:r>
            <a:endParaRPr sz="4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>
              <a:lnSpc>
                <a:spcPct val="120000"/>
              </a:lnSpc>
              <a:buSzPts val="8000"/>
            </a:pPr>
            <a:r>
              <a:rPr lang="pt-BR" sz="1800" b="0">
                <a:solidFill>
                  <a:schemeClr val="dk2"/>
                </a:solidFill>
                <a:sym typeface="Amatic SC"/>
              </a:rPr>
              <a:t>Prof. Thiago Almeida</a:t>
            </a:r>
            <a:endParaRPr sz="1800" b="0">
              <a:solidFill>
                <a:schemeClr val="dk2"/>
              </a:solidFill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85694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E-COMMERCE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986694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400"/>
              <a:t>10. Qual id do pedido que tem o produto Ventilador como item?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11. Selecione a o menor e maior valor dos produtos e agrupe-os por categoria.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12. Crie uma Função para calcular um desconto de 5% para os produtos.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13. Crie uma Função para calcular o ICMS de 17% para os produtos.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14. Crie uma Função para calcular o valor líquido do produto, sendo o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(valor do produto + imposto - desconto).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15. Qual cliente fez um pedido com maior valor total, deve retornar a soma de todos os produtos que constam no pedido?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16. Crie uma Trigger para que ao inserir um item na tabela </a:t>
            </a:r>
            <a:r>
              <a:rPr lang="pt-BR" sz="1400" err="1"/>
              <a:t>pedido_item</a:t>
            </a:r>
            <a:r>
              <a:rPr lang="pt-BR" sz="1400"/>
              <a:t>, subtraia a quantidade do produto no estoque.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17. Crie uma Procedure para atualizar o estoque do produto quando necessário.</a:t>
            </a:r>
          </a:p>
        </p:txBody>
      </p:sp>
    </p:spTree>
    <p:extLst>
      <p:ext uri="{BB962C8B-B14F-4D97-AF65-F5344CB8AC3E}">
        <p14:creationId xmlns:p14="http://schemas.microsoft.com/office/powerpoint/2010/main" val="117138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400"/>
              <a:t>No SQL uma FUNCTION é uma função armazenada onde é possível passar parâmetros para ela e então retornar um valor.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DELIMITER $$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CREATE FUNCTION </a:t>
            </a:r>
            <a:r>
              <a:rPr lang="pt-BR" sz="1400" err="1"/>
              <a:t>nome_function</a:t>
            </a:r>
            <a:r>
              <a:rPr lang="pt-BR" sz="1400"/>
              <a:t> (parâmetros)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RETURNS </a:t>
            </a:r>
            <a:r>
              <a:rPr lang="pt-BR" sz="1400" err="1"/>
              <a:t>tipo_de_dado</a:t>
            </a:r>
            <a:endParaRPr lang="pt-BR" sz="1400"/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BEGIN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 	/*COMANDOS*/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END $$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3581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400"/>
              <a:t>No </a:t>
            </a:r>
            <a:r>
              <a:rPr lang="pt-BR" sz="1400" err="1"/>
              <a:t>Mysql</a:t>
            </a:r>
            <a:r>
              <a:rPr lang="pt-BR" sz="1400"/>
              <a:t> uma FUNCTION é uma função armazenada onde é possível passar parâmetros para ela e então retornar um valor.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DELIMITER $$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CREATE FUNCTION </a:t>
            </a:r>
            <a:r>
              <a:rPr lang="pt-BR" sz="1400" err="1"/>
              <a:t>nome_function</a:t>
            </a:r>
            <a:r>
              <a:rPr lang="pt-BR" sz="1400"/>
              <a:t> (parâmetros)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RETURNS </a:t>
            </a:r>
            <a:r>
              <a:rPr lang="pt-BR" sz="1400" err="1"/>
              <a:t>tipo_de_dado</a:t>
            </a:r>
            <a:endParaRPr lang="pt-BR" sz="1400"/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BEGIN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 	/*COMANDOS*/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END $$</a:t>
            </a:r>
          </a:p>
        </p:txBody>
      </p:sp>
    </p:spTree>
    <p:extLst>
      <p:ext uri="{BB962C8B-B14F-4D97-AF65-F5344CB8AC3E}">
        <p14:creationId xmlns:p14="http://schemas.microsoft.com/office/powerpoint/2010/main" val="11293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FUNCTION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400"/>
              <a:t>CREATE FUNCTION </a:t>
            </a:r>
            <a:r>
              <a:rPr lang="en-US" sz="1400" err="1"/>
              <a:t>multiplicar</a:t>
            </a:r>
            <a:r>
              <a:rPr lang="en-US" sz="1400"/>
              <a:t>(a INT, b INT)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400"/>
              <a:t>RETURNS INT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400"/>
              <a:t>RETURN a * b;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400"/>
          </a:p>
          <a:p>
            <a:pPr marL="0" indent="0">
              <a:spcAft>
                <a:spcPts val="1200"/>
              </a:spcAft>
              <a:buNone/>
            </a:pPr>
            <a:r>
              <a:rPr lang="en-US" sz="1400"/>
              <a:t>SHOW FUNCTION STATUS WHERE </a:t>
            </a:r>
            <a:r>
              <a:rPr lang="en-US" sz="1400" err="1"/>
              <a:t>db</a:t>
            </a:r>
            <a:r>
              <a:rPr lang="en-US" sz="1400"/>
              <a:t> = 'ecommerce';</a:t>
            </a:r>
            <a:endParaRPr lang="pt-BR" sz="1400"/>
          </a:p>
          <a:p>
            <a:pPr marL="0" indent="0">
              <a:spcAft>
                <a:spcPts val="1200"/>
              </a:spcAft>
              <a:buNone/>
            </a:pPr>
            <a:r>
              <a:rPr lang="en-US" sz="1400" err="1"/>
              <a:t>Chamando</a:t>
            </a:r>
            <a:r>
              <a:rPr lang="en-US" sz="1400"/>
              <a:t> a </a:t>
            </a:r>
            <a:r>
              <a:rPr lang="en-US" sz="1400" err="1"/>
              <a:t>função</a:t>
            </a:r>
            <a:r>
              <a:rPr lang="en-US" sz="1400"/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SELECT </a:t>
            </a:r>
            <a:r>
              <a:rPr lang="en-US" sz="1400" err="1"/>
              <a:t>multiplica</a:t>
            </a:r>
            <a:r>
              <a:rPr lang="pt-BR" sz="1400"/>
              <a:t>(25, 25) AS Resultado;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 b="1"/>
              <a:t>OBS: </a:t>
            </a:r>
            <a:r>
              <a:rPr lang="pt-BR" sz="1400"/>
              <a:t>uma procedure nós chamamos com o </a:t>
            </a:r>
            <a:r>
              <a:rPr lang="pt-BR" sz="1400" err="1">
                <a:solidFill>
                  <a:srgbClr val="FF0000"/>
                </a:solidFill>
              </a:rPr>
              <a:t>call</a:t>
            </a:r>
            <a:r>
              <a:rPr lang="pt-BR" sz="1400">
                <a:solidFill>
                  <a:srgbClr val="FF0000"/>
                </a:solidFill>
              </a:rPr>
              <a:t> + </a:t>
            </a:r>
            <a:r>
              <a:rPr lang="pt-BR" sz="1400" err="1">
                <a:solidFill>
                  <a:srgbClr val="FF0000"/>
                </a:solidFill>
              </a:rPr>
              <a:t>nome_da_procedure</a:t>
            </a:r>
            <a:r>
              <a:rPr lang="pt-BR" sz="1400"/>
              <a:t>, já uma função armazenada no MySQL utilizamos ela no </a:t>
            </a:r>
            <a:r>
              <a:rPr lang="pt-BR" sz="1400" b="1"/>
              <a:t>SELECT</a:t>
            </a:r>
            <a:r>
              <a:rPr lang="pt-BR" sz="1400"/>
              <a:t>, onde irá aplicar seu algoritmo nas colunas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68247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0E3AE5-5440-0FEE-FFB3-53BAD189D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093850"/>
            <a:ext cx="5772150" cy="39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3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pt-BR" sz="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B6E102-DF6C-64AF-A277-2911F0594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158144"/>
            <a:ext cx="7115175" cy="38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2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ESTUDO DE CASO E-COMMERCE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pt-BR" sz="8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9156DB-C096-B161-D3E0-66EE93BE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13" y="1028774"/>
            <a:ext cx="6914774" cy="40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4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E-COMMERCE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400"/>
              <a:t>Você deve criar a base de dados </a:t>
            </a:r>
            <a:r>
              <a:rPr lang="pt-BR" sz="1400" b="1" err="1"/>
              <a:t>ecommerce</a:t>
            </a:r>
            <a:r>
              <a:rPr lang="pt-BR" sz="1400"/>
              <a:t>  com as seguintes tabelas e seus relacionamentos, é necessário definir as </a:t>
            </a:r>
            <a:r>
              <a:rPr lang="pt-BR" sz="1400" b="1" err="1"/>
              <a:t>Foreign</a:t>
            </a:r>
            <a:r>
              <a:rPr lang="pt-BR" sz="1400" b="1"/>
              <a:t> Keys </a:t>
            </a:r>
            <a:r>
              <a:rPr lang="pt-BR" sz="1400"/>
              <a:t>para garantir a integridade referencial. Em seguida você irá usar o arquivo </a:t>
            </a:r>
            <a:r>
              <a:rPr lang="pt-BR" sz="1400" b="1" err="1"/>
              <a:t>inserts.sql</a:t>
            </a:r>
            <a:r>
              <a:rPr lang="pt-BR" sz="1400" b="1"/>
              <a:t> </a:t>
            </a:r>
            <a:r>
              <a:rPr lang="pt-BR" sz="1400"/>
              <a:t>para popular as tabelas.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C6DBA6-7685-063B-44EF-15B699BE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2412206"/>
            <a:ext cx="88677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357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E-COMMERCE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23403"/>
            <a:ext cx="8520600" cy="3868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400"/>
              <a:t>1. Liste os produtos que pertencem a categoria de Informática.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2. Liste os produtos que pertencem a categoria de Eletrodoméstico e com estoque maior que 50 unidades.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3. Liste todos os produtos que tem preço maior que R$ 1000,00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4. Selecione apenas os clientes que nasceram na década de 1990.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5. Selecione apenas os clientes que residem no estado de SP ou em MS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6. Qual o nome do cliente que fez o pedido com ID 5?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7. Qual o nome do cliente comprou um computador?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8. Selecione os clientes que possuem pedidos pendentes.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/>
              <a:t>9. Selecione os clientes que possuem pedidos com status finalizado.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400"/>
          </a:p>
          <a:p>
            <a:pPr marL="0" indent="0">
              <a:spcAft>
                <a:spcPts val="1200"/>
              </a:spcAft>
              <a:buNone/>
            </a:pPr>
            <a:endParaRPr lang="pt-BR" sz="1400"/>
          </a:p>
          <a:p>
            <a:pPr marL="0" indent="0">
              <a:spcAft>
                <a:spcPts val="1200"/>
              </a:spcAft>
              <a:buNone/>
            </a:pP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481010696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57d431-15d3-41eb-aae4-61b60859a017" xsi:nil="true"/>
    <lcf76f155ced4ddcb4097134ff3c332f xmlns="ab182417-812f-4699-b874-e8fbb368b37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601C06B1EFB408C0BAEAE9A0A4A42" ma:contentTypeVersion="10" ma:contentTypeDescription="Create a new document." ma:contentTypeScope="" ma:versionID="38a2c8d7f845583da3887f8191a0c076">
  <xsd:schema xmlns:xsd="http://www.w3.org/2001/XMLSchema" xmlns:xs="http://www.w3.org/2001/XMLSchema" xmlns:p="http://schemas.microsoft.com/office/2006/metadata/properties" xmlns:ns2="ab182417-812f-4699-b874-e8fbb368b370" xmlns:ns3="1e57d431-15d3-41eb-aae4-61b60859a017" targetNamespace="http://schemas.microsoft.com/office/2006/metadata/properties" ma:root="true" ma:fieldsID="bc2fee7c42114d27ffc46d2ea3e3d163" ns2:_="" ns3:_="">
    <xsd:import namespace="ab182417-812f-4699-b874-e8fbb368b370"/>
    <xsd:import namespace="1e57d431-15d3-41eb-aae4-61b60859a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82417-812f-4699-b874-e8fbb368b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59a213-3ed0-46ab-9563-01ee8d1fa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57d431-15d3-41eb-aae4-61b60859a01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d4323a0-0c1a-4f46-acb9-6ee1ec48ba51}" ma:internalName="TaxCatchAll" ma:showField="CatchAllData" ma:web="1e57d431-15d3-41eb-aae4-61b60859a0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20FF6-1919-44E2-BB60-8E77509642A4}">
  <ds:schemaRefs>
    <ds:schemaRef ds:uri="1e57d431-15d3-41eb-aae4-61b60859a017"/>
    <ds:schemaRef ds:uri="ab182417-812f-4699-b874-e8fbb368b37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E6C0EA-004E-4F3C-8E95-097959D65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7CE289-5625-43EA-B7C2-980FFBEBAF92}">
  <ds:schemaRefs>
    <ds:schemaRef ds:uri="1e57d431-15d3-41eb-aae4-61b60859a017"/>
    <ds:schemaRef ds:uri="ab182417-812f-4699-b874-e8fbb368b3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Beach Day</vt:lpstr>
      <vt:lpstr>LINGUAGEM SQL</vt:lpstr>
      <vt:lpstr>FUNCTIONS</vt:lpstr>
      <vt:lpstr>FUNCTIONS</vt:lpstr>
      <vt:lpstr>SIMPLE FUNCTION</vt:lpstr>
      <vt:lpstr>FUNCTIONS</vt:lpstr>
      <vt:lpstr>FUNCTIONS</vt:lpstr>
      <vt:lpstr>ESTUDO DE CASO E-COMMERCE</vt:lpstr>
      <vt:lpstr>E-COMMERCE</vt:lpstr>
      <vt:lpstr>E-COMMERCE</vt:lpstr>
      <vt:lpstr>E-COMMERCE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Thiago</dc:creator>
  <cp:revision>1</cp:revision>
  <dcterms:modified xsi:type="dcterms:W3CDTF">2023-07-11T18:16:14Z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0x0101009E3601C06B1EFB408C0BAEAE9A0A4A42</vt:lpwstr>
  </property>
  <property fmtid="{D5CDD505-2E9C-101B-9397-08002B2CF9AE}" pid="3" name="MediaServiceImageTags">
    <vt:lpwstr/>
  </property>
</Properties>
</file>