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0"/>
  </p:notesMasterIdLst>
  <p:sldIdLst>
    <p:sldId id="256" r:id="rId2"/>
    <p:sldId id="349" r:id="rId3"/>
    <p:sldId id="350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257" r:id="rId20"/>
    <p:sldId id="297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68" r:id="rId38"/>
    <p:sldId id="369" r:id="rId39"/>
  </p:sldIdLst>
  <p:sldSz cx="9144000" cy="5143500" type="screen16x9"/>
  <p:notesSz cx="6858000" cy="9144000"/>
  <p:embeddedFontLst>
    <p:embeddedFont>
      <p:font typeface="Advent Pro Light" panose="020B0604020202020204" charset="0"/>
      <p:regular r:id="rId41"/>
      <p:bold r:id="rId42"/>
    </p:embeddedFont>
    <p:embeddedFont>
      <p:font typeface="Anton" panose="020B0604020202020204" charset="0"/>
      <p:regular r:id="rId43"/>
    </p:embeddedFont>
    <p:embeddedFont>
      <p:font typeface="Fira Sans Condensed Light" panose="020B0604020202020204" charset="0"/>
      <p:regular r:id="rId44"/>
      <p:bold r:id="rId45"/>
      <p:italic r:id="rId46"/>
      <p:boldItalic r:id="rId47"/>
    </p:embeddedFont>
    <p:embeddedFont>
      <p:font typeface="Rajdhani" panose="020B0604020202020204" charset="0"/>
      <p:regular r:id="rId48"/>
      <p:bold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92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0BAEC-A12C-4840-B7A7-7058A319DA13}">
  <a:tblStyle styleId="{4500BAEC-A12C-4840-B7A7-7058A319DA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6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1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0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0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1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1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8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5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56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6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27377" y="79022"/>
            <a:ext cx="4404000" cy="205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latin typeface="Rajdhani"/>
                <a:ea typeface="Rajdhani"/>
                <a:cs typeface="Rajdhani"/>
                <a:sym typeface="Rajdhani"/>
              </a:rPr>
              <a:t>Diagrama de Casos de Uso</a:t>
            </a: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BDF9EE57-2870-47EE-A422-3A0D3D032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5362" name="Título 1">
            <a:extLst>
              <a:ext uri="{FF2B5EF4-FFF2-40B4-BE49-F238E27FC236}">
                <a16:creationId xmlns:a16="http://schemas.microsoft.com/office/drawing/2014/main" id="{9BD7873F-3D7B-42C0-9E3C-7A844C50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12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09CD8274-AE0C-42B9-ACA1-ECF7E67C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246" y="30361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o explicativo retangular com cantos arredondados 12">
            <a:extLst>
              <a:ext uri="{FF2B5EF4-FFF2-40B4-BE49-F238E27FC236}">
                <a16:creationId xmlns:a16="http://schemas.microsoft.com/office/drawing/2014/main" id="{C650A262-2733-4E9D-A5C1-0251ACA9D134}"/>
              </a:ext>
            </a:extLst>
          </p:cNvPr>
          <p:cNvSpPr/>
          <p:nvPr/>
        </p:nvSpPr>
        <p:spPr>
          <a:xfrm>
            <a:off x="5489972" y="411957"/>
            <a:ext cx="809625" cy="459581"/>
          </a:xfrm>
          <a:prstGeom prst="wedgeRoundRectCallout">
            <a:avLst>
              <a:gd name="adj1" fmla="val 99762"/>
              <a:gd name="adj2" fmla="val -233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os estados dos objetos?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474D385-7EBD-47F2-A843-B3162179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513" y="2438400"/>
            <a:ext cx="3250406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tângulo de cantos arredondados 16">
            <a:extLst>
              <a:ext uri="{FF2B5EF4-FFF2-40B4-BE49-F238E27FC236}">
                <a16:creationId xmlns:a16="http://schemas.microsoft.com/office/drawing/2014/main" id="{09ACCCED-0DD3-4CCA-A8F6-A415F7F3EE8D}"/>
              </a:ext>
            </a:extLst>
          </p:cNvPr>
          <p:cNvSpPr/>
          <p:nvPr/>
        </p:nvSpPr>
        <p:spPr>
          <a:xfrm>
            <a:off x="1472804" y="2950369"/>
            <a:ext cx="2667000" cy="3262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Diagrama de maquina de estado</a:t>
            </a:r>
          </a:p>
        </p:txBody>
      </p:sp>
      <p:sp>
        <p:nvSpPr>
          <p:cNvPr id="15368" name="CaixaDeTexto 17">
            <a:extLst>
              <a:ext uri="{FF2B5EF4-FFF2-40B4-BE49-F238E27FC236}">
                <a16:creationId xmlns:a16="http://schemas.microsoft.com/office/drawing/2014/main" id="{399310AD-F3E4-4C19-9576-0AABFE64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332" y="3436144"/>
            <a:ext cx="18359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o comportamento de um item do banco de dados ao longo da sua existência.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760461F9-E702-42E6-8B98-5B162843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6210012" cy="341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6386" name="Título 1">
            <a:extLst>
              <a:ext uri="{FF2B5EF4-FFF2-40B4-BE49-F238E27FC236}">
                <a16:creationId xmlns:a16="http://schemas.microsoft.com/office/drawing/2014/main" id="{650565FE-F69F-4C23-AA76-E750B26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9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47720D0B-E0EC-4C50-9D18-B2A76D72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234" y="30361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o explicativo retangular com cantos arredondados 9">
            <a:extLst>
              <a:ext uri="{FF2B5EF4-FFF2-40B4-BE49-F238E27FC236}">
                <a16:creationId xmlns:a16="http://schemas.microsoft.com/office/drawing/2014/main" id="{3EFC08D2-63BA-41B4-878F-96BDBA66857D}"/>
              </a:ext>
            </a:extLst>
          </p:cNvPr>
          <p:cNvSpPr/>
          <p:nvPr/>
        </p:nvSpPr>
        <p:spPr>
          <a:xfrm>
            <a:off x="5489972" y="411957"/>
            <a:ext cx="809625" cy="459581"/>
          </a:xfrm>
          <a:prstGeom prst="wedgeRoundRectCallout">
            <a:avLst>
              <a:gd name="adj1" fmla="val 90850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Qual o algoritmo da interação?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9B356AC-4F6E-4EDF-A40A-4140180A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7965" y="1180393"/>
            <a:ext cx="2093119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de cantos arredondados 13">
            <a:extLst>
              <a:ext uri="{FF2B5EF4-FFF2-40B4-BE49-F238E27FC236}">
                <a16:creationId xmlns:a16="http://schemas.microsoft.com/office/drawing/2014/main" id="{E11FE6B4-61EF-4A33-A027-55635E085B20}"/>
              </a:ext>
            </a:extLst>
          </p:cNvPr>
          <p:cNvSpPr/>
          <p:nvPr/>
        </p:nvSpPr>
        <p:spPr>
          <a:xfrm>
            <a:off x="1709738" y="3288507"/>
            <a:ext cx="2518172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atividade</a:t>
            </a:r>
          </a:p>
        </p:txBody>
      </p:sp>
      <p:sp>
        <p:nvSpPr>
          <p:cNvPr id="16392" name="CaixaDeTexto 14">
            <a:extLst>
              <a:ext uri="{FF2B5EF4-FFF2-40B4-BE49-F238E27FC236}">
                <a16:creationId xmlns:a16="http://schemas.microsoft.com/office/drawing/2014/main" id="{C08520DD-39E6-4CEA-AD9A-741EFAEE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3746897"/>
            <a:ext cx="243125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Mostra a sequencia lógica para tratamento dos dados pela aplicação que atende aos requisitos.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928E4A82-C6D5-44AE-BD20-E39B29AAE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7410" name="Título 1">
            <a:extLst>
              <a:ext uri="{FF2B5EF4-FFF2-40B4-BE49-F238E27FC236}">
                <a16:creationId xmlns:a16="http://schemas.microsoft.com/office/drawing/2014/main" id="{E5DB1328-1F7D-472B-BE79-50DC15C9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701" y="382782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2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3595504C-068B-4334-80D1-E007021D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246" y="330853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o explicativo retangular com cantos arredondados 12">
            <a:extLst>
              <a:ext uri="{FF2B5EF4-FFF2-40B4-BE49-F238E27FC236}">
                <a16:creationId xmlns:a16="http://schemas.microsoft.com/office/drawing/2014/main" id="{A517ECE6-A017-42AC-8D79-FD35C9F5CDD9}"/>
              </a:ext>
            </a:extLst>
          </p:cNvPr>
          <p:cNvSpPr/>
          <p:nvPr/>
        </p:nvSpPr>
        <p:spPr>
          <a:xfrm>
            <a:off x="5328047" y="439342"/>
            <a:ext cx="1079897" cy="459581"/>
          </a:xfrm>
          <a:prstGeom prst="wedgeRoundRectCallout">
            <a:avLst>
              <a:gd name="adj1" fmla="val 88622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serão os componentes de software?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8588EF7-5C9A-4DB3-9830-8AA1DF79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2956" y="2663428"/>
            <a:ext cx="2939654" cy="223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tângulo de cantos arredondados 16">
            <a:extLst>
              <a:ext uri="{FF2B5EF4-FFF2-40B4-BE49-F238E27FC236}">
                <a16:creationId xmlns:a16="http://schemas.microsoft.com/office/drawing/2014/main" id="{1644D08F-E099-48B2-ABBB-728B8695551B}"/>
              </a:ext>
            </a:extLst>
          </p:cNvPr>
          <p:cNvSpPr/>
          <p:nvPr/>
        </p:nvSpPr>
        <p:spPr>
          <a:xfrm>
            <a:off x="1763316" y="3003948"/>
            <a:ext cx="2519363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componentes</a:t>
            </a:r>
          </a:p>
        </p:txBody>
      </p:sp>
      <p:sp>
        <p:nvSpPr>
          <p:cNvPr id="17416" name="CaixaDeTexto 17">
            <a:extLst>
              <a:ext uri="{FF2B5EF4-FFF2-40B4-BE49-F238E27FC236}">
                <a16:creationId xmlns:a16="http://schemas.microsoft.com/office/drawing/2014/main" id="{7ABB6F30-7982-4151-97BA-DD9C8EE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6" y="3508773"/>
            <a:ext cx="1890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os componentes de software criados e seu relacionamento para atender aos requisitos.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3A1687D2-869C-4D7C-8E0D-EBF6753A3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8434" name="Título 1">
            <a:extLst>
              <a:ext uri="{FF2B5EF4-FFF2-40B4-BE49-F238E27FC236}">
                <a16:creationId xmlns:a16="http://schemas.microsoft.com/office/drawing/2014/main" id="{D59FC7FB-0E1A-4EF6-92C5-8E51045F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278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9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770F8727-D850-4493-8F7B-535E20BB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966" y="36754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o explicativo retangular com cantos arredondados 9">
            <a:extLst>
              <a:ext uri="{FF2B5EF4-FFF2-40B4-BE49-F238E27FC236}">
                <a16:creationId xmlns:a16="http://schemas.microsoft.com/office/drawing/2014/main" id="{29725691-7A61-4A2E-80F6-922E1C01DA59}"/>
              </a:ext>
            </a:extLst>
          </p:cNvPr>
          <p:cNvSpPr/>
          <p:nvPr/>
        </p:nvSpPr>
        <p:spPr>
          <a:xfrm>
            <a:off x="5422107" y="475060"/>
            <a:ext cx="917972" cy="459581"/>
          </a:xfrm>
          <a:prstGeom prst="wedgeRoundRectCallout">
            <a:avLst>
              <a:gd name="adj1" fmla="val 86657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os equipamentos para rodar o aplicativo?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C753A296-E55E-42F6-804E-B2FB25A2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347" y="2639617"/>
            <a:ext cx="2628900" cy="2315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de cantos arredondados 13">
            <a:extLst>
              <a:ext uri="{FF2B5EF4-FFF2-40B4-BE49-F238E27FC236}">
                <a16:creationId xmlns:a16="http://schemas.microsoft.com/office/drawing/2014/main" id="{C7C1FFF3-A3F8-4BCD-8370-35A1E7624DBE}"/>
              </a:ext>
            </a:extLst>
          </p:cNvPr>
          <p:cNvSpPr/>
          <p:nvPr/>
        </p:nvSpPr>
        <p:spPr>
          <a:xfrm>
            <a:off x="1818085" y="2895600"/>
            <a:ext cx="2518172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instalação</a:t>
            </a:r>
          </a:p>
        </p:txBody>
      </p:sp>
      <p:sp>
        <p:nvSpPr>
          <p:cNvPr id="18440" name="CaixaDeTexto 14">
            <a:extLst>
              <a:ext uri="{FF2B5EF4-FFF2-40B4-BE49-F238E27FC236}">
                <a16:creationId xmlns:a16="http://schemas.microsoft.com/office/drawing/2014/main" id="{31E3AD22-B0AF-450D-A3B5-1CB9549D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935" y="3382566"/>
            <a:ext cx="19978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 dirty="0"/>
              <a:t>Representa os equipamentos necessários para a execução dos componentes de software desenvolvidos.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5EC9CB8F-B77F-4407-A662-E73A9A21F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9458" name="Título 1">
            <a:extLst>
              <a:ext uri="{FF2B5EF4-FFF2-40B4-BE49-F238E27FC236}">
                <a16:creationId xmlns:a16="http://schemas.microsoft.com/office/drawing/2014/main" id="{85B6E786-B19D-4F2D-B744-0947561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480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2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376C4DB4-1BAA-480D-8064-909BA538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0661" y="315923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o explicativo retangular com cantos arredondados 12">
            <a:extLst>
              <a:ext uri="{FF2B5EF4-FFF2-40B4-BE49-F238E27FC236}">
                <a16:creationId xmlns:a16="http://schemas.microsoft.com/office/drawing/2014/main" id="{DC1ECFFB-0CED-4248-BA08-90A880C2AA19}"/>
              </a:ext>
            </a:extLst>
          </p:cNvPr>
          <p:cNvSpPr/>
          <p:nvPr/>
        </p:nvSpPr>
        <p:spPr>
          <a:xfrm>
            <a:off x="5556647" y="423863"/>
            <a:ext cx="809625" cy="459581"/>
          </a:xfrm>
          <a:prstGeom prst="wedgeRoundRectCallout">
            <a:avLst>
              <a:gd name="adj1" fmla="val 87880"/>
              <a:gd name="adj2" fmla="val -233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os pacotes de classe da aplicação?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0B2FF448-5434-4C9B-BA47-361D68E3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5386" y="2334813"/>
            <a:ext cx="3161115" cy="2476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tângulo de cantos arredondados 16">
            <a:extLst>
              <a:ext uri="{FF2B5EF4-FFF2-40B4-BE49-F238E27FC236}">
                <a16:creationId xmlns:a16="http://schemas.microsoft.com/office/drawing/2014/main" id="{18884CC5-BC2E-4A29-A197-CD3F05E62505}"/>
              </a:ext>
            </a:extLst>
          </p:cNvPr>
          <p:cNvSpPr/>
          <p:nvPr/>
        </p:nvSpPr>
        <p:spPr>
          <a:xfrm>
            <a:off x="1818085" y="3003948"/>
            <a:ext cx="2518172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pacotes</a:t>
            </a:r>
          </a:p>
        </p:txBody>
      </p:sp>
      <p:sp>
        <p:nvSpPr>
          <p:cNvPr id="19464" name="CaixaDeTexto 17">
            <a:extLst>
              <a:ext uri="{FF2B5EF4-FFF2-40B4-BE49-F238E27FC236}">
                <a16:creationId xmlns:a16="http://schemas.microsoft.com/office/drawing/2014/main" id="{BCB82250-F8BA-4EFF-8CF6-66D28A8D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73066"/>
            <a:ext cx="1781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o sistema em partes menores (subsistemas) pacotes.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56719CA8-6B29-48F4-BA31-B83F71C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20482" name="Título 1">
            <a:extLst>
              <a:ext uri="{FF2B5EF4-FFF2-40B4-BE49-F238E27FC236}">
                <a16:creationId xmlns:a16="http://schemas.microsoft.com/office/drawing/2014/main" id="{2A34C0D7-9813-4CC1-973D-A41F8A0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6" y="287012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9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8348FD3D-BDB2-4FCA-81F5-B0E8B950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724" y="310381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o explicativo retangular com cantos arredondados 9">
            <a:extLst>
              <a:ext uri="{FF2B5EF4-FFF2-40B4-BE49-F238E27FC236}">
                <a16:creationId xmlns:a16="http://schemas.microsoft.com/office/drawing/2014/main" id="{DF2C0036-F493-428A-97E6-CCB170C77068}"/>
              </a:ext>
            </a:extLst>
          </p:cNvPr>
          <p:cNvSpPr/>
          <p:nvPr/>
        </p:nvSpPr>
        <p:spPr>
          <a:xfrm>
            <a:off x="5353050" y="417910"/>
            <a:ext cx="1081088" cy="459581"/>
          </a:xfrm>
          <a:prstGeom prst="wedgeRoundRectCallout">
            <a:avLst>
              <a:gd name="adj1" fmla="val 81939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as classes que farão parte da funcionalidade?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8992F47-634C-4101-9F88-4BE4536E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544" y="2728913"/>
            <a:ext cx="1835944" cy="227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de cantos arredondados 13">
            <a:extLst>
              <a:ext uri="{FF2B5EF4-FFF2-40B4-BE49-F238E27FC236}">
                <a16:creationId xmlns:a16="http://schemas.microsoft.com/office/drawing/2014/main" id="{02BE0C01-852B-40C9-88D0-44652D87C1AD}"/>
              </a:ext>
            </a:extLst>
          </p:cNvPr>
          <p:cNvSpPr/>
          <p:nvPr/>
        </p:nvSpPr>
        <p:spPr>
          <a:xfrm>
            <a:off x="1891903" y="3165873"/>
            <a:ext cx="2518172" cy="4822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Diagrama de estrutura composta</a:t>
            </a:r>
          </a:p>
        </p:txBody>
      </p:sp>
      <p:sp>
        <p:nvSpPr>
          <p:cNvPr id="20488" name="CaixaDeTexto 14">
            <a:extLst>
              <a:ext uri="{FF2B5EF4-FFF2-40B4-BE49-F238E27FC236}">
                <a16:creationId xmlns:a16="http://schemas.microsoft.com/office/drawing/2014/main" id="{F2454492-FE46-451D-93ED-74AC1001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535" y="3868341"/>
            <a:ext cx="232290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a estrutura de dados (classes) relacionada a cada função (caso de uso) do software.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56A88B83-EC5A-48DE-8D51-995480672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8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21506" name="Título 1">
            <a:extLst>
              <a:ext uri="{FF2B5EF4-FFF2-40B4-BE49-F238E27FC236}">
                <a16:creationId xmlns:a16="http://schemas.microsoft.com/office/drawing/2014/main" id="{159596B0-8A12-4FFA-A6CA-DF100814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033" y="316514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2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994D87E1-D7BF-435D-823D-974114B8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1934" y="416233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o explicativo retangular com cantos arredondados 12">
            <a:extLst>
              <a:ext uri="{FF2B5EF4-FFF2-40B4-BE49-F238E27FC236}">
                <a16:creationId xmlns:a16="http://schemas.microsoft.com/office/drawing/2014/main" id="{2CBE1B05-5776-434E-85EB-C2E82EA61BF3}"/>
              </a:ext>
            </a:extLst>
          </p:cNvPr>
          <p:cNvSpPr/>
          <p:nvPr/>
        </p:nvSpPr>
        <p:spPr>
          <a:xfrm>
            <a:off x="5287567" y="416719"/>
            <a:ext cx="1134665" cy="459581"/>
          </a:xfrm>
          <a:prstGeom prst="wedgeRoundRectCallout">
            <a:avLst>
              <a:gd name="adj1" fmla="val 74301"/>
              <a:gd name="adj2" fmla="val -20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Qual a condição para execução da aplicação?</a:t>
            </a:r>
          </a:p>
        </p:txBody>
      </p:sp>
      <p:sp>
        <p:nvSpPr>
          <p:cNvPr id="16" name="Retângulo de cantos arredondados 15">
            <a:extLst>
              <a:ext uri="{FF2B5EF4-FFF2-40B4-BE49-F238E27FC236}">
                <a16:creationId xmlns:a16="http://schemas.microsoft.com/office/drawing/2014/main" id="{0EEAE7FE-D0E6-4DD5-B5DB-3A57E66D0692}"/>
              </a:ext>
            </a:extLst>
          </p:cNvPr>
          <p:cNvSpPr/>
          <p:nvPr/>
        </p:nvSpPr>
        <p:spPr>
          <a:xfrm>
            <a:off x="1396604" y="2914650"/>
            <a:ext cx="1839515" cy="6715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Diagrama de visão geral</a:t>
            </a:r>
          </a:p>
        </p:txBody>
      </p:sp>
      <p:grpSp>
        <p:nvGrpSpPr>
          <p:cNvPr id="21511" name="Grupo 16">
            <a:extLst>
              <a:ext uri="{FF2B5EF4-FFF2-40B4-BE49-F238E27FC236}">
                <a16:creationId xmlns:a16="http://schemas.microsoft.com/office/drawing/2014/main" id="{302DB0C5-1DD1-4882-B1C1-D6720C62326E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2472929"/>
            <a:ext cx="4266010" cy="2601515"/>
            <a:chOff x="1835696" y="2888690"/>
            <a:chExt cx="6598451" cy="3755425"/>
          </a:xfrm>
        </p:grpSpPr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2A440F9A-2198-49EA-81DF-FB9B97E3C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5696" y="2888690"/>
              <a:ext cx="6598451" cy="15520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632882B-8549-4EB7-9E23-403B6424B7C2}"/>
                </a:ext>
              </a:extLst>
            </p:cNvPr>
            <p:cNvCxnSpPr/>
            <p:nvPr/>
          </p:nvCxnSpPr>
          <p:spPr>
            <a:xfrm>
              <a:off x="4719641" y="4011020"/>
              <a:ext cx="856344" cy="17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997D7719-E2FA-42BD-8296-37DD3E75A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35696" y="3933678"/>
              <a:ext cx="6572669" cy="27104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512" name="CaixaDeTexto 20">
            <a:extLst>
              <a:ext uri="{FF2B5EF4-FFF2-40B4-BE49-F238E27FC236}">
                <a16:creationId xmlns:a16="http://schemas.microsoft.com/office/drawing/2014/main" id="{0897CE01-A07A-46C8-9A89-C2C66F96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780235"/>
            <a:ext cx="18359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a estrutura lógica do software associada a interação entre os itens de dados.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619A51D7-FD45-44E0-B3EE-AD94F31AD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22530" name="Título 1">
            <a:extLst>
              <a:ext uri="{FF2B5EF4-FFF2-40B4-BE49-F238E27FC236}">
                <a16:creationId xmlns:a16="http://schemas.microsoft.com/office/drawing/2014/main" id="{2B36698C-56EE-46C9-8207-14462B3D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" y="473860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4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B4C8F0D3-2124-4C4F-ABE9-9AD59714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7834" y="47926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o explicativo retangular com cantos arredondados 14">
            <a:extLst>
              <a:ext uri="{FF2B5EF4-FFF2-40B4-BE49-F238E27FC236}">
                <a16:creationId xmlns:a16="http://schemas.microsoft.com/office/drawing/2014/main" id="{F2D691EB-FEF5-44EE-A1BE-76B9E207CA0D}"/>
              </a:ext>
            </a:extLst>
          </p:cNvPr>
          <p:cNvSpPr/>
          <p:nvPr/>
        </p:nvSpPr>
        <p:spPr>
          <a:xfrm>
            <a:off x="5661423" y="586979"/>
            <a:ext cx="810815" cy="459581"/>
          </a:xfrm>
          <a:prstGeom prst="wedgeRoundRectCallout">
            <a:avLst>
              <a:gd name="adj1" fmla="val 74513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Quais  objetos vão  interagir?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0287679-B6BD-47ED-9C08-67A993C7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544" y="2732485"/>
            <a:ext cx="1760935" cy="221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de cantos arredondados 22">
            <a:extLst>
              <a:ext uri="{FF2B5EF4-FFF2-40B4-BE49-F238E27FC236}">
                <a16:creationId xmlns:a16="http://schemas.microsoft.com/office/drawing/2014/main" id="{D262DCE2-5C46-49C5-A72D-BF7BD4478DA4}"/>
              </a:ext>
            </a:extLst>
          </p:cNvPr>
          <p:cNvSpPr/>
          <p:nvPr/>
        </p:nvSpPr>
        <p:spPr>
          <a:xfrm>
            <a:off x="2040732" y="3057525"/>
            <a:ext cx="2518172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objetos</a:t>
            </a:r>
          </a:p>
        </p:txBody>
      </p:sp>
      <p:sp>
        <p:nvSpPr>
          <p:cNvPr id="22536" name="CaixaDeTexto 23">
            <a:extLst>
              <a:ext uri="{FF2B5EF4-FFF2-40B4-BE49-F238E27FC236}">
                <a16:creationId xmlns:a16="http://schemas.microsoft.com/office/drawing/2014/main" id="{445EFFF9-D69D-4618-B6D1-B7C36FC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67" y="3617119"/>
            <a:ext cx="259199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a estrutura de relacionamento entre os dados da aplicação.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3054DF-B66E-4281-8D91-5013D8D1A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554" name="Título 1">
            <a:extLst>
              <a:ext uri="{FF2B5EF4-FFF2-40B4-BE49-F238E27FC236}">
                <a16:creationId xmlns:a16="http://schemas.microsoft.com/office/drawing/2014/main" id="{BBAE7682-CA29-4E3D-803F-599AA6C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F944D0F-EBAD-4B0D-970D-61BA502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71" y="2517744"/>
            <a:ext cx="5940659" cy="2145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C5F5B3A9-3934-4B73-9658-2BC3A09E9D63}"/>
              </a:ext>
            </a:extLst>
          </p:cNvPr>
          <p:cNvSpPr/>
          <p:nvPr/>
        </p:nvSpPr>
        <p:spPr>
          <a:xfrm>
            <a:off x="1818085" y="1864519"/>
            <a:ext cx="2378869" cy="3083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tempo</a:t>
            </a:r>
          </a:p>
        </p:txBody>
      </p:sp>
      <p:sp>
        <p:nvSpPr>
          <p:cNvPr id="23557" name="CaixaDeTexto 11">
            <a:extLst>
              <a:ext uri="{FF2B5EF4-FFF2-40B4-BE49-F238E27FC236}">
                <a16:creationId xmlns:a16="http://schemas.microsoft.com/office/drawing/2014/main" id="{5331AB29-A461-4780-9CD2-9E20779A6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53" y="1839516"/>
            <a:ext cx="30908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Representa a medição do tempo para a realização de uma tarefa através do software</a:t>
            </a:r>
          </a:p>
        </p:txBody>
      </p:sp>
      <p:pic>
        <p:nvPicPr>
          <p:cNvPr id="7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E03A8C6D-A04D-46CD-9C04-35100D99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7834" y="47926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o explicativo retangular com cantos arredondados 7">
            <a:extLst>
              <a:ext uri="{FF2B5EF4-FFF2-40B4-BE49-F238E27FC236}">
                <a16:creationId xmlns:a16="http://schemas.microsoft.com/office/drawing/2014/main" id="{F4314E73-55B8-41AC-9A59-AC6E5EBA9A15}"/>
              </a:ext>
            </a:extLst>
          </p:cNvPr>
          <p:cNvSpPr/>
          <p:nvPr/>
        </p:nvSpPr>
        <p:spPr>
          <a:xfrm>
            <a:off x="5661423" y="586979"/>
            <a:ext cx="782240" cy="526256"/>
          </a:xfrm>
          <a:prstGeom prst="wedgeRoundRectCallout">
            <a:avLst>
              <a:gd name="adj1" fmla="val 74513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Qual o tempo de realização da tarefa?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Casos de Uso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1013582"/>
            <a:ext cx="7704000" cy="4021261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Adota uma linguagem simples acessível ao cliente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Objetivo é a compreensão do  comportamento externo do sistema  por qualquer stakeholder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Apresenta o sistema através de  perspectivas dos usuários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Diagrama mais abstrato da UML, portanto, o mais flexível e informal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Geralmente é usado no início da  modelagem do sistema.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</a:rPr>
              <a:t>Uma técnica de </a:t>
            </a:r>
            <a:r>
              <a:rPr lang="pt-BR" sz="2000" dirty="0" err="1">
                <a:solidFill>
                  <a:schemeClr val="lt2"/>
                </a:solidFill>
              </a:rPr>
              <a:t>elicitação</a:t>
            </a:r>
            <a:r>
              <a:rPr lang="pt-BR" sz="2000" dirty="0">
                <a:solidFill>
                  <a:schemeClr val="lt2"/>
                </a:solidFill>
              </a:rPr>
              <a:t> de  requisitos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Marcador de Posição de Conteúdo 2">
            <a:extLst>
              <a:ext uri="{FF2B5EF4-FFF2-40B4-BE49-F238E27FC236}">
                <a16:creationId xmlns:a16="http://schemas.microsoft.com/office/drawing/2014/main" id="{E038C3EA-81E6-4E0C-A051-35122303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45090"/>
            </a:srgbClr>
          </a:solidFill>
        </p:spPr>
        <p:txBody>
          <a:bodyPr/>
          <a:lstStyle/>
          <a:p>
            <a:pPr algn="just" fontAlgn="t">
              <a:spcBef>
                <a:spcPct val="0"/>
              </a:spcBef>
              <a:spcAft>
                <a:spcPts val="1350"/>
              </a:spcAft>
            </a:pPr>
            <a:r>
              <a:rPr lang="pt-PT" altLang="pt-BR" sz="1600" dirty="0"/>
              <a:t>A </a:t>
            </a:r>
            <a:r>
              <a:rPr lang="pt-PT" altLang="pt-BR" sz="1600" b="1" i="1" dirty="0"/>
              <a:t>Unified Modeling Language </a:t>
            </a:r>
            <a:r>
              <a:rPr lang="pt-PT" altLang="pt-BR" sz="1600" b="1" dirty="0"/>
              <a:t>– UML</a:t>
            </a:r>
            <a:r>
              <a:rPr lang="pt-PT" altLang="pt-BR" sz="1600" dirty="0"/>
              <a:t>, é uma linguagem visual para </a:t>
            </a:r>
            <a:r>
              <a:rPr lang="pt-PT" altLang="pt-BR" sz="1600" u="sng" dirty="0"/>
              <a:t>especificar</a:t>
            </a:r>
            <a:r>
              <a:rPr lang="pt-PT" altLang="pt-BR" sz="1600" dirty="0"/>
              <a:t>, </a:t>
            </a:r>
            <a:r>
              <a:rPr lang="pt-PT" altLang="pt-BR" sz="1600" u="sng" dirty="0"/>
              <a:t>construir</a:t>
            </a:r>
            <a:r>
              <a:rPr lang="pt-PT" altLang="pt-BR" sz="1600" dirty="0"/>
              <a:t> e </a:t>
            </a:r>
            <a:r>
              <a:rPr lang="pt-PT" altLang="pt-BR" sz="1600" u="sng" dirty="0"/>
              <a:t>documentar</a:t>
            </a:r>
            <a:r>
              <a:rPr lang="pt-PT" altLang="pt-BR" sz="1600" dirty="0"/>
              <a:t> os artefatos de sistemas.</a:t>
            </a:r>
          </a:p>
          <a:p>
            <a:pPr algn="just" fontAlgn="t">
              <a:spcBef>
                <a:spcPct val="0"/>
              </a:spcBef>
              <a:spcAft>
                <a:spcPts val="1350"/>
              </a:spcAft>
            </a:pPr>
            <a:r>
              <a:rPr lang="pt-PT" altLang="pt-BR" sz="1600" dirty="0"/>
              <a:t>A UML é uma linguagem de modelagem de uso geral, que abrange um conjunto diversificado da aplicações de software (saúde, finanças, </a:t>
            </a:r>
            <a:r>
              <a:rPr lang="pt-PT" altLang="pt-BR" sz="1600" i="1" dirty="0"/>
              <a:t>e-commerce</a:t>
            </a:r>
            <a:r>
              <a:rPr lang="pt-PT" altLang="pt-BR" sz="1600" dirty="0"/>
              <a:t>, governo, etc.). </a:t>
            </a:r>
          </a:p>
          <a:p>
            <a:pPr algn="just" fontAlgn="t">
              <a:spcBef>
                <a:spcPct val="0"/>
              </a:spcBef>
              <a:spcAft>
                <a:spcPts val="1350"/>
              </a:spcAft>
            </a:pPr>
            <a:r>
              <a:rPr lang="pt-PT" altLang="pt-BR" sz="1600" dirty="0"/>
              <a:t>Composta de 14 modelos e nem todos são necessariamente útil em todos os domínios das aplicações. </a:t>
            </a:r>
            <a:endParaRPr lang="pt-BR" altLang="pt-BR" sz="1600" dirty="0"/>
          </a:p>
        </p:txBody>
      </p:sp>
      <p:sp>
        <p:nvSpPr>
          <p:cNvPr id="5122" name="Título 1">
            <a:extLst>
              <a:ext uri="{FF2B5EF4-FFF2-40B4-BE49-F238E27FC236}">
                <a16:creationId xmlns:a16="http://schemas.microsoft.com/office/drawing/2014/main" id="{43C96718-0633-405A-ACF4-D76501A1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Introdução à UML</a:t>
            </a:r>
          </a:p>
        </p:txBody>
      </p:sp>
      <p:pic>
        <p:nvPicPr>
          <p:cNvPr id="5124" name="Imagem 3">
            <a:extLst>
              <a:ext uri="{FF2B5EF4-FFF2-40B4-BE49-F238E27FC236}">
                <a16:creationId xmlns:a16="http://schemas.microsoft.com/office/drawing/2014/main" id="{0C7E0FD9-D058-4C80-90AF-5FF08859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97" y="3388519"/>
            <a:ext cx="31277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Casos de Uso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1013582"/>
            <a:ext cx="7704000" cy="3750329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>
                <a:solidFill>
                  <a:schemeClr val="lt2"/>
                </a:solidFill>
              </a:rPr>
              <a:t>Apresenta uma visão externa geral das  funções e serviços do sistema Define o que o sistema faz;</a:t>
            </a:r>
          </a:p>
          <a:p>
            <a:pPr marL="0" lvl="0" indent="0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pt-BR" sz="2000" dirty="0">
                <a:solidFill>
                  <a:schemeClr val="lt2"/>
                </a:solidFill>
              </a:rPr>
              <a:t>Não se preocupa em como o sistema faz;</a:t>
            </a:r>
          </a:p>
          <a:p>
            <a:pPr marL="0" lvl="0" indent="0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pt-BR" sz="2000" dirty="0">
                <a:solidFill>
                  <a:schemeClr val="lt2"/>
                </a:solidFill>
              </a:rPr>
              <a:t>Um caso de uso indica uma funcionalidade  que o sistema deve oferecer. </a:t>
            </a:r>
            <a:r>
              <a:rPr lang="pt-BR" sz="2000" dirty="0" err="1">
                <a:solidFill>
                  <a:schemeClr val="lt2"/>
                </a:solidFill>
              </a:rPr>
              <a:t>Ex</a:t>
            </a:r>
            <a:r>
              <a:rPr lang="pt-BR" sz="2000" dirty="0">
                <a:solidFill>
                  <a:schemeClr val="lt2"/>
                </a:solidFill>
              </a:rPr>
              <a:t>:</a:t>
            </a:r>
          </a:p>
          <a:p>
            <a:pPr marL="0" lvl="0" indent="0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pt-BR" sz="2000" dirty="0">
                <a:solidFill>
                  <a:schemeClr val="lt2"/>
                </a:solidFill>
              </a:rPr>
              <a:t>Abrir Conta, Sacar, Verificar Saldo,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Casos de Uso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1013582"/>
            <a:ext cx="7704000" cy="3750329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Cenários: quando falamos de casos de uso, temos que ter em mente o conceito de cenários, que seriam instâncias de casos de uso.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Um cenário pode ser compreendido como uma sequência de passos que descreve uma interação entre um usuário e o sistema.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Componentes do</a:t>
            </a:r>
            <a:r>
              <a:rPr lang="pt-BR" spc="-20" dirty="0"/>
              <a:t> </a:t>
            </a:r>
            <a:r>
              <a:rPr lang="pt-BR" spc="-5" dirty="0"/>
              <a:t>Diagrama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1013582"/>
            <a:ext cx="7704000" cy="3750329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Atores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Quem executa a funcionalidade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Casos de Uso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Qual é a funcionalidade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Relacionamentos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Como atores e casos de uso se  relacionam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182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Atores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899" y="754897"/>
            <a:ext cx="7882233" cy="4206406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Representam os papéis desempenhados  pelos diversos usuários. </a:t>
            </a:r>
            <a:r>
              <a:rPr lang="pt-BR" sz="2000" dirty="0" err="1">
                <a:solidFill>
                  <a:schemeClr val="lt2"/>
                </a:solidFill>
              </a:rPr>
              <a:t>Ex</a:t>
            </a:r>
            <a:r>
              <a:rPr lang="pt-BR" sz="2000" dirty="0">
                <a:solidFill>
                  <a:schemeClr val="lt2"/>
                </a:solidFill>
              </a:rPr>
              <a:t>: 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Cliente, Caixa do Banco, Gerente, etc.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Atores podem ser Pessoas que interagem com o sistema. </a:t>
            </a:r>
            <a:r>
              <a:rPr lang="pt-BR" sz="2000" dirty="0" err="1">
                <a:solidFill>
                  <a:schemeClr val="lt2"/>
                </a:solidFill>
              </a:rPr>
              <a:t>Ex</a:t>
            </a:r>
            <a:r>
              <a:rPr lang="pt-BR" sz="2000" dirty="0">
                <a:solidFill>
                  <a:schemeClr val="lt2"/>
                </a:solidFill>
              </a:rPr>
              <a:t>: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Um hardware que dispara uma interação ou Outro software que comunica com o sistema.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Atores: boneco com rótulo que representa um humano ou um sistema computacional.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F66534-5041-4EE8-BCD7-D79F351D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75" y="3702688"/>
            <a:ext cx="844450" cy="1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182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Exemplos de</a:t>
            </a:r>
            <a:r>
              <a:rPr lang="pt-BR" spc="-35" dirty="0"/>
              <a:t> </a:t>
            </a:r>
            <a:r>
              <a:rPr lang="pt-BR" spc="-5" dirty="0"/>
              <a:t>Atores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899" y="754897"/>
            <a:ext cx="7882233" cy="4206406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F66534-5041-4EE8-BCD7-D79F351D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97" y="1009689"/>
            <a:ext cx="844450" cy="1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B5E6B2-C28C-49AA-A6C8-F21979522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6"/>
          <a:stretch/>
        </p:blipFill>
        <p:spPr bwMode="auto">
          <a:xfrm>
            <a:off x="3918252" y="3129034"/>
            <a:ext cx="844450" cy="8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1AA9854-B54C-47CD-8831-3F1C84C14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6"/>
          <a:stretch/>
        </p:blipFill>
        <p:spPr bwMode="auto">
          <a:xfrm>
            <a:off x="5775275" y="1126357"/>
            <a:ext cx="844450" cy="8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9;p25">
            <a:extLst>
              <a:ext uri="{FF2B5EF4-FFF2-40B4-BE49-F238E27FC236}">
                <a16:creationId xmlns:a16="http://schemas.microsoft.com/office/drawing/2014/main" id="{7594FC85-9C06-47EE-A151-E498431C0AE5}"/>
              </a:ext>
            </a:extLst>
          </p:cNvPr>
          <p:cNvSpPr txBox="1">
            <a:spLocks/>
          </p:cNvSpPr>
          <p:nvPr/>
        </p:nvSpPr>
        <p:spPr>
          <a:xfrm>
            <a:off x="3105180" y="4007556"/>
            <a:ext cx="24705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1400" spc="-5" dirty="0"/>
              <a:t>Sistema da máquina </a:t>
            </a:r>
          </a:p>
          <a:p>
            <a:r>
              <a:rPr lang="pt-BR" sz="1400" spc="-5" dirty="0"/>
              <a:t>de cartão</a:t>
            </a:r>
            <a:endParaRPr lang="pt-BR" sz="1400" dirty="0"/>
          </a:p>
        </p:txBody>
      </p:sp>
      <p:sp>
        <p:nvSpPr>
          <p:cNvPr id="8" name="Google Shape;109;p25">
            <a:extLst>
              <a:ext uri="{FF2B5EF4-FFF2-40B4-BE49-F238E27FC236}">
                <a16:creationId xmlns:a16="http://schemas.microsoft.com/office/drawing/2014/main" id="{DA0108C5-FB64-4375-B86B-04522242C30B}"/>
              </a:ext>
            </a:extLst>
          </p:cNvPr>
          <p:cNvSpPr txBox="1">
            <a:spLocks/>
          </p:cNvSpPr>
          <p:nvPr/>
        </p:nvSpPr>
        <p:spPr>
          <a:xfrm>
            <a:off x="4962203" y="1999050"/>
            <a:ext cx="24705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1400" spc="-5" dirty="0"/>
              <a:t>Vendedor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97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182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Casos de</a:t>
            </a:r>
            <a:r>
              <a:rPr lang="pt-BR" spc="-60" dirty="0"/>
              <a:t> </a:t>
            </a:r>
            <a:r>
              <a:rPr lang="pt-BR" spc="-5" dirty="0"/>
              <a:t>Uso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899" y="754897"/>
            <a:ext cx="7882233" cy="4206406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Caso de Uso: elipse com rótulo que representa uma funcionalidade do sistema, sendo que esta pode estar estruturada em outra(s). Um caso de uso pode ser concreto, quando é iniciado diretamente por um ator, ou abstrato, quando é uma extensão de um outro caso de uso. Além disso há casos de uso primários e secundários. O primeiro representa os objetivos dos atores, já o segundo são funcionalidades do sistema que precisam existir para que este funcione corretamente.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Geralmente a descrição dentro da  elipse é curta e direta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Verbo [ + Objeto ]</a:t>
            </a:r>
          </a:p>
          <a:p>
            <a:pPr marL="0" lvl="0" indent="0" algn="just"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72E557-A05D-4E3C-BD9C-D19BFFA0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80" y="3983790"/>
            <a:ext cx="1190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182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Casos de</a:t>
            </a:r>
            <a:r>
              <a:rPr lang="pt-BR" spc="-60" dirty="0"/>
              <a:t> </a:t>
            </a:r>
            <a:r>
              <a:rPr lang="pt-BR" spc="-5" dirty="0"/>
              <a:t>Uso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899" y="754897"/>
            <a:ext cx="7882233" cy="4206406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87F5196-AE04-485C-8571-9D863F32ED6F}"/>
              </a:ext>
            </a:extLst>
          </p:cNvPr>
          <p:cNvSpPr/>
          <p:nvPr/>
        </p:nvSpPr>
        <p:spPr>
          <a:xfrm>
            <a:off x="719898" y="1327597"/>
            <a:ext cx="2951649" cy="1032369"/>
          </a:xfrm>
          <a:custGeom>
            <a:avLst/>
            <a:gdLst/>
            <a:ahLst/>
            <a:cxnLst/>
            <a:rect l="l" t="t" r="r" b="b"/>
            <a:pathLst>
              <a:path w="2809240" h="1080770">
                <a:moveTo>
                  <a:pt x="0" y="540257"/>
                </a:moveTo>
                <a:lnTo>
                  <a:pt x="6428" y="488235"/>
                </a:lnTo>
                <a:lnTo>
                  <a:pt x="25323" y="437611"/>
                </a:lnTo>
                <a:lnTo>
                  <a:pt x="56095" y="388610"/>
                </a:lnTo>
                <a:lnTo>
                  <a:pt x="98155" y="341459"/>
                </a:lnTo>
                <a:lnTo>
                  <a:pt x="150914" y="296386"/>
                </a:lnTo>
                <a:lnTo>
                  <a:pt x="213785" y="253616"/>
                </a:lnTo>
                <a:lnTo>
                  <a:pt x="248829" y="233166"/>
                </a:lnTo>
                <a:lnTo>
                  <a:pt x="286179" y="213377"/>
                </a:lnTo>
                <a:lnTo>
                  <a:pt x="325763" y="194277"/>
                </a:lnTo>
                <a:lnTo>
                  <a:pt x="367507" y="175894"/>
                </a:lnTo>
                <a:lnTo>
                  <a:pt x="411337" y="158257"/>
                </a:lnTo>
                <a:lnTo>
                  <a:pt x="457179" y="141395"/>
                </a:lnTo>
                <a:lnTo>
                  <a:pt x="504962" y="125335"/>
                </a:lnTo>
                <a:lnTo>
                  <a:pt x="554609" y="110106"/>
                </a:lnTo>
                <a:lnTo>
                  <a:pt x="606049" y="95736"/>
                </a:lnTo>
                <a:lnTo>
                  <a:pt x="659207" y="82254"/>
                </a:lnTo>
                <a:lnTo>
                  <a:pt x="714010" y="69687"/>
                </a:lnTo>
                <a:lnTo>
                  <a:pt x="770385" y="58065"/>
                </a:lnTo>
                <a:lnTo>
                  <a:pt x="828257" y="47415"/>
                </a:lnTo>
                <a:lnTo>
                  <a:pt x="887553" y="37765"/>
                </a:lnTo>
                <a:lnTo>
                  <a:pt x="948200" y="29145"/>
                </a:lnTo>
                <a:lnTo>
                  <a:pt x="1010124" y="21583"/>
                </a:lnTo>
                <a:lnTo>
                  <a:pt x="1073252" y="15106"/>
                </a:lnTo>
                <a:lnTo>
                  <a:pt x="1137509" y="9743"/>
                </a:lnTo>
                <a:lnTo>
                  <a:pt x="1202823" y="5523"/>
                </a:lnTo>
                <a:lnTo>
                  <a:pt x="1269119" y="2473"/>
                </a:lnTo>
                <a:lnTo>
                  <a:pt x="1336324" y="623"/>
                </a:lnTo>
                <a:lnTo>
                  <a:pt x="1404366" y="0"/>
                </a:lnTo>
                <a:lnTo>
                  <a:pt x="1472407" y="623"/>
                </a:lnTo>
                <a:lnTo>
                  <a:pt x="1539612" y="2473"/>
                </a:lnTo>
                <a:lnTo>
                  <a:pt x="1605908" y="5523"/>
                </a:lnTo>
                <a:lnTo>
                  <a:pt x="1671222" y="9743"/>
                </a:lnTo>
                <a:lnTo>
                  <a:pt x="1735479" y="15106"/>
                </a:lnTo>
                <a:lnTo>
                  <a:pt x="1798607" y="21583"/>
                </a:lnTo>
                <a:lnTo>
                  <a:pt x="1860531" y="29145"/>
                </a:lnTo>
                <a:lnTo>
                  <a:pt x="1921178" y="37765"/>
                </a:lnTo>
                <a:lnTo>
                  <a:pt x="1980474" y="47415"/>
                </a:lnTo>
                <a:lnTo>
                  <a:pt x="2038346" y="58065"/>
                </a:lnTo>
                <a:lnTo>
                  <a:pt x="2094721" y="69687"/>
                </a:lnTo>
                <a:lnTo>
                  <a:pt x="2149524" y="82254"/>
                </a:lnTo>
                <a:lnTo>
                  <a:pt x="2202682" y="95736"/>
                </a:lnTo>
                <a:lnTo>
                  <a:pt x="2254122" y="110106"/>
                </a:lnTo>
                <a:lnTo>
                  <a:pt x="2303769" y="125335"/>
                </a:lnTo>
                <a:lnTo>
                  <a:pt x="2351552" y="141395"/>
                </a:lnTo>
                <a:lnTo>
                  <a:pt x="2397394" y="158257"/>
                </a:lnTo>
                <a:lnTo>
                  <a:pt x="2441224" y="175894"/>
                </a:lnTo>
                <a:lnTo>
                  <a:pt x="2482968" y="194277"/>
                </a:lnTo>
                <a:lnTo>
                  <a:pt x="2522552" y="213377"/>
                </a:lnTo>
                <a:lnTo>
                  <a:pt x="2559902" y="233166"/>
                </a:lnTo>
                <a:lnTo>
                  <a:pt x="2594946" y="253616"/>
                </a:lnTo>
                <a:lnTo>
                  <a:pt x="2627608" y="274699"/>
                </a:lnTo>
                <a:lnTo>
                  <a:pt x="2685497" y="318649"/>
                </a:lnTo>
                <a:lnTo>
                  <a:pt x="2732981" y="364789"/>
                </a:lnTo>
                <a:lnTo>
                  <a:pt x="2769470" y="412893"/>
                </a:lnTo>
                <a:lnTo>
                  <a:pt x="2794377" y="462734"/>
                </a:lnTo>
                <a:lnTo>
                  <a:pt x="2807112" y="514086"/>
                </a:lnTo>
                <a:lnTo>
                  <a:pt x="2808732" y="540257"/>
                </a:lnTo>
                <a:lnTo>
                  <a:pt x="2807112" y="566429"/>
                </a:lnTo>
                <a:lnTo>
                  <a:pt x="2794377" y="617781"/>
                </a:lnTo>
                <a:lnTo>
                  <a:pt x="2769470" y="667622"/>
                </a:lnTo>
                <a:lnTo>
                  <a:pt x="2732981" y="715726"/>
                </a:lnTo>
                <a:lnTo>
                  <a:pt x="2685497" y="761866"/>
                </a:lnTo>
                <a:lnTo>
                  <a:pt x="2627608" y="805816"/>
                </a:lnTo>
                <a:lnTo>
                  <a:pt x="2594946" y="826899"/>
                </a:lnTo>
                <a:lnTo>
                  <a:pt x="2559902" y="847349"/>
                </a:lnTo>
                <a:lnTo>
                  <a:pt x="2522552" y="867138"/>
                </a:lnTo>
                <a:lnTo>
                  <a:pt x="2482968" y="886238"/>
                </a:lnTo>
                <a:lnTo>
                  <a:pt x="2441224" y="904621"/>
                </a:lnTo>
                <a:lnTo>
                  <a:pt x="2397394" y="922258"/>
                </a:lnTo>
                <a:lnTo>
                  <a:pt x="2351552" y="939120"/>
                </a:lnTo>
                <a:lnTo>
                  <a:pt x="2303769" y="955180"/>
                </a:lnTo>
                <a:lnTo>
                  <a:pt x="2254122" y="970409"/>
                </a:lnTo>
                <a:lnTo>
                  <a:pt x="2202682" y="984779"/>
                </a:lnTo>
                <a:lnTo>
                  <a:pt x="2149524" y="998261"/>
                </a:lnTo>
                <a:lnTo>
                  <a:pt x="2094721" y="1010828"/>
                </a:lnTo>
                <a:lnTo>
                  <a:pt x="2038346" y="1022450"/>
                </a:lnTo>
                <a:lnTo>
                  <a:pt x="1980474" y="1033100"/>
                </a:lnTo>
                <a:lnTo>
                  <a:pt x="1921178" y="1042750"/>
                </a:lnTo>
                <a:lnTo>
                  <a:pt x="1860531" y="1051370"/>
                </a:lnTo>
                <a:lnTo>
                  <a:pt x="1798607" y="1058932"/>
                </a:lnTo>
                <a:lnTo>
                  <a:pt x="1735479" y="1065409"/>
                </a:lnTo>
                <a:lnTo>
                  <a:pt x="1671222" y="1070772"/>
                </a:lnTo>
                <a:lnTo>
                  <a:pt x="1605908" y="1074992"/>
                </a:lnTo>
                <a:lnTo>
                  <a:pt x="1539612" y="1078042"/>
                </a:lnTo>
                <a:lnTo>
                  <a:pt x="1472407" y="1079892"/>
                </a:lnTo>
                <a:lnTo>
                  <a:pt x="1404366" y="1080515"/>
                </a:lnTo>
                <a:lnTo>
                  <a:pt x="1336324" y="1079892"/>
                </a:lnTo>
                <a:lnTo>
                  <a:pt x="1269119" y="1078042"/>
                </a:lnTo>
                <a:lnTo>
                  <a:pt x="1202823" y="1074992"/>
                </a:lnTo>
                <a:lnTo>
                  <a:pt x="1137509" y="1070772"/>
                </a:lnTo>
                <a:lnTo>
                  <a:pt x="1073252" y="1065409"/>
                </a:lnTo>
                <a:lnTo>
                  <a:pt x="1010124" y="1058932"/>
                </a:lnTo>
                <a:lnTo>
                  <a:pt x="948200" y="1051370"/>
                </a:lnTo>
                <a:lnTo>
                  <a:pt x="887553" y="1042750"/>
                </a:lnTo>
                <a:lnTo>
                  <a:pt x="828257" y="1033100"/>
                </a:lnTo>
                <a:lnTo>
                  <a:pt x="770385" y="1022450"/>
                </a:lnTo>
                <a:lnTo>
                  <a:pt x="714010" y="1010828"/>
                </a:lnTo>
                <a:lnTo>
                  <a:pt x="659207" y="998261"/>
                </a:lnTo>
                <a:lnTo>
                  <a:pt x="606049" y="984779"/>
                </a:lnTo>
                <a:lnTo>
                  <a:pt x="554609" y="970409"/>
                </a:lnTo>
                <a:lnTo>
                  <a:pt x="504962" y="955180"/>
                </a:lnTo>
                <a:lnTo>
                  <a:pt x="457179" y="939120"/>
                </a:lnTo>
                <a:lnTo>
                  <a:pt x="411337" y="922258"/>
                </a:lnTo>
                <a:lnTo>
                  <a:pt x="367507" y="904621"/>
                </a:lnTo>
                <a:lnTo>
                  <a:pt x="325763" y="886238"/>
                </a:lnTo>
                <a:lnTo>
                  <a:pt x="286179" y="867138"/>
                </a:lnTo>
                <a:lnTo>
                  <a:pt x="248829" y="847349"/>
                </a:lnTo>
                <a:lnTo>
                  <a:pt x="213785" y="826899"/>
                </a:lnTo>
                <a:lnTo>
                  <a:pt x="181123" y="805816"/>
                </a:lnTo>
                <a:lnTo>
                  <a:pt x="123234" y="761866"/>
                </a:lnTo>
                <a:lnTo>
                  <a:pt x="75750" y="715726"/>
                </a:lnTo>
                <a:lnTo>
                  <a:pt x="39261" y="667622"/>
                </a:lnTo>
                <a:lnTo>
                  <a:pt x="14354" y="617781"/>
                </a:lnTo>
                <a:lnTo>
                  <a:pt x="1619" y="566429"/>
                </a:lnTo>
                <a:lnTo>
                  <a:pt x="0" y="540257"/>
                </a:lnTo>
                <a:close/>
              </a:path>
            </a:pathLst>
          </a:custGeom>
          <a:ln w="9144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1B1A0F5-ED26-4771-9A7A-413A267ACD2C}"/>
              </a:ext>
            </a:extLst>
          </p:cNvPr>
          <p:cNvSpPr txBox="1"/>
          <p:nvPr/>
        </p:nvSpPr>
        <p:spPr>
          <a:xfrm>
            <a:off x="1233663" y="1723201"/>
            <a:ext cx="197141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sz="2000" b="1" dirty="0">
                <a:solidFill>
                  <a:schemeClr val="tx2"/>
                </a:solidFill>
                <a:latin typeface="Arial"/>
                <a:cs typeface="Arial"/>
              </a:rPr>
              <a:t>Exibir Extrato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F56D0E56-49E9-4E78-A6C9-C0AD10C2D099}"/>
              </a:ext>
            </a:extLst>
          </p:cNvPr>
          <p:cNvSpPr/>
          <p:nvPr/>
        </p:nvSpPr>
        <p:spPr>
          <a:xfrm>
            <a:off x="2864117" y="3633409"/>
            <a:ext cx="3268564" cy="1031156"/>
          </a:xfrm>
          <a:custGeom>
            <a:avLst/>
            <a:gdLst/>
            <a:ahLst/>
            <a:cxnLst/>
            <a:rect l="l" t="t" r="r" b="b"/>
            <a:pathLst>
              <a:path w="3110865" h="1079500">
                <a:moveTo>
                  <a:pt x="0" y="539496"/>
                </a:moveTo>
                <a:lnTo>
                  <a:pt x="6019" y="491704"/>
                </a:lnTo>
                <a:lnTo>
                  <a:pt x="23740" y="445077"/>
                </a:lnTo>
                <a:lnTo>
                  <a:pt x="52657" y="399789"/>
                </a:lnTo>
                <a:lnTo>
                  <a:pt x="92265" y="356016"/>
                </a:lnTo>
                <a:lnTo>
                  <a:pt x="142056" y="313933"/>
                </a:lnTo>
                <a:lnTo>
                  <a:pt x="201526" y="273717"/>
                </a:lnTo>
                <a:lnTo>
                  <a:pt x="234733" y="254363"/>
                </a:lnTo>
                <a:lnTo>
                  <a:pt x="270169" y="235541"/>
                </a:lnTo>
                <a:lnTo>
                  <a:pt x="307772" y="217274"/>
                </a:lnTo>
                <a:lnTo>
                  <a:pt x="347479" y="199583"/>
                </a:lnTo>
                <a:lnTo>
                  <a:pt x="389225" y="182490"/>
                </a:lnTo>
                <a:lnTo>
                  <a:pt x="432949" y="166016"/>
                </a:lnTo>
                <a:lnTo>
                  <a:pt x="478587" y="150185"/>
                </a:lnTo>
                <a:lnTo>
                  <a:pt x="526075" y="135018"/>
                </a:lnTo>
                <a:lnTo>
                  <a:pt x="575350" y="120536"/>
                </a:lnTo>
                <a:lnTo>
                  <a:pt x="626350" y="106763"/>
                </a:lnTo>
                <a:lnTo>
                  <a:pt x="679010" y="93719"/>
                </a:lnTo>
                <a:lnTo>
                  <a:pt x="733268" y="81426"/>
                </a:lnTo>
                <a:lnTo>
                  <a:pt x="789061" y="69907"/>
                </a:lnTo>
                <a:lnTo>
                  <a:pt x="846325" y="59184"/>
                </a:lnTo>
                <a:lnTo>
                  <a:pt x="904996" y="49278"/>
                </a:lnTo>
                <a:lnTo>
                  <a:pt x="965013" y="40211"/>
                </a:lnTo>
                <a:lnTo>
                  <a:pt x="1026311" y="32005"/>
                </a:lnTo>
                <a:lnTo>
                  <a:pt x="1088827" y="24683"/>
                </a:lnTo>
                <a:lnTo>
                  <a:pt x="1152498" y="18266"/>
                </a:lnTo>
                <a:lnTo>
                  <a:pt x="1217261" y="12776"/>
                </a:lnTo>
                <a:lnTo>
                  <a:pt x="1283053" y="8235"/>
                </a:lnTo>
                <a:lnTo>
                  <a:pt x="1349810" y="4665"/>
                </a:lnTo>
                <a:lnTo>
                  <a:pt x="1417469" y="2088"/>
                </a:lnTo>
                <a:lnTo>
                  <a:pt x="1485968" y="525"/>
                </a:lnTo>
                <a:lnTo>
                  <a:pt x="1555242" y="0"/>
                </a:lnTo>
                <a:lnTo>
                  <a:pt x="1624515" y="525"/>
                </a:lnTo>
                <a:lnTo>
                  <a:pt x="1693014" y="2088"/>
                </a:lnTo>
                <a:lnTo>
                  <a:pt x="1760673" y="4665"/>
                </a:lnTo>
                <a:lnTo>
                  <a:pt x="1827430" y="8235"/>
                </a:lnTo>
                <a:lnTo>
                  <a:pt x="1893222" y="12776"/>
                </a:lnTo>
                <a:lnTo>
                  <a:pt x="1957985" y="18266"/>
                </a:lnTo>
                <a:lnTo>
                  <a:pt x="2021656" y="24683"/>
                </a:lnTo>
                <a:lnTo>
                  <a:pt x="2084172" y="32005"/>
                </a:lnTo>
                <a:lnTo>
                  <a:pt x="2145470" y="40211"/>
                </a:lnTo>
                <a:lnTo>
                  <a:pt x="2205487" y="49278"/>
                </a:lnTo>
                <a:lnTo>
                  <a:pt x="2264158" y="59184"/>
                </a:lnTo>
                <a:lnTo>
                  <a:pt x="2321422" y="69907"/>
                </a:lnTo>
                <a:lnTo>
                  <a:pt x="2377215" y="81426"/>
                </a:lnTo>
                <a:lnTo>
                  <a:pt x="2431473" y="93719"/>
                </a:lnTo>
                <a:lnTo>
                  <a:pt x="2484133" y="106763"/>
                </a:lnTo>
                <a:lnTo>
                  <a:pt x="2535133" y="120536"/>
                </a:lnTo>
                <a:lnTo>
                  <a:pt x="2584408" y="135018"/>
                </a:lnTo>
                <a:lnTo>
                  <a:pt x="2631896" y="150185"/>
                </a:lnTo>
                <a:lnTo>
                  <a:pt x="2677534" y="166016"/>
                </a:lnTo>
                <a:lnTo>
                  <a:pt x="2721258" y="182490"/>
                </a:lnTo>
                <a:lnTo>
                  <a:pt x="2763004" y="199583"/>
                </a:lnTo>
                <a:lnTo>
                  <a:pt x="2802711" y="217274"/>
                </a:lnTo>
                <a:lnTo>
                  <a:pt x="2840314" y="235541"/>
                </a:lnTo>
                <a:lnTo>
                  <a:pt x="2875750" y="254363"/>
                </a:lnTo>
                <a:lnTo>
                  <a:pt x="2908957" y="273717"/>
                </a:lnTo>
                <a:lnTo>
                  <a:pt x="2968427" y="313933"/>
                </a:lnTo>
                <a:lnTo>
                  <a:pt x="3018218" y="356016"/>
                </a:lnTo>
                <a:lnTo>
                  <a:pt x="3057826" y="399789"/>
                </a:lnTo>
                <a:lnTo>
                  <a:pt x="3086743" y="445077"/>
                </a:lnTo>
                <a:lnTo>
                  <a:pt x="3104464" y="491704"/>
                </a:lnTo>
                <a:lnTo>
                  <a:pt x="3110484" y="539496"/>
                </a:lnTo>
                <a:lnTo>
                  <a:pt x="3108968" y="563527"/>
                </a:lnTo>
                <a:lnTo>
                  <a:pt x="3097034" y="610760"/>
                </a:lnTo>
                <a:lnTo>
                  <a:pt x="3073652" y="656741"/>
                </a:lnTo>
                <a:lnTo>
                  <a:pt x="3039327" y="701294"/>
                </a:lnTo>
                <a:lnTo>
                  <a:pt x="2994564" y="744244"/>
                </a:lnTo>
                <a:lnTo>
                  <a:pt x="2939870" y="785416"/>
                </a:lnTo>
                <a:lnTo>
                  <a:pt x="2875750" y="824634"/>
                </a:lnTo>
                <a:lnTo>
                  <a:pt x="2840314" y="843455"/>
                </a:lnTo>
                <a:lnTo>
                  <a:pt x="2802711" y="861723"/>
                </a:lnTo>
                <a:lnTo>
                  <a:pt x="2763004" y="879414"/>
                </a:lnTo>
                <a:lnTo>
                  <a:pt x="2721258" y="896507"/>
                </a:lnTo>
                <a:lnTo>
                  <a:pt x="2677534" y="912979"/>
                </a:lnTo>
                <a:lnTo>
                  <a:pt x="2631896" y="928810"/>
                </a:lnTo>
                <a:lnTo>
                  <a:pt x="2584408" y="943977"/>
                </a:lnTo>
                <a:lnTo>
                  <a:pt x="2535133" y="958459"/>
                </a:lnTo>
                <a:lnTo>
                  <a:pt x="2484133" y="972232"/>
                </a:lnTo>
                <a:lnTo>
                  <a:pt x="2431473" y="985276"/>
                </a:lnTo>
                <a:lnTo>
                  <a:pt x="2377215" y="997568"/>
                </a:lnTo>
                <a:lnTo>
                  <a:pt x="2321422" y="1009087"/>
                </a:lnTo>
                <a:lnTo>
                  <a:pt x="2264158" y="1019810"/>
                </a:lnTo>
                <a:lnTo>
                  <a:pt x="2205487" y="1029715"/>
                </a:lnTo>
                <a:lnTo>
                  <a:pt x="2145470" y="1038782"/>
                </a:lnTo>
                <a:lnTo>
                  <a:pt x="2084172" y="1046987"/>
                </a:lnTo>
                <a:lnTo>
                  <a:pt x="2021656" y="1054309"/>
                </a:lnTo>
                <a:lnTo>
                  <a:pt x="1957985" y="1060726"/>
                </a:lnTo>
                <a:lnTo>
                  <a:pt x="1893222" y="1066216"/>
                </a:lnTo>
                <a:lnTo>
                  <a:pt x="1827430" y="1070756"/>
                </a:lnTo>
                <a:lnTo>
                  <a:pt x="1760673" y="1074326"/>
                </a:lnTo>
                <a:lnTo>
                  <a:pt x="1693014" y="1076904"/>
                </a:lnTo>
                <a:lnTo>
                  <a:pt x="1624515" y="1078466"/>
                </a:lnTo>
                <a:lnTo>
                  <a:pt x="1555242" y="1078992"/>
                </a:lnTo>
                <a:lnTo>
                  <a:pt x="1485968" y="1078466"/>
                </a:lnTo>
                <a:lnTo>
                  <a:pt x="1417469" y="1076904"/>
                </a:lnTo>
                <a:lnTo>
                  <a:pt x="1349810" y="1074326"/>
                </a:lnTo>
                <a:lnTo>
                  <a:pt x="1283053" y="1070756"/>
                </a:lnTo>
                <a:lnTo>
                  <a:pt x="1217261" y="1066216"/>
                </a:lnTo>
                <a:lnTo>
                  <a:pt x="1152498" y="1060726"/>
                </a:lnTo>
                <a:lnTo>
                  <a:pt x="1088827" y="1054309"/>
                </a:lnTo>
                <a:lnTo>
                  <a:pt x="1026311" y="1046987"/>
                </a:lnTo>
                <a:lnTo>
                  <a:pt x="965013" y="1038782"/>
                </a:lnTo>
                <a:lnTo>
                  <a:pt x="904996" y="1029715"/>
                </a:lnTo>
                <a:lnTo>
                  <a:pt x="846325" y="1019810"/>
                </a:lnTo>
                <a:lnTo>
                  <a:pt x="789061" y="1009087"/>
                </a:lnTo>
                <a:lnTo>
                  <a:pt x="733268" y="997568"/>
                </a:lnTo>
                <a:lnTo>
                  <a:pt x="679010" y="985276"/>
                </a:lnTo>
                <a:lnTo>
                  <a:pt x="626350" y="972232"/>
                </a:lnTo>
                <a:lnTo>
                  <a:pt x="575350" y="958459"/>
                </a:lnTo>
                <a:lnTo>
                  <a:pt x="526075" y="943977"/>
                </a:lnTo>
                <a:lnTo>
                  <a:pt x="478587" y="928810"/>
                </a:lnTo>
                <a:lnTo>
                  <a:pt x="432949" y="912979"/>
                </a:lnTo>
                <a:lnTo>
                  <a:pt x="389225" y="896507"/>
                </a:lnTo>
                <a:lnTo>
                  <a:pt x="347479" y="879414"/>
                </a:lnTo>
                <a:lnTo>
                  <a:pt x="307772" y="861723"/>
                </a:lnTo>
                <a:lnTo>
                  <a:pt x="270169" y="843455"/>
                </a:lnTo>
                <a:lnTo>
                  <a:pt x="234733" y="824634"/>
                </a:lnTo>
                <a:lnTo>
                  <a:pt x="201526" y="805280"/>
                </a:lnTo>
                <a:lnTo>
                  <a:pt x="142056" y="765063"/>
                </a:lnTo>
                <a:lnTo>
                  <a:pt x="92265" y="722980"/>
                </a:lnTo>
                <a:lnTo>
                  <a:pt x="52657" y="679207"/>
                </a:lnTo>
                <a:lnTo>
                  <a:pt x="23740" y="633918"/>
                </a:lnTo>
                <a:lnTo>
                  <a:pt x="6019" y="587289"/>
                </a:lnTo>
                <a:lnTo>
                  <a:pt x="0" y="539496"/>
                </a:lnTo>
                <a:close/>
              </a:path>
            </a:pathLst>
          </a:custGeom>
          <a:ln w="9144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B108241A-DAAF-4D0B-938F-ED319A76E91A}"/>
              </a:ext>
            </a:extLst>
          </p:cNvPr>
          <p:cNvSpPr txBox="1"/>
          <p:nvPr/>
        </p:nvSpPr>
        <p:spPr>
          <a:xfrm>
            <a:off x="3224680" y="4019387"/>
            <a:ext cx="238653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Cadastrar</a:t>
            </a:r>
            <a:r>
              <a:rPr sz="2000" b="1" spc="-9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Clientes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46AF0D-DE51-4035-A8DB-ED7146C79BF3}"/>
              </a:ext>
            </a:extLst>
          </p:cNvPr>
          <p:cNvSpPr/>
          <p:nvPr/>
        </p:nvSpPr>
        <p:spPr>
          <a:xfrm>
            <a:off x="5471828" y="1182816"/>
            <a:ext cx="2949647" cy="1032369"/>
          </a:xfrm>
          <a:custGeom>
            <a:avLst/>
            <a:gdLst/>
            <a:ahLst/>
            <a:cxnLst/>
            <a:rect l="l" t="t" r="r" b="b"/>
            <a:pathLst>
              <a:path w="2807334" h="1080770">
                <a:moveTo>
                  <a:pt x="0" y="540258"/>
                </a:moveTo>
                <a:lnTo>
                  <a:pt x="6425" y="488235"/>
                </a:lnTo>
                <a:lnTo>
                  <a:pt x="25308" y="437611"/>
                </a:lnTo>
                <a:lnTo>
                  <a:pt x="56061" y="388610"/>
                </a:lnTo>
                <a:lnTo>
                  <a:pt x="98096" y="341459"/>
                </a:lnTo>
                <a:lnTo>
                  <a:pt x="150825" y="296386"/>
                </a:lnTo>
                <a:lnTo>
                  <a:pt x="213660" y="253616"/>
                </a:lnTo>
                <a:lnTo>
                  <a:pt x="248683" y="233166"/>
                </a:lnTo>
                <a:lnTo>
                  <a:pt x="286012" y="213377"/>
                </a:lnTo>
                <a:lnTo>
                  <a:pt x="325573" y="194277"/>
                </a:lnTo>
                <a:lnTo>
                  <a:pt x="367293" y="175894"/>
                </a:lnTo>
                <a:lnTo>
                  <a:pt x="411098" y="158257"/>
                </a:lnTo>
                <a:lnTo>
                  <a:pt x="456916" y="141395"/>
                </a:lnTo>
                <a:lnTo>
                  <a:pt x="504671" y="125335"/>
                </a:lnTo>
                <a:lnTo>
                  <a:pt x="554291" y="110106"/>
                </a:lnTo>
                <a:lnTo>
                  <a:pt x="605703" y="95736"/>
                </a:lnTo>
                <a:lnTo>
                  <a:pt x="658832" y="82254"/>
                </a:lnTo>
                <a:lnTo>
                  <a:pt x="713605" y="69687"/>
                </a:lnTo>
                <a:lnTo>
                  <a:pt x="769949" y="58065"/>
                </a:lnTo>
                <a:lnTo>
                  <a:pt x="827790" y="47415"/>
                </a:lnTo>
                <a:lnTo>
                  <a:pt x="887055" y="37765"/>
                </a:lnTo>
                <a:lnTo>
                  <a:pt x="947670" y="29145"/>
                </a:lnTo>
                <a:lnTo>
                  <a:pt x="1009562" y="21583"/>
                </a:lnTo>
                <a:lnTo>
                  <a:pt x="1072657" y="15106"/>
                </a:lnTo>
                <a:lnTo>
                  <a:pt x="1136881" y="9743"/>
                </a:lnTo>
                <a:lnTo>
                  <a:pt x="1202161" y="5523"/>
                </a:lnTo>
                <a:lnTo>
                  <a:pt x="1268424" y="2473"/>
                </a:lnTo>
                <a:lnTo>
                  <a:pt x="1335596" y="623"/>
                </a:lnTo>
                <a:lnTo>
                  <a:pt x="1403603" y="0"/>
                </a:lnTo>
                <a:lnTo>
                  <a:pt x="1471611" y="623"/>
                </a:lnTo>
                <a:lnTo>
                  <a:pt x="1538783" y="2473"/>
                </a:lnTo>
                <a:lnTo>
                  <a:pt x="1605046" y="5523"/>
                </a:lnTo>
                <a:lnTo>
                  <a:pt x="1670326" y="9743"/>
                </a:lnTo>
                <a:lnTo>
                  <a:pt x="1734550" y="15106"/>
                </a:lnTo>
                <a:lnTo>
                  <a:pt x="1797645" y="21583"/>
                </a:lnTo>
                <a:lnTo>
                  <a:pt x="1859537" y="29145"/>
                </a:lnTo>
                <a:lnTo>
                  <a:pt x="1920152" y="37765"/>
                </a:lnTo>
                <a:lnTo>
                  <a:pt x="1979417" y="47415"/>
                </a:lnTo>
                <a:lnTo>
                  <a:pt x="2037258" y="58065"/>
                </a:lnTo>
                <a:lnTo>
                  <a:pt x="2093602" y="69687"/>
                </a:lnTo>
                <a:lnTo>
                  <a:pt x="2148375" y="82254"/>
                </a:lnTo>
                <a:lnTo>
                  <a:pt x="2201504" y="95736"/>
                </a:lnTo>
                <a:lnTo>
                  <a:pt x="2252916" y="110106"/>
                </a:lnTo>
                <a:lnTo>
                  <a:pt x="2302536" y="125335"/>
                </a:lnTo>
                <a:lnTo>
                  <a:pt x="2350291" y="141395"/>
                </a:lnTo>
                <a:lnTo>
                  <a:pt x="2396109" y="158257"/>
                </a:lnTo>
                <a:lnTo>
                  <a:pt x="2439914" y="175894"/>
                </a:lnTo>
                <a:lnTo>
                  <a:pt x="2481634" y="194277"/>
                </a:lnTo>
                <a:lnTo>
                  <a:pt x="2521195" y="213377"/>
                </a:lnTo>
                <a:lnTo>
                  <a:pt x="2558524" y="233166"/>
                </a:lnTo>
                <a:lnTo>
                  <a:pt x="2593547" y="253616"/>
                </a:lnTo>
                <a:lnTo>
                  <a:pt x="2626191" y="274699"/>
                </a:lnTo>
                <a:lnTo>
                  <a:pt x="2684046" y="318649"/>
                </a:lnTo>
                <a:lnTo>
                  <a:pt x="2731502" y="364789"/>
                </a:lnTo>
                <a:lnTo>
                  <a:pt x="2767969" y="412893"/>
                </a:lnTo>
                <a:lnTo>
                  <a:pt x="2792861" y="462734"/>
                </a:lnTo>
                <a:lnTo>
                  <a:pt x="2805589" y="514086"/>
                </a:lnTo>
                <a:lnTo>
                  <a:pt x="2807208" y="540258"/>
                </a:lnTo>
                <a:lnTo>
                  <a:pt x="2805589" y="566429"/>
                </a:lnTo>
                <a:lnTo>
                  <a:pt x="2792861" y="617781"/>
                </a:lnTo>
                <a:lnTo>
                  <a:pt x="2767969" y="667622"/>
                </a:lnTo>
                <a:lnTo>
                  <a:pt x="2731502" y="715726"/>
                </a:lnTo>
                <a:lnTo>
                  <a:pt x="2684046" y="761866"/>
                </a:lnTo>
                <a:lnTo>
                  <a:pt x="2626191" y="805816"/>
                </a:lnTo>
                <a:lnTo>
                  <a:pt x="2593547" y="826899"/>
                </a:lnTo>
                <a:lnTo>
                  <a:pt x="2558524" y="847349"/>
                </a:lnTo>
                <a:lnTo>
                  <a:pt x="2521195" y="867138"/>
                </a:lnTo>
                <a:lnTo>
                  <a:pt x="2481634" y="886238"/>
                </a:lnTo>
                <a:lnTo>
                  <a:pt x="2439914" y="904621"/>
                </a:lnTo>
                <a:lnTo>
                  <a:pt x="2396108" y="922258"/>
                </a:lnTo>
                <a:lnTo>
                  <a:pt x="2350291" y="939120"/>
                </a:lnTo>
                <a:lnTo>
                  <a:pt x="2302536" y="955180"/>
                </a:lnTo>
                <a:lnTo>
                  <a:pt x="2252916" y="970409"/>
                </a:lnTo>
                <a:lnTo>
                  <a:pt x="2201504" y="984779"/>
                </a:lnTo>
                <a:lnTo>
                  <a:pt x="2148375" y="998261"/>
                </a:lnTo>
                <a:lnTo>
                  <a:pt x="2093602" y="1010828"/>
                </a:lnTo>
                <a:lnTo>
                  <a:pt x="2037258" y="1022450"/>
                </a:lnTo>
                <a:lnTo>
                  <a:pt x="1979417" y="1033100"/>
                </a:lnTo>
                <a:lnTo>
                  <a:pt x="1920152" y="1042750"/>
                </a:lnTo>
                <a:lnTo>
                  <a:pt x="1859537" y="1051370"/>
                </a:lnTo>
                <a:lnTo>
                  <a:pt x="1797645" y="1058932"/>
                </a:lnTo>
                <a:lnTo>
                  <a:pt x="1734550" y="1065409"/>
                </a:lnTo>
                <a:lnTo>
                  <a:pt x="1670326" y="1070772"/>
                </a:lnTo>
                <a:lnTo>
                  <a:pt x="1605046" y="1074992"/>
                </a:lnTo>
                <a:lnTo>
                  <a:pt x="1538783" y="1078042"/>
                </a:lnTo>
                <a:lnTo>
                  <a:pt x="1471611" y="1079892"/>
                </a:lnTo>
                <a:lnTo>
                  <a:pt x="1403603" y="1080515"/>
                </a:lnTo>
                <a:lnTo>
                  <a:pt x="1335596" y="1079892"/>
                </a:lnTo>
                <a:lnTo>
                  <a:pt x="1268424" y="1078042"/>
                </a:lnTo>
                <a:lnTo>
                  <a:pt x="1202161" y="1074992"/>
                </a:lnTo>
                <a:lnTo>
                  <a:pt x="1136881" y="1070772"/>
                </a:lnTo>
                <a:lnTo>
                  <a:pt x="1072657" y="1065409"/>
                </a:lnTo>
                <a:lnTo>
                  <a:pt x="1009562" y="1058932"/>
                </a:lnTo>
                <a:lnTo>
                  <a:pt x="947670" y="1051370"/>
                </a:lnTo>
                <a:lnTo>
                  <a:pt x="887055" y="1042750"/>
                </a:lnTo>
                <a:lnTo>
                  <a:pt x="827790" y="1033100"/>
                </a:lnTo>
                <a:lnTo>
                  <a:pt x="769949" y="1022450"/>
                </a:lnTo>
                <a:lnTo>
                  <a:pt x="713605" y="1010828"/>
                </a:lnTo>
                <a:lnTo>
                  <a:pt x="658832" y="998261"/>
                </a:lnTo>
                <a:lnTo>
                  <a:pt x="605703" y="984779"/>
                </a:lnTo>
                <a:lnTo>
                  <a:pt x="554291" y="970409"/>
                </a:lnTo>
                <a:lnTo>
                  <a:pt x="504671" y="955180"/>
                </a:lnTo>
                <a:lnTo>
                  <a:pt x="456916" y="939120"/>
                </a:lnTo>
                <a:lnTo>
                  <a:pt x="411098" y="922258"/>
                </a:lnTo>
                <a:lnTo>
                  <a:pt x="367293" y="904621"/>
                </a:lnTo>
                <a:lnTo>
                  <a:pt x="325573" y="886238"/>
                </a:lnTo>
                <a:lnTo>
                  <a:pt x="286012" y="867138"/>
                </a:lnTo>
                <a:lnTo>
                  <a:pt x="248683" y="847349"/>
                </a:lnTo>
                <a:lnTo>
                  <a:pt x="213660" y="826899"/>
                </a:lnTo>
                <a:lnTo>
                  <a:pt x="181016" y="805816"/>
                </a:lnTo>
                <a:lnTo>
                  <a:pt x="123161" y="761866"/>
                </a:lnTo>
                <a:lnTo>
                  <a:pt x="75705" y="715726"/>
                </a:lnTo>
                <a:lnTo>
                  <a:pt x="39238" y="667622"/>
                </a:lnTo>
                <a:lnTo>
                  <a:pt x="14346" y="617781"/>
                </a:lnTo>
                <a:lnTo>
                  <a:pt x="1618" y="566429"/>
                </a:lnTo>
                <a:lnTo>
                  <a:pt x="0" y="540258"/>
                </a:lnTo>
                <a:close/>
              </a:path>
            </a:pathLst>
          </a:custGeom>
          <a:ln w="9144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00C570BE-5B39-4B80-8600-6D1D6D2B930F}"/>
              </a:ext>
            </a:extLst>
          </p:cNvPr>
          <p:cNvSpPr txBox="1"/>
          <p:nvPr/>
        </p:nvSpPr>
        <p:spPr>
          <a:xfrm>
            <a:off x="5623383" y="1580903"/>
            <a:ext cx="266048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 err="1">
                <a:solidFill>
                  <a:schemeClr val="tx2"/>
                </a:solidFill>
                <a:latin typeface="Arial"/>
                <a:cs typeface="Arial"/>
              </a:rPr>
              <a:t>Consultar</a:t>
            </a:r>
            <a:r>
              <a:rPr sz="2000" b="1" spc="-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pt-BR" sz="2000" b="1" dirty="0">
                <a:solidFill>
                  <a:schemeClr val="tx2"/>
                </a:solidFill>
                <a:latin typeface="Arial"/>
                <a:cs typeface="Arial"/>
              </a:rPr>
              <a:t>Produtos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Relacionam</a:t>
            </a:r>
            <a:r>
              <a:rPr lang="pt-BR" spc="-20" dirty="0"/>
              <a:t>e</a:t>
            </a:r>
            <a:r>
              <a:rPr lang="pt-BR" spc="-5" dirty="0"/>
              <a:t>ntos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670066"/>
            <a:ext cx="7882233" cy="4291237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Principais tipos de relacionamentos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Associação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Inclusão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Extensão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Generalização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Representam as interações entre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Atores e Casos de Uso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Dois ou mais Casos de Uso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pt-BR" sz="1900" dirty="0">
                <a:solidFill>
                  <a:schemeClr val="lt2"/>
                </a:solidFill>
              </a:rPr>
              <a:t>Dois ou mais Atores</a:t>
            </a:r>
          </a:p>
          <a:p>
            <a:pPr marL="0" lvl="0" indent="0" algn="just"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28086" y="1592519"/>
            <a:ext cx="387130" cy="768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1678686" y="2401063"/>
            <a:ext cx="435293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8" dirty="0">
                <a:solidFill>
                  <a:schemeClr val="tx2"/>
                </a:solidFill>
              </a:rPr>
              <a:t>C</a:t>
            </a:r>
            <a:r>
              <a:rPr sz="1050" dirty="0">
                <a:solidFill>
                  <a:schemeClr val="tx2"/>
                </a:solidFill>
              </a:rPr>
              <a:t>liente</a:t>
            </a:r>
          </a:p>
        </p:txBody>
      </p:sp>
      <p:sp>
        <p:nvSpPr>
          <p:cNvPr id="9" name="object 9"/>
          <p:cNvSpPr/>
          <p:nvPr/>
        </p:nvSpPr>
        <p:spPr>
          <a:xfrm>
            <a:off x="2599183" y="3584448"/>
            <a:ext cx="1458754" cy="701993"/>
          </a:xfrm>
          <a:custGeom>
            <a:avLst/>
            <a:gdLst/>
            <a:ahLst/>
            <a:cxnLst/>
            <a:rect l="l" t="t" r="r" b="b"/>
            <a:pathLst>
              <a:path w="1945004" h="935989">
                <a:moveTo>
                  <a:pt x="0" y="467868"/>
                </a:moveTo>
                <a:lnTo>
                  <a:pt x="8187" y="406864"/>
                </a:lnTo>
                <a:lnTo>
                  <a:pt x="32068" y="348236"/>
                </a:lnTo>
                <a:lnTo>
                  <a:pt x="70615" y="292475"/>
                </a:lnTo>
                <a:lnTo>
                  <a:pt x="122804" y="240076"/>
                </a:lnTo>
                <a:lnTo>
                  <a:pt x="153694" y="215290"/>
                </a:lnTo>
                <a:lnTo>
                  <a:pt x="187610" y="191530"/>
                </a:lnTo>
                <a:lnTo>
                  <a:pt x="224424" y="168856"/>
                </a:lnTo>
                <a:lnTo>
                  <a:pt x="264007" y="147330"/>
                </a:lnTo>
                <a:lnTo>
                  <a:pt x="306232" y="127014"/>
                </a:lnTo>
                <a:lnTo>
                  <a:pt x="350970" y="107969"/>
                </a:lnTo>
                <a:lnTo>
                  <a:pt x="398093" y="90257"/>
                </a:lnTo>
                <a:lnTo>
                  <a:pt x="447473" y="73939"/>
                </a:lnTo>
                <a:lnTo>
                  <a:pt x="498982" y="59078"/>
                </a:lnTo>
                <a:lnTo>
                  <a:pt x="552491" y="45735"/>
                </a:lnTo>
                <a:lnTo>
                  <a:pt x="607874" y="33970"/>
                </a:lnTo>
                <a:lnTo>
                  <a:pt x="665000" y="23847"/>
                </a:lnTo>
                <a:lnTo>
                  <a:pt x="723743" y="15426"/>
                </a:lnTo>
                <a:lnTo>
                  <a:pt x="783973" y="8769"/>
                </a:lnTo>
                <a:lnTo>
                  <a:pt x="845564" y="3938"/>
                </a:lnTo>
                <a:lnTo>
                  <a:pt x="908386" y="994"/>
                </a:lnTo>
                <a:lnTo>
                  <a:pt x="972312" y="0"/>
                </a:lnTo>
                <a:lnTo>
                  <a:pt x="1036237" y="994"/>
                </a:lnTo>
                <a:lnTo>
                  <a:pt x="1099059" y="3938"/>
                </a:lnTo>
                <a:lnTo>
                  <a:pt x="1160650" y="8769"/>
                </a:lnTo>
                <a:lnTo>
                  <a:pt x="1220880" y="15426"/>
                </a:lnTo>
                <a:lnTo>
                  <a:pt x="1279623" y="23847"/>
                </a:lnTo>
                <a:lnTo>
                  <a:pt x="1336749" y="33970"/>
                </a:lnTo>
                <a:lnTo>
                  <a:pt x="1392132" y="45735"/>
                </a:lnTo>
                <a:lnTo>
                  <a:pt x="1445641" y="59078"/>
                </a:lnTo>
                <a:lnTo>
                  <a:pt x="1497150" y="73939"/>
                </a:lnTo>
                <a:lnTo>
                  <a:pt x="1546530" y="90257"/>
                </a:lnTo>
                <a:lnTo>
                  <a:pt x="1593653" y="107969"/>
                </a:lnTo>
                <a:lnTo>
                  <a:pt x="1638391" y="127014"/>
                </a:lnTo>
                <a:lnTo>
                  <a:pt x="1680616" y="147330"/>
                </a:lnTo>
                <a:lnTo>
                  <a:pt x="1720199" y="168856"/>
                </a:lnTo>
                <a:lnTo>
                  <a:pt x="1757013" y="191530"/>
                </a:lnTo>
                <a:lnTo>
                  <a:pt x="1790929" y="215290"/>
                </a:lnTo>
                <a:lnTo>
                  <a:pt x="1821819" y="240076"/>
                </a:lnTo>
                <a:lnTo>
                  <a:pt x="1874008" y="292475"/>
                </a:lnTo>
                <a:lnTo>
                  <a:pt x="1912555" y="348236"/>
                </a:lnTo>
                <a:lnTo>
                  <a:pt x="1936436" y="406864"/>
                </a:lnTo>
                <a:lnTo>
                  <a:pt x="1944624" y="467868"/>
                </a:lnTo>
                <a:lnTo>
                  <a:pt x="1942555" y="498635"/>
                </a:lnTo>
                <a:lnTo>
                  <a:pt x="1926393" y="558513"/>
                </a:lnTo>
                <a:lnTo>
                  <a:pt x="1895051" y="615769"/>
                </a:lnTo>
                <a:lnTo>
                  <a:pt x="1849554" y="669910"/>
                </a:lnTo>
                <a:lnTo>
                  <a:pt x="1790929" y="720445"/>
                </a:lnTo>
                <a:lnTo>
                  <a:pt x="1757013" y="744205"/>
                </a:lnTo>
                <a:lnTo>
                  <a:pt x="1720199" y="766879"/>
                </a:lnTo>
                <a:lnTo>
                  <a:pt x="1680616" y="788405"/>
                </a:lnTo>
                <a:lnTo>
                  <a:pt x="1638391" y="808721"/>
                </a:lnTo>
                <a:lnTo>
                  <a:pt x="1593653" y="827766"/>
                </a:lnTo>
                <a:lnTo>
                  <a:pt x="1546530" y="845478"/>
                </a:lnTo>
                <a:lnTo>
                  <a:pt x="1497150" y="861796"/>
                </a:lnTo>
                <a:lnTo>
                  <a:pt x="1445641" y="876657"/>
                </a:lnTo>
                <a:lnTo>
                  <a:pt x="1392132" y="890000"/>
                </a:lnTo>
                <a:lnTo>
                  <a:pt x="1336749" y="901765"/>
                </a:lnTo>
                <a:lnTo>
                  <a:pt x="1279623" y="911888"/>
                </a:lnTo>
                <a:lnTo>
                  <a:pt x="1220880" y="920309"/>
                </a:lnTo>
                <a:lnTo>
                  <a:pt x="1160650" y="926966"/>
                </a:lnTo>
                <a:lnTo>
                  <a:pt x="1099059" y="931797"/>
                </a:lnTo>
                <a:lnTo>
                  <a:pt x="1036237" y="934741"/>
                </a:lnTo>
                <a:lnTo>
                  <a:pt x="972312" y="935736"/>
                </a:lnTo>
                <a:lnTo>
                  <a:pt x="908386" y="934741"/>
                </a:lnTo>
                <a:lnTo>
                  <a:pt x="845564" y="931797"/>
                </a:lnTo>
                <a:lnTo>
                  <a:pt x="783973" y="926966"/>
                </a:lnTo>
                <a:lnTo>
                  <a:pt x="723743" y="920309"/>
                </a:lnTo>
                <a:lnTo>
                  <a:pt x="665000" y="911888"/>
                </a:lnTo>
                <a:lnTo>
                  <a:pt x="607874" y="901765"/>
                </a:lnTo>
                <a:lnTo>
                  <a:pt x="552491" y="890000"/>
                </a:lnTo>
                <a:lnTo>
                  <a:pt x="498982" y="876657"/>
                </a:lnTo>
                <a:lnTo>
                  <a:pt x="447473" y="861796"/>
                </a:lnTo>
                <a:lnTo>
                  <a:pt x="398093" y="845478"/>
                </a:lnTo>
                <a:lnTo>
                  <a:pt x="350970" y="827766"/>
                </a:lnTo>
                <a:lnTo>
                  <a:pt x="306232" y="808721"/>
                </a:lnTo>
                <a:lnTo>
                  <a:pt x="264007" y="788405"/>
                </a:lnTo>
                <a:lnTo>
                  <a:pt x="224424" y="766879"/>
                </a:lnTo>
                <a:lnTo>
                  <a:pt x="187610" y="744205"/>
                </a:lnTo>
                <a:lnTo>
                  <a:pt x="153694" y="720445"/>
                </a:lnTo>
                <a:lnTo>
                  <a:pt x="122804" y="695659"/>
                </a:lnTo>
                <a:lnTo>
                  <a:pt x="70615" y="643260"/>
                </a:lnTo>
                <a:lnTo>
                  <a:pt x="32068" y="587499"/>
                </a:lnTo>
                <a:lnTo>
                  <a:pt x="8187" y="528871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 txBox="1"/>
          <p:nvPr/>
        </p:nvSpPr>
        <p:spPr>
          <a:xfrm>
            <a:off x="2898934" y="3858388"/>
            <a:ext cx="84201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solidFill>
                  <a:schemeClr val="tx2"/>
                </a:solidFill>
              </a:rPr>
              <a:t>Locar</a:t>
            </a:r>
            <a:r>
              <a:rPr sz="1050" b="1" spc="-60" dirty="0">
                <a:solidFill>
                  <a:schemeClr val="tx2"/>
                </a:solidFill>
              </a:rPr>
              <a:t> </a:t>
            </a:r>
            <a:r>
              <a:rPr sz="1050" b="1" dirty="0">
                <a:solidFill>
                  <a:schemeClr val="tx2"/>
                </a:solidFill>
              </a:rPr>
              <a:t>Filmes</a:t>
            </a:r>
            <a:endParaRPr sz="1050" dirty="0">
              <a:solidFill>
                <a:schemeClr val="tx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5695" y="2338008"/>
            <a:ext cx="1187768" cy="1241584"/>
          </a:xfrm>
          <a:custGeom>
            <a:avLst/>
            <a:gdLst/>
            <a:ahLst/>
            <a:cxnLst/>
            <a:rect l="l" t="t" r="r" b="b"/>
            <a:pathLst>
              <a:path w="1583689" h="1655445">
                <a:moveTo>
                  <a:pt x="0" y="0"/>
                </a:moveTo>
                <a:lnTo>
                  <a:pt x="1583436" y="1655064"/>
                </a:lnTo>
              </a:path>
            </a:pathLst>
          </a:custGeom>
          <a:ln w="19812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5086351" y="2474594"/>
            <a:ext cx="1350169" cy="485775"/>
          </a:xfrm>
          <a:custGeom>
            <a:avLst/>
            <a:gdLst/>
            <a:ahLst/>
            <a:cxnLst/>
            <a:rect l="l" t="t" r="r" b="b"/>
            <a:pathLst>
              <a:path w="1800225" h="647700">
                <a:moveTo>
                  <a:pt x="0" y="323850"/>
                </a:moveTo>
                <a:lnTo>
                  <a:pt x="9758" y="276003"/>
                </a:lnTo>
                <a:lnTo>
                  <a:pt x="38106" y="230332"/>
                </a:lnTo>
                <a:lnTo>
                  <a:pt x="83651" y="187340"/>
                </a:lnTo>
                <a:lnTo>
                  <a:pt x="144998" y="147528"/>
                </a:lnTo>
                <a:lnTo>
                  <a:pt x="181163" y="128971"/>
                </a:lnTo>
                <a:lnTo>
                  <a:pt x="220756" y="111397"/>
                </a:lnTo>
                <a:lnTo>
                  <a:pt x="263604" y="94868"/>
                </a:lnTo>
                <a:lnTo>
                  <a:pt x="309532" y="79448"/>
                </a:lnTo>
                <a:lnTo>
                  <a:pt x="358366" y="65199"/>
                </a:lnTo>
                <a:lnTo>
                  <a:pt x="409932" y="52184"/>
                </a:lnTo>
                <a:lnTo>
                  <a:pt x="464056" y="40465"/>
                </a:lnTo>
                <a:lnTo>
                  <a:pt x="520564" y="30106"/>
                </a:lnTo>
                <a:lnTo>
                  <a:pt x="579282" y="21168"/>
                </a:lnTo>
                <a:lnTo>
                  <a:pt x="640035" y="13714"/>
                </a:lnTo>
                <a:lnTo>
                  <a:pt x="702650" y="7808"/>
                </a:lnTo>
                <a:lnTo>
                  <a:pt x="766952" y="3512"/>
                </a:lnTo>
                <a:lnTo>
                  <a:pt x="832767" y="888"/>
                </a:lnTo>
                <a:lnTo>
                  <a:pt x="899922" y="0"/>
                </a:lnTo>
                <a:lnTo>
                  <a:pt x="967076" y="888"/>
                </a:lnTo>
                <a:lnTo>
                  <a:pt x="1032891" y="3512"/>
                </a:lnTo>
                <a:lnTo>
                  <a:pt x="1097193" y="7808"/>
                </a:lnTo>
                <a:lnTo>
                  <a:pt x="1159808" y="13714"/>
                </a:lnTo>
                <a:lnTo>
                  <a:pt x="1220561" y="21168"/>
                </a:lnTo>
                <a:lnTo>
                  <a:pt x="1279279" y="30106"/>
                </a:lnTo>
                <a:lnTo>
                  <a:pt x="1335787" y="40465"/>
                </a:lnTo>
                <a:lnTo>
                  <a:pt x="1389911" y="52184"/>
                </a:lnTo>
                <a:lnTo>
                  <a:pt x="1441477" y="65199"/>
                </a:lnTo>
                <a:lnTo>
                  <a:pt x="1490311" y="79448"/>
                </a:lnTo>
                <a:lnTo>
                  <a:pt x="1536239" y="94868"/>
                </a:lnTo>
                <a:lnTo>
                  <a:pt x="1579087" y="111397"/>
                </a:lnTo>
                <a:lnTo>
                  <a:pt x="1618680" y="128971"/>
                </a:lnTo>
                <a:lnTo>
                  <a:pt x="1654845" y="147528"/>
                </a:lnTo>
                <a:lnTo>
                  <a:pt x="1716192" y="187340"/>
                </a:lnTo>
                <a:lnTo>
                  <a:pt x="1761737" y="230332"/>
                </a:lnTo>
                <a:lnTo>
                  <a:pt x="1790085" y="276003"/>
                </a:lnTo>
                <a:lnTo>
                  <a:pt x="1799844" y="323850"/>
                </a:lnTo>
                <a:lnTo>
                  <a:pt x="1797375" y="348014"/>
                </a:lnTo>
                <a:lnTo>
                  <a:pt x="1778147" y="394835"/>
                </a:lnTo>
                <a:lnTo>
                  <a:pt x="1741027" y="439229"/>
                </a:lnTo>
                <a:lnTo>
                  <a:pt x="1687407" y="480694"/>
                </a:lnTo>
                <a:lnTo>
                  <a:pt x="1618680" y="518728"/>
                </a:lnTo>
                <a:lnTo>
                  <a:pt x="1579087" y="536302"/>
                </a:lnTo>
                <a:lnTo>
                  <a:pt x="1536239" y="552830"/>
                </a:lnTo>
                <a:lnTo>
                  <a:pt x="1490311" y="568251"/>
                </a:lnTo>
                <a:lnTo>
                  <a:pt x="1441477" y="582500"/>
                </a:lnTo>
                <a:lnTo>
                  <a:pt x="1389911" y="595515"/>
                </a:lnTo>
                <a:lnTo>
                  <a:pt x="1335787" y="607234"/>
                </a:lnTo>
                <a:lnTo>
                  <a:pt x="1279279" y="617593"/>
                </a:lnTo>
                <a:lnTo>
                  <a:pt x="1220561" y="626531"/>
                </a:lnTo>
                <a:lnTo>
                  <a:pt x="1159808" y="633985"/>
                </a:lnTo>
                <a:lnTo>
                  <a:pt x="1097193" y="639891"/>
                </a:lnTo>
                <a:lnTo>
                  <a:pt x="1032891" y="644187"/>
                </a:lnTo>
                <a:lnTo>
                  <a:pt x="967076" y="646811"/>
                </a:lnTo>
                <a:lnTo>
                  <a:pt x="899922" y="647700"/>
                </a:lnTo>
                <a:lnTo>
                  <a:pt x="832767" y="646811"/>
                </a:lnTo>
                <a:lnTo>
                  <a:pt x="766952" y="644187"/>
                </a:lnTo>
                <a:lnTo>
                  <a:pt x="702650" y="639891"/>
                </a:lnTo>
                <a:lnTo>
                  <a:pt x="640035" y="633985"/>
                </a:lnTo>
                <a:lnTo>
                  <a:pt x="579282" y="626531"/>
                </a:lnTo>
                <a:lnTo>
                  <a:pt x="520564" y="617593"/>
                </a:lnTo>
                <a:lnTo>
                  <a:pt x="464056" y="607234"/>
                </a:lnTo>
                <a:lnTo>
                  <a:pt x="409932" y="595515"/>
                </a:lnTo>
                <a:lnTo>
                  <a:pt x="358366" y="582500"/>
                </a:lnTo>
                <a:lnTo>
                  <a:pt x="309532" y="568251"/>
                </a:lnTo>
                <a:lnTo>
                  <a:pt x="263604" y="552831"/>
                </a:lnTo>
                <a:lnTo>
                  <a:pt x="220756" y="536302"/>
                </a:lnTo>
                <a:lnTo>
                  <a:pt x="181163" y="518728"/>
                </a:lnTo>
                <a:lnTo>
                  <a:pt x="144998" y="500171"/>
                </a:lnTo>
                <a:lnTo>
                  <a:pt x="83651" y="460359"/>
                </a:lnTo>
                <a:lnTo>
                  <a:pt x="38106" y="417367"/>
                </a:lnTo>
                <a:lnTo>
                  <a:pt x="9758" y="371696"/>
                </a:lnTo>
                <a:lnTo>
                  <a:pt x="0" y="323850"/>
                </a:lnTo>
                <a:close/>
              </a:path>
            </a:pathLst>
          </a:custGeom>
          <a:ln w="9144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 txBox="1"/>
          <p:nvPr/>
        </p:nvSpPr>
        <p:spPr>
          <a:xfrm>
            <a:off x="5254466" y="2632673"/>
            <a:ext cx="1116330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b="1" spc="-8" dirty="0">
                <a:solidFill>
                  <a:schemeClr val="tx2"/>
                </a:solidFill>
              </a:rPr>
              <a:t>Verificar</a:t>
            </a:r>
            <a:r>
              <a:rPr sz="1050" b="1" spc="-49" dirty="0">
                <a:solidFill>
                  <a:schemeClr val="tx2"/>
                </a:solidFill>
              </a:rPr>
              <a:t> </a:t>
            </a:r>
            <a:r>
              <a:rPr sz="1050" b="1" spc="-4" dirty="0">
                <a:solidFill>
                  <a:schemeClr val="tx2"/>
                </a:solidFill>
              </a:rPr>
              <a:t>veículos</a:t>
            </a:r>
            <a:endParaRPr sz="1050" dirty="0">
              <a:solidFill>
                <a:schemeClr val="tx2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3151" y="800101"/>
            <a:ext cx="750417" cy="993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 txBox="1"/>
          <p:nvPr/>
        </p:nvSpPr>
        <p:spPr>
          <a:xfrm>
            <a:off x="6983349" y="1795044"/>
            <a:ext cx="656749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50" spc="-4" dirty="0">
                <a:solidFill>
                  <a:schemeClr val="tx2"/>
                </a:solidFill>
              </a:rPr>
              <a:t>Vistoriador</a:t>
            </a:r>
            <a:endParaRPr sz="1050" dirty="0">
              <a:solidFill>
                <a:schemeClr val="tx2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0842" y="4052117"/>
            <a:ext cx="387130" cy="767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5362765" y="4871771"/>
            <a:ext cx="509588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8" dirty="0">
                <a:solidFill>
                  <a:schemeClr val="tx2"/>
                </a:solidFill>
              </a:rPr>
              <a:t>C</a:t>
            </a:r>
            <a:r>
              <a:rPr sz="1050" dirty="0">
                <a:solidFill>
                  <a:schemeClr val="tx2"/>
                </a:solidFill>
              </a:rPr>
              <a:t>orretor</a:t>
            </a:r>
          </a:p>
        </p:txBody>
      </p:sp>
      <p:sp>
        <p:nvSpPr>
          <p:cNvPr id="18" name="object 18"/>
          <p:cNvSpPr/>
          <p:nvPr/>
        </p:nvSpPr>
        <p:spPr>
          <a:xfrm>
            <a:off x="5694331" y="1709832"/>
            <a:ext cx="1169670" cy="2224088"/>
          </a:xfrm>
          <a:custGeom>
            <a:avLst/>
            <a:gdLst/>
            <a:ahLst/>
            <a:cxnLst/>
            <a:rect l="l" t="t" r="r" b="b"/>
            <a:pathLst>
              <a:path w="1559559" h="2965450">
                <a:moveTo>
                  <a:pt x="111506" y="2869565"/>
                </a:moveTo>
                <a:lnTo>
                  <a:pt x="109982" y="2863469"/>
                </a:lnTo>
                <a:lnTo>
                  <a:pt x="105156" y="2860675"/>
                </a:lnTo>
                <a:lnTo>
                  <a:pt x="100457" y="2857881"/>
                </a:lnTo>
                <a:lnTo>
                  <a:pt x="94361" y="2859532"/>
                </a:lnTo>
                <a:lnTo>
                  <a:pt x="91694" y="2864231"/>
                </a:lnTo>
                <a:lnTo>
                  <a:pt x="65659" y="2908871"/>
                </a:lnTo>
                <a:lnTo>
                  <a:pt x="65659" y="1669669"/>
                </a:lnTo>
                <a:lnTo>
                  <a:pt x="45847" y="1669669"/>
                </a:lnTo>
                <a:lnTo>
                  <a:pt x="45847" y="2908871"/>
                </a:lnTo>
                <a:lnTo>
                  <a:pt x="19812" y="2864231"/>
                </a:lnTo>
                <a:lnTo>
                  <a:pt x="17145" y="2859532"/>
                </a:lnTo>
                <a:lnTo>
                  <a:pt x="11049" y="2857881"/>
                </a:lnTo>
                <a:lnTo>
                  <a:pt x="6350" y="2860675"/>
                </a:lnTo>
                <a:lnTo>
                  <a:pt x="1524" y="2863469"/>
                </a:lnTo>
                <a:lnTo>
                  <a:pt x="0" y="2869565"/>
                </a:lnTo>
                <a:lnTo>
                  <a:pt x="2794" y="2874264"/>
                </a:lnTo>
                <a:lnTo>
                  <a:pt x="55753" y="2965069"/>
                </a:lnTo>
                <a:lnTo>
                  <a:pt x="67157" y="2945511"/>
                </a:lnTo>
                <a:lnTo>
                  <a:pt x="108712" y="2874264"/>
                </a:lnTo>
                <a:lnTo>
                  <a:pt x="111506" y="2869565"/>
                </a:lnTo>
                <a:close/>
              </a:path>
              <a:path w="1559559" h="2965450">
                <a:moveTo>
                  <a:pt x="1559306" y="13970"/>
                </a:moveTo>
                <a:lnTo>
                  <a:pt x="1545336" y="0"/>
                </a:lnTo>
                <a:lnTo>
                  <a:pt x="518287" y="1027049"/>
                </a:lnTo>
                <a:lnTo>
                  <a:pt x="532765" y="971804"/>
                </a:lnTo>
                <a:lnTo>
                  <a:pt x="529590" y="966470"/>
                </a:lnTo>
                <a:lnTo>
                  <a:pt x="519049" y="963676"/>
                </a:lnTo>
                <a:lnTo>
                  <a:pt x="513715" y="966851"/>
                </a:lnTo>
                <a:lnTo>
                  <a:pt x="512305" y="972058"/>
                </a:lnTo>
                <a:lnTo>
                  <a:pt x="485508" y="1073785"/>
                </a:lnTo>
                <a:lnTo>
                  <a:pt x="511543" y="1066927"/>
                </a:lnTo>
                <a:lnTo>
                  <a:pt x="592455" y="1045591"/>
                </a:lnTo>
                <a:lnTo>
                  <a:pt x="595630" y="1040257"/>
                </a:lnTo>
                <a:lnTo>
                  <a:pt x="592836" y="1029589"/>
                </a:lnTo>
                <a:lnTo>
                  <a:pt x="587502" y="1026541"/>
                </a:lnTo>
                <a:lnTo>
                  <a:pt x="532257" y="1041019"/>
                </a:lnTo>
                <a:lnTo>
                  <a:pt x="506349" y="1066927"/>
                </a:lnTo>
                <a:lnTo>
                  <a:pt x="510781" y="1062482"/>
                </a:lnTo>
                <a:lnTo>
                  <a:pt x="532257" y="1041019"/>
                </a:lnTo>
                <a:lnTo>
                  <a:pt x="1559306" y="13970"/>
                </a:lnTo>
                <a:close/>
              </a:path>
            </a:pathLst>
          </a:custGeom>
          <a:solidFill>
            <a:srgbClr val="292929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1614221" y="4534815"/>
            <a:ext cx="220027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17684" marR="3810" indent="-508635">
              <a:spcBef>
                <a:spcPts val="75"/>
              </a:spcBef>
            </a:pPr>
            <a:r>
              <a:rPr sz="1500" b="1" dirty="0">
                <a:solidFill>
                  <a:schemeClr val="tx2"/>
                </a:solidFill>
              </a:rPr>
              <a:t>Linha não direcionada</a:t>
            </a:r>
            <a:r>
              <a:rPr sz="1500" b="1" spc="-86" dirty="0">
                <a:solidFill>
                  <a:schemeClr val="tx2"/>
                </a:solidFill>
              </a:rPr>
              <a:t> </a:t>
            </a:r>
            <a:r>
              <a:rPr sz="1500" b="1" dirty="0">
                <a:solidFill>
                  <a:schemeClr val="tx2"/>
                </a:solidFill>
              </a:rPr>
              <a:t>é  </a:t>
            </a:r>
            <a:r>
              <a:rPr sz="1500" b="1" spc="-4" dirty="0">
                <a:solidFill>
                  <a:schemeClr val="tx2"/>
                </a:solidFill>
              </a:rPr>
              <a:t>mais</a:t>
            </a:r>
            <a:r>
              <a:rPr sz="1500" b="1" spc="-19" dirty="0">
                <a:solidFill>
                  <a:schemeClr val="tx2"/>
                </a:solidFill>
              </a:rPr>
              <a:t> </a:t>
            </a:r>
            <a:r>
              <a:rPr sz="1500" b="1" dirty="0">
                <a:solidFill>
                  <a:schemeClr val="tx2"/>
                </a:solidFill>
              </a:rPr>
              <a:t>comum</a:t>
            </a: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24" name="Google Shape;109;p25">
            <a:extLst>
              <a:ext uri="{FF2B5EF4-FFF2-40B4-BE49-F238E27FC236}">
                <a16:creationId xmlns:a16="http://schemas.microsoft.com/office/drawing/2014/main" id="{EC7E3D44-EE65-4DCC-A1B2-96C659D56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Relacionam</a:t>
            </a:r>
            <a:r>
              <a:rPr lang="pt-BR" spc="-20" dirty="0"/>
              <a:t>e</a:t>
            </a:r>
            <a:r>
              <a:rPr lang="pt-BR" spc="-5" dirty="0"/>
              <a:t>ntos</a:t>
            </a:r>
            <a:endParaRPr lang="pt-BR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199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pc="-5" dirty="0"/>
              <a:t>Especialização / Generalização</a:t>
            </a:r>
            <a:endParaRPr lang="pt-BR"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19900" y="670066"/>
            <a:ext cx="7882233" cy="4291237"/>
          </a:xfrm>
          <a:prstGeom prst="rect">
            <a:avLst/>
          </a:prstGeom>
          <a:solidFill>
            <a:srgbClr val="092D37">
              <a:alpha val="57000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Acontece quando dois ou mais casos  de uso possuem características  semelhantes</a:t>
            </a: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	Foco em reutilização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O Caso de Uso geral descreve as  características compartilhadas</a:t>
            </a:r>
          </a:p>
          <a:p>
            <a:pPr marL="0" lvl="0" indent="0" algn="just">
              <a:buNone/>
            </a:pPr>
            <a:endParaRPr lang="pt-BR" sz="2000" dirty="0">
              <a:solidFill>
                <a:schemeClr val="lt2"/>
              </a:solidFill>
            </a:endParaRPr>
          </a:p>
          <a:p>
            <a:pPr marL="0" lvl="0" indent="0" algn="just">
              <a:buNone/>
            </a:pPr>
            <a:r>
              <a:rPr lang="pt-BR" sz="2000" dirty="0">
                <a:solidFill>
                  <a:schemeClr val="lt2"/>
                </a:solidFill>
              </a:rPr>
              <a:t>As especializações definem  características específicas</a:t>
            </a:r>
          </a:p>
          <a:p>
            <a:pPr marL="0" lvl="0" indent="0" algn="just"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Marcador de Posição de Conteúdo 2">
            <a:extLst>
              <a:ext uri="{FF2B5EF4-FFF2-40B4-BE49-F238E27FC236}">
                <a16:creationId xmlns:a16="http://schemas.microsoft.com/office/drawing/2014/main" id="{E914C42F-85B3-4529-B9B3-B1F768D0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4"/>
            <a:ext cx="7704000" cy="3859793"/>
          </a:xfrm>
          <a:solidFill>
            <a:srgbClr val="092D37">
              <a:alpha val="45090"/>
            </a:srgbClr>
          </a:solidFill>
        </p:spPr>
        <p:txBody>
          <a:bodyPr/>
          <a:lstStyle/>
          <a:p>
            <a:pPr algn="just" fontAlgn="t">
              <a:spcBef>
                <a:spcPct val="0"/>
              </a:spcBef>
              <a:spcAft>
                <a:spcPts val="1350"/>
              </a:spcAft>
            </a:pPr>
            <a:r>
              <a:rPr lang="pt-PT" altLang="pt-BR" sz="1600" dirty="0"/>
              <a:t>A UML atualmente se divide em duas especificações complementares que representam uma grande revisão realizada na linguagem pelo </a:t>
            </a:r>
            <a:r>
              <a:rPr lang="pt-PT" altLang="pt-BR" sz="1600" i="1" dirty="0"/>
              <a:t>Object Management Group </a:t>
            </a:r>
            <a:r>
              <a:rPr lang="pt-PT" altLang="pt-BR" sz="1600" dirty="0"/>
              <a:t>da </a:t>
            </a:r>
            <a:r>
              <a:rPr lang="pt-PT" altLang="pt-BR" sz="1600" i="1" dirty="0"/>
              <a:t>Unified Modeling Language </a:t>
            </a:r>
            <a:r>
              <a:rPr lang="pt-PT" altLang="pt-BR" sz="1600" dirty="0"/>
              <a:t>(OMG/UML), em relação as versões anteriores da UML v. 2.0. São elas:</a:t>
            </a:r>
            <a:endParaRPr lang="pt-BR" altLang="pt-BR" sz="1600" dirty="0"/>
          </a:p>
          <a:p>
            <a:pPr lvl="1" algn="just" fontAlgn="t">
              <a:spcBef>
                <a:spcPct val="0"/>
              </a:spcBef>
              <a:spcAft>
                <a:spcPts val="900"/>
              </a:spcAft>
            </a:pPr>
            <a:r>
              <a:rPr lang="pt-PT" altLang="pt-BR" sz="1600" b="1" dirty="0"/>
              <a:t>Infra-estrutura</a:t>
            </a:r>
            <a:r>
              <a:rPr lang="pt-PT" altLang="pt-BR" sz="1600" dirty="0"/>
              <a:t>: Define os conceitos fundamentais da  linguagem necessárias as construções de modelos conforme a UML; </a:t>
            </a:r>
            <a:endParaRPr lang="pt-BR" altLang="pt-BR" sz="1600" dirty="0"/>
          </a:p>
          <a:p>
            <a:pPr lvl="1" algn="just" fontAlgn="t">
              <a:spcBef>
                <a:spcPct val="0"/>
              </a:spcBef>
              <a:spcAft>
                <a:spcPts val="900"/>
              </a:spcAft>
            </a:pPr>
            <a:r>
              <a:rPr lang="pt-PT" altLang="pt-BR" sz="1600" b="1" dirty="0"/>
              <a:t>Superestrutura</a:t>
            </a:r>
            <a:r>
              <a:rPr lang="pt-PT" altLang="pt-BR" sz="1600" dirty="0"/>
              <a:t>: que define o nível de utilização necessários para construção de modelos conforme a UML.</a:t>
            </a:r>
            <a:endParaRPr lang="pt-BR" altLang="pt-BR" sz="2400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087664D5-A252-4393-8702-C34A4FF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Introdução à UML</a:t>
            </a:r>
          </a:p>
        </p:txBody>
      </p:sp>
      <p:pic>
        <p:nvPicPr>
          <p:cNvPr id="6148" name="Imagem 2">
            <a:extLst>
              <a:ext uri="{FF2B5EF4-FFF2-40B4-BE49-F238E27FC236}">
                <a16:creationId xmlns:a16="http://schemas.microsoft.com/office/drawing/2014/main" id="{7795C5F7-9457-4970-97A1-EDF8A726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78" y="3515652"/>
            <a:ext cx="2625329" cy="149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64210" y="1993891"/>
            <a:ext cx="5736165" cy="2350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 txBox="1"/>
          <p:nvPr/>
        </p:nvSpPr>
        <p:spPr>
          <a:xfrm>
            <a:off x="3714750" y="2220849"/>
            <a:ext cx="1343025" cy="2601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114776">
              <a:spcBef>
                <a:spcPts val="229"/>
              </a:spcBef>
              <a:tabLst>
                <a:tab pos="673894" algn="l"/>
              </a:tabLst>
            </a:pPr>
            <a:r>
              <a:rPr sz="1500" b="1" dirty="0">
                <a:solidFill>
                  <a:srgbClr val="292929"/>
                </a:solidFill>
              </a:rPr>
              <a:t>Abrir	Conta</a:t>
            </a:r>
            <a:endParaRPr sz="1500"/>
          </a:p>
        </p:txBody>
      </p:sp>
      <p:sp>
        <p:nvSpPr>
          <p:cNvPr id="8" name="object 8"/>
          <p:cNvSpPr txBox="1"/>
          <p:nvPr/>
        </p:nvSpPr>
        <p:spPr>
          <a:xfrm>
            <a:off x="2056257" y="3791331"/>
            <a:ext cx="2115979" cy="2601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8580">
              <a:spcBef>
                <a:spcPts val="229"/>
              </a:spcBef>
              <a:tabLst>
                <a:tab pos="629126" algn="l"/>
                <a:tab pos="1273969" algn="l"/>
              </a:tabLst>
            </a:pPr>
            <a:r>
              <a:rPr sz="1500" b="1" dirty="0">
                <a:solidFill>
                  <a:srgbClr val="292929"/>
                </a:solidFill>
              </a:rPr>
              <a:t>Abrir	Conta	Especial</a:t>
            </a:r>
            <a:endParaRPr sz="1500"/>
          </a:p>
        </p:txBody>
      </p:sp>
      <p:sp>
        <p:nvSpPr>
          <p:cNvPr id="9" name="object 9"/>
          <p:cNvSpPr txBox="1"/>
          <p:nvPr/>
        </p:nvSpPr>
        <p:spPr>
          <a:xfrm>
            <a:off x="4914900" y="3817619"/>
            <a:ext cx="2255520" cy="2601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051" rIns="0" bIns="0" rtlCol="0">
            <a:spAutoFit/>
          </a:bodyPr>
          <a:lstStyle/>
          <a:p>
            <a:pPr marL="69056">
              <a:spcBef>
                <a:spcPts val="229"/>
              </a:spcBef>
              <a:tabLst>
                <a:tab pos="629602" algn="l"/>
                <a:tab pos="1273969" algn="l"/>
              </a:tabLst>
            </a:pPr>
            <a:r>
              <a:rPr sz="1500" b="1" dirty="0">
                <a:solidFill>
                  <a:srgbClr val="292929"/>
                </a:solidFill>
              </a:rPr>
              <a:t>Abrir	Conta	Poupança</a:t>
            </a:r>
            <a:endParaRPr sz="150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1759B7D6-9F78-4C9A-9EFE-B14D2A5A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Especialização / Generalização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22680" y="1325881"/>
            <a:ext cx="1835370" cy="582852"/>
          </a:xfrm>
          <a:prstGeom prst="rect">
            <a:avLst/>
          </a:prstGeom>
          <a:noFill/>
        </p:spPr>
        <p:txBody>
          <a:bodyPr vert="horz" wrap="square" lIns="0" tIns="28575" rIns="0" bIns="0" rtlCol="0">
            <a:spAutoFit/>
          </a:bodyPr>
          <a:lstStyle/>
          <a:p>
            <a:pPr marL="383857">
              <a:spcBef>
                <a:spcPts val="225"/>
              </a:spcBef>
            </a:pPr>
            <a:r>
              <a:rPr sz="1800" b="1" spc="-4" dirty="0">
                <a:solidFill>
                  <a:schemeClr val="tx2"/>
                </a:solidFill>
              </a:rPr>
              <a:t>Caso</a:t>
            </a:r>
            <a:r>
              <a:rPr sz="1800" b="1" spc="-8" dirty="0">
                <a:solidFill>
                  <a:schemeClr val="tx2"/>
                </a:solidFill>
              </a:rPr>
              <a:t> </a:t>
            </a:r>
            <a:r>
              <a:rPr sz="1800" b="1" dirty="0">
                <a:solidFill>
                  <a:schemeClr val="tx2"/>
                </a:solidFill>
              </a:rPr>
              <a:t>de</a:t>
            </a:r>
            <a:endParaRPr sz="1800" dirty="0">
              <a:solidFill>
                <a:schemeClr val="tx2"/>
              </a:solidFill>
            </a:endParaRPr>
          </a:p>
          <a:p>
            <a:pPr marL="289084">
              <a:spcBef>
                <a:spcPts val="4"/>
              </a:spcBef>
            </a:pPr>
            <a:r>
              <a:rPr sz="1800" b="1" spc="-4" dirty="0">
                <a:solidFill>
                  <a:schemeClr val="tx2"/>
                </a:solidFill>
              </a:rPr>
              <a:t>Uso</a:t>
            </a:r>
            <a:r>
              <a:rPr sz="1800" b="1" spc="-11" dirty="0">
                <a:solidFill>
                  <a:schemeClr val="tx2"/>
                </a:solidFill>
              </a:rPr>
              <a:t> </a:t>
            </a:r>
            <a:r>
              <a:rPr sz="1800" b="1" spc="-4" dirty="0">
                <a:solidFill>
                  <a:schemeClr val="tx2"/>
                </a:solidFill>
              </a:rPr>
              <a:t>Geral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2488" y="4489552"/>
            <a:ext cx="153019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0493" marR="3810" indent="-121444">
              <a:spcBef>
                <a:spcPts val="75"/>
              </a:spcBef>
            </a:pPr>
            <a:r>
              <a:rPr sz="1800" b="1" spc="-4" dirty="0">
                <a:solidFill>
                  <a:schemeClr val="tx2"/>
                </a:solidFill>
              </a:rPr>
              <a:t>Casos de</a:t>
            </a:r>
            <a:r>
              <a:rPr sz="1800" b="1" spc="-49" dirty="0">
                <a:solidFill>
                  <a:schemeClr val="tx2"/>
                </a:solidFill>
              </a:rPr>
              <a:t> </a:t>
            </a:r>
            <a:r>
              <a:rPr sz="1800" b="1" spc="-4" dirty="0">
                <a:solidFill>
                  <a:schemeClr val="tx2"/>
                </a:solidFill>
              </a:rPr>
              <a:t>Uso  Específicos</a:t>
            </a:r>
            <a:endParaRPr sz="1800" dirty="0">
              <a:solidFill>
                <a:schemeClr val="tx2"/>
              </a:solidFill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68722" y="4454272"/>
            <a:ext cx="464344" cy="407194"/>
            <a:chOff x="6167628" y="5939028"/>
            <a:chExt cx="619125" cy="542925"/>
          </a:xfrm>
        </p:grpSpPr>
        <p:sp>
          <p:nvSpPr>
            <p:cNvPr id="15" name="object 15"/>
            <p:cNvSpPr/>
            <p:nvPr/>
          </p:nvSpPr>
          <p:spPr>
            <a:xfrm>
              <a:off x="6172200" y="59436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435482" y="0"/>
                  </a:moveTo>
                  <a:lnTo>
                    <a:pt x="261238" y="177800"/>
                  </a:lnTo>
                  <a:lnTo>
                    <a:pt x="348360" y="177800"/>
                  </a:lnTo>
                  <a:lnTo>
                    <a:pt x="348360" y="355600"/>
                  </a:lnTo>
                  <a:lnTo>
                    <a:pt x="0" y="355600"/>
                  </a:lnTo>
                  <a:lnTo>
                    <a:pt x="0" y="533400"/>
                  </a:lnTo>
                  <a:lnTo>
                    <a:pt x="522477" y="533400"/>
                  </a:lnTo>
                  <a:lnTo>
                    <a:pt x="522477" y="177800"/>
                  </a:lnTo>
                  <a:lnTo>
                    <a:pt x="609600" y="177800"/>
                  </a:lnTo>
                  <a:lnTo>
                    <a:pt x="43548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200" y="59436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435482" y="0"/>
                  </a:moveTo>
                  <a:lnTo>
                    <a:pt x="261238" y="177800"/>
                  </a:lnTo>
                  <a:lnTo>
                    <a:pt x="348360" y="177800"/>
                  </a:lnTo>
                  <a:lnTo>
                    <a:pt x="348360" y="355600"/>
                  </a:lnTo>
                  <a:lnTo>
                    <a:pt x="0" y="355600"/>
                  </a:lnTo>
                  <a:lnTo>
                    <a:pt x="0" y="533400"/>
                  </a:lnTo>
                  <a:lnTo>
                    <a:pt x="522477" y="533400"/>
                  </a:lnTo>
                  <a:lnTo>
                    <a:pt x="522477" y="177800"/>
                  </a:lnTo>
                  <a:lnTo>
                    <a:pt x="609600" y="177800"/>
                  </a:lnTo>
                  <a:lnTo>
                    <a:pt x="435482" y="0"/>
                  </a:lnTo>
                  <a:close/>
                </a:path>
              </a:pathLst>
            </a:custGeom>
            <a:ln w="914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82671" y="4454272"/>
            <a:ext cx="464344" cy="407194"/>
            <a:chOff x="2586227" y="5939028"/>
            <a:chExt cx="619125" cy="542925"/>
          </a:xfrm>
        </p:grpSpPr>
        <p:sp>
          <p:nvSpPr>
            <p:cNvPr id="18" name="object 18"/>
            <p:cNvSpPr/>
            <p:nvPr/>
          </p:nvSpPr>
          <p:spPr>
            <a:xfrm>
              <a:off x="2590799" y="59436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174117" y="0"/>
                  </a:moveTo>
                  <a:lnTo>
                    <a:pt x="0" y="177800"/>
                  </a:lnTo>
                  <a:lnTo>
                    <a:pt x="87122" y="177800"/>
                  </a:lnTo>
                  <a:lnTo>
                    <a:pt x="87122" y="533400"/>
                  </a:lnTo>
                  <a:lnTo>
                    <a:pt x="609600" y="533400"/>
                  </a:lnTo>
                  <a:lnTo>
                    <a:pt x="609600" y="355600"/>
                  </a:lnTo>
                  <a:lnTo>
                    <a:pt x="261238" y="355600"/>
                  </a:lnTo>
                  <a:lnTo>
                    <a:pt x="261238" y="177800"/>
                  </a:lnTo>
                  <a:lnTo>
                    <a:pt x="348361" y="177800"/>
                  </a:lnTo>
                  <a:lnTo>
                    <a:pt x="174117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0799" y="59436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174117" y="0"/>
                  </a:moveTo>
                  <a:lnTo>
                    <a:pt x="348361" y="177800"/>
                  </a:lnTo>
                  <a:lnTo>
                    <a:pt x="261238" y="177800"/>
                  </a:lnTo>
                  <a:lnTo>
                    <a:pt x="261238" y="355600"/>
                  </a:lnTo>
                  <a:lnTo>
                    <a:pt x="609600" y="355600"/>
                  </a:lnTo>
                  <a:lnTo>
                    <a:pt x="609600" y="533400"/>
                  </a:lnTo>
                  <a:lnTo>
                    <a:pt x="87122" y="533400"/>
                  </a:lnTo>
                  <a:lnTo>
                    <a:pt x="87122" y="177800"/>
                  </a:lnTo>
                  <a:lnTo>
                    <a:pt x="0" y="177800"/>
                  </a:lnTo>
                  <a:lnTo>
                    <a:pt x="174117" y="0"/>
                  </a:lnTo>
                  <a:close/>
                </a:path>
              </a:pathLst>
            </a:custGeom>
            <a:ln w="914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825872" y="2053971"/>
            <a:ext cx="407194" cy="464344"/>
            <a:chOff x="6243828" y="2738627"/>
            <a:chExt cx="542925" cy="619125"/>
          </a:xfrm>
        </p:grpSpPr>
        <p:sp>
          <p:nvSpPr>
            <p:cNvPr id="21" name="object 21"/>
            <p:cNvSpPr/>
            <p:nvPr/>
          </p:nvSpPr>
          <p:spPr>
            <a:xfrm>
              <a:off x="6248400" y="27431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0"/>
                  </a:moveTo>
                  <a:lnTo>
                    <a:pt x="355600" y="0"/>
                  </a:lnTo>
                  <a:lnTo>
                    <a:pt x="355600" y="348361"/>
                  </a:lnTo>
                  <a:lnTo>
                    <a:pt x="177800" y="348361"/>
                  </a:lnTo>
                  <a:lnTo>
                    <a:pt x="177800" y="261238"/>
                  </a:lnTo>
                  <a:lnTo>
                    <a:pt x="0" y="435483"/>
                  </a:lnTo>
                  <a:lnTo>
                    <a:pt x="177800" y="609600"/>
                  </a:lnTo>
                  <a:lnTo>
                    <a:pt x="177800" y="522477"/>
                  </a:lnTo>
                  <a:lnTo>
                    <a:pt x="533400" y="52247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400" y="27431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435483"/>
                  </a:moveTo>
                  <a:lnTo>
                    <a:pt x="177800" y="261238"/>
                  </a:lnTo>
                  <a:lnTo>
                    <a:pt x="177800" y="348361"/>
                  </a:lnTo>
                  <a:lnTo>
                    <a:pt x="355600" y="348361"/>
                  </a:lnTo>
                  <a:lnTo>
                    <a:pt x="355600" y="0"/>
                  </a:lnTo>
                  <a:lnTo>
                    <a:pt x="533400" y="0"/>
                  </a:lnTo>
                  <a:lnTo>
                    <a:pt x="533400" y="522477"/>
                  </a:lnTo>
                  <a:lnTo>
                    <a:pt x="177800" y="522477"/>
                  </a:lnTo>
                  <a:lnTo>
                    <a:pt x="177800" y="609600"/>
                  </a:lnTo>
                  <a:lnTo>
                    <a:pt x="0" y="435483"/>
                  </a:lnTo>
                </a:path>
              </a:pathLst>
            </a:custGeom>
            <a:ln w="914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1672272E-167A-4F09-B516-D996784F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Inclusão</a:t>
            </a:r>
            <a:r>
              <a:rPr spc="-26" dirty="0"/>
              <a:t> </a:t>
            </a:r>
            <a:r>
              <a:rPr spc="-4" dirty="0"/>
              <a:t>(</a:t>
            </a:r>
            <a:r>
              <a:rPr i="1" spc="-4" dirty="0"/>
              <a:t>Include</a:t>
            </a:r>
            <a:r>
              <a:rPr spc="-4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956" y="1751172"/>
            <a:ext cx="7349066" cy="2483597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345281" marR="3810" indent="-336232">
              <a:lnSpc>
                <a:spcPts val="2595"/>
              </a:lnSpc>
              <a:spcBef>
                <a:spcPts val="401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5757" algn="l"/>
              </a:tabLst>
            </a:pPr>
            <a:r>
              <a:rPr sz="2400" dirty="0">
                <a:solidFill>
                  <a:schemeClr val="tx2"/>
                </a:solidFill>
              </a:rPr>
              <a:t>Utilizado </a:t>
            </a:r>
            <a:r>
              <a:rPr sz="2400" spc="-4" dirty="0">
                <a:solidFill>
                  <a:schemeClr val="tx2"/>
                </a:solidFill>
              </a:rPr>
              <a:t>quando </a:t>
            </a:r>
            <a:r>
              <a:rPr sz="2400" dirty="0">
                <a:solidFill>
                  <a:schemeClr val="tx2"/>
                </a:solidFill>
              </a:rPr>
              <a:t>um caso de uso</a:t>
            </a:r>
            <a:r>
              <a:rPr sz="2400" spc="-120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é  </a:t>
            </a:r>
            <a:r>
              <a:rPr sz="2400" spc="-4" dirty="0">
                <a:solidFill>
                  <a:schemeClr val="tx2"/>
                </a:solidFill>
              </a:rPr>
              <a:t>usado </a:t>
            </a:r>
            <a:r>
              <a:rPr sz="2400" dirty="0">
                <a:solidFill>
                  <a:schemeClr val="tx2"/>
                </a:solidFill>
              </a:rPr>
              <a:t>dentro de </a:t>
            </a:r>
            <a:r>
              <a:rPr sz="2400" spc="-4" dirty="0">
                <a:solidFill>
                  <a:schemeClr val="tx2"/>
                </a:solidFill>
              </a:rPr>
              <a:t>outro </a:t>
            </a:r>
            <a:r>
              <a:rPr sz="2400" dirty="0">
                <a:solidFill>
                  <a:schemeClr val="tx2"/>
                </a:solidFill>
              </a:rPr>
              <a:t>caso de</a:t>
            </a:r>
            <a:r>
              <a:rPr sz="2400" spc="-113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uso</a:t>
            </a:r>
          </a:p>
          <a:p>
            <a:pPr>
              <a:spcBef>
                <a:spcPts val="23"/>
              </a:spcBef>
              <a:buClr>
                <a:srgbClr val="CC9900"/>
              </a:buClr>
              <a:buFont typeface="Wingdings"/>
              <a:buChar char=""/>
            </a:pPr>
            <a:endParaRPr sz="2888" dirty="0">
              <a:solidFill>
                <a:schemeClr val="tx2"/>
              </a:solidFill>
            </a:endParaRPr>
          </a:p>
          <a:p>
            <a:pPr marL="345281" marR="425768" indent="-336232">
              <a:lnSpc>
                <a:spcPts val="2595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5757" algn="l"/>
              </a:tabLst>
            </a:pPr>
            <a:r>
              <a:rPr sz="2400" dirty="0">
                <a:solidFill>
                  <a:schemeClr val="tx2"/>
                </a:solidFill>
              </a:rPr>
              <a:t>Os </a:t>
            </a:r>
            <a:r>
              <a:rPr sz="2400" spc="-4" dirty="0">
                <a:solidFill>
                  <a:schemeClr val="tx2"/>
                </a:solidFill>
              </a:rPr>
              <a:t>relacionamentos </a:t>
            </a:r>
            <a:r>
              <a:rPr sz="2400" dirty="0">
                <a:solidFill>
                  <a:schemeClr val="tx2"/>
                </a:solidFill>
              </a:rPr>
              <a:t>de</a:t>
            </a:r>
            <a:r>
              <a:rPr sz="2400" spc="-41" dirty="0">
                <a:solidFill>
                  <a:schemeClr val="tx2"/>
                </a:solidFill>
              </a:rPr>
              <a:t> </a:t>
            </a:r>
            <a:r>
              <a:rPr sz="2400" spc="-4" dirty="0">
                <a:solidFill>
                  <a:schemeClr val="tx2"/>
                </a:solidFill>
              </a:rPr>
              <a:t>inclusão  indicam</a:t>
            </a:r>
            <a:r>
              <a:rPr sz="2400" spc="-11" dirty="0">
                <a:solidFill>
                  <a:schemeClr val="tx2"/>
                </a:solidFill>
              </a:rPr>
              <a:t> </a:t>
            </a:r>
            <a:r>
              <a:rPr sz="2400" spc="-4" dirty="0">
                <a:solidFill>
                  <a:schemeClr val="tx2"/>
                </a:solidFill>
              </a:rPr>
              <a:t>obrigatoriedade</a:t>
            </a:r>
            <a:endParaRPr sz="2400" dirty="0">
              <a:solidFill>
                <a:schemeClr val="tx2"/>
              </a:solidFill>
            </a:endParaRPr>
          </a:p>
          <a:p>
            <a:pPr marL="567214" marR="686752" lvl="1" indent="-215265">
              <a:lnSpc>
                <a:spcPts val="2273"/>
              </a:lnSpc>
              <a:spcBef>
                <a:spcPts val="503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567690" algn="l"/>
              </a:tabLst>
            </a:pPr>
            <a:r>
              <a:rPr sz="2100" spc="-4" dirty="0">
                <a:solidFill>
                  <a:schemeClr val="tx2"/>
                </a:solidFill>
              </a:rPr>
              <a:t>A </a:t>
            </a:r>
            <a:r>
              <a:rPr sz="2100" dirty="0">
                <a:solidFill>
                  <a:schemeClr val="tx2"/>
                </a:solidFill>
              </a:rPr>
              <a:t>execução </a:t>
            </a:r>
            <a:r>
              <a:rPr sz="2100" spc="-4" dirty="0">
                <a:solidFill>
                  <a:schemeClr val="tx2"/>
                </a:solidFill>
              </a:rPr>
              <a:t>do </a:t>
            </a:r>
            <a:r>
              <a:rPr sz="2100" dirty="0">
                <a:solidFill>
                  <a:schemeClr val="tx2"/>
                </a:solidFill>
              </a:rPr>
              <a:t>primeiro obriga </a:t>
            </a:r>
            <a:r>
              <a:rPr sz="2100" spc="-4" dirty="0">
                <a:solidFill>
                  <a:schemeClr val="tx2"/>
                </a:solidFill>
              </a:rPr>
              <a:t>a  </a:t>
            </a:r>
            <a:r>
              <a:rPr sz="2100" dirty="0">
                <a:solidFill>
                  <a:schemeClr val="tx2"/>
                </a:solidFill>
              </a:rPr>
              <a:t>execução </a:t>
            </a:r>
            <a:r>
              <a:rPr sz="2100" spc="-4" dirty="0">
                <a:solidFill>
                  <a:schemeClr val="tx2"/>
                </a:solidFill>
              </a:rPr>
              <a:t>do</a:t>
            </a:r>
            <a:r>
              <a:rPr sz="2100" spc="8" dirty="0">
                <a:solidFill>
                  <a:schemeClr val="tx2"/>
                </a:solidFill>
              </a:rPr>
              <a:t> </a:t>
            </a:r>
            <a:r>
              <a:rPr sz="2100" dirty="0">
                <a:solidFill>
                  <a:schemeClr val="tx2"/>
                </a:solidFill>
              </a:rPr>
              <a:t>segundo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6C165B3-7790-43D9-B1BA-E5C5F710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Inclusão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1155" y="1674909"/>
            <a:ext cx="7021689" cy="2060404"/>
          </a:xfrm>
          <a:prstGeom prst="rect">
            <a:avLst/>
          </a:prstGeom>
        </p:spPr>
        <p:txBody>
          <a:bodyPr vert="horz" wrap="square" lIns="0" tIns="85248" rIns="0" bIns="0" rtlCol="0">
            <a:spAutoFit/>
          </a:bodyPr>
          <a:lstStyle/>
          <a:p>
            <a:pPr marL="345281" indent="-336232">
              <a:spcBef>
                <a:spcPts val="671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5757" algn="l"/>
              </a:tabLst>
            </a:pPr>
            <a:r>
              <a:rPr sz="2400" spc="-4" dirty="0">
                <a:solidFill>
                  <a:schemeClr val="tx2"/>
                </a:solidFill>
              </a:rPr>
              <a:t>Representada por uma seta</a:t>
            </a:r>
            <a:r>
              <a:rPr sz="2400" spc="-23" dirty="0">
                <a:solidFill>
                  <a:schemeClr val="tx2"/>
                </a:solidFill>
              </a:rPr>
              <a:t> </a:t>
            </a:r>
            <a:r>
              <a:rPr sz="2400" spc="-4" dirty="0">
                <a:solidFill>
                  <a:schemeClr val="tx2"/>
                </a:solidFill>
              </a:rPr>
              <a:t>tracejada</a:t>
            </a:r>
            <a:endParaRPr sz="2400" dirty="0">
              <a:solidFill>
                <a:schemeClr val="tx2"/>
              </a:solidFill>
            </a:endParaRPr>
          </a:p>
          <a:p>
            <a:pPr marL="675799" marR="688658" lvl="1" indent="-329565">
              <a:spcBef>
                <a:spcPts val="518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675799" algn="l"/>
                <a:tab pos="676275" algn="l"/>
              </a:tabLst>
            </a:pPr>
            <a:r>
              <a:rPr sz="2100" spc="-4" dirty="0">
                <a:solidFill>
                  <a:schemeClr val="tx2"/>
                </a:solidFill>
              </a:rPr>
              <a:t>A seta aponta para o Caso de Uso  </a:t>
            </a:r>
            <a:r>
              <a:rPr sz="2100" dirty="0">
                <a:solidFill>
                  <a:schemeClr val="tx2"/>
                </a:solidFill>
              </a:rPr>
              <a:t>incluído</a:t>
            </a:r>
          </a:p>
          <a:p>
            <a:pPr lvl="1">
              <a:spcBef>
                <a:spcPts val="8"/>
              </a:spcBef>
              <a:buClr>
                <a:srgbClr val="999933"/>
              </a:buClr>
              <a:buFont typeface="Wingdings"/>
              <a:buChar char=""/>
            </a:pPr>
            <a:endParaRPr sz="3113" dirty="0">
              <a:solidFill>
                <a:schemeClr val="tx2"/>
              </a:solidFill>
            </a:endParaRPr>
          </a:p>
          <a:p>
            <a:pPr marL="345281" marR="137636" indent="-336232" algn="just">
              <a:buClr>
                <a:srgbClr val="CC9900"/>
              </a:buClr>
              <a:buSzPct val="70312"/>
              <a:buFont typeface="Wingdings"/>
              <a:buChar char=""/>
              <a:tabLst>
                <a:tab pos="345757" algn="l"/>
              </a:tabLst>
            </a:pPr>
            <a:r>
              <a:rPr sz="2400" dirty="0">
                <a:solidFill>
                  <a:schemeClr val="tx2"/>
                </a:solidFill>
              </a:rPr>
              <a:t>Possui a </a:t>
            </a:r>
            <a:r>
              <a:rPr sz="2400" spc="-4" dirty="0">
                <a:solidFill>
                  <a:schemeClr val="tx2"/>
                </a:solidFill>
              </a:rPr>
              <a:t>palavra “</a:t>
            </a:r>
            <a:r>
              <a:rPr sz="2400" i="1" spc="-4" dirty="0">
                <a:solidFill>
                  <a:schemeClr val="tx2"/>
                </a:solidFill>
              </a:rPr>
              <a:t>include</a:t>
            </a:r>
            <a:r>
              <a:rPr sz="2400" spc="-4" dirty="0">
                <a:solidFill>
                  <a:schemeClr val="tx2"/>
                </a:solidFill>
              </a:rPr>
              <a:t>” entre </a:t>
            </a:r>
            <a:r>
              <a:rPr sz="2400" spc="-8" dirty="0">
                <a:solidFill>
                  <a:schemeClr val="tx2"/>
                </a:solidFill>
              </a:rPr>
              <a:t>dois  </a:t>
            </a:r>
            <a:r>
              <a:rPr sz="2400" spc="-4" dirty="0">
                <a:solidFill>
                  <a:schemeClr val="tx2"/>
                </a:solidFill>
              </a:rPr>
              <a:t>sinais </a:t>
            </a:r>
            <a:r>
              <a:rPr sz="2400" spc="-8" dirty="0">
                <a:solidFill>
                  <a:schemeClr val="tx2"/>
                </a:solidFill>
              </a:rPr>
              <a:t>de </a:t>
            </a:r>
            <a:r>
              <a:rPr sz="2400" spc="-4" dirty="0">
                <a:solidFill>
                  <a:schemeClr val="tx2"/>
                </a:solidFill>
              </a:rPr>
              <a:t>menor </a:t>
            </a:r>
            <a:r>
              <a:rPr sz="2400" dirty="0">
                <a:solidFill>
                  <a:schemeClr val="tx2"/>
                </a:solidFill>
              </a:rPr>
              <a:t>(&lt;&lt;) e </a:t>
            </a:r>
            <a:r>
              <a:rPr sz="2400" spc="-4" dirty="0">
                <a:solidFill>
                  <a:schemeClr val="tx2"/>
                </a:solidFill>
              </a:rPr>
              <a:t>dois sinais </a:t>
            </a:r>
            <a:r>
              <a:rPr sz="2400" spc="-8" dirty="0">
                <a:solidFill>
                  <a:schemeClr val="tx2"/>
                </a:solidFill>
              </a:rPr>
              <a:t>de  </a:t>
            </a:r>
            <a:r>
              <a:rPr sz="2400" spc="-4" dirty="0">
                <a:solidFill>
                  <a:schemeClr val="tx2"/>
                </a:solidFill>
              </a:rPr>
              <a:t>maior</a:t>
            </a:r>
            <a:r>
              <a:rPr sz="2400" spc="-11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(&gt;&gt;)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E83E02C-DE01-4669-A710-E4C563BE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82601"/>
            <a:ext cx="7703900" cy="3586274"/>
          </a:xfrm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Inclusão</a:t>
            </a:r>
          </a:p>
        </p:txBody>
      </p:sp>
      <p:sp>
        <p:nvSpPr>
          <p:cNvPr id="7" name="object 7"/>
          <p:cNvSpPr/>
          <p:nvPr/>
        </p:nvSpPr>
        <p:spPr>
          <a:xfrm>
            <a:off x="1602516" y="1638435"/>
            <a:ext cx="6117075" cy="266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3559301" y="1716787"/>
            <a:ext cx="604838" cy="191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004" rIns="0" bIns="0" rtlCol="0">
            <a:spAutoFit/>
          </a:bodyPr>
          <a:lstStyle/>
          <a:p>
            <a:pPr marL="68104">
              <a:spcBef>
                <a:spcPts val="236"/>
              </a:spcBef>
            </a:pPr>
            <a:r>
              <a:rPr sz="1050" b="1" spc="-4" dirty="0">
                <a:solidFill>
                  <a:srgbClr val="292929"/>
                </a:solidFill>
              </a:rPr>
              <a:t>Sacar</a:t>
            </a:r>
            <a:endParaRPr sz="1050"/>
          </a:p>
        </p:txBody>
      </p:sp>
      <p:sp>
        <p:nvSpPr>
          <p:cNvPr id="9" name="object 9"/>
          <p:cNvSpPr txBox="1"/>
          <p:nvPr/>
        </p:nvSpPr>
        <p:spPr>
          <a:xfrm>
            <a:off x="3551301" y="3944493"/>
            <a:ext cx="841534" cy="21640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69056">
              <a:spcBef>
                <a:spcPts val="248"/>
              </a:spcBef>
            </a:pPr>
            <a:r>
              <a:rPr sz="1200" b="1" spc="-4" dirty="0">
                <a:solidFill>
                  <a:srgbClr val="292929"/>
                </a:solidFill>
              </a:rPr>
              <a:t>Depositar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368B171-70F8-495F-93DA-2D016C4E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Extensão de Caso de</a:t>
            </a:r>
            <a:r>
              <a:rPr spc="-19" dirty="0"/>
              <a:t> </a:t>
            </a:r>
            <a:r>
              <a:rPr spc="-4" dirty="0"/>
              <a:t>Uso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090" y="1465421"/>
            <a:ext cx="7704000" cy="3081902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345757" marR="327184" indent="-336709">
              <a:lnSpc>
                <a:spcPts val="2595"/>
              </a:lnSpc>
              <a:spcBef>
                <a:spcPts val="401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6234" algn="l"/>
              </a:tabLst>
            </a:pPr>
            <a:r>
              <a:rPr sz="2400" spc="-4" dirty="0">
                <a:solidFill>
                  <a:schemeClr val="tx2"/>
                </a:solidFill>
              </a:rPr>
              <a:t>Geralmente usado </a:t>
            </a:r>
            <a:r>
              <a:rPr sz="2400" dirty="0">
                <a:solidFill>
                  <a:schemeClr val="tx2"/>
                </a:solidFill>
              </a:rPr>
              <a:t>em</a:t>
            </a:r>
            <a:r>
              <a:rPr sz="2400" spc="-38" dirty="0">
                <a:solidFill>
                  <a:schemeClr val="tx2"/>
                </a:solidFill>
              </a:rPr>
              <a:t> </a:t>
            </a:r>
            <a:r>
              <a:rPr sz="2400" spc="-4" dirty="0">
                <a:solidFill>
                  <a:schemeClr val="tx2"/>
                </a:solidFill>
              </a:rPr>
              <a:t>funcionalidades  opcionais </a:t>
            </a:r>
            <a:r>
              <a:rPr sz="2400" dirty="0">
                <a:solidFill>
                  <a:schemeClr val="tx2"/>
                </a:solidFill>
              </a:rPr>
              <a:t>de um caso de</a:t>
            </a:r>
            <a:r>
              <a:rPr sz="2400" spc="-68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uso</a:t>
            </a:r>
          </a:p>
          <a:p>
            <a:pPr>
              <a:spcBef>
                <a:spcPts val="4"/>
              </a:spcBef>
              <a:buClr>
                <a:srgbClr val="CC9900"/>
              </a:buClr>
              <a:buFont typeface="Wingdings"/>
              <a:buChar char=""/>
            </a:pPr>
            <a:endParaRPr sz="2213" dirty="0">
              <a:solidFill>
                <a:schemeClr val="tx2"/>
              </a:solidFill>
            </a:endParaRPr>
          </a:p>
          <a:p>
            <a:pPr marL="345757" marR="3810" indent="-336709">
              <a:lnSpc>
                <a:spcPts val="2595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6234" algn="l"/>
              </a:tabLst>
            </a:pPr>
            <a:r>
              <a:rPr sz="2400" dirty="0">
                <a:solidFill>
                  <a:schemeClr val="tx2"/>
                </a:solidFill>
              </a:rPr>
              <a:t>Exemplo: </a:t>
            </a:r>
            <a:r>
              <a:rPr sz="2400" spc="-4" dirty="0">
                <a:solidFill>
                  <a:schemeClr val="tx2"/>
                </a:solidFill>
              </a:rPr>
              <a:t>cenários que somente  acontecerão </a:t>
            </a:r>
            <a:r>
              <a:rPr sz="2400" dirty="0">
                <a:solidFill>
                  <a:schemeClr val="tx2"/>
                </a:solidFill>
              </a:rPr>
              <a:t>em </a:t>
            </a:r>
            <a:r>
              <a:rPr sz="2400" spc="-4" dirty="0">
                <a:solidFill>
                  <a:schemeClr val="tx2"/>
                </a:solidFill>
              </a:rPr>
              <a:t>uma situação</a:t>
            </a:r>
            <a:r>
              <a:rPr sz="2400" spc="-49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específica</a:t>
            </a:r>
          </a:p>
          <a:p>
            <a:pPr marL="675799" lvl="1" indent="-329565">
              <a:spcBef>
                <a:spcPts val="22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675799" algn="l"/>
                <a:tab pos="676275" algn="l"/>
              </a:tabLst>
            </a:pPr>
            <a:r>
              <a:rPr sz="2100" spc="-4" dirty="0">
                <a:solidFill>
                  <a:schemeClr val="tx2"/>
                </a:solidFill>
              </a:rPr>
              <a:t>Se uma </a:t>
            </a:r>
            <a:r>
              <a:rPr sz="2100" dirty="0">
                <a:solidFill>
                  <a:schemeClr val="tx2"/>
                </a:solidFill>
              </a:rPr>
              <a:t>determinada situação for </a:t>
            </a:r>
            <a:r>
              <a:rPr sz="2100" spc="-4" dirty="0">
                <a:solidFill>
                  <a:schemeClr val="tx2"/>
                </a:solidFill>
              </a:rPr>
              <a:t>satisfeita</a:t>
            </a:r>
            <a:endParaRPr sz="2100" dirty="0">
              <a:solidFill>
                <a:schemeClr val="tx2"/>
              </a:solidFill>
            </a:endParaRPr>
          </a:p>
          <a:p>
            <a:pPr lvl="1">
              <a:spcBef>
                <a:spcPts val="38"/>
              </a:spcBef>
              <a:buClr>
                <a:srgbClr val="999933"/>
              </a:buClr>
              <a:buFont typeface="Wingdings"/>
              <a:buChar char=""/>
            </a:pPr>
            <a:endParaRPr sz="2213" dirty="0">
              <a:solidFill>
                <a:schemeClr val="tx2"/>
              </a:solidFill>
            </a:endParaRPr>
          </a:p>
          <a:p>
            <a:pPr marL="345757" marR="90011" indent="-336709">
              <a:lnSpc>
                <a:spcPts val="2595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6234" algn="l"/>
              </a:tabLst>
            </a:pPr>
            <a:r>
              <a:rPr sz="2400" dirty="0">
                <a:solidFill>
                  <a:schemeClr val="tx2"/>
                </a:solidFill>
              </a:rPr>
              <a:t>Extensão </a:t>
            </a:r>
            <a:r>
              <a:rPr sz="2400" spc="-4" dirty="0">
                <a:solidFill>
                  <a:schemeClr val="tx2"/>
                </a:solidFill>
              </a:rPr>
              <a:t>pode necessitar </a:t>
            </a:r>
            <a:r>
              <a:rPr sz="2400" dirty="0">
                <a:solidFill>
                  <a:schemeClr val="tx2"/>
                </a:solidFill>
              </a:rPr>
              <a:t>um teste</a:t>
            </a:r>
            <a:r>
              <a:rPr sz="2400" spc="-86" dirty="0">
                <a:solidFill>
                  <a:schemeClr val="tx2"/>
                </a:solidFill>
              </a:rPr>
              <a:t> </a:t>
            </a:r>
            <a:r>
              <a:rPr sz="2400" spc="-4" dirty="0">
                <a:solidFill>
                  <a:schemeClr val="tx2"/>
                </a:solidFill>
              </a:rPr>
              <a:t>para  determinar </a:t>
            </a:r>
            <a:r>
              <a:rPr sz="2400" dirty="0">
                <a:solidFill>
                  <a:schemeClr val="tx2"/>
                </a:solidFill>
              </a:rPr>
              <a:t>se o caso de uso será  </a:t>
            </a:r>
            <a:r>
              <a:rPr sz="2400" spc="-4" dirty="0">
                <a:solidFill>
                  <a:schemeClr val="tx2"/>
                </a:solidFill>
              </a:rPr>
              <a:t>estendido</a:t>
            </a:r>
            <a:endParaRPr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7A050FD-6F4B-45C0-A3AD-012999BB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Representação de</a:t>
            </a:r>
            <a:r>
              <a:rPr spc="8" dirty="0"/>
              <a:t> </a:t>
            </a:r>
            <a:r>
              <a:rPr spc="-4" dirty="0"/>
              <a:t>Extensão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288" y="1769453"/>
            <a:ext cx="7396711" cy="1956529"/>
          </a:xfrm>
          <a:prstGeom prst="rect">
            <a:avLst/>
          </a:prstGeom>
        </p:spPr>
        <p:txBody>
          <a:bodyPr vert="horz" wrap="square" lIns="0" tIns="85248" rIns="0" bIns="0" rtlCol="0">
            <a:spAutoFit/>
          </a:bodyPr>
          <a:lstStyle/>
          <a:p>
            <a:pPr marL="345281" indent="-336232">
              <a:spcBef>
                <a:spcPts val="671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345281" algn="l"/>
                <a:tab pos="345757" algn="l"/>
              </a:tabLst>
            </a:pPr>
            <a:r>
              <a:rPr sz="2400" spc="-4" dirty="0">
                <a:solidFill>
                  <a:schemeClr val="tx2"/>
                </a:solidFill>
              </a:rPr>
              <a:t>Semelhante </a:t>
            </a:r>
            <a:r>
              <a:rPr sz="2400" dirty="0">
                <a:solidFill>
                  <a:schemeClr val="tx2"/>
                </a:solidFill>
              </a:rPr>
              <a:t>à</a:t>
            </a:r>
            <a:r>
              <a:rPr sz="2400" spc="-11" dirty="0">
                <a:solidFill>
                  <a:schemeClr val="tx2"/>
                </a:solidFill>
              </a:rPr>
              <a:t> </a:t>
            </a:r>
            <a:r>
              <a:rPr sz="2400" dirty="0">
                <a:solidFill>
                  <a:schemeClr val="tx2"/>
                </a:solidFill>
              </a:rPr>
              <a:t>Inclusão</a:t>
            </a:r>
          </a:p>
          <a:p>
            <a:pPr marL="675799" marR="3810" lvl="1" indent="-329565">
              <a:spcBef>
                <a:spcPts val="518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675799" algn="l"/>
                <a:tab pos="676275" algn="l"/>
              </a:tabLst>
            </a:pPr>
            <a:r>
              <a:rPr sz="2100" spc="-4" dirty="0">
                <a:solidFill>
                  <a:schemeClr val="tx2"/>
                </a:solidFill>
              </a:rPr>
              <a:t>A </a:t>
            </a:r>
            <a:r>
              <a:rPr sz="2100" dirty="0">
                <a:solidFill>
                  <a:schemeClr val="tx2"/>
                </a:solidFill>
              </a:rPr>
              <a:t>palavra “</a:t>
            </a:r>
            <a:r>
              <a:rPr sz="2100" i="1" dirty="0">
                <a:solidFill>
                  <a:schemeClr val="tx2"/>
                </a:solidFill>
              </a:rPr>
              <a:t>extend</a:t>
            </a:r>
            <a:r>
              <a:rPr sz="2100" dirty="0">
                <a:solidFill>
                  <a:schemeClr val="tx2"/>
                </a:solidFill>
              </a:rPr>
              <a:t>” entre dois </a:t>
            </a:r>
            <a:r>
              <a:rPr sz="2100" spc="-4" dirty="0">
                <a:solidFill>
                  <a:schemeClr val="tx2"/>
                </a:solidFill>
              </a:rPr>
              <a:t>sinais </a:t>
            </a:r>
            <a:r>
              <a:rPr sz="2100" spc="-8" dirty="0">
                <a:solidFill>
                  <a:schemeClr val="tx2"/>
                </a:solidFill>
              </a:rPr>
              <a:t>de  </a:t>
            </a:r>
            <a:r>
              <a:rPr sz="2100" spc="-4" dirty="0">
                <a:solidFill>
                  <a:schemeClr val="tx2"/>
                </a:solidFill>
              </a:rPr>
              <a:t>menor (&lt;&lt;) e </a:t>
            </a:r>
            <a:r>
              <a:rPr sz="2100" dirty="0">
                <a:solidFill>
                  <a:schemeClr val="tx2"/>
                </a:solidFill>
              </a:rPr>
              <a:t>dois </a:t>
            </a:r>
            <a:r>
              <a:rPr sz="2100" spc="-4" dirty="0">
                <a:solidFill>
                  <a:schemeClr val="tx2"/>
                </a:solidFill>
              </a:rPr>
              <a:t>sinais de maior</a:t>
            </a:r>
            <a:r>
              <a:rPr sz="2100" spc="90" dirty="0">
                <a:solidFill>
                  <a:schemeClr val="tx2"/>
                </a:solidFill>
              </a:rPr>
              <a:t> </a:t>
            </a:r>
            <a:r>
              <a:rPr sz="2100" spc="-4" dirty="0">
                <a:solidFill>
                  <a:schemeClr val="tx2"/>
                </a:solidFill>
              </a:rPr>
              <a:t>(&gt;&gt;)</a:t>
            </a:r>
            <a:endParaRPr sz="2100" dirty="0">
              <a:solidFill>
                <a:schemeClr val="tx2"/>
              </a:solidFill>
            </a:endParaRPr>
          </a:p>
          <a:p>
            <a:pPr>
              <a:spcBef>
                <a:spcPts val="34"/>
              </a:spcBef>
            </a:pPr>
            <a:endParaRPr sz="3038" dirty="0">
              <a:solidFill>
                <a:schemeClr val="tx2"/>
              </a:solidFill>
            </a:endParaRPr>
          </a:p>
          <a:p>
            <a:pPr marL="346710"/>
            <a:r>
              <a:rPr sz="2100" i="1" spc="-4" dirty="0">
                <a:solidFill>
                  <a:schemeClr val="tx2"/>
                </a:solidFill>
              </a:rPr>
              <a:t>&lt;&lt; </a:t>
            </a:r>
            <a:r>
              <a:rPr sz="2100" i="1" dirty="0">
                <a:solidFill>
                  <a:schemeClr val="tx2"/>
                </a:solidFill>
              </a:rPr>
              <a:t>extend</a:t>
            </a:r>
            <a:r>
              <a:rPr sz="2100" i="1" spc="-60" dirty="0">
                <a:solidFill>
                  <a:schemeClr val="tx2"/>
                </a:solidFill>
              </a:rPr>
              <a:t> </a:t>
            </a:r>
            <a:r>
              <a:rPr sz="2100" i="1" spc="-8" dirty="0">
                <a:solidFill>
                  <a:schemeClr val="tx2"/>
                </a:solidFill>
              </a:rPr>
              <a:t>&gt;&gt;</a:t>
            </a:r>
            <a:endParaRPr sz="2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BF80190-591D-4B45-98CD-152DCDF5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92D37">
              <a:alpha val="57000"/>
            </a:srgbClr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9049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Exten</a:t>
            </a:r>
            <a:r>
              <a:rPr dirty="0"/>
              <a:t>s</a:t>
            </a:r>
            <a:r>
              <a:rPr spc="-4" dirty="0"/>
              <a:t>ão</a:t>
            </a:r>
          </a:p>
        </p:txBody>
      </p:sp>
      <p:sp>
        <p:nvSpPr>
          <p:cNvPr id="7" name="object 7"/>
          <p:cNvSpPr/>
          <p:nvPr/>
        </p:nvSpPr>
        <p:spPr>
          <a:xfrm>
            <a:off x="1540576" y="1646819"/>
            <a:ext cx="6042273" cy="282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3143250" y="4057650"/>
            <a:ext cx="604838" cy="192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68580">
              <a:spcBef>
                <a:spcPts val="240"/>
              </a:spcBef>
            </a:pPr>
            <a:r>
              <a:rPr sz="1050" b="1" spc="-4" dirty="0">
                <a:solidFill>
                  <a:srgbClr val="292929"/>
                </a:solidFill>
              </a:rPr>
              <a:t>Sacar</a:t>
            </a:r>
            <a:endParaRPr sz="1050"/>
          </a:p>
        </p:txBody>
      </p:sp>
      <p:sp>
        <p:nvSpPr>
          <p:cNvPr id="9" name="object 9"/>
          <p:cNvSpPr txBox="1"/>
          <p:nvPr/>
        </p:nvSpPr>
        <p:spPr>
          <a:xfrm>
            <a:off x="4972050" y="4067937"/>
            <a:ext cx="929640" cy="19284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956" rIns="0" bIns="0" rtlCol="0">
            <a:spAutoFit/>
          </a:bodyPr>
          <a:lstStyle/>
          <a:p>
            <a:pPr marL="69056">
              <a:spcBef>
                <a:spcPts val="244"/>
              </a:spcBef>
            </a:pPr>
            <a:r>
              <a:rPr sz="1050" b="1" spc="-4" dirty="0">
                <a:solidFill>
                  <a:srgbClr val="292929"/>
                </a:solidFill>
              </a:rPr>
              <a:t>Depositar</a:t>
            </a:r>
            <a:endParaRPr sz="10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857CA5C-0B50-4525-B3D8-14621247E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buNone/>
            </a:pPr>
            <a:r>
              <a:rPr lang="pt-BR" sz="2000" dirty="0">
                <a:solidFill>
                  <a:srgbClr val="000000"/>
                </a:solidFill>
              </a:rPr>
              <a:t>“A clínica médica Saúde Perfeita precisa de um sistema de agendamento de consultas e exames. Um paciente entra em contato com a clínica para marcar consultas visando realizar um check-up anual com seu médico de preferência. A recepcionista procura data e hora disponível mais próxima na agenda do médico e marca as consultas. Posteriormente o paciente realiza a consulta, e nela o médico pode prescrever medicações e exames, caso necessário”.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1D5D45-52FE-4B2A-B67C-83421B88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– 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1596194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A92CBCD-BCFE-4D4C-8148-126947F3E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sz="1600" dirty="0">
                <a:solidFill>
                  <a:srgbClr val="000000"/>
                </a:solidFill>
              </a:rPr>
              <a:t>R1. Para usar os serviços de uma biblioteca, os leitores deverão estar registrados e possuir um cartão com número de identificação e foto. </a:t>
            </a:r>
          </a:p>
          <a:p>
            <a:pPr marL="158750" indent="0">
              <a:buNone/>
            </a:pPr>
            <a:r>
              <a:rPr lang="pt-BR" sz="1600" dirty="0">
                <a:solidFill>
                  <a:srgbClr val="000000"/>
                </a:solidFill>
              </a:rPr>
              <a:t>R2. O sistema deve permitir que um leitor apto empreste um ou mais livros, por um período de tempo que varia de 1 semana a 6 meses, dependendo do tipo de leitor (1 semana para estudantes de graduação, 15 dias para estudantes de pós-graduação e 6 meses para docentes).</a:t>
            </a:r>
          </a:p>
          <a:p>
            <a:pPr marL="158750" indent="0">
              <a:buNone/>
            </a:pPr>
            <a:r>
              <a:rPr lang="pt-BR" sz="1600" dirty="0">
                <a:solidFill>
                  <a:srgbClr val="000000"/>
                </a:solidFill>
              </a:rPr>
              <a:t>R3. O leitor está apto a emprestar livros se não possuir em seu poder livros com data de devolução vencida (menor do que a data atual) e desde que o número de livros emprestados não ultrapasse o número máximo permitido, que depende do tipo de leitor (6 livros para estudantes de graduação, 10 livros para estudantes de pós-graduação e 15 livros para docentes). </a:t>
            </a:r>
          </a:p>
          <a:p>
            <a:pPr marL="158750" indent="0">
              <a:buNone/>
            </a:pPr>
            <a:r>
              <a:rPr lang="pt-BR" sz="1600" dirty="0">
                <a:solidFill>
                  <a:srgbClr val="000000"/>
                </a:solidFill>
              </a:rPr>
              <a:t>R4. O sistema deve permitir que o leitor devolva um ou mais livros em seu poder, fazendo com que o livro volte a ficar disponível na biblioteca</a:t>
            </a:r>
          </a:p>
          <a:p>
            <a:pPr marL="15875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6FAC3D-E6D0-4EDC-B451-25342F0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– 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42277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id="{05BC229C-5513-4642-9538-416A2B38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933" y="1152475"/>
            <a:ext cx="8658577" cy="3416400"/>
          </a:xfrm>
          <a:solidFill>
            <a:srgbClr val="092D37">
              <a:alpha val="45090"/>
            </a:srgbClr>
          </a:solidFill>
        </p:spPr>
        <p:txBody>
          <a:bodyPr/>
          <a:lstStyle/>
          <a:p>
            <a:pPr marL="300038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pt-BR" altLang="pt-BR" sz="1600"/>
              <a:t>Características</a:t>
            </a:r>
            <a:r>
              <a:rPr lang="en-GB" altLang="pt-BR" sz="1600"/>
              <a:t>:</a:t>
            </a:r>
          </a:p>
          <a:p>
            <a:pPr lvl="1" algn="just">
              <a:spcBef>
                <a:spcPct val="0"/>
              </a:spcBef>
              <a:spcAft>
                <a:spcPts val="900"/>
              </a:spcAft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en-GB" altLang="pt-BR" sz="1600"/>
              <a:t>Uma </a:t>
            </a:r>
            <a:r>
              <a:rPr lang="pt-BR" altLang="pt-BR" sz="1600"/>
              <a:t>linguagem</a:t>
            </a:r>
            <a:r>
              <a:rPr lang="en-GB" altLang="pt-BR" sz="1600"/>
              <a:t> para </a:t>
            </a:r>
            <a:r>
              <a:rPr lang="pt-BR" altLang="pt-BR" sz="1600" u="sng"/>
              <a:t>padronização</a:t>
            </a:r>
            <a:r>
              <a:rPr lang="pt-BR" altLang="pt-BR" sz="1600"/>
              <a:t> na elaboração da estrutura de projetos de software.</a:t>
            </a:r>
          </a:p>
          <a:p>
            <a:pPr lvl="1" algn="just">
              <a:spcBef>
                <a:spcPct val="0"/>
              </a:spcBef>
              <a:spcAft>
                <a:spcPts val="900"/>
              </a:spcAft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pt-BR" altLang="pt-BR" sz="1600" noProof="1"/>
              <a:t>Pode ser empregada para a </a:t>
            </a:r>
            <a:r>
              <a:rPr lang="pt-BR" altLang="pt-BR" sz="1600" u="sng" noProof="1"/>
              <a:t>visualização</a:t>
            </a:r>
            <a:r>
              <a:rPr lang="pt-BR" altLang="pt-BR" sz="1600" noProof="1"/>
              <a:t>, a </a:t>
            </a:r>
            <a:r>
              <a:rPr lang="pt-BR" altLang="pt-BR" sz="1600" u="sng" noProof="1"/>
              <a:t>especificação</a:t>
            </a:r>
            <a:r>
              <a:rPr lang="pt-BR" altLang="pt-BR" sz="1600" noProof="1"/>
              <a:t>, a </a:t>
            </a:r>
            <a:r>
              <a:rPr lang="pt-BR" altLang="pt-BR" sz="1600" u="sng" noProof="1"/>
              <a:t>construção</a:t>
            </a:r>
            <a:r>
              <a:rPr lang="pt-BR" altLang="pt-BR" sz="1600" noProof="1"/>
              <a:t> e a </a:t>
            </a:r>
            <a:r>
              <a:rPr lang="pt-BR" altLang="pt-BR" sz="1600" u="sng" noProof="1"/>
              <a:t>documentação</a:t>
            </a:r>
            <a:r>
              <a:rPr lang="pt-BR" altLang="pt-BR" sz="1600" noProof="1"/>
              <a:t> de artefatos que façam uso de sistemas complexos de software</a:t>
            </a:r>
            <a:r>
              <a:rPr lang="en-GB" altLang="pt-BR" sz="1600"/>
              <a:t>.</a:t>
            </a:r>
          </a:p>
          <a:p>
            <a:pPr lvl="1" algn="just">
              <a:spcBef>
                <a:spcPct val="0"/>
              </a:spcBef>
              <a:spcAft>
                <a:spcPts val="900"/>
              </a:spcAft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pt-BR" altLang="pt-BR" sz="1600" u="sng"/>
              <a:t>Independente</a:t>
            </a:r>
            <a:r>
              <a:rPr lang="pt-BR" altLang="pt-BR" sz="1600"/>
              <a:t> de linguagem de programação.</a:t>
            </a:r>
          </a:p>
          <a:p>
            <a:pPr lvl="1" algn="just">
              <a:spcBef>
                <a:spcPct val="0"/>
              </a:spcBef>
              <a:spcAft>
                <a:spcPts val="900"/>
              </a:spcAft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</a:pPr>
            <a:r>
              <a:rPr lang="pt-BR" altLang="pt-BR" sz="1600"/>
              <a:t>Utilizada em processo orientado a casos de usos, centrado na arquitetura, iterativo e incremental</a:t>
            </a:r>
            <a:r>
              <a:rPr lang="en-GB" altLang="pt-BR" sz="1600"/>
              <a:t>.</a:t>
            </a:r>
            <a:endParaRPr lang="pt-BR" altLang="pt-BR" sz="1600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8001F4EA-D942-490B-BCC5-A2EB8EA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Introdução à UML</a:t>
            </a:r>
          </a:p>
        </p:txBody>
      </p:sp>
      <p:pic>
        <p:nvPicPr>
          <p:cNvPr id="5" name="Picture 4" descr="http://t2.gstatic.com/images?q=tbn:ANd9GcQv5miyHtBjs_bKTwTW3UOyTk88lL3QDgxLDrAabJQ1ALQ2vLdG">
            <a:extLst>
              <a:ext uri="{FF2B5EF4-FFF2-40B4-BE49-F238E27FC236}">
                <a16:creationId xmlns:a16="http://schemas.microsoft.com/office/drawing/2014/main" id="{BBDBDB1A-A155-4F15-A565-6FB2D4E4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700" y="3201153"/>
            <a:ext cx="1817400" cy="1942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F1417717-5E11-43CF-B231-1F200EA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00" y="99748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0244" name="Imagem 2">
            <a:extLst>
              <a:ext uri="{FF2B5EF4-FFF2-40B4-BE49-F238E27FC236}">
                <a16:creationId xmlns:a16="http://schemas.microsoft.com/office/drawing/2014/main" id="{60901A97-9109-456C-B656-4EE8CA13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6" y="672448"/>
            <a:ext cx="7949767" cy="427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60AA0EBA-B943-4DBD-899E-42BF0A146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2000" dirty="0">
                <a:solidFill>
                  <a:srgbClr val="000000"/>
                </a:solidFill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600" dirty="0">
                <a:solidFill>
                  <a:srgbClr val="000000"/>
                </a:solidFill>
              </a:rPr>
              <a:t>Desenvolver uma aplicação que permita um cliente consultar um produto, mostrando os dados do mesmo, o fabricante e seu fornecedor. Os dados estão num banco de dados.  Se um produto não é mais fabricado não deverá aparecer na listagem. Sabe-se que o produto não é mais fabricado pelo seu </a:t>
            </a:r>
            <a:r>
              <a:rPr lang="pt-BR" sz="1600" i="1" dirty="0">
                <a:solidFill>
                  <a:srgbClr val="000000"/>
                </a:solidFill>
              </a:rPr>
              <a:t>status</a:t>
            </a:r>
            <a:r>
              <a:rPr lang="pt-BR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6750325F-AE69-4F11-9453-E1709E0D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BC7DD9-4FAE-4D11-A0E9-C8126982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2201" y="3611277"/>
            <a:ext cx="3178969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ângulo de cantos arredondados 6">
            <a:extLst>
              <a:ext uri="{FF2B5EF4-FFF2-40B4-BE49-F238E27FC236}">
                <a16:creationId xmlns:a16="http://schemas.microsoft.com/office/drawing/2014/main" id="{2A38ED61-1FEC-4E04-A51C-0E5E78C566CA}"/>
              </a:ext>
            </a:extLst>
          </p:cNvPr>
          <p:cNvSpPr/>
          <p:nvPr/>
        </p:nvSpPr>
        <p:spPr>
          <a:xfrm>
            <a:off x="1870472" y="3003948"/>
            <a:ext cx="2786063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caso de uso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3B7B67-546F-40E2-9DFD-98A45AFDA7F1}"/>
              </a:ext>
            </a:extLst>
          </p:cNvPr>
          <p:cNvSpPr txBox="1"/>
          <p:nvPr/>
        </p:nvSpPr>
        <p:spPr>
          <a:xfrm>
            <a:off x="1870472" y="3611166"/>
            <a:ext cx="183832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050" dirty="0">
                <a:latin typeface="+mn-lt"/>
              </a:rPr>
              <a:t>Representa as funções do sistema (casos de uso) e o relacionamento com os usuários (atores).</a:t>
            </a:r>
          </a:p>
        </p:txBody>
      </p:sp>
      <p:pic>
        <p:nvPicPr>
          <p:cNvPr id="9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9EB6AD3B-15F7-4D7B-B180-D110D59D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502" y="501553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o explicativo retangular com cantos arredondados 9">
            <a:extLst>
              <a:ext uri="{FF2B5EF4-FFF2-40B4-BE49-F238E27FC236}">
                <a16:creationId xmlns:a16="http://schemas.microsoft.com/office/drawing/2014/main" id="{82A11231-BB90-4198-A58A-2C341AE3CA60}"/>
              </a:ext>
            </a:extLst>
          </p:cNvPr>
          <p:cNvSpPr/>
          <p:nvPr/>
        </p:nvSpPr>
        <p:spPr>
          <a:xfrm>
            <a:off x="5840016" y="447675"/>
            <a:ext cx="702469" cy="513160"/>
          </a:xfrm>
          <a:prstGeom prst="wedgeRoundRectCallout">
            <a:avLst>
              <a:gd name="adj1" fmla="val 86052"/>
              <a:gd name="adj2" fmla="val -18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O que faz a aplicação?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62B86B47-D9A4-4F9B-8B3A-B07E53215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400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400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Desenvolver uma aplicação que permita um cliente consultar um produto, mostrando os dados do mesmo, o fabricante e seu fornecedor.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A028FDB3-67AE-4854-9922-5B4EC03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D84932F2-A211-410D-96EE-4B176963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383" y="2247770"/>
            <a:ext cx="2821722" cy="2860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tângulo de cantos arredondados 11">
            <a:extLst>
              <a:ext uri="{FF2B5EF4-FFF2-40B4-BE49-F238E27FC236}">
                <a16:creationId xmlns:a16="http://schemas.microsoft.com/office/drawing/2014/main" id="{6188457C-ADF5-47CA-8323-674ED6883247}"/>
              </a:ext>
            </a:extLst>
          </p:cNvPr>
          <p:cNvSpPr/>
          <p:nvPr/>
        </p:nvSpPr>
        <p:spPr>
          <a:xfrm>
            <a:off x="1656160" y="3220641"/>
            <a:ext cx="2786063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classe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B1435F-BEA8-4B81-B9DC-89A64C9922A0}"/>
              </a:ext>
            </a:extLst>
          </p:cNvPr>
          <p:cNvSpPr txBox="1"/>
          <p:nvPr/>
        </p:nvSpPr>
        <p:spPr>
          <a:xfrm>
            <a:off x="2033587" y="3677841"/>
            <a:ext cx="1890713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050" dirty="0">
                <a:latin typeface="+mn-lt"/>
              </a:rPr>
              <a:t>Representa como os dados deverão estar estruturados (classe) no banco de dados.</a:t>
            </a:r>
          </a:p>
        </p:txBody>
      </p:sp>
      <p:pic>
        <p:nvPicPr>
          <p:cNvPr id="14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7BA94A88-CDF3-4082-9E48-1D5EADC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228" y="467380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o explicativo retangular com cantos arredondados 14">
            <a:extLst>
              <a:ext uri="{FF2B5EF4-FFF2-40B4-BE49-F238E27FC236}">
                <a16:creationId xmlns:a16="http://schemas.microsoft.com/office/drawing/2014/main" id="{5D06B79E-F5DF-4C4D-A530-CD80FBF11A1E}"/>
              </a:ext>
            </a:extLst>
          </p:cNvPr>
          <p:cNvSpPr/>
          <p:nvPr/>
        </p:nvSpPr>
        <p:spPr>
          <a:xfrm>
            <a:off x="5598319" y="467917"/>
            <a:ext cx="809625" cy="458390"/>
          </a:xfrm>
          <a:prstGeom prst="wedgeRoundRectCallout">
            <a:avLst>
              <a:gd name="adj1" fmla="val 86395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Qual  é a estrutura de dados?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0990F0EA-FD32-4927-BAB6-0A83D9504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Font typeface="Arial"/>
              <a:defRPr/>
            </a:pPr>
            <a:r>
              <a:rPr lang="pt-BR" sz="1600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Requisito:</a:t>
            </a:r>
          </a:p>
          <a:p>
            <a:pPr marL="273844" indent="-9525" algn="just">
              <a:buClr>
                <a:srgbClr val="000000"/>
              </a:buClr>
              <a:buFont typeface="Arial"/>
              <a:buNone/>
              <a:defRPr/>
            </a:pPr>
            <a:r>
              <a:rPr lang="pt-BR" sz="1600" dirty="0">
                <a:solidFill>
                  <a:srgbClr val="000000"/>
                </a:solidFill>
                <a:latin typeface="+mn-lt"/>
                <a:cs typeface="Arial"/>
                <a:sym typeface="Arial"/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3314" name="Título 1">
            <a:extLst>
              <a:ext uri="{FF2B5EF4-FFF2-40B4-BE49-F238E27FC236}">
                <a16:creationId xmlns:a16="http://schemas.microsoft.com/office/drawing/2014/main" id="{523D90E4-A172-4E03-82FC-0DEAFD0F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000"/>
              <a:t>Visão dos Modelos</a:t>
            </a:r>
          </a:p>
        </p:txBody>
      </p:sp>
      <p:pic>
        <p:nvPicPr>
          <p:cNvPr id="14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CD9F9425-34C7-45D8-BA6C-EBE1FAB0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4616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o explicativo retangular com cantos arredondados 14">
            <a:extLst>
              <a:ext uri="{FF2B5EF4-FFF2-40B4-BE49-F238E27FC236}">
                <a16:creationId xmlns:a16="http://schemas.microsoft.com/office/drawing/2014/main" id="{97B03373-0B99-44A0-8605-9AAC586E776F}"/>
              </a:ext>
            </a:extLst>
          </p:cNvPr>
          <p:cNvSpPr/>
          <p:nvPr/>
        </p:nvSpPr>
        <p:spPr>
          <a:xfrm>
            <a:off x="5598319" y="413148"/>
            <a:ext cx="809625" cy="458390"/>
          </a:xfrm>
          <a:prstGeom prst="wedgeRoundRectCallout">
            <a:avLst>
              <a:gd name="adj1" fmla="val 90850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Como os objetos vão se  interagir?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9E43771-26E3-4614-A729-AF3EEBEB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2" y="3232548"/>
            <a:ext cx="5320904" cy="1888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tângulo de cantos arredondados 16">
            <a:extLst>
              <a:ext uri="{FF2B5EF4-FFF2-40B4-BE49-F238E27FC236}">
                <a16:creationId xmlns:a16="http://schemas.microsoft.com/office/drawing/2014/main" id="{9A7B8CB7-0AB6-49F8-B10D-FBA3BFBD07E5}"/>
              </a:ext>
            </a:extLst>
          </p:cNvPr>
          <p:cNvSpPr/>
          <p:nvPr/>
        </p:nvSpPr>
        <p:spPr>
          <a:xfrm>
            <a:off x="1884760" y="2672954"/>
            <a:ext cx="2786063" cy="321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seqüência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CD1E09-5F23-4CF9-9F6E-EB7FD607ECDE}"/>
              </a:ext>
            </a:extLst>
          </p:cNvPr>
          <p:cNvSpPr txBox="1"/>
          <p:nvPr/>
        </p:nvSpPr>
        <p:spPr>
          <a:xfrm>
            <a:off x="4894660" y="2524125"/>
            <a:ext cx="2808684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050" dirty="0">
                <a:latin typeface="+mn-lt"/>
              </a:rPr>
              <a:t>Representa o relacionamento (mensagens) entre os dados para atender ao requisito do usuário (ator)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F67E45F3-096F-4099-8CD7-6E67BD76C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Tx/>
              <a:defRPr/>
            </a:pP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cs typeface="Arial"/>
                <a:sym typeface="Arial"/>
              </a:rPr>
              <a:t>Requisito:</a:t>
            </a:r>
          </a:p>
          <a:p>
            <a:pPr marL="273844" indent="-9525" algn="just">
              <a:lnSpc>
                <a:spcPct val="120000"/>
              </a:lnSpc>
              <a:buClrTx/>
              <a:buNone/>
              <a:defRPr/>
            </a:pP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cs typeface="Arial"/>
                <a:sym typeface="Arial"/>
              </a:rPr>
              <a:t>Desenvolver uma aplicação que permita um cliente consultar um produto, mostrando os dados do mesmo, o fabricante e seu fornecedor . Os dados estão num banco de dados.  Se um produto não é mais fabricado não deverá aparecer na listagem. Sabe-se que o produto não é mais fabricado pelo seu status.</a:t>
            </a:r>
          </a:p>
          <a:p>
            <a:pPr marL="42863" indent="0">
              <a:lnSpc>
                <a:spcPct val="80000"/>
              </a:lnSpc>
              <a:spcBef>
                <a:spcPts val="375"/>
              </a:spcBef>
              <a:buNone/>
              <a:tabLst>
                <a:tab pos="334566" algn="l"/>
                <a:tab pos="671513" algn="l"/>
                <a:tab pos="1008460" algn="l"/>
                <a:tab pos="1345406" algn="l"/>
                <a:tab pos="1682354" algn="l"/>
                <a:tab pos="2019300" algn="l"/>
                <a:tab pos="2356247" algn="l"/>
                <a:tab pos="2693194" algn="l"/>
                <a:tab pos="3030141" algn="l"/>
                <a:tab pos="3367088" algn="l"/>
                <a:tab pos="3704035" algn="l"/>
                <a:tab pos="4040981" algn="l"/>
                <a:tab pos="4377929" algn="l"/>
                <a:tab pos="4714875" algn="l"/>
                <a:tab pos="5051822" algn="l"/>
                <a:tab pos="5388769" algn="l"/>
                <a:tab pos="5725716" algn="l"/>
                <a:tab pos="6062663" algn="l"/>
                <a:tab pos="6399610" algn="l"/>
                <a:tab pos="6736556" algn="l"/>
              </a:tabLst>
              <a:defRPr/>
            </a:pPr>
            <a:endParaRPr lang="en-GB" sz="1800" dirty="0"/>
          </a:p>
        </p:txBody>
      </p:sp>
      <p:sp>
        <p:nvSpPr>
          <p:cNvPr id="14338" name="Título 1">
            <a:extLst>
              <a:ext uri="{FF2B5EF4-FFF2-40B4-BE49-F238E27FC236}">
                <a16:creationId xmlns:a16="http://schemas.microsoft.com/office/drawing/2014/main" id="{AA9C240F-F0F4-46CB-B506-5F5C7EA1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7" y="205834"/>
            <a:ext cx="7704000" cy="572700"/>
          </a:xfrm>
        </p:spPr>
        <p:txBody>
          <a:bodyPr/>
          <a:lstStyle/>
          <a:p>
            <a:r>
              <a:rPr lang="pt-BR" altLang="pt-BR" sz="3000" dirty="0"/>
              <a:t>Visão dos Modelos</a:t>
            </a:r>
          </a:p>
        </p:txBody>
      </p:sp>
      <p:pic>
        <p:nvPicPr>
          <p:cNvPr id="14" name="Picture 2" descr="http://t3.gstatic.com/images?q=tbn:ANd9GcRfHBS_TNNxRQnAdY5VVyWYagFvpZ0N6WOg4AQG8E0X4bYNJDb9Hg">
            <a:extLst>
              <a:ext uri="{FF2B5EF4-FFF2-40B4-BE49-F238E27FC236}">
                <a16:creationId xmlns:a16="http://schemas.microsoft.com/office/drawing/2014/main" id="{87372E18-D822-41ED-BEA9-8CFF6183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4616"/>
            <a:ext cx="945840" cy="86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o explicativo retangular com cantos arredondados 14">
            <a:extLst>
              <a:ext uri="{FF2B5EF4-FFF2-40B4-BE49-F238E27FC236}">
                <a16:creationId xmlns:a16="http://schemas.microsoft.com/office/drawing/2014/main" id="{8CE99571-D090-441F-8187-14BEA163A25E}"/>
              </a:ext>
            </a:extLst>
          </p:cNvPr>
          <p:cNvSpPr/>
          <p:nvPr/>
        </p:nvSpPr>
        <p:spPr>
          <a:xfrm>
            <a:off x="5598319" y="413148"/>
            <a:ext cx="809625" cy="458390"/>
          </a:xfrm>
          <a:prstGeom prst="wedgeRoundRectCallout">
            <a:avLst>
              <a:gd name="adj1" fmla="val 90850"/>
              <a:gd name="adj2" fmla="val -18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50" b="1" dirty="0">
                <a:solidFill>
                  <a:schemeClr val="bg1"/>
                </a:solidFill>
              </a:rPr>
              <a:t>Como os objetos vão se  interagir?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554AF18-5501-4878-836A-1A854900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541" y="2787254"/>
            <a:ext cx="3943350" cy="221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>
            <a:extLst>
              <a:ext uri="{FF2B5EF4-FFF2-40B4-BE49-F238E27FC236}">
                <a16:creationId xmlns:a16="http://schemas.microsoft.com/office/drawing/2014/main" id="{3E70E5F1-8FA3-4D6E-B170-78FE87B86C38}"/>
              </a:ext>
            </a:extLst>
          </p:cNvPr>
          <p:cNvSpPr/>
          <p:nvPr/>
        </p:nvSpPr>
        <p:spPr>
          <a:xfrm>
            <a:off x="5391151" y="2895600"/>
            <a:ext cx="2469356" cy="2452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Diagrama de comunicação</a:t>
            </a:r>
          </a:p>
        </p:txBody>
      </p:sp>
      <p:sp>
        <p:nvSpPr>
          <p:cNvPr id="14344" name="CaixaDeTexto 10">
            <a:extLst>
              <a:ext uri="{FF2B5EF4-FFF2-40B4-BE49-F238E27FC236}">
                <a16:creationId xmlns:a16="http://schemas.microsoft.com/office/drawing/2014/main" id="{E6D193F0-8EBA-4E36-8059-9A11300F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560" y="3296841"/>
            <a:ext cx="224194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 dirty="0"/>
              <a:t>Representa o relacionamento (mensagens) entre os dados para atender ao requisito do usuário (ator)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2198</Words>
  <Application>Microsoft Office PowerPoint</Application>
  <PresentationFormat>Apresentação na tela (16:9)</PresentationFormat>
  <Paragraphs>214</Paragraphs>
  <Slides>38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</vt:lpstr>
      <vt:lpstr>Advent Pro Light</vt:lpstr>
      <vt:lpstr>Anton</vt:lpstr>
      <vt:lpstr>Rajdhani</vt:lpstr>
      <vt:lpstr>Fira Sans Condensed Light</vt:lpstr>
      <vt:lpstr>Tahoma</vt:lpstr>
      <vt:lpstr>Wingdings</vt:lpstr>
      <vt:lpstr>Ai Tech Agency by Slidesgo</vt:lpstr>
      <vt:lpstr>Diagrama de Casos de Uso</vt:lpstr>
      <vt:lpstr>Introdução à UML</vt:lpstr>
      <vt:lpstr>Introdução à UML</vt:lpstr>
      <vt:lpstr>Introdução à UML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Visão dos Modelos</vt:lpstr>
      <vt:lpstr>Diagrama de Casos de Uso</vt:lpstr>
      <vt:lpstr>Diagrama de Casos de Uso</vt:lpstr>
      <vt:lpstr>Diagrama de Casos de Uso</vt:lpstr>
      <vt:lpstr>Componentes do Diagrama</vt:lpstr>
      <vt:lpstr>Atores</vt:lpstr>
      <vt:lpstr>Exemplos de Atores</vt:lpstr>
      <vt:lpstr>Casos de Uso</vt:lpstr>
      <vt:lpstr>Casos de Uso</vt:lpstr>
      <vt:lpstr>Relacionamentos</vt:lpstr>
      <vt:lpstr>Relacionamentos</vt:lpstr>
      <vt:lpstr>Especialização / Generalização</vt:lpstr>
      <vt:lpstr>Especialização / Generalização</vt:lpstr>
      <vt:lpstr>Inclusão (Include)</vt:lpstr>
      <vt:lpstr>Inclusão</vt:lpstr>
      <vt:lpstr>Inclusão</vt:lpstr>
      <vt:lpstr>Extensão de Caso de Uso</vt:lpstr>
      <vt:lpstr>Representação de Extensão</vt:lpstr>
      <vt:lpstr>Extensão</vt:lpstr>
      <vt:lpstr>Estudo de Caso – Diagrama de Caso de Uso</vt:lpstr>
      <vt:lpstr>Estudo de Caso – Diagrama de Caso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Enilda Aparecida Mendes da Rosa</dc:creator>
  <cp:lastModifiedBy>Horto - Lab. 303</cp:lastModifiedBy>
  <cp:revision>13</cp:revision>
  <dcterms:modified xsi:type="dcterms:W3CDTF">2023-01-16T20:20:58Z</dcterms:modified>
</cp:coreProperties>
</file>